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3Ds05YebqI3ynGQzKJQ0qYtxW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321"/>
    <a:srgbClr val="F5F5DC"/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5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8"/>
          <p:cNvSpPr txBox="1">
            <a:spLocks noGrp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7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body" idx="1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body" idx="1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2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body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body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6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6"/>
          <p:cNvSpPr>
            <a:spLocks noGrp="1"/>
          </p:cNvSpPr>
          <p:nvPr>
            <p:ph type="pic" idx="2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6"/>
          <p:cNvSpPr txBox="1">
            <a:spLocks noGrp="1"/>
          </p:cNvSpPr>
          <p:nvPr>
            <p:ph type="body" idx="1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7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64465" y="222250"/>
            <a:ext cx="11944350" cy="1238885"/>
          </a:xfrm>
          <a:prstGeom prst="rect">
            <a:avLst/>
          </a:prstGeom>
          <a:gradFill>
            <a:gsLst>
              <a:gs pos="0">
                <a:srgbClr val="A1C1F3"/>
              </a:gs>
              <a:gs pos="50000">
                <a:srgbClr val="92B6F0"/>
              </a:gs>
              <a:gs pos="100000">
                <a:srgbClr val="7EABF2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Telecommunications: </a:t>
            </a:r>
            <a:br>
              <a:rPr lang="da-DK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-DK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Customer Churn Prediction</a:t>
            </a:r>
            <a:endParaRPr b="1" dirty="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626745" y="1549400"/>
            <a:ext cx="10949305" cy="53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3200"/>
              <a:buFont typeface="Times New Roman"/>
              <a:buNone/>
            </a:pPr>
            <a:r>
              <a:rPr lang="da-DK" b="1" i="1" dirty="0">
                <a:solidFill>
                  <a:srgbClr val="E3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lang="da-DK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Project Presentation on:</a:t>
            </a:r>
            <a:endParaRPr sz="28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E30000"/>
              </a:buClr>
              <a:buSzPts val="3200"/>
              <a:buFont typeface="Times New Roman"/>
              <a:buNone/>
            </a:pPr>
            <a:r>
              <a:rPr lang="da-DK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Customer  Churn Prediction for Telecommunication Companies with Churn Dataset </a:t>
            </a:r>
            <a:endParaRPr sz="28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1" i="1" u="sng" dirty="0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lang="da-DK" sz="2800" b="1" u="sng" dirty="0">
                <a:solidFill>
                  <a:srgbClr val="FFFF00"/>
                </a:solidFill>
                <a:latin typeface="+mj-lt"/>
                <a:ea typeface="Times New Roman"/>
                <a:cs typeface="Times New Roman"/>
                <a:sym typeface="Times New Roman"/>
              </a:rPr>
              <a:t>Presentation By:</a:t>
            </a:r>
            <a:endParaRPr sz="2800" b="1" dirty="0">
              <a:solidFill>
                <a:srgbClr val="FFFF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da-DK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Penumatsa Seetaramaraju V L Niladriraju</a:t>
            </a:r>
            <a:endParaRPr sz="20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da-DK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Pankaj Naganath Salunkhe</a:t>
            </a:r>
            <a:endParaRPr sz="20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da-DK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Natta Veera Bala Kishore</a:t>
            </a:r>
            <a:endParaRPr sz="20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da-DK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Shubham Sanjay Somvanshi</a:t>
            </a:r>
            <a:endParaRPr sz="20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da-DK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Sri Krishna Chaitanya Ogirala</a:t>
            </a:r>
            <a:endParaRPr sz="20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da-DK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Mhaske Shrikant Chandrakant</a:t>
            </a:r>
            <a:endParaRPr sz="20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65" y="222250"/>
            <a:ext cx="1916575" cy="8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260350" y="190500"/>
            <a:ext cx="1132205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Deployment --- Streamlit App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104140" y="773430"/>
            <a:ext cx="12087860" cy="59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Model Deployment: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Definition: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Model deployment involves integrating a machine learning model into a production environment to take inputs and provide outputs.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Streamlit</a:t>
            </a: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App: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8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Streamlit</a:t>
            </a:r>
            <a:r>
              <a:rPr lang="en-US" sz="18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An open-source Python library.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8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Purpose: </a:t>
            </a: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Create interactive web applications for data visualization and exploration with minimal coding.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8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Benefits: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User-friendly: 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Requires minimal web development knowledge.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Speed: 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Quickly turn data scripts into shareable web apps.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Rapid Prototyping: 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Build and deploy data apps effortlessly.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Share Insights: 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Easy tool for sharing data insights.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simplifies the process of creating and sharing data-driven web applications, making it an excellent choice for deploying machine learning models and sharing data insights with a broader audience.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Times New Roman"/>
              <a:buNone/>
            </a:pPr>
            <a:endParaRPr lang="en-US"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169361" y="121674"/>
            <a:ext cx="11285220" cy="45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Streamlit App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67945" y="650875"/>
            <a:ext cx="12123420" cy="620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Creating and Deploying a </a:t>
            </a:r>
            <a:r>
              <a:rPr lang="en-US" sz="1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Streamlit</a:t>
            </a: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App: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endParaRPr lang="en-US" sz="8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Install </a:t>
            </a:r>
            <a:r>
              <a:rPr lang="en-US" sz="1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Streamlit</a:t>
            </a: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Ensure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installed on your system.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Create Your App Script: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Write your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app script in Python (e.g., app.py).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Import Necessary Libraries: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Import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and other required libraries.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Add App Content: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In app.py, include text, data visualizations, widgets, and interactive elements.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Load and Process Data: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If applicable, load and process data in various formats (e.g., CSV, JSON).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Create Interactive Widgets:</a:t>
            </a:r>
            <a:endParaRPr lang="en-US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ts val="1300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Utilize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Streamlit's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widgets (e.g., sliders, select boxes) to enhance user interaction.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Perform Data Visualization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Create data visualizations using popular plotting libraries (e.g., Matplotlib,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Plotly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Run the App Locally: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Save app.py and run the app locally with the command: </a:t>
            </a:r>
            <a:r>
              <a:rPr lang="en-US" sz="1400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run app.py.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Test and Iterate:</a:t>
            </a: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ct val="93000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Interact with the app, ensuring it meets expectations.</a:t>
            </a:r>
          </a:p>
          <a:p>
            <a:pPr marL="514350" indent="-285750" algn="just">
              <a:spcBef>
                <a:spcPts val="0"/>
              </a:spcBef>
              <a:buClr>
                <a:schemeClr val="tx1"/>
              </a:buClr>
              <a:buSzPct val="93000"/>
            </a:pPr>
            <a:r>
              <a:rPr lang="en-US" sz="14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Iterate and refine as needed for a better user experience.</a:t>
            </a: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endParaRPr lang="en-US" sz="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Deployment:</a:t>
            </a: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8EC8F8"/>
              </a:buClr>
              <a:buSzPts val="1300"/>
              <a:buFont typeface="Noto Sans Symbols"/>
              <a:buNone/>
            </a:pPr>
            <a:r>
              <a:rPr lang="en-US" sz="14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Once satisfied, deploy the app to a hosting platform or cloud service (e.g., Heroku, AWS, PythonAnywhere) for broader accessibility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b="0" i="0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121920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solidFill>
                  <a:srgbClr val="E3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2. Exploratory Data Analysis (EDA)</a:t>
            </a:r>
            <a:endParaRPr b="1" dirty="0">
              <a:solidFill>
                <a:srgbClr val="E3000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176980" y="735012"/>
            <a:ext cx="12015020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Definition: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EDA is a crucial technique in data science for extracting essential features and trends used in machine learning and deep learning models.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Purpose: </a:t>
            </a:r>
          </a:p>
          <a:p>
            <a:pPr marL="285750" indent="-285750" algn="just">
              <a:spcBef>
                <a:spcPts val="60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EDA helps data scientists:</a:t>
            </a:r>
          </a:p>
          <a:p>
            <a:pPr marL="285750" indent="-285750" algn="just">
              <a:spcBef>
                <a:spcPts val="60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Analyze and investigate datasets.</a:t>
            </a:r>
          </a:p>
          <a:p>
            <a:pPr marL="285750" indent="-285750" algn="just">
              <a:spcBef>
                <a:spcPts val="60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Summarize key dataset characteristics.</a:t>
            </a:r>
          </a:p>
          <a:p>
            <a:pPr marL="285750" indent="-285750" algn="just">
              <a:spcBef>
                <a:spcPts val="60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Discover patterns, anomalies, and relationships.</a:t>
            </a:r>
          </a:p>
          <a:p>
            <a:pPr marL="285750" indent="-285750" algn="just">
              <a:spcBef>
                <a:spcPts val="60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Test hypotheses and check assumptions.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Components of EDA: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Understanding Your Variables: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Gain insights into dataset variables, their types, and distributions.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Identify potential outliers or missing values.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Cleaning Your Dataset: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Preprocess data by handling missing values, outliers, and duplicates.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Ensure data consistency and quality.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Analyzing Relationships Between Variables:</a:t>
            </a: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Explore interactions and dependencies between variables.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Employ data visualization methods to visualize relationships.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Historical Significance:</a:t>
            </a:r>
            <a:endParaRPr lang="en-US"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EDA was pioneered by American mathematician John Tukey in the 1970s.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It remains a fundamental and widely used method for data discovery and analysis today.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108155" y="101601"/>
            <a:ext cx="11906864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Steps for EDA and VISUALIZATIONS &amp; REMOVING OUTLIERS</a:t>
            </a:r>
            <a:endParaRPr sz="26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108155" y="596676"/>
            <a:ext cx="11248103" cy="606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Preprocessing: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Import Dataset: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Begin by importing the dataset for analysis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Rename and Drop Columns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Modify column names and remove unnecessary columns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Check for Duplicates: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Identify and handle any duplicate values in the dataset.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Gather Dataset Information: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Understand dataset characteristics and data types.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Check for Null Values: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Detect and replace missing values with feature means.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Visualizations and Outlier Handling: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Histograms: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Visualize data distribution for most features (excluding categorical and state-related columns).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Boxplots: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Identify and handle outliers using the Interquartile Range (IQR) method.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Distribution Plots: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Confirm the effectiveness of outlier removal.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Histograms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(Post-Outlier Removal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Check if features approximate a normal distribution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Boxplot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Post-Outlier Removal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): 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Verify the success of outlier removal.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Bar Plots:</a:t>
            </a: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Examine the number of records based on Area Code.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Analyze Churn Rate by State.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Evaluate Churn Rate based on Area Code.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Investigate Churn Rate based on Voice Plan.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Explore Churn Rate based on International Plan.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Correlation Matrix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: Assess feature correlations with the target variable (Churn).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270193" y="48164"/>
            <a:ext cx="1127506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Working on Dataset and preparing data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170" name="Google Shape;170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930" y="5163064"/>
            <a:ext cx="11065500" cy="16949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161925" y="591309"/>
            <a:ext cx="115785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Convert Object Columns to Numeric: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Handling Null Values: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Drop Unnamed Column: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Rename Columns:</a:t>
            </a:r>
            <a:endParaRPr sz="16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172" name="Google Shape;172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70193" y="1668487"/>
            <a:ext cx="10848900" cy="1491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925" y="3160344"/>
            <a:ext cx="10855325" cy="186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53670" y="190500"/>
            <a:ext cx="1142873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>
                <a:latin typeface="Times New Roman"/>
                <a:ea typeface="Times New Roman"/>
                <a:cs typeface="Times New Roman"/>
                <a:sym typeface="Times New Roman"/>
              </a:rPr>
              <a:t>Graphical </a:t>
            </a:r>
            <a:r>
              <a:rPr lang="da-DK" sz="2400" b="1">
                <a:latin typeface="Times New Roman"/>
                <a:ea typeface="Times New Roman"/>
                <a:cs typeface="Times New Roman"/>
                <a:sym typeface="Times New Roman"/>
              </a:rPr>
              <a:t>Representation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153670" y="774065"/>
            <a:ext cx="12038330" cy="601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Histogram and Boxplot Initial 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+mn-lt"/>
                <a:ea typeface="Times New Roman"/>
                <a:cs typeface="Times New Roman"/>
                <a:sym typeface="Times New Roman"/>
              </a:rPr>
              <a:t>Visualized histograms and boxplots to understand data distributions and identify initial outliers.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Outlier Detection and Treatment: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400" b="1" dirty="0">
                <a:latin typeface="+mn-lt"/>
                <a:ea typeface="Times New Roman"/>
                <a:cs typeface="Times New Roman"/>
                <a:sym typeface="Times New Roman"/>
              </a:rPr>
              <a:t>Detected outliers individually in each column.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b="1" dirty="0">
                <a:latin typeface="+mn-lt"/>
                <a:ea typeface="Times New Roman"/>
                <a:cs typeface="Times New Roman"/>
                <a:sym typeface="Times New Roman"/>
              </a:rPr>
              <a:t>Applied appropriate outlier treatment techniques (e.g., IQR method) to handle outliers for improved data quality.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Histogram and Boxplot (Post-Outlier Treatment):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Visualized histograms and boxplots again to assess the impact of outlier treatment on data distributions.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Bar Plots for Churn Distribution: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Examined churn distribution with respect 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4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Area code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International Plan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Voice Plan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State</a:t>
            </a:r>
          </a:p>
          <a:p>
            <a:pPr marL="285750" indent="-285750">
              <a:spcBef>
                <a:spcPts val="0"/>
              </a:spcBef>
            </a:pPr>
            <a:endParaRPr lang="en-US" sz="1400" b="1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Bar Plot for Count of Records vs. Area Code: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Analyzed the count of records based on area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Heatmap Correlation: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+mn-lt"/>
                <a:ea typeface="Times New Roman"/>
                <a:cs typeface="Times New Roman"/>
                <a:sym typeface="Times New Roman"/>
              </a:rPr>
              <a:t>Utilized a heatmap to visualize feature correlations, providing insights into relationships between variables and their influence on churn.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Histogram and Box plots before treating outliers </a:t>
            </a:r>
            <a:endParaRPr sz="1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185" name="Google Shape;185;p16" descr="Histogram Before Outlie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1997" y="616073"/>
            <a:ext cx="5384800" cy="269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 descr="Boxplot Before treating Outliers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5999" y="510601"/>
            <a:ext cx="5384801" cy="261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498475" y="3229610"/>
            <a:ext cx="1108392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Histogram and Box plots after treating outliers</a:t>
            </a:r>
            <a:endParaRPr sz="18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pic>
        <p:nvPicPr>
          <p:cNvPr id="188" name="Google Shape;188;p16" descr="Histogram After Treating Outlie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1997" y="3701136"/>
            <a:ext cx="5384800" cy="29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 descr="Boxplot After Treating Outlier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97600" y="3701136"/>
            <a:ext cx="5384800" cy="292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Churn Distribution Bar plots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195" name="Google Shape;195;p17" descr="Area vs Churn After removing outlie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8590" y="706120"/>
            <a:ext cx="3557270" cy="572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 descr="International Plan vs Churn after removing outlier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5860" y="585470"/>
            <a:ext cx="3883660" cy="584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7" descr="Voice Plan vs CHurn After Removing Outlie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9520" y="635000"/>
            <a:ext cx="4227195" cy="5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State Churn Distribution and Bar plots for Counts of Records Vs Area</a:t>
            </a:r>
            <a:endParaRPr sz="2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03" name="Google Shape;203;p18" descr="State vs Churn after Removing Outlie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1470" y="866140"/>
            <a:ext cx="5764530" cy="580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 descr="Count of Records vs Area - Bar Plot After Removing OUtlie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541780"/>
            <a:ext cx="5076190" cy="512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6425565" y="1201943"/>
            <a:ext cx="515683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of Records vs Area - Bar Plot After Removing Outliers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Heat map Correlation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11" name="Google Shape;211;p19" descr="Correlation Matrix after removing outlie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758825"/>
            <a:ext cx="10678795" cy="60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167650" y="190500"/>
            <a:ext cx="114147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u="sng" dirty="0">
                <a:solidFill>
                  <a:srgbClr val="E30000"/>
                </a:solidFill>
              </a:rPr>
              <a:t>Table of Contents:</a:t>
            </a:r>
            <a:endParaRPr b="1" u="sng" dirty="0">
              <a:solidFill>
                <a:srgbClr val="E30000"/>
              </a:solidFill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167640" y="1174750"/>
            <a:ext cx="517842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4000"/>
              <a:buFont typeface="Arial"/>
              <a:buNone/>
            </a:pPr>
            <a:r>
              <a:rPr lang="da-DK" sz="3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 sz="3000" b="1" dirty="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b="1" dirty="0">
              <a:solidFill>
                <a:srgbClr val="E3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E30000"/>
              </a:buClr>
              <a:buSzPts val="4000"/>
              <a:buFont typeface="Arial"/>
              <a:buNone/>
            </a:pPr>
            <a:r>
              <a:rPr lang="da-DK" sz="3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3. Feature Engineering</a:t>
            </a:r>
            <a:endParaRPr sz="3000" b="1" dirty="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b="1" dirty="0">
              <a:solidFill>
                <a:srgbClr val="E3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b="1" dirty="0">
              <a:solidFill>
                <a:srgbClr val="E3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E30000"/>
              </a:buClr>
              <a:buSzPts val="4000"/>
              <a:buFont typeface="Arial"/>
              <a:buNone/>
            </a:pPr>
            <a:r>
              <a:rPr lang="da-DK" sz="3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5. Deployment</a:t>
            </a:r>
            <a:endParaRPr sz="3000" b="1" dirty="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184515" y="2158365"/>
            <a:ext cx="309880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560325" y="1275075"/>
            <a:ext cx="66318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i="1" dirty="0">
              <a:solidFill>
                <a:srgbClr val="E3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4000"/>
              <a:buFont typeface="Arial"/>
              <a:buNone/>
            </a:pPr>
            <a:r>
              <a:rPr lang="da-DK" sz="3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2. EDA</a:t>
            </a:r>
            <a:endParaRPr sz="3000" b="1" dirty="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b="1" dirty="0">
              <a:solidFill>
                <a:srgbClr val="E3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b="1" dirty="0">
              <a:solidFill>
                <a:srgbClr val="E3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4000"/>
              <a:buFont typeface="Arial"/>
              <a:buNone/>
            </a:pPr>
            <a:r>
              <a:rPr lang="da-DK" sz="3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4.Model </a:t>
            </a:r>
            <a:r>
              <a:rPr lang="da-DK" sz="3000" b="1" dirty="0">
                <a:solidFill>
                  <a:srgbClr val="E30000"/>
                </a:solidFill>
              </a:rPr>
              <a:t>Building</a:t>
            </a:r>
            <a:r>
              <a:rPr lang="da-DK" sz="3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 &amp; Evaluation</a:t>
            </a:r>
            <a:endParaRPr sz="3000" b="1" dirty="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b="1" dirty="0">
              <a:solidFill>
                <a:srgbClr val="E3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b="1" dirty="0">
              <a:solidFill>
                <a:srgbClr val="E3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4000"/>
              <a:buFont typeface="Arial"/>
              <a:buNone/>
            </a:pPr>
            <a:r>
              <a:rPr lang="da-DK" sz="3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6. Conclusion </a:t>
            </a:r>
            <a:r>
              <a:rPr lang="da-DK" sz="4000" b="1" dirty="0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dirty="0">
              <a:solidFill>
                <a:srgbClr val="E3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58420" y="87630"/>
            <a:ext cx="1152398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Key Insights from Data Preprocessing and Visualization:</a:t>
            </a:r>
            <a:endParaRPr sz="26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body" idx="1"/>
          </p:nvPr>
        </p:nvSpPr>
        <p:spPr>
          <a:xfrm>
            <a:off x="58420" y="589935"/>
            <a:ext cx="12133580" cy="626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Cleanup: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Identified numeric and object data types.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Removed unnecessary columns, enhancing dataset cleanliness.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Conversion and Handling Null Values: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Converted "</a:t>
            </a:r>
            <a:r>
              <a:rPr lang="en-US" sz="1400" dirty="0" err="1">
                <a:latin typeface="+mn-lt"/>
                <a:ea typeface="Times New Roman"/>
                <a:cs typeface="Times New Roman"/>
                <a:sym typeface="Times New Roman"/>
              </a:rPr>
              <a:t>Day_Charges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" and "</a:t>
            </a:r>
            <a:r>
              <a:rPr lang="en-US" sz="1400" dirty="0" err="1">
                <a:latin typeface="+mn-lt"/>
                <a:ea typeface="Times New Roman"/>
                <a:cs typeface="Times New Roman"/>
                <a:sym typeface="Times New Roman"/>
              </a:rPr>
              <a:t>Evening_Mins</a:t>
            </a: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" columns to numeric data types.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Handled null values by replacing them with feature means, ensuring data completeness.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Outlier Detection and Treatment: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Detected outliers in multiple variables.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Applied outlier treatment techniques to enhance data quality.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Visualization: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Utilized histograms and box plots to visually explore data distributions and outliers.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Churn Distribution 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Explored churn distribution with respect to various factors, including State, Area code, Voice Plan, and International Plan.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Count of Records vs. Area: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Investigated the distribution of records based on area, providing insights into data distribution.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Correlation 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Employed a heatmap to assess feature correlations, revealing relationships between variables.</a:t>
            </a:r>
            <a:endParaRPr sz="1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125730" y="190500"/>
            <a:ext cx="1145667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3. Feature Engineering</a:t>
            </a:r>
            <a:endParaRPr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pic>
        <p:nvPicPr>
          <p:cNvPr id="223" name="Google Shape;22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730" y="1465580"/>
            <a:ext cx="12066270" cy="53111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125730" y="773430"/>
            <a:ext cx="1171130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Code for Selection of Features</a:t>
            </a:r>
            <a:endParaRPr sz="1800" b="1" dirty="0">
              <a:solidFill>
                <a:schemeClr val="dk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Features Extraction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a-DK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a-DK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Normalizing The Dataset.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da-DK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a-DK" sz="2000" dirty="0">
                <a:latin typeface="+mn-lt"/>
                <a:ea typeface="Times New Roman"/>
                <a:cs typeface="Times New Roman"/>
                <a:sym typeface="Times New Roman"/>
              </a:rPr>
              <a:t>Finding Important Features Using Ordinary Least Square Method.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da-DK" sz="2000" dirty="0">
                <a:latin typeface="+mn-lt"/>
                <a:ea typeface="Times New Roman"/>
                <a:cs typeface="Times New Roman"/>
                <a:sym typeface="Times New Roman"/>
              </a:rPr>
              <a:t> Finding P[t] Values for the features who are having Correlation using Ordinary Least Square Method.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da-DK" sz="2000" dirty="0">
                <a:latin typeface="+mn-lt"/>
                <a:ea typeface="Times New Roman"/>
                <a:cs typeface="Times New Roman"/>
                <a:sym typeface="Times New Roman"/>
              </a:rPr>
              <a:t> Finalizing 7 Features which are important for Prediction of Churn.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da-DK" sz="2000" dirty="0">
                <a:latin typeface="+mn-lt"/>
                <a:ea typeface="Times New Roman"/>
                <a:cs typeface="Times New Roman"/>
                <a:sym typeface="Times New Roman"/>
              </a:rPr>
              <a:t> Calculating VIF Values for the 7 selected Features.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da-DK" sz="2000" dirty="0">
                <a:latin typeface="+mn-lt"/>
                <a:ea typeface="Times New Roman"/>
                <a:cs typeface="Times New Roman"/>
                <a:sym typeface="Times New Roman"/>
              </a:rPr>
              <a:t> Re-evaluating the Chosen Features using Select K Best Method.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p22" descr="VIF Values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67575" y="1433195"/>
            <a:ext cx="4314825" cy="5087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7736800" y="715550"/>
            <a:ext cx="292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Vif values for variables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176981" y="190500"/>
            <a:ext cx="11828206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Key Insights from Feature Selection and Evaluation: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599768" y="772795"/>
            <a:ext cx="11198942" cy="608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1.   Data Normalization: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Ensured data consistency by normalizing the dataset, aligning features on the same scale.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2.  Feature Engineering Methods: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Employed feature engineering techniques, including Ordinary Least Square (OLS) and Select K Best, to identify important features and their correlations.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3.  OLS Method for Correlation Analysis: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Utilized the Ordinary Least Square (OLS) method to calculate p-values, which helped identify features with significant correlations to churn.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4.  Finalization of 7 Important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Selected and finalized 7 essential features crucial for predicting churn.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5.  VIF Calculation: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 Computed Variance Inflation Factor (VIF) values for all 7 selected features to assess multicollinearity.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6.  Re-evaluation with Select K Best: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Reassessed the importance of the chosen features using the Select K Best method, confirming their relevance for churn prediction.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82550" y="82346"/>
            <a:ext cx="1150048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solidFill>
                  <a:srgbClr val="E3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4. Model Building and Evaluation</a:t>
            </a:r>
            <a:endParaRPr b="1" dirty="0">
              <a:solidFill>
                <a:srgbClr val="E3000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82550" y="665276"/>
            <a:ext cx="12109450" cy="6192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Model Building:</a:t>
            </a:r>
            <a:endParaRPr lang="en-US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Definition:</a:t>
            </a: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Building an ML model involves creating a mathematical representation based on training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Splitting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Split the dataset into two sets: a training set and a testing set (e.g., 80:20 or 70:30 ratio).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000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Algorithm Selection: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Choose appropriate supervised or unsupervised algorithms based on data nature and desired business outcomes.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Model Evaluation: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      Definition: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Model evaluation is the process of assessing a machine learning model's performance and understanding its strengths and weaknesses using various evaluation metrics.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Steps in Model Evaluation: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Splitting:</a:t>
            </a: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Split the dataset into training and testing subsets to evaluate model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Smoothing Technique:</a:t>
            </a: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Apply smoothing techniques to address dataset imbalances and enhance model stability.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900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Classification Models: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         Apply various classification algorithms, such as Logistic Regression, Random Forest Classification, Decision Tree Classification, and Gradient Boosting, to improve predictive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Accuracy Evaluation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Build a table to record and compare the accuracies achieved by different models.</a:t>
            </a:r>
            <a:endParaRPr sz="1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168910" y="190500"/>
            <a:ext cx="11413490" cy="27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Code for Creating Train and Test sets to build Model 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50" name="Google Shape;25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8910" y="661670"/>
            <a:ext cx="11944985" cy="607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226141" y="233780"/>
            <a:ext cx="1118911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Models Used and Accuracy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56" name="Google Shape;256;p26" descr="Model_Accuracy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38284" y="875347"/>
            <a:ext cx="4953716" cy="5210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226141" y="819466"/>
            <a:ext cx="6754762" cy="575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Logistic Regression: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 simple yet effective model for binary classification.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Accuracy: 81%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600" b="1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Decision Trees: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Able to capture complex non-linear relationships in the data.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Easy to visualize and versatile with numerical and categorical features.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Accuracy: 92%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600" b="1" dirty="0">
              <a:solidFill>
                <a:schemeClr val="dk1"/>
              </a:solidFill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Random Forest: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An ensemble method that combines multiple decision trees for improved accuracy and reduced overfitting.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Robust and adaptable to various data types.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Accuracy: 88%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600" b="1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Gradient Boosting (e.g., </a:t>
            </a:r>
            <a:r>
              <a:rPr lang="en-US" sz="1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XGBoost</a:t>
            </a: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LightGBM</a:t>
            </a: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, </a:t>
            </a:r>
            <a:r>
              <a:rPr lang="en-US" sz="1600" b="1" dirty="0" err="1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CatBoost</a:t>
            </a: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):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Powerful techniques that create strong predictive models by combining weak learners, often decision trees.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Effective for handling imbalanced datasets and capturing complex patterns.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Accuracy: 87%</a:t>
            </a:r>
            <a:endParaRPr sz="16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58420" y="190500"/>
            <a:ext cx="1152398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Key Classification Metrics: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body" idx="1"/>
          </p:nvPr>
        </p:nvSpPr>
        <p:spPr>
          <a:xfrm>
            <a:off x="0" y="678180"/>
            <a:ext cx="12191365" cy="6055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1. Accuracy: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Measures the proportion of correct predictions out of the total predictions.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Formula: (Number of Correct Predictions) / (Total Number of Predictions)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Indicates overall model correctness.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2. Precision: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Measures the proportion of correct positive predictions out of all positive predictions.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Formula: (True Positives) / (True Positives + False Positives)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Focuses on the accuracy of positive predictions.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3. Recall (Sensitivity or True Positive Rate):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Measures the proportion of correct positive predictions out of all actual positives.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Formula: (True Positives) / (True Positives + False Negatives)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Focuses on the model's ability to identify actual positives.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4. F1 Score: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Balances precision and recall by calculating their harmonic mean.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Range: 0 (worst) to 1 (best).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Indicates the model's overall accuracy and balance between precision and recall.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5. Confusion Matrix: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Provides a tabular representation of actual vs. predicted values.</a:t>
            </a: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Helps assess model performance but is not considered a metric itself.</a:t>
            </a:r>
            <a:endParaRPr sz="1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Random Forest Code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69" name="Google Shape;26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919" y="782320"/>
            <a:ext cx="8186339" cy="577579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/>
        </p:nvSpPr>
        <p:spPr>
          <a:xfrm>
            <a:off x="8455025" y="782320"/>
            <a:ext cx="3368040" cy="424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a-DK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Accuracy for Random Forest is 92.92 %.</a:t>
            </a: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a-DK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Which is high compared to other models.</a:t>
            </a: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a-DK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Also we have Confusion matrix score: </a:t>
            </a: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a-DK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We also have good Precision, Recall, f1-score.</a:t>
            </a: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a-DK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Random Forest Model is used for predicting the churn and deployed to app.</a:t>
            </a:r>
            <a:endParaRPr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95250" y="58994"/>
            <a:ext cx="11395710" cy="56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Insights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76" name="Google Shape;27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250" y="3161665"/>
            <a:ext cx="12001500" cy="362259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9"/>
          <p:cNvSpPr txBox="1"/>
          <p:nvPr/>
        </p:nvSpPr>
        <p:spPr>
          <a:xfrm>
            <a:off x="95250" y="488950"/>
            <a:ext cx="120015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Model Evaluation: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Applied various models, including Logistic Regression, Random Forest, Decision Tree, and Gradient Boosting, to both training and test datasets.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Compared model accuracies to assess their performance.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Model Selection: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Identified Random Forest as the model with the highest accuracy rate.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Selection: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Retained only the 7 important features, discarding others for deployment.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Data Preparation for Deployment: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Created a clean dataset containing the 7 selected features, without outliers.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Ready for Deployment: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dataset is now prepared and ready for deployment, potentially for use in a </a:t>
            </a:r>
            <a:r>
              <a:rPr lang="en-US" dirty="0" err="1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application</a:t>
            </a:r>
            <a:endParaRPr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0" y="189865"/>
            <a:ext cx="1149667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solidFill>
                  <a:srgbClr val="E3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1. Introduction</a:t>
            </a:r>
            <a:endParaRPr b="1" dirty="0">
              <a:solidFill>
                <a:srgbClr val="E3000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5725" y="772795"/>
            <a:ext cx="12106275" cy="602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da-DK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Business Objective: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da-DK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Telecom companies face high annual churn rates, exceeding 10%.</a:t>
            </a:r>
          </a:p>
          <a:p>
            <a:pPr marL="285750" indent="-285750" algn="just">
              <a:spcBef>
                <a:spcPts val="0"/>
              </a:spcBef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goal is to predict customer churn probability based on customer features.</a:t>
            </a:r>
          </a:p>
          <a:p>
            <a:pPr marL="285750" indent="-285750" algn="just">
              <a:spcBef>
                <a:spcPts val="0"/>
              </a:spcBef>
            </a:pP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da-DK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Customer Churn Prediction:</a:t>
            </a: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da-DK" sz="1800" dirty="0">
                <a:latin typeface="Times New Roman"/>
                <a:ea typeface="Times New Roman"/>
                <a:cs typeface="Times New Roman"/>
                <a:sym typeface="Times New Roman"/>
              </a:rPr>
              <a:t>Customer churn is defined as when customers or subscribers discontinue doing business with a firm or service.</a:t>
            </a:r>
            <a:endParaRPr sz="18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Telecom churn rates range from 15-25% due to intense competition.</a:t>
            </a: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Retaining existing customers is more cost-effective than acquiring new ones.</a:t>
            </a: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Predicting high-risk churn customers is essential.</a:t>
            </a: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Holistic customer view across various channels is crucial.</a:t>
            </a: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Addressing churn can lead to market preservation and growth.</a:t>
            </a:r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endParaRPr sz="14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Project Focus - Predictive Customer Churn:</a:t>
            </a: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Our project's primary focus is predicting customer churn.</a:t>
            </a:r>
          </a:p>
          <a:p>
            <a:pPr marL="285750" indent="-285750" algn="just"/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Utilizing data analysis to identify early churn indicators.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170467" y="98323"/>
            <a:ext cx="1144143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solidFill>
                  <a:srgbClr val="E30000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5. Deployment</a:t>
            </a:r>
            <a:endParaRPr b="1" dirty="0">
              <a:solidFill>
                <a:srgbClr val="E30000"/>
              </a:solidFill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82550" y="674472"/>
            <a:ext cx="12109450" cy="608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Machine Learning Model Deployment: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>
              <a:spcBef>
                <a:spcPts val="0"/>
              </a:spcBef>
              <a:buSzPts val="1600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Deployment is the process of placing a finished machine learning model into a live environment where it can be used for its intended purpose.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sz="1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Key Aspects of Model Deployment: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    Model Development:</a:t>
            </a: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Models are developed, trained, and tested with carefully prepared datasets.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    Model Selection:</a:t>
            </a: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Only a few models meet desired objectives, representing a significant resource investment.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    Planning and Preparation:</a:t>
            </a: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Deployment requires meticulous planning and preparation for success.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Deployment Process:</a:t>
            </a: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    Moving the Model: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Transfer the model to its deployed environment with the necessary hardware resources and data sources.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    Integration:</a:t>
            </a: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Integrate the model into existing processes or make it accessible to end users through APIs or software.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    User Training:</a:t>
            </a: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Train end users on how to activate the model, access its data, and interpret its outputs.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Final Thoughts:</a:t>
            </a: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400" dirty="0">
                <a:latin typeface="+mn-lt"/>
                <a:ea typeface="Times New Roman"/>
                <a:cs typeface="Times New Roman"/>
                <a:sym typeface="Times New Roman"/>
              </a:rPr>
              <a:t>Deploying a machine learning model is a complex process that involves not only technical considerations but also user training and integration into existing workflows. Careful planning is crucial for a successful deployment.</a:t>
            </a:r>
            <a:endParaRPr sz="1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Code For Deployment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89" name="Google Shape;289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9764" y="694772"/>
            <a:ext cx="4832841" cy="585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442441" y="672649"/>
            <a:ext cx="6459795" cy="59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Deployment App 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296" name="Google Shape;296;p32" descr="Deployment Ap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9633" y="772795"/>
            <a:ext cx="6172509" cy="595820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 txBox="1"/>
          <p:nvPr/>
        </p:nvSpPr>
        <p:spPr>
          <a:xfrm>
            <a:off x="6609367" y="772795"/>
            <a:ext cx="54330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Deployment Process and Results: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Automatic Result Display: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deployment code automatically displays results without a predict button.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Input Features: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Features are provided as inputs, including Voice and International Plans.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0 represents "No," and 1 represents "Yes" for these plans.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Other features are numerical data from the dataset, and in this case, they are all set to zero.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Prediction Output: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Upon execution, the model predicts the outcome.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In this specific case, the prediction is "No Churn" with a probability of 44%.</a:t>
            </a:r>
            <a:endParaRPr sz="18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0" y="82161"/>
            <a:ext cx="1151445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solidFill>
                  <a:srgbClr val="E3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6. Conclusion</a:t>
            </a:r>
            <a:endParaRPr b="1" dirty="0">
              <a:solidFill>
                <a:srgbClr val="E3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125730" y="373626"/>
            <a:ext cx="12066270" cy="6484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Objective Achievement:</a:t>
            </a: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Successfully achieved the objective of predicting customer churn from the "churn.csv"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Analysis and Visualization:</a:t>
            </a: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Analyzed churn distribution among variables.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Visualized data after preprocessing and cleaning the dataset.</a:t>
            </a: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Selection:</a:t>
            </a: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Identified 7 important features using Ordinary Least Square and Select K Best methods.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Calculated and displayed VIF values for feature evaluation.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Model Building and Evaluation:</a:t>
            </a: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Built models with train and test sets for the 7 important features.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Applied Logistic Regression, Random Forest, Decision Tree, and Gradient Boosting models.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Achieved high accuracy, precision, recall, and f1-score, with Random Forest reaching 92.92%.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endParaRPr lang="en-US" sz="1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Deployment:</a:t>
            </a:r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Deployed the Random Forest model using a </a:t>
            </a:r>
            <a:r>
              <a:rPr lang="en-US" sz="1600" dirty="0" err="1">
                <a:latin typeface="+mn-lt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 app.</a:t>
            </a:r>
          </a:p>
          <a:p>
            <a:pPr marL="285750" indent="-285750"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The app allows predicting churn and provides prediction probabilities based on 7 input features.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8E26-27E9-A45D-7F14-41B3EF00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8698"/>
            <a:ext cx="10717161" cy="10093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addressed the challenge of customer churn prediction, offering insights into feature importance and achieving high model accuracy. The deployment through 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enables easy use and interpretation of the model's predictions.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95885" y="190500"/>
            <a:ext cx="1209611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Random Forest Code &amp; Result and Accuracy comparison with for other Models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310" name="Google Shape;310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885" y="894080"/>
            <a:ext cx="7761605" cy="582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 descr="Model_Accuracy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145780" y="894080"/>
            <a:ext cx="37496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 txBox="1"/>
          <p:nvPr/>
        </p:nvSpPr>
        <p:spPr>
          <a:xfrm>
            <a:off x="7943215" y="3750310"/>
            <a:ext cx="4248785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a-DK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for Random Forest is 92.92 %.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a-DK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high compared to other models.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a-DK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we have Confusion matrix score: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a-DK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have good Precision, Recall, f1-score.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a-DK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Model is used for predicting the churn and deployed to app.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09280" y="5095875"/>
            <a:ext cx="88392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145722" y="88491"/>
            <a:ext cx="11436678" cy="79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Deployment Prediction 1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319" name="Google Shape;319;p35" descr="Prediction Y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722" y="1193165"/>
            <a:ext cx="644334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6589067" y="998739"/>
            <a:ext cx="4736403" cy="577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Key Insights: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Input Features: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Input features were provided based on the dataset.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Both the Voice Plan and International Plan inputs were set to "No," represented by 0.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2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Other Numerical Features: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remaining features were taken from a specific row in the dataset as numerical inputs.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Prediction Output: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Upon execution, the model predicted the outcome.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In this specific case, the prediction is "Churn" with a high prediction probability of 90%.</a:t>
            </a:r>
            <a:endParaRPr sz="16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insights demonstrate how the model responds to specific input values, allowing users to assess the likelihood of churn based on the provided inputs.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Deployment Prediction 2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326" name="Google Shape;326;p36" descr="Prediction No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7335" y="1174750"/>
            <a:ext cx="650430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6912077" y="1174750"/>
            <a:ext cx="4368063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Input Features: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Input features were provided based on the dataset.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Voice Plan input was set to "No" (0), while the International Plan input was set to "Yes" (1).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Other Numerical Features: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remaining features were taken from a specific row in the dataset as numerical inputs.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Prediction Output: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i="1" u="sng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Upon execution, the model predicted the outcome.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In this specific case, the prediction is "No Churn" with a prediction probability of 43%.</a:t>
            </a:r>
            <a:endParaRPr lang="en-US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267334" y="6127750"/>
            <a:ext cx="11315065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4000" b="1" dirty="0">
                <a:solidFill>
                  <a:srgbClr val="E3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you</a:t>
            </a:r>
            <a:endParaRPr sz="4000" b="1" dirty="0">
              <a:solidFill>
                <a:srgbClr val="E3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108267" y="0"/>
            <a:ext cx="1142174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Churn.csv</a:t>
            </a:r>
            <a:endParaRPr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pic>
        <p:nvPicPr>
          <p:cNvPr id="108" name="Google Shape;108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268" y="1947934"/>
            <a:ext cx="12067182" cy="4910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108267" y="582930"/>
            <a:ext cx="11975465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u="sng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Set Details</a:t>
            </a:r>
            <a:r>
              <a:rPr lang="da-DK" sz="20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Arial"/>
              </a:rPr>
              <a:t>Each row corresponds to a client of a telecommunications company.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Arial"/>
              </a:rPr>
              <a:t>information about the type of plan.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Arial"/>
              </a:rPr>
              <a:t>minutes, they have talked.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n-lt"/>
                <a:cs typeface="Times New Roman" panose="02020603050405020304" pitchFamily="18" charset="0"/>
                <a:sym typeface="Arial"/>
              </a:rPr>
              <a:t>charge they pay every month.</a:t>
            </a:r>
            <a:endParaRPr sz="1600" dirty="0">
              <a:solidFill>
                <a:schemeClr val="dk1"/>
              </a:solidFill>
              <a:latin typeface="+mn-lt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255639" y="117987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Churn.csv dataset variables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147484" y="516193"/>
            <a:ext cx="10972800" cy="647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state: Categorical, for the 51 states and the District of Columbia.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Area.code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account.length: how long the account has been active.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voice.plan: yes or no, voicemail plan.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voice.messages: number of voicemail messages.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intl.plan: yes or no, international plan.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intl.mins: minutes customer used service to make international calls.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intl.calls: total number of international calls.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intl.charge: total international charge.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day.mins: minutes customer used service during the day.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day.calls: total number of calls during the day.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day.charge: total charge during the day.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eve.mins: minutes customer used service during the evening.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eve.calls: total number of calls during the evening.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eve.charge: total charge during the evening.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night.mins: minutes customer used service during the night.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night.calls: total number of calls during the night.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night.charge: total charge during the night.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customer.calls: number of calls to customer service.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da-DK" sz="1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churn: Categorical, yes or no. Indicator of whether the customer has left the company (yes or no).</a:t>
            </a:r>
            <a:endParaRPr sz="1400" dirty="0">
              <a:latin typeface="+mn-lt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609600" y="190500"/>
            <a:ext cx="10972800" cy="27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Steps Involved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211393" y="476148"/>
            <a:ext cx="11552903" cy="633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1. Data Preparation: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Load and explore the dataset.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Handle missing values.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Convert categorical variables to numerical format.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Split data into features (X) and target variable (y).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da-DK" sz="1000" b="1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2. </a:t>
            </a:r>
            <a:r>
              <a:rPr lang="da-DK" sz="14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</a:rPr>
              <a:t>Exploratory Data Analysis: </a:t>
            </a:r>
            <a:endParaRPr lang="da-DK" sz="1400" b="1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Analyze the distribution of the target variable (churn).</a:t>
            </a:r>
          </a:p>
          <a:p>
            <a:pPr marL="0" indent="0">
              <a:spcBef>
                <a:spcPts val="0"/>
              </a:spcBef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Explore feature-target relationships with visualizations and stats.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da-DK" sz="1000" b="1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3. Feature Selection/Engineering:</a:t>
            </a:r>
            <a:endParaRPr lang="da-DK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       Select relevant features.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Create new features if needed.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da-DK" sz="1000" b="1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4. Model Selection and Training:</a:t>
            </a:r>
            <a:endParaRPr lang="da-DK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 Choose appropriate ML algorithms (e.g., logistic regression, decision trees).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  Train models on training data.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da-DK" sz="1000" b="1" dirty="0">
              <a:latin typeface="+mn-lt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5. Model Evaluation:</a:t>
            </a:r>
            <a:endParaRPr lang="da-DK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Assess model performance using metrics (accuracy, precision, recall, etc.).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Employ cross-validation for generalization.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endParaRPr lang="da-DK" sz="10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6. Hyperparameter Tuning:</a:t>
            </a:r>
            <a:endParaRPr lang="da-DK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Optimize model hyperparameters.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Use techniques like grid search or random search.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endParaRPr lang="da-DK" sz="10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7. Optional: Model Interpretation:</a:t>
            </a:r>
            <a:endParaRPr lang="da-DK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 Understand feature contributions (if applicable).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endParaRPr lang="da-DK" sz="10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8. Model Deployment: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da-DK" sz="12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                  Deploy the trained model (e.g., in a web app or API).</a:t>
            </a:r>
            <a:endParaRPr sz="1200" b="1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224155" y="190500"/>
            <a:ext cx="11358245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Engineering</a:t>
            </a:r>
            <a:endParaRPr sz="2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107950" y="592454"/>
            <a:ext cx="11976100" cy="617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Definition:</a:t>
            </a:r>
            <a:endParaRPr lang="en-US" sz="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Feature engineering is a critical process in machine learning that involves creating, selecting, and transforming variables from raw data to improve model performance.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Challenges: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Balancing act: It requires finding the right balance between relevant features and complexity.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Expertise: Feature engineering demands domain knowledge to identify meaningful predictors.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Time-consuming: Creating and testing various features can be time-intensive.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Steps: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Data Extraction: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Collect relevant data from various sources, ensuring it covers essential aspects.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Creation: 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Transform raw data into meaningful features that help models understand relationships and patterns.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Examples: Aggregations (e.g., averages, sums), interactions (e.g., product of two variables), scaling, and encoding categorical data.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Selection: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Choose the most informative features and eliminate irrelevant ones to simplify models and prevent overfitting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Storage: 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Organize and store engineered features for easy access during model training and deployment.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lang="en-US"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Importance: Effective feature engineering can: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Enhance model accuracy by capturing essential information.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Reduce dimensionality, improving model training speed.</a:t>
            </a:r>
          </a:p>
          <a:p>
            <a:pPr marL="285750" indent="-285750" algn="just">
              <a:spcBef>
                <a:spcPts val="0"/>
              </a:spcBef>
              <a:buSzPts val="2000"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Provide insights into relationships between variables.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344129" y="80645"/>
            <a:ext cx="11847871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Methods used and Finding Multicollinearity Using VIF values for Features</a:t>
            </a:r>
            <a:endParaRPr sz="2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462116" y="663258"/>
            <a:ext cx="11729884" cy="611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Importantce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400" b="1" dirty="0">
                <a:latin typeface="+mn-lt"/>
                <a:ea typeface="Verdana" panose="020B0604030504040204" pitchFamily="34" charset="0"/>
                <a:cs typeface="Times New Roman"/>
                <a:sym typeface="Times New Roman"/>
              </a:rPr>
              <a:t>                          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Identifying multicollinearity is crucial for robust model building and accurate predictions.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        Normalize the Dataset: Ensure all features are on the same scale to prevent magnitude-related issues.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Selection: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Use Ordinary Least Squares (OLS) to find important features.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Calculate p-values to determine feature correlations.</a:t>
            </a:r>
          </a:p>
          <a:p>
            <a:pPr marL="285750" indent="-285750" algn="just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Select 7 Important Features: Narrow down the features essential for churn prediction.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VIF Calculation: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Calculate (VIF) for each selected feature.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VIF quantifies how much a feature's variance is inflated due to multicollinearity.</a:t>
            </a:r>
          </a:p>
          <a:p>
            <a:pPr marL="285750" indent="-285750">
              <a:spcBef>
                <a:spcPts val="0"/>
              </a:spcBef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Interpret VIF Values: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VIF of 1: No multicollinearity (ideal).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VIF &lt; 5: Moderate multicollinearity.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VIF &gt; 5: High multicollinearity (requires attention).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Re-evaluate Features:</a:t>
            </a:r>
          </a:p>
          <a:p>
            <a:pPr marL="285750" indent="-285750">
              <a:spcBef>
                <a:spcPts val="0"/>
              </a:spcBef>
            </a:pP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Use Select K Best Method to refine feature selection based on VIF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lang="en-US" sz="1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03087-B172-8BD5-ACCA-A415A8986D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6877" y="5879692"/>
            <a:ext cx="2356465" cy="59218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Formula: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Data Science Essentials — Multicollinearity – Towards AI">
            <a:extLst>
              <a:ext uri="{FF2B5EF4-FFF2-40B4-BE49-F238E27FC236}">
                <a16:creationId xmlns:a16="http://schemas.microsoft.com/office/drawing/2014/main" id="{DF08A566-51AE-B10A-38F0-E97C550C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42" y="5801615"/>
            <a:ext cx="2137567" cy="87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157316" y="49160"/>
            <a:ext cx="11670889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Feature Engineering techniques &amp; Models Used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imes New Roman"/>
              <a:sym typeface="Times New Roman"/>
            </a:endParaRPr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122903" y="631772"/>
            <a:ext cx="11946194" cy="617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Ordinary Least Square Method (OLS):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Definition: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Used for linear regression, OLS estimates model parameters by minimizing the sum of squared residuals between actual and predicted values.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Select K Best Method:</a:t>
            </a:r>
            <a:endParaRPr lang="en-US" sz="1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Usage: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Selects the top-k features based on specific scoring functions.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For Regression: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Utilizes functions like </a:t>
            </a:r>
            <a:r>
              <a:rPr lang="en-US" sz="1600" dirty="0" err="1">
                <a:latin typeface="+mn-lt"/>
                <a:ea typeface="Times New Roman"/>
                <a:cs typeface="Times New Roman"/>
                <a:sym typeface="Times New Roman"/>
              </a:rPr>
              <a:t>f_regression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For Classification: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Employs chi2 and </a:t>
            </a:r>
            <a:r>
              <a:rPr lang="en-US" sz="1600" dirty="0" err="1">
                <a:latin typeface="+mn-lt"/>
                <a:ea typeface="Times New Roman"/>
                <a:cs typeface="Times New Roman"/>
                <a:sym typeface="Times New Roman"/>
              </a:rPr>
              <a:t>f_classif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Logistic Regression:</a:t>
            </a:r>
            <a:endParaRPr lang="en-US" sz="1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j-lt"/>
                <a:ea typeface="Verdana" panose="020B0604030504040204" pitchFamily="34" charset="0"/>
                <a:cs typeface="Times New Roman"/>
                <a:sym typeface="Times New Roman"/>
              </a:rPr>
              <a:t>Purpose: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Effective for binary classification tasks like churn prediction.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Advantages: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Easy to interpret and serves as a baseline model.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Decision Trees:</a:t>
            </a:r>
            <a:endParaRPr lang="en-US" sz="1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j-lt"/>
                <a:ea typeface="Verdana" panose="020B0604030504040204" pitchFamily="34" charset="0"/>
                <a:cs typeface="Times New Roman"/>
                <a:sym typeface="Times New Roman"/>
              </a:rPr>
              <a:t>Characteristics: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Capture complex non-linear relationships in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Versatile: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Handle both numerical and categorical features.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Consideration: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Prone to overfitting, requiring careful tuning.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Random Forest:</a:t>
            </a:r>
            <a:endParaRPr lang="en-US" sz="1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Ensemble Method: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Combines multiple decision trees for improved accuracy.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Advantages: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Robust and suitable for various data types.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Overfitting Control: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Effective in reducing overfitting.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en-US" sz="8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  <a:sym typeface="Times New Roman"/>
              </a:rPr>
              <a:t>Gradient Boosting: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Boosting Algorithms: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 Includes </a:t>
            </a:r>
            <a:r>
              <a:rPr lang="en-US" sz="1600" dirty="0" err="1">
                <a:latin typeface="+mn-lt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+mn-lt"/>
                <a:ea typeface="Times New Roman"/>
                <a:cs typeface="Times New Roman"/>
                <a:sym typeface="Times New Roman"/>
              </a:rPr>
              <a:t>LightGBM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1600" dirty="0" err="1">
                <a:latin typeface="+mn-lt"/>
                <a:ea typeface="Times New Roman"/>
                <a:cs typeface="Times New Roman"/>
                <a:sym typeface="Times New Roman"/>
              </a:rPr>
              <a:t>CatBoost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Strengths: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Robust handling of imbalanced datasets and complex patterns.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dirty="0">
                <a:latin typeface="+mn-lt"/>
                <a:ea typeface="Times New Roman"/>
                <a:cs typeface="Times New Roman"/>
                <a:sym typeface="Times New Roman"/>
              </a:rPr>
              <a:t>Ensemble Power: </a:t>
            </a:r>
            <a:r>
              <a:rPr lang="en-US" sz="1600" dirty="0">
                <a:latin typeface="+mn-lt"/>
                <a:ea typeface="Times New Roman"/>
                <a:cs typeface="Times New Roman"/>
                <a:sym typeface="Times New Roman"/>
              </a:rPr>
              <a:t>Combines weak learners (often decision trees) to create strong predictive models.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3971</Words>
  <Application>Microsoft Office PowerPoint</Application>
  <PresentationFormat>Widescreen</PresentationFormat>
  <Paragraphs>632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Noto Sans Symbols</vt:lpstr>
      <vt:lpstr>Times New Roman</vt:lpstr>
      <vt:lpstr>Verdana</vt:lpstr>
      <vt:lpstr>Wingdings</vt:lpstr>
      <vt:lpstr>Blue Waves</vt:lpstr>
      <vt:lpstr>Telecommunications:  Customer Churn Prediction</vt:lpstr>
      <vt:lpstr>Table of Contents:</vt:lpstr>
      <vt:lpstr>1. Introduction</vt:lpstr>
      <vt:lpstr>Churn.csv</vt:lpstr>
      <vt:lpstr>Churn.csv dataset variables</vt:lpstr>
      <vt:lpstr>Steps Involved</vt:lpstr>
      <vt:lpstr>Feature Engineering</vt:lpstr>
      <vt:lpstr>Methods used and Finding Multicollinearity Using VIF values for Features</vt:lpstr>
      <vt:lpstr>Feature Engineering techniques &amp; Models Used</vt:lpstr>
      <vt:lpstr>Deployment --- Streamlit App</vt:lpstr>
      <vt:lpstr>Streamlit App</vt:lpstr>
      <vt:lpstr>2. Exploratory Data Analysis (EDA)</vt:lpstr>
      <vt:lpstr>Steps for EDA and VISUALIZATIONS &amp; REMOVING OUTLIERS</vt:lpstr>
      <vt:lpstr>Working on Dataset and preparing data</vt:lpstr>
      <vt:lpstr>Graphical Representation</vt:lpstr>
      <vt:lpstr>Histogram and Box plots before treating outliers </vt:lpstr>
      <vt:lpstr>Churn Distribution Bar plots</vt:lpstr>
      <vt:lpstr>State Churn Distribution and Bar plots for Counts of Records Vs Area</vt:lpstr>
      <vt:lpstr>Heat map Correlation</vt:lpstr>
      <vt:lpstr>Key Insights from Data Preprocessing and Visualization:</vt:lpstr>
      <vt:lpstr>3. Feature Engineering</vt:lpstr>
      <vt:lpstr>Features Extraction</vt:lpstr>
      <vt:lpstr>Key Insights from Feature Selection and Evaluation:</vt:lpstr>
      <vt:lpstr>4. Model Building and Evaluation</vt:lpstr>
      <vt:lpstr>Code for Creating Train and Test sets to build Model </vt:lpstr>
      <vt:lpstr>Models Used and Accuracy</vt:lpstr>
      <vt:lpstr>Key Classification Metrics:</vt:lpstr>
      <vt:lpstr>Random Forest Code</vt:lpstr>
      <vt:lpstr>Insights</vt:lpstr>
      <vt:lpstr>5. Deployment</vt:lpstr>
      <vt:lpstr>Code For Deployment</vt:lpstr>
      <vt:lpstr>Deployment App </vt:lpstr>
      <vt:lpstr>6. Conclusion</vt:lpstr>
      <vt:lpstr>Random Forest Code &amp; Result and Accuracy comparison with for other Models</vt:lpstr>
      <vt:lpstr>Deployment Prediction 1</vt:lpstr>
      <vt:lpstr>Deployment Prediction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Telecommunications:  Customer Churn Prediction</dc:title>
  <cp:lastModifiedBy>pankaj ssalunkhe</cp:lastModifiedBy>
  <cp:revision>3</cp:revision>
  <dcterms:created xsi:type="dcterms:W3CDTF">2023-09-01T09:43:00Z</dcterms:created>
  <dcterms:modified xsi:type="dcterms:W3CDTF">2023-09-10T11:58:36Z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F665FEDC86F440D086ED315A4239DF5E</vt:lpwstr>
  </property>
  <property fmtid="{D5CDD505-2E9C-101B-9397-08002B2CF9AE}" pid="3" name="KSOProductBuildVer">
    <vt:lpwstr>1033-11.2.0.11219</vt:lpwstr>
  </property>
</Properties>
</file>