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13"/>
  </p:notesMasterIdLst>
  <p:sldIdLst>
    <p:sldId id="256" r:id="rId2"/>
    <p:sldId id="258" r:id="rId3"/>
    <p:sldId id="267" r:id="rId4"/>
    <p:sldId id="266" r:id="rId5"/>
    <p:sldId id="262" r:id="rId6"/>
    <p:sldId id="261" r:id="rId7"/>
    <p:sldId id="263" r:id="rId8"/>
    <p:sldId id="268" r:id="rId9"/>
    <p:sldId id="264" r:id="rId10"/>
    <p:sldId id="265"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CBE23-F810-4010-B865-044A13D7A566}" type="datetimeFigureOut">
              <a:rPr lang="en-US" smtClean="0"/>
              <a:pPr/>
              <a:t>7/31/2018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51B4E4-0951-488B-AFE9-2C3159DBBE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4F6F53-E685-491E-8A9B-714798D25E8A}" type="datetime1">
              <a:rPr lang="en-US" smtClean="0"/>
              <a:pPr/>
              <a:t>7/31/2018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218EC-A6B6-4800-A1A0-401CBD1E57FA}" type="datetime1">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9BAC2C-8AB8-4FE5-8A3A-DA7FA4395A8B}" type="datetime1">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BFE907C-853F-459A-A906-EE7989B4A49A}" type="datetime1">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1067C0-D577-44C7-9690-1AE6F703CB79}" type="datetime1">
              <a:rPr lang="en-US" smtClean="0"/>
              <a:pPr/>
              <a:t>7/31/2018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852B27-272A-4832-ACD0-1A453EC5614E}" type="datetime1">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5A79B20-7060-4114-849A-5533B7E5A1D6}" type="datetime1">
              <a:rPr lang="en-US" smtClean="0"/>
              <a:pPr/>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AF0D0C-4AE6-4197-8341-030C45EC0FA7}" type="datetime1">
              <a:rPr lang="en-US" smtClean="0"/>
              <a:pPr/>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0C768-5C84-4381-BAA1-C1D268B8EE1F}" type="datetime1">
              <a:rPr lang="en-US" smtClean="0"/>
              <a:pPr/>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189BED-CB95-4F78-9AEC-298BAEB2F164}" type="datetime1">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D0B1C0-A3E6-49EC-8D00-BA4C85274C2C}" type="datetime1">
              <a:rPr lang="en-US" smtClean="0"/>
              <a:pPr/>
              <a:t>7/31/2018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258FE35-2916-4B2D-9E92-42A2F63FF2D6}" type="datetime1">
              <a:rPr lang="en-US" smtClean="0"/>
              <a:pPr/>
              <a:t>7/31/2018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lectronicsforu.com/electronics-projects/brake-failure-indica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lectronicsforu.com/resources/learn-electronics/555-timer-working-specifications" TargetMode="External"/><Relationship Id="rId2" Type="http://schemas.openxmlformats.org/officeDocument/2006/relationships/hyperlink" Target="https://www.intersil.com/content/dam/Intersil/documents/ca31/ca3140-a.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ormAutofit/>
          </a:bodyPr>
          <a:lstStyle/>
          <a:p>
            <a:pPr algn="l"/>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Pankti</a:t>
            </a:r>
            <a:r>
              <a:rPr lang="en-US" sz="2800" dirty="0" smtClean="0">
                <a:latin typeface="Times New Roman" pitchFamily="18" charset="0"/>
                <a:cs typeface="Times New Roman" pitchFamily="18" charset="0"/>
              </a:rPr>
              <a:t> Shah</a:t>
            </a:r>
          </a:p>
          <a:p>
            <a:pPr algn="l"/>
            <a:r>
              <a:rPr lang="en-US" sz="2800" dirty="0" smtClean="0">
                <a:latin typeface="Times New Roman" pitchFamily="18" charset="0"/>
                <a:cs typeface="Times New Roman" pitchFamily="18" charset="0"/>
              </a:rPr>
              <a:t>~17ec078</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457200" y="6172200"/>
            <a:ext cx="1295400" cy="365125"/>
          </a:xfrm>
        </p:spPr>
        <p:txBody>
          <a:bodyPr/>
          <a:lstStyle/>
          <a:p>
            <a:fld id="{5D99C0D9-E58D-4D7B-8E12-7BE5F52B1735}" type="datetime1">
              <a:rPr lang="en-US" smtClean="0"/>
              <a:pPr/>
              <a:t>7/31/2018</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BRAKE FAILURE INDICATOR CIRCUIT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Date Placeholder 2"/>
          <p:cNvSpPr>
            <a:spLocks noGrp="1"/>
          </p:cNvSpPr>
          <p:nvPr>
            <p:ph type="dt" sz="half" idx="10"/>
          </p:nvPr>
        </p:nvSpPr>
        <p:spPr/>
        <p:txBody>
          <a:bodyPr/>
          <a:lstStyle/>
          <a:p>
            <a:fld id="{7BFE907C-853F-459A-A906-EE7989B4A49A}" type="datetime1">
              <a:rPr lang="en-US" smtClean="0"/>
              <a:pPr/>
              <a:t>7/31/2018</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p:txBody>
          <a:bodyPr/>
          <a:lstStyle/>
          <a:p>
            <a:r>
              <a:rPr lang="en-US" dirty="0" smtClean="0"/>
              <a:t>The project gave us more confidence that we will be able to put in practice, whatever </a:t>
            </a:r>
            <a:r>
              <a:rPr lang="en-US" sz="2000" dirty="0" smtClean="0">
                <a:latin typeface="Times New Roman" pitchFamily="18" charset="0"/>
                <a:cs typeface="Times New Roman" pitchFamily="18" charset="0"/>
              </a:rPr>
              <a:t>theoretical</a:t>
            </a:r>
            <a:r>
              <a:rPr lang="en-US" dirty="0" smtClean="0"/>
              <a:t> </a:t>
            </a:r>
            <a:r>
              <a:rPr lang="en-US" dirty="0" smtClean="0"/>
              <a:t>knowledge.</a:t>
            </a:r>
          </a:p>
          <a:p>
            <a:r>
              <a:rPr lang="en-US" dirty="0" smtClean="0"/>
              <a:t> </a:t>
            </a:r>
            <a:r>
              <a:rPr lang="en-US" dirty="0" smtClean="0"/>
              <a:t>Brake failure indicator is a early warning </a:t>
            </a:r>
            <a:r>
              <a:rPr lang="en-US" dirty="0" smtClean="0"/>
              <a:t>system ,it </a:t>
            </a:r>
            <a:r>
              <a:rPr lang="en-US" dirty="0" smtClean="0"/>
              <a:t>constantly monitors the condition of the brake and give audio visual indication. </a:t>
            </a:r>
            <a:endParaRPr lang="en-US" dirty="0" smtClean="0"/>
          </a:p>
          <a:p>
            <a:r>
              <a:rPr lang="en-US" dirty="0" smtClean="0"/>
              <a:t>This </a:t>
            </a:r>
            <a:r>
              <a:rPr lang="en-US" dirty="0" smtClean="0"/>
              <a:t>setup reduces the accidents and prevents loss of life. </a:t>
            </a:r>
            <a:endParaRPr lang="en-US" dirty="0" smtClean="0"/>
          </a:p>
          <a:p>
            <a:r>
              <a:rPr lang="en-US" dirty="0" smtClean="0"/>
              <a:t>Auxiliary </a:t>
            </a:r>
            <a:r>
              <a:rPr lang="en-US" dirty="0" smtClean="0"/>
              <a:t>braking gives additional capability to the driver and to ensure prevention of damage to life and property </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Date Placeholder 2"/>
          <p:cNvSpPr>
            <a:spLocks noGrp="1"/>
          </p:cNvSpPr>
          <p:nvPr>
            <p:ph type="dt" sz="half" idx="10"/>
          </p:nvPr>
        </p:nvSpPr>
        <p:spPr/>
        <p:txBody>
          <a:bodyPr/>
          <a:lstStyle/>
          <a:p>
            <a:fld id="{7BFE907C-853F-459A-A906-EE7989B4A49A}" type="datetime1">
              <a:rPr lang="en-US" smtClean="0"/>
              <a:pPr/>
              <a:t>7/31/2018</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p:txBody>
          <a:bodyPr/>
          <a:lstStyle/>
          <a:p>
            <a:r>
              <a:rPr lang="en-US" dirty="0" smtClean="0">
                <a:hlinkClick r:id="rId2"/>
              </a:rPr>
              <a:t>https://electronicsforu.com/electronics-projects/brake-failure-indicator</a:t>
            </a:r>
            <a:endParaRPr lang="en-US" dirty="0" smtClean="0"/>
          </a:p>
          <a:p>
            <a:r>
              <a:rPr lang="en-US" sz="2000" dirty="0" smtClean="0">
                <a:latin typeface="Times New Roman" pitchFamily="18" charset="0"/>
                <a:cs typeface="Times New Roman" pitchFamily="18" charset="0"/>
              </a:rPr>
              <a:t>MINIELECTRONICSPROJECTS by Suman </a:t>
            </a:r>
            <a:r>
              <a:rPr lang="en-US" sz="2000" dirty="0" smtClean="0">
                <a:latin typeface="Times New Roman" pitchFamily="18" charset="0"/>
                <a:cs typeface="Times New Roman" pitchFamily="18" charset="0"/>
              </a:rPr>
              <a:t>Debnath.</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ABSTRCT</a:t>
            </a:r>
            <a:endParaRPr lang="en-US" dirty="0"/>
          </a:p>
        </p:txBody>
      </p:sp>
      <p:sp>
        <p:nvSpPr>
          <p:cNvPr id="8" name="Date Placeholder 7"/>
          <p:cNvSpPr>
            <a:spLocks noGrp="1"/>
          </p:cNvSpPr>
          <p:nvPr>
            <p:ph type="dt" sz="half" idx="10"/>
          </p:nvPr>
        </p:nvSpPr>
        <p:spPr>
          <a:xfrm>
            <a:off x="7543800" y="6172200"/>
            <a:ext cx="1219200" cy="457200"/>
          </a:xfrm>
        </p:spPr>
        <p:txBody>
          <a:bodyPr/>
          <a:lstStyle/>
          <a:p>
            <a:fld id="{8C405C7B-F449-43AA-93B3-CB258AAC65AF}" type="datetime1">
              <a:rPr lang="en-US" smtClean="0"/>
              <a:pPr/>
              <a:t>7/31/2018</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p:cNvSpPr>
            <a:spLocks noGrp="1"/>
          </p:cNvSpPr>
          <p:nvPr>
            <p:ph sz="quarter" idx="1"/>
          </p:nvPr>
        </p:nvSpPr>
        <p:spPr/>
        <p:txBody>
          <a:bodyPr>
            <a:normAutofit lnSpcReduction="10000"/>
          </a:bodyPr>
          <a:lstStyle/>
          <a:p>
            <a:r>
              <a:rPr lang="en-US" dirty="0" smtClean="0"/>
              <a:t>Now </a:t>
            </a:r>
            <a:r>
              <a:rPr lang="en-US" dirty="0" smtClean="0"/>
              <a:t>a day, Machines are widely controlled by control system. To </a:t>
            </a:r>
            <a:r>
              <a:rPr lang="en-US" dirty="0" smtClean="0">
                <a:latin typeface="Times New Roman" pitchFamily="18" charset="0"/>
                <a:cs typeface="Times New Roman" pitchFamily="18" charset="0"/>
              </a:rPr>
              <a:t>meet</a:t>
            </a:r>
            <a:r>
              <a:rPr lang="en-US" dirty="0" smtClean="0"/>
              <a:t> the need of exploding population economic and effective control of machines is necessary. </a:t>
            </a:r>
            <a:endParaRPr lang="en-US" dirty="0" smtClean="0"/>
          </a:p>
          <a:p>
            <a:r>
              <a:rPr lang="en-US" dirty="0" smtClean="0"/>
              <a:t>The </a:t>
            </a:r>
            <a:r>
              <a:rPr lang="en-US" dirty="0" smtClean="0"/>
              <a:t>aim is to design and develop a control system based an electronically controlled automatic break failure indicator by using IR Sensor</a:t>
            </a:r>
            <a:r>
              <a:rPr lang="en-US" dirty="0" smtClean="0"/>
              <a:t>.</a:t>
            </a:r>
          </a:p>
          <a:p>
            <a:r>
              <a:rPr lang="en-US" dirty="0" smtClean="0"/>
              <a:t> </a:t>
            </a:r>
            <a:r>
              <a:rPr lang="en-US" dirty="0" smtClean="0"/>
              <a:t>Automatic break failure indicator and auxiliary braking system </a:t>
            </a:r>
            <a:r>
              <a:rPr lang="en-US" sz="2400" dirty="0" smtClean="0">
                <a:latin typeface="Times New Roman" pitchFamily="18" charset="0"/>
                <a:cs typeface="Times New Roman" pitchFamily="18" charset="0"/>
              </a:rPr>
              <a:t>is</a:t>
            </a:r>
            <a:r>
              <a:rPr lang="en-US" dirty="0" smtClean="0"/>
              <a:t> consists of IR sensor circuit, control unit and frame. </a:t>
            </a:r>
            <a:endParaRPr lang="en-US" dirty="0" smtClean="0"/>
          </a:p>
          <a:p>
            <a:r>
              <a:rPr lang="en-US" dirty="0" smtClean="0"/>
              <a:t>The </a:t>
            </a:r>
            <a:r>
              <a:rPr lang="en-US" dirty="0" smtClean="0"/>
              <a:t>sensor is used to detect the break wire, the control signal to the alarm unit.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0C768-5C84-4381-BAA1-C1D268B8EE1F}" type="datetime1">
              <a:rPr lang="en-US" smtClean="0"/>
              <a:pPr/>
              <a:t>7/31/2018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6" name="Rectangle 5"/>
          <p:cNvSpPr/>
          <p:nvPr/>
        </p:nvSpPr>
        <p:spPr>
          <a:xfrm>
            <a:off x="762000" y="914400"/>
            <a:ext cx="7696200" cy="4154984"/>
          </a:xfrm>
          <a:prstGeom prst="rect">
            <a:avLst/>
          </a:prstGeom>
        </p:spPr>
        <p:txBody>
          <a:bodyPr wrap="square">
            <a:spAutoFit/>
          </a:bodyPr>
          <a:lstStyle/>
          <a:p>
            <a:r>
              <a:rPr lang="en-US" sz="3200" b="1" dirty="0" smtClean="0">
                <a:latin typeface="Times New Roman" pitchFamily="18" charset="0"/>
                <a:cs typeface="Times New Roman" pitchFamily="18" charset="0"/>
              </a:rPr>
              <a:t>Do you want to get an early warning of brake failure while driving? </a:t>
            </a:r>
            <a:endParaRPr lang="en-US" sz="3200" b="1"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Here </a:t>
            </a:r>
            <a:r>
              <a:rPr lang="en-US" sz="2000" dirty="0" smtClean="0">
                <a:latin typeface="Times New Roman" pitchFamily="18" charset="0"/>
                <a:cs typeface="Times New Roman" pitchFamily="18" charset="0"/>
              </a:rPr>
              <a:t>is a brake failure indicator circuit that constantly monitors the condition of the brake and gives an audio-visual indication.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When </a:t>
            </a:r>
            <a:r>
              <a:rPr lang="en-US" sz="2000" dirty="0" smtClean="0">
                <a:latin typeface="Times New Roman" pitchFamily="18" charset="0"/>
                <a:cs typeface="Times New Roman" pitchFamily="18" charset="0"/>
              </a:rPr>
              <a:t>the brake is applied, the green LED blinks and the </a:t>
            </a:r>
            <a:r>
              <a:rPr lang="en-US" sz="2000" dirty="0" err="1" smtClean="0">
                <a:latin typeface="Times New Roman" pitchFamily="18" charset="0"/>
                <a:cs typeface="Times New Roman" pitchFamily="18" charset="0"/>
              </a:rPr>
              <a:t>piezobuzzer</a:t>
            </a:r>
            <a:r>
              <a:rPr lang="en-US" sz="2000" dirty="0" smtClean="0">
                <a:latin typeface="Times New Roman" pitchFamily="18" charset="0"/>
                <a:cs typeface="Times New Roman" pitchFamily="18" charset="0"/>
              </a:rPr>
              <a:t> beeps for around one second if the brake system is intact.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If </a:t>
            </a:r>
            <a:r>
              <a:rPr lang="en-US" sz="2000" dirty="0" smtClean="0">
                <a:latin typeface="Times New Roman" pitchFamily="18" charset="0"/>
                <a:cs typeface="Times New Roman" pitchFamily="18" charset="0"/>
              </a:rPr>
              <a:t>the brake fails, the red LED glows and the buzzer stops beeping.</a:t>
            </a:r>
          </a:p>
          <a:p>
            <a:pPr>
              <a:buFont typeface="Arial" pitchFamily="34" charset="0"/>
              <a:buChar char="•"/>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circuit will work only in vehicles with negative grounding. It also gives an indication of brake switch failure.</a:t>
            </a:r>
          </a:p>
          <a:p>
            <a:pPr>
              <a:buFont typeface="Arial" pitchFamily="34" charset="0"/>
              <a:buChar char="•"/>
            </a:pPr>
            <a:r>
              <a:rPr lang="en-US" sz="2000" dirty="0" smtClean="0">
                <a:latin typeface="Times New Roman" pitchFamily="18" charset="0"/>
                <a:cs typeface="Times New Roman" pitchFamily="18" charset="0"/>
              </a:rPr>
              <a:t>This </a:t>
            </a:r>
            <a:r>
              <a:rPr lang="en-US" sz="2000" dirty="0" smtClean="0">
                <a:latin typeface="Times New Roman" pitchFamily="18" charset="0"/>
                <a:cs typeface="Times New Roman" pitchFamily="18" charset="0"/>
              </a:rPr>
              <a:t>circuit senses the chance of a brake failure by monitoring the brake switch and reminds you of the condition of the brake every time the brake is applied.</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COMPONENTS LIST</a:t>
            </a:r>
            <a:endParaRPr lang="en-US" dirty="0"/>
          </a:p>
        </p:txBody>
      </p:sp>
      <p:sp>
        <p:nvSpPr>
          <p:cNvPr id="2" name="Date Placeholder 1"/>
          <p:cNvSpPr>
            <a:spLocks noGrp="1"/>
          </p:cNvSpPr>
          <p:nvPr>
            <p:ph type="dt" sz="half" idx="10"/>
          </p:nvPr>
        </p:nvSpPr>
        <p:spPr/>
        <p:txBody>
          <a:bodyPr/>
          <a:lstStyle/>
          <a:p>
            <a:fld id="{79F0C768-5C84-4381-BAA1-C1D268B8EE1F}" type="datetime1">
              <a:rPr lang="en-US" smtClean="0"/>
              <a:pPr/>
              <a:t>7/31/2018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7" name="Content Placeholder 6"/>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sp>
        <p:nvSpPr>
          <p:cNvPr id="3" name="Date Placeholder 2"/>
          <p:cNvSpPr>
            <a:spLocks noGrp="1"/>
          </p:cNvSpPr>
          <p:nvPr>
            <p:ph type="dt" sz="half" idx="10"/>
          </p:nvPr>
        </p:nvSpPr>
        <p:spPr/>
        <p:txBody>
          <a:bodyPr/>
          <a:lstStyle/>
          <a:p>
            <a:fld id="{7BFE907C-853F-459A-A906-EE7989B4A49A}" type="datetime1">
              <a:rPr lang="en-US" smtClean="0"/>
              <a:pPr/>
              <a:t>7/31/2018</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1027" name="Picture 3"/>
          <p:cNvPicPr>
            <a:picLocks noGrp="1" noChangeAspect="1" noChangeArrowheads="1"/>
          </p:cNvPicPr>
          <p:nvPr>
            <p:ph sz="quarter" idx="1"/>
          </p:nvPr>
        </p:nvPicPr>
        <p:blipFill>
          <a:blip r:embed="rId2"/>
          <a:srcRect/>
          <a:stretch>
            <a:fillRect/>
          </a:stretch>
        </p:blipFill>
        <p:spPr bwMode="auto">
          <a:xfrm>
            <a:off x="228600" y="1295400"/>
            <a:ext cx="8686800" cy="4736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endParaRPr lang="en-US" dirty="0"/>
          </a:p>
        </p:txBody>
      </p:sp>
      <p:sp>
        <p:nvSpPr>
          <p:cNvPr id="3" name="Date Placeholder 2"/>
          <p:cNvSpPr>
            <a:spLocks noGrp="1"/>
          </p:cNvSpPr>
          <p:nvPr>
            <p:ph type="dt" sz="half" idx="10"/>
          </p:nvPr>
        </p:nvSpPr>
        <p:spPr/>
        <p:txBody>
          <a:bodyPr/>
          <a:lstStyle/>
          <a:p>
            <a:fld id="{7BFE907C-853F-459A-A906-EE7989B4A49A}" type="datetime1">
              <a:rPr lang="en-US" smtClean="0"/>
              <a:pPr/>
              <a:t>7/31/2018</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normAutofit fontScale="92500"/>
          </a:bodyPr>
          <a:lstStyle/>
          <a:p>
            <a:r>
              <a:rPr lang="en-US" sz="2200" dirty="0" smtClean="0">
                <a:latin typeface="Times New Roman" pitchFamily="18" charset="0"/>
                <a:cs typeface="Times New Roman" pitchFamily="18" charset="0"/>
              </a:rPr>
              <a:t>The circuit uses an op-amp IC </a:t>
            </a:r>
            <a:r>
              <a:rPr lang="en-US" sz="2200" dirty="0" smtClean="0">
                <a:latin typeface="Times New Roman" pitchFamily="18" charset="0"/>
                <a:cs typeface="Times New Roman" pitchFamily="18" charset="0"/>
                <a:hlinkClick r:id="rId2"/>
              </a:rPr>
              <a:t>CA3140</a:t>
            </a:r>
            <a:r>
              <a:rPr lang="en-US" sz="2200" dirty="0" smtClean="0">
                <a:latin typeface="Times New Roman" pitchFamily="18" charset="0"/>
                <a:cs typeface="Times New Roman" pitchFamily="18" charset="0"/>
              </a:rPr>
              <a:t> (IC2) as voltage comparator and timer </a:t>
            </a:r>
            <a:r>
              <a:rPr lang="en-US" sz="2200" dirty="0" smtClean="0">
                <a:latin typeface="Times New Roman" pitchFamily="18" charset="0"/>
                <a:cs typeface="Times New Roman" pitchFamily="18" charset="0"/>
                <a:hlinkClick r:id="rId3"/>
              </a:rPr>
              <a:t>NE555</a:t>
            </a:r>
            <a:r>
              <a:rPr lang="en-US" sz="2200" dirty="0" smtClean="0">
                <a:latin typeface="Times New Roman" pitchFamily="18" charset="0"/>
                <a:cs typeface="Times New Roman" pitchFamily="18" charset="0"/>
              </a:rPr>
              <a:t>(IC3) in </a:t>
            </a:r>
            <a:r>
              <a:rPr lang="en-US" sz="2200" dirty="0" err="1" smtClean="0">
                <a:latin typeface="Times New Roman" pitchFamily="18" charset="0"/>
                <a:cs typeface="Times New Roman" pitchFamily="18" charset="0"/>
              </a:rPr>
              <a:t>monostable</a:t>
            </a:r>
            <a:r>
              <a:rPr lang="en-US" sz="2200" dirty="0" smtClean="0">
                <a:latin typeface="Times New Roman" pitchFamily="18" charset="0"/>
                <a:cs typeface="Times New Roman" pitchFamily="18" charset="0"/>
              </a:rPr>
              <a:t> configuration for alarm. Voltage comparator IC2 senses the voltage level across the brake switch. Its non-inverting input (pin 3) gets half the supply voltage through potential divider resistors R3 and R4 of 10 kilo-ohms each. The inverting input (pin 2) of IC2 is connected to the brake switch through diode D1, IC 7812 (IC1) and resistor R2. It receives a higher voltage when the brake is applied.</a:t>
            </a:r>
          </a:p>
          <a:p>
            <a:r>
              <a:rPr lang="en-US" sz="2200" dirty="0" smtClean="0">
                <a:latin typeface="Times New Roman" pitchFamily="18" charset="0"/>
                <a:cs typeface="Times New Roman" pitchFamily="18" charset="0"/>
              </a:rPr>
              <a:t>Normally, when the brake is not applied, the output of IC2 remains high and the red LED (LED1) glows. The output of IC2 is fed to trigger pin 2 of the </a:t>
            </a:r>
            <a:r>
              <a:rPr lang="en-US" sz="2200" dirty="0" err="1" smtClean="0">
                <a:latin typeface="Times New Roman" pitchFamily="18" charset="0"/>
                <a:cs typeface="Times New Roman" pitchFamily="18" charset="0"/>
              </a:rPr>
              <a:t>monostable</a:t>
            </a:r>
            <a:r>
              <a:rPr lang="en-US" sz="2200" dirty="0" smtClean="0">
                <a:latin typeface="Times New Roman" pitchFamily="18" charset="0"/>
                <a:cs typeface="Times New Roman" pitchFamily="18" charset="0"/>
              </a:rPr>
              <a:t> through coupling capacitor C2. Resistor R1 is used for the input stability of IC2. IC1 and C1 provide a ripple-free regulated supply to the inverting input of IC2.</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FE907C-853F-459A-A906-EE7989B4A49A}" type="datetime1">
              <a:rPr lang="en-US" smtClean="0"/>
              <a:pPr/>
              <a:t>7/31/2018</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4294967295"/>
          </p:nvPr>
        </p:nvSpPr>
        <p:spPr>
          <a:xfrm>
            <a:off x="609600" y="1066800"/>
            <a:ext cx="7772400" cy="4572000"/>
          </a:xfrm>
        </p:spPr>
        <p:txBody>
          <a:bodyPr>
            <a:normAutofit fontScale="92500" lnSpcReduction="10000"/>
          </a:bodyPr>
          <a:lstStyle/>
          <a:p>
            <a:r>
              <a:rPr lang="en-US" sz="28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C3 is wired as a </a:t>
            </a:r>
            <a:r>
              <a:rPr lang="en-US" dirty="0" err="1" smtClean="0">
                <a:latin typeface="Times New Roman" pitchFamily="18" charset="0"/>
                <a:cs typeface="Times New Roman" pitchFamily="18" charset="0"/>
              </a:rPr>
              <a:t>monostable</a:t>
            </a:r>
            <a:r>
              <a:rPr lang="en-US" dirty="0" smtClean="0">
                <a:latin typeface="Times New Roman" pitchFamily="18" charset="0"/>
                <a:cs typeface="Times New Roman" pitchFamily="18" charset="0"/>
              </a:rPr>
              <a:t> to give pulse output of one second. Timing elements R7 and C4 make the output high for one second to activate the buzzer and LED2. Usually, the trigger pin of IC3 is high due to R6 and the buzzer and LED2 remain ‘off.’</a:t>
            </a:r>
          </a:p>
          <a:p>
            <a:r>
              <a:rPr lang="en-US" dirty="0" smtClean="0">
                <a:latin typeface="Times New Roman" pitchFamily="18" charset="0"/>
                <a:cs typeface="Times New Roman" pitchFamily="18" charset="0"/>
              </a:rPr>
              <a:t>When the brake pedal is pressed, pin 2 of IC2 gets a higher voltage from the brake switch and its output goes low to switch off the red LED. The low output of IC2 gives a short negative pulse to the </a:t>
            </a:r>
            <a:r>
              <a:rPr lang="en-US" dirty="0" err="1" smtClean="0">
                <a:latin typeface="Times New Roman" pitchFamily="18" charset="0"/>
                <a:cs typeface="Times New Roman" pitchFamily="18" charset="0"/>
              </a:rPr>
              <a:t>monostable</a:t>
            </a:r>
            <a:r>
              <a:rPr lang="en-US" dirty="0" smtClean="0">
                <a:latin typeface="Times New Roman" pitchFamily="18" charset="0"/>
                <a:cs typeface="Times New Roman" pitchFamily="18" charset="0"/>
              </a:rPr>
              <a:t> through C2 to trigger it. This activates the buzzer and LED2 to indicate that the brake system is working. When there is pressure drop in the brake system due to leakage, LED1 remains ‘on’ and the buzzer does not sound when the brake is applied.</a:t>
            </a: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CONSTRUCTION AND TESTING</a:t>
            </a:r>
            <a:endParaRPr lang="en-US" dirty="0"/>
          </a:p>
        </p:txBody>
      </p:sp>
      <p:sp>
        <p:nvSpPr>
          <p:cNvPr id="2" name="Date Placeholder 1"/>
          <p:cNvSpPr>
            <a:spLocks noGrp="1"/>
          </p:cNvSpPr>
          <p:nvPr>
            <p:ph type="dt" sz="half" idx="10"/>
          </p:nvPr>
        </p:nvSpPr>
        <p:spPr/>
        <p:txBody>
          <a:bodyPr/>
          <a:lstStyle/>
          <a:p>
            <a:fld id="{79F0C768-5C84-4381-BAA1-C1D268B8EE1F}" type="datetime1">
              <a:rPr lang="en-US" smtClean="0"/>
              <a:pPr/>
              <a:t>7/31/2018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p:txBody>
          <a:bodyPr>
            <a:normAutofit/>
          </a:bodyPr>
          <a:lstStyle/>
          <a:p>
            <a:r>
              <a:rPr lang="en-US" sz="2200" dirty="0" smtClean="0">
                <a:latin typeface="Times New Roman" pitchFamily="18" charset="0"/>
                <a:cs typeface="Times New Roman" pitchFamily="18" charset="0"/>
              </a:rPr>
              <a:t>The circuit can be assembled on any general-purpose PCB or perforated board. Connect point A to that terminal of the brake switch which goes to the brake lamps. The circuit can be powered from the vehicle’s battery.</a:t>
            </a:r>
          </a:p>
          <a:p>
            <a:r>
              <a:rPr lang="en-US" sz="2200" dirty="0" smtClean="0">
                <a:latin typeface="Times New Roman" pitchFamily="18" charset="0"/>
                <a:cs typeface="Times New Roman" pitchFamily="18" charset="0"/>
              </a:rPr>
              <a:t>The circuit requires well-regulated power supply to avoid unwanted triggering while the battery is charging from the dynamo. IC4, C6 and C7 provide regulated 12V to the circuit. The power supply should be taken from the ignition switch and the circuit ground should be clamped to the vehicle’s body. A </a:t>
            </a:r>
            <a:r>
              <a:rPr lang="en-US" sz="2200" dirty="0" err="1" smtClean="0">
                <a:latin typeface="Times New Roman" pitchFamily="18" charset="0"/>
                <a:cs typeface="Times New Roman" pitchFamily="18" charset="0"/>
              </a:rPr>
              <a:t>bicolour</a:t>
            </a:r>
            <a:r>
              <a:rPr lang="en-US" sz="2200" dirty="0" smtClean="0">
                <a:latin typeface="Times New Roman" pitchFamily="18" charset="0"/>
                <a:cs typeface="Times New Roman" pitchFamily="18" charset="0"/>
              </a:rPr>
              <a:t> LED can be used in place of LED1 and LED2 if desired.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Date Placeholder 2"/>
          <p:cNvSpPr>
            <a:spLocks noGrp="1"/>
          </p:cNvSpPr>
          <p:nvPr>
            <p:ph type="dt" sz="half" idx="10"/>
          </p:nvPr>
        </p:nvSpPr>
        <p:spPr/>
        <p:txBody>
          <a:bodyPr/>
          <a:lstStyle/>
          <a:p>
            <a:fld id="{7BFE907C-853F-459A-A906-EE7989B4A49A}" type="datetime1">
              <a:rPr lang="en-US" smtClean="0"/>
              <a:pPr/>
              <a:t>7/31/2018</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p:txBody>
          <a:bodyPr>
            <a:normAutofit fontScale="92500" lnSpcReduction="20000"/>
          </a:bodyPr>
          <a:lstStyle/>
          <a:p>
            <a:r>
              <a:rPr lang="en-US" dirty="0" smtClean="0"/>
              <a:t>1. No need of external battery. Circuit can be powered from the vehicle’s battery itself. </a:t>
            </a:r>
          </a:p>
          <a:p>
            <a:r>
              <a:rPr lang="en-US" dirty="0" smtClean="0"/>
              <a:t>2. Power consumption is comparably less.</a:t>
            </a:r>
          </a:p>
          <a:p>
            <a:r>
              <a:rPr lang="en-US" dirty="0" smtClean="0"/>
              <a:t> 3. Does not depend </a:t>
            </a:r>
            <a:r>
              <a:rPr lang="en-US" sz="2200" dirty="0" smtClean="0">
                <a:latin typeface="Times New Roman" pitchFamily="18" charset="0"/>
                <a:cs typeface="Times New Roman" pitchFamily="18" charset="0"/>
              </a:rPr>
              <a:t>on</a:t>
            </a:r>
            <a:r>
              <a:rPr lang="en-US" dirty="0" smtClean="0"/>
              <a:t> the petrol level. </a:t>
            </a:r>
          </a:p>
          <a:p>
            <a:r>
              <a:rPr lang="en-US" dirty="0" smtClean="0"/>
              <a:t>4. Operating principle is very easy</a:t>
            </a:r>
          </a:p>
          <a:p>
            <a:r>
              <a:rPr lang="en-US" dirty="0" smtClean="0"/>
              <a:t> 5. Installation is simplified very much</a:t>
            </a:r>
          </a:p>
          <a:p>
            <a:r>
              <a:rPr lang="en-US" dirty="0" smtClean="0"/>
              <a:t> 6. The safety of driver is ensured</a:t>
            </a:r>
          </a:p>
          <a:p>
            <a:r>
              <a:rPr lang="en-US" dirty="0" smtClean="0"/>
              <a:t> 7. The regenerative braking recovers energy and stores it in battery. </a:t>
            </a:r>
          </a:p>
          <a:p>
            <a:r>
              <a:rPr lang="en-US" dirty="0" smtClean="0"/>
              <a:t>8. Brake failure is notified to the surrounding traffic via parking lights. </a:t>
            </a:r>
          </a:p>
          <a:p>
            <a:r>
              <a:rPr lang="en-US" dirty="0" smtClean="0"/>
              <a:t>9. The cost is low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699</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BRAKE FAILURE INDICATOR CIRCUIT</vt:lpstr>
      <vt:lpstr>ABSTRCT</vt:lpstr>
      <vt:lpstr>Slide 3</vt:lpstr>
      <vt:lpstr>COMPONENTS LIST</vt:lpstr>
      <vt:lpstr>CIRCUIT DIAGRAM</vt:lpstr>
      <vt:lpstr>WORKING </vt:lpstr>
      <vt:lpstr>Slide 7</vt:lpstr>
      <vt:lpstr>CONSTRUCTION AND TESTING</vt:lpstr>
      <vt:lpstr>ADVANTAGES</vt:lpstr>
      <vt:lpstr>CONCLUSION </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BRAKE FAILURE INDICATOR CIRCUIT</dc:title>
  <dc:creator>SHAILESH SHAH</dc:creator>
  <cp:lastModifiedBy>SHAILESH SHAH</cp:lastModifiedBy>
  <cp:revision>5</cp:revision>
  <dcterms:created xsi:type="dcterms:W3CDTF">2006-08-16T00:00:00Z</dcterms:created>
  <dcterms:modified xsi:type="dcterms:W3CDTF">2018-07-31T01:31:05Z</dcterms:modified>
</cp:coreProperties>
</file>