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Oswald Regular"/>
      <p:regular r:id="rId21"/>
      <p:bold r:id="rId22"/>
    </p:embeddedFont>
    <p:embeddedFont>
      <p:font typeface="Hepta Slab"/>
      <p:regular r:id="rId23"/>
      <p:bold r:id="rId24"/>
    </p:embeddedFont>
    <p:embeddedFont>
      <p:font typeface="Fira Sans Extra Condensed Medium"/>
      <p:regular r:id="rId25"/>
      <p:bold r:id="rId26"/>
      <p:italic r:id="rId27"/>
      <p:boldItalic r:id="rId28"/>
    </p:embeddedFont>
    <p:embeddedFont>
      <p:font typeface="Abel"/>
      <p:regular r:id="rId29"/>
    </p:embeddedFont>
    <p:embeddedFont>
      <p:font typeface="Bahiana"/>
      <p:regular r:id="rId30"/>
    </p:embeddedFont>
    <p:embeddedFont>
      <p:font typeface="Sansita"/>
      <p:regular r:id="rId31"/>
      <p:bold r:id="rId32"/>
      <p:italic r:id="rId33"/>
      <p:boldItalic r:id="rId34"/>
    </p:embeddedFont>
    <p:embeddedFont>
      <p:font typeface="Hepta Slab ExtraLight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6AACAF-271E-482F-B30C-805CB11F2CD4}">
  <a:tblStyle styleId="{3F6AACAF-271E-482F-B30C-805CB11F2C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OswaldRegular-bold.fntdata"/><Relationship Id="rId21" Type="http://schemas.openxmlformats.org/officeDocument/2006/relationships/font" Target="fonts/OswaldRegular-regular.fntdata"/><Relationship Id="rId24" Type="http://schemas.openxmlformats.org/officeDocument/2006/relationships/font" Target="fonts/HeptaSlab-bold.fntdata"/><Relationship Id="rId23" Type="http://schemas.openxmlformats.org/officeDocument/2006/relationships/font" Target="fonts/HeptaSlab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Medium-bold.fntdata"/><Relationship Id="rId25" Type="http://schemas.openxmlformats.org/officeDocument/2006/relationships/font" Target="fonts/FiraSansExtraCondensedMedium-regular.fntdata"/><Relationship Id="rId28" Type="http://schemas.openxmlformats.org/officeDocument/2006/relationships/font" Target="fonts/FiraSansExtraCondensedMedium-boldItalic.fntdata"/><Relationship Id="rId27" Type="http://schemas.openxmlformats.org/officeDocument/2006/relationships/font" Target="fonts/FiraSansExtraCondensed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bel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ansita-regular.fntdata"/><Relationship Id="rId30" Type="http://schemas.openxmlformats.org/officeDocument/2006/relationships/font" Target="fonts/Bahiana-regular.fntdata"/><Relationship Id="rId11" Type="http://schemas.openxmlformats.org/officeDocument/2006/relationships/slide" Target="slides/slide6.xml"/><Relationship Id="rId33" Type="http://schemas.openxmlformats.org/officeDocument/2006/relationships/font" Target="fonts/Sansita-italic.fntdata"/><Relationship Id="rId10" Type="http://schemas.openxmlformats.org/officeDocument/2006/relationships/slide" Target="slides/slide5.xml"/><Relationship Id="rId32" Type="http://schemas.openxmlformats.org/officeDocument/2006/relationships/font" Target="fonts/Sansita-bold.fntdata"/><Relationship Id="rId13" Type="http://schemas.openxmlformats.org/officeDocument/2006/relationships/slide" Target="slides/slide8.xml"/><Relationship Id="rId35" Type="http://schemas.openxmlformats.org/officeDocument/2006/relationships/font" Target="fonts/HeptaSlabExtraLight-regular.fntdata"/><Relationship Id="rId12" Type="http://schemas.openxmlformats.org/officeDocument/2006/relationships/slide" Target="slides/slide7.xml"/><Relationship Id="rId34" Type="http://schemas.openxmlformats.org/officeDocument/2006/relationships/font" Target="fonts/Sansita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HeptaSlabExtraLigh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354f388d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354f388d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c8020f8982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c8020f8982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c8020f8982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c8020f8982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394516846_14_1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8394516846_14_1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c8020f8982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c8020f8982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c8020f8982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c8020f8982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8020f8982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8020f8982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b20e2230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b20e2230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354f388d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354f388d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37c7c9315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37c7c9315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c8020f8982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c8020f898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c8020f8982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c8020f8982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8020f8982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c8020f8982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8020f8982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c8020f8982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c8020f8982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c8020f8982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13225" y="613250"/>
            <a:ext cx="7717592" cy="3916979"/>
            <a:chOff x="279122" y="532095"/>
            <a:chExt cx="8027452" cy="4074245"/>
          </a:xfrm>
        </p:grpSpPr>
        <p:sp>
          <p:nvSpPr>
            <p:cNvPr id="10" name="Google Shape;10;p2"/>
            <p:cNvSpPr/>
            <p:nvPr/>
          </p:nvSpPr>
          <p:spPr>
            <a:xfrm>
              <a:off x="279174" y="537140"/>
              <a:ext cx="8027400" cy="4069200"/>
            </a:xfrm>
            <a:prstGeom prst="roundRect">
              <a:avLst>
                <a:gd fmla="val 5570" name="adj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2940000" dist="47625">
                <a:schemeClr val="accent5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279122" y="532095"/>
              <a:ext cx="8027400" cy="414300"/>
              <a:chOff x="279122" y="532095"/>
              <a:chExt cx="8027400" cy="4143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79122" y="532095"/>
                <a:ext cx="8027400" cy="414300"/>
              </a:xfrm>
              <a:prstGeom prst="round2SameRect">
                <a:avLst>
                  <a:gd fmla="val 38309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58375" y="690638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72975" y="690638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987575" y="690638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2720175" y="2687200"/>
            <a:ext cx="3703800" cy="897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933800" y="3850938"/>
            <a:ext cx="1276200" cy="2721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1"/>
          <p:cNvGrpSpPr/>
          <p:nvPr/>
        </p:nvGrpSpPr>
        <p:grpSpPr>
          <a:xfrm>
            <a:off x="445050" y="757163"/>
            <a:ext cx="8253900" cy="3871737"/>
            <a:chOff x="445050" y="349737"/>
            <a:chExt cx="8253900" cy="3871737"/>
          </a:xfrm>
        </p:grpSpPr>
        <p:sp>
          <p:nvSpPr>
            <p:cNvPr id="61" name="Google Shape;61;p11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fmla="val 5570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2940000" dist="47625">
                <a:srgbClr val="963A2A">
                  <a:alpha val="4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" name="Google Shape;62;p11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63" name="Google Shape;63;p11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fmla="val 38309" name="adj1"/>
                  <a:gd fmla="val 0" name="adj2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1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1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1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722750" y="3233675"/>
            <a:ext cx="5698500" cy="418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8" name="Google Shape;68;p11"/>
          <p:cNvSpPr txBox="1"/>
          <p:nvPr>
            <p:ph hasCustomPrompt="1" type="title"/>
          </p:nvPr>
        </p:nvSpPr>
        <p:spPr>
          <a:xfrm>
            <a:off x="1722750" y="2083325"/>
            <a:ext cx="5698500" cy="110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idx="1" type="subTitle"/>
          </p:nvPr>
        </p:nvSpPr>
        <p:spPr>
          <a:xfrm flipH="1">
            <a:off x="1249387" y="1614298"/>
            <a:ext cx="26598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2" type="subTitle"/>
          </p:nvPr>
        </p:nvSpPr>
        <p:spPr>
          <a:xfrm flipH="1">
            <a:off x="1249387" y="4035999"/>
            <a:ext cx="26598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3" type="subTitle"/>
          </p:nvPr>
        </p:nvSpPr>
        <p:spPr>
          <a:xfrm flipH="1">
            <a:off x="5234863" y="1614298"/>
            <a:ext cx="26598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4" type="subTitle"/>
          </p:nvPr>
        </p:nvSpPr>
        <p:spPr>
          <a:xfrm flipH="1">
            <a:off x="5234863" y="4035999"/>
            <a:ext cx="26598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5" type="subTitle"/>
          </p:nvPr>
        </p:nvSpPr>
        <p:spPr>
          <a:xfrm flipH="1">
            <a:off x="865638" y="1265003"/>
            <a:ext cx="3427200" cy="455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6" type="subTitle"/>
          </p:nvPr>
        </p:nvSpPr>
        <p:spPr>
          <a:xfrm flipH="1">
            <a:off x="865637" y="3686803"/>
            <a:ext cx="3427200" cy="455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7" type="subTitle"/>
          </p:nvPr>
        </p:nvSpPr>
        <p:spPr>
          <a:xfrm flipH="1">
            <a:off x="4851163" y="1265003"/>
            <a:ext cx="3427200" cy="455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8" type="subTitle"/>
          </p:nvPr>
        </p:nvSpPr>
        <p:spPr>
          <a:xfrm flipH="1">
            <a:off x="4851163" y="3686803"/>
            <a:ext cx="3427200" cy="455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bg>
      <p:bgPr>
        <a:solidFill>
          <a:schemeClr val="lt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ctrTitle"/>
          </p:nvPr>
        </p:nvSpPr>
        <p:spPr>
          <a:xfrm>
            <a:off x="3225142" y="3958199"/>
            <a:ext cx="2693400" cy="441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1" type="subTitle"/>
          </p:nvPr>
        </p:nvSpPr>
        <p:spPr>
          <a:xfrm>
            <a:off x="1839300" y="1650813"/>
            <a:ext cx="5465100" cy="1545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list">
  <p:cSld name="CUSTOM_8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732525" y="1371800"/>
            <a:ext cx="7674600" cy="32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 sz="1300">
                <a:solidFill>
                  <a:schemeClr val="dk1"/>
                </a:solidFill>
              </a:defRPr>
            </a:lvl1pPr>
            <a:lvl2pPr indent="-29845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2pPr>
            <a:lvl3pPr indent="-2984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3pPr>
            <a:lvl4pPr indent="-2984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4pPr>
            <a:lvl5pPr indent="-29845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5pPr>
            <a:lvl6pPr indent="-29845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6pPr>
            <a:lvl7pPr indent="-2984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7pPr>
            <a:lvl8pPr indent="-2984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8pPr>
            <a:lvl9pPr indent="-29845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type="ctrTitle"/>
          </p:nvPr>
        </p:nvSpPr>
        <p:spPr>
          <a:xfrm>
            <a:off x="4379400" y="817880"/>
            <a:ext cx="4051500" cy="3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2_2">
    <p:bg>
      <p:bgPr>
        <a:solidFill>
          <a:schemeClr val="lt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5"/>
          <p:cNvGrpSpPr/>
          <p:nvPr/>
        </p:nvGrpSpPr>
        <p:grpSpPr>
          <a:xfrm>
            <a:off x="445050" y="757163"/>
            <a:ext cx="8253900" cy="3871737"/>
            <a:chOff x="445050" y="349737"/>
            <a:chExt cx="8253900" cy="3871737"/>
          </a:xfrm>
        </p:grpSpPr>
        <p:sp>
          <p:nvSpPr>
            <p:cNvPr id="86" name="Google Shape;86;p15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fmla="val 5570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2940000" dist="47625">
                <a:srgbClr val="963A2A">
                  <a:alpha val="4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" name="Google Shape;87;p15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fmla="val 38309" name="adj1"/>
                  <a:gd fmla="val 0" name="adj2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" name="Google Shape;92;p15"/>
          <p:cNvSpPr txBox="1"/>
          <p:nvPr>
            <p:ph idx="1" type="subTitle"/>
          </p:nvPr>
        </p:nvSpPr>
        <p:spPr>
          <a:xfrm>
            <a:off x="713229" y="3123800"/>
            <a:ext cx="21540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2" type="subTitle"/>
          </p:nvPr>
        </p:nvSpPr>
        <p:spPr>
          <a:xfrm>
            <a:off x="713229" y="2707975"/>
            <a:ext cx="2154000" cy="493200"/>
          </a:xfrm>
          <a:prstGeom prst="rect">
            <a:avLst/>
          </a:prstGeom>
          <a:noFill/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rtl="0" algn="ctr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3" type="subTitle"/>
          </p:nvPr>
        </p:nvSpPr>
        <p:spPr>
          <a:xfrm>
            <a:off x="3517325" y="3123800"/>
            <a:ext cx="21540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4" type="subTitle"/>
          </p:nvPr>
        </p:nvSpPr>
        <p:spPr>
          <a:xfrm>
            <a:off x="3517325" y="2707975"/>
            <a:ext cx="2154000" cy="493200"/>
          </a:xfrm>
          <a:prstGeom prst="rect">
            <a:avLst/>
          </a:prstGeom>
          <a:noFill/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rtl="0" algn="ctr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5" type="subTitle"/>
          </p:nvPr>
        </p:nvSpPr>
        <p:spPr>
          <a:xfrm>
            <a:off x="6277192" y="3123800"/>
            <a:ext cx="21540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6" type="subTitle"/>
          </p:nvPr>
        </p:nvSpPr>
        <p:spPr>
          <a:xfrm>
            <a:off x="6277192" y="2707975"/>
            <a:ext cx="2154000" cy="493200"/>
          </a:xfrm>
          <a:prstGeom prst="rect">
            <a:avLst/>
          </a:prstGeom>
          <a:noFill/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rtl="0" algn="ctr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MAIN_POINT_1">
    <p:bg>
      <p:bgPr>
        <a:solidFill>
          <a:schemeClr val="l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445050" y="1698150"/>
            <a:ext cx="3529200" cy="174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1_1">
    <p:bg>
      <p:bgPr>
        <a:solidFill>
          <a:schemeClr val="lt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3963471" y="1924175"/>
            <a:ext cx="18426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457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marR="4572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03" name="Google Shape;103;p17"/>
          <p:cNvSpPr txBox="1"/>
          <p:nvPr>
            <p:ph idx="2" type="subTitle"/>
          </p:nvPr>
        </p:nvSpPr>
        <p:spPr>
          <a:xfrm>
            <a:off x="6578344" y="1924175"/>
            <a:ext cx="18426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457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marR="4572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3" type="subTitle"/>
          </p:nvPr>
        </p:nvSpPr>
        <p:spPr>
          <a:xfrm>
            <a:off x="3963471" y="3178275"/>
            <a:ext cx="18426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457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marR="4572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4" type="subTitle"/>
          </p:nvPr>
        </p:nvSpPr>
        <p:spPr>
          <a:xfrm>
            <a:off x="6578346" y="3178275"/>
            <a:ext cx="18426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5" type="subTitle"/>
          </p:nvPr>
        </p:nvSpPr>
        <p:spPr>
          <a:xfrm>
            <a:off x="3428912" y="2068175"/>
            <a:ext cx="468000" cy="4863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182875">
            <a:noAutofit/>
          </a:bodyPr>
          <a:lstStyle>
            <a:lvl1pPr lvl="0" marR="4572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marR="4572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6" type="subTitle"/>
          </p:nvPr>
        </p:nvSpPr>
        <p:spPr>
          <a:xfrm>
            <a:off x="6043938" y="2068175"/>
            <a:ext cx="468000" cy="4863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182875">
            <a:noAutofit/>
          </a:bodyPr>
          <a:lstStyle>
            <a:lvl1pPr lvl="0" marR="4572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marR="4572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7" type="subTitle"/>
          </p:nvPr>
        </p:nvSpPr>
        <p:spPr>
          <a:xfrm>
            <a:off x="3428912" y="3322275"/>
            <a:ext cx="468000" cy="4863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182875">
            <a:noAutofit/>
          </a:bodyPr>
          <a:lstStyle>
            <a:lvl1pPr lvl="0" marR="4572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marR="4572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8" type="subTitle"/>
          </p:nvPr>
        </p:nvSpPr>
        <p:spPr>
          <a:xfrm>
            <a:off x="6043938" y="3322275"/>
            <a:ext cx="468000" cy="4863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18287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type="ctrTitle"/>
          </p:nvPr>
        </p:nvSpPr>
        <p:spPr>
          <a:xfrm>
            <a:off x="4572000" y="812569"/>
            <a:ext cx="3858900" cy="3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 1">
  <p:cSld name="CUSTOM_1_1_1">
    <p:bg>
      <p:bgPr>
        <a:solidFill>
          <a:schemeClr val="lt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8"/>
          <p:cNvGrpSpPr/>
          <p:nvPr/>
        </p:nvGrpSpPr>
        <p:grpSpPr>
          <a:xfrm>
            <a:off x="445050" y="757163"/>
            <a:ext cx="8253900" cy="3871737"/>
            <a:chOff x="445050" y="349737"/>
            <a:chExt cx="8253900" cy="3871737"/>
          </a:xfrm>
        </p:grpSpPr>
        <p:sp>
          <p:nvSpPr>
            <p:cNvPr id="113" name="Google Shape;113;p18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fmla="val 5570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2940000" dist="47625">
                <a:srgbClr val="963A2A">
                  <a:alpha val="4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" name="Google Shape;114;p18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115" name="Google Shape;115;p18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fmla="val 38309" name="adj1"/>
                  <a:gd fmla="val 0" name="adj2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8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8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8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" name="Google Shape;119;p18"/>
          <p:cNvSpPr txBox="1"/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1" type="subTitle"/>
          </p:nvPr>
        </p:nvSpPr>
        <p:spPr>
          <a:xfrm>
            <a:off x="1493613" y="2243000"/>
            <a:ext cx="2400600" cy="4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457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marR="4572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2" type="subTitle"/>
          </p:nvPr>
        </p:nvSpPr>
        <p:spPr>
          <a:xfrm>
            <a:off x="5249788" y="2243000"/>
            <a:ext cx="2345100" cy="4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457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marR="4572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22" name="Google Shape;122;p18"/>
          <p:cNvSpPr txBox="1"/>
          <p:nvPr>
            <p:ph idx="3" type="subTitle"/>
          </p:nvPr>
        </p:nvSpPr>
        <p:spPr>
          <a:xfrm>
            <a:off x="1493613" y="3837023"/>
            <a:ext cx="2400600" cy="4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457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marR="4572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4" type="subTitle"/>
          </p:nvPr>
        </p:nvSpPr>
        <p:spPr>
          <a:xfrm>
            <a:off x="5305299" y="3837023"/>
            <a:ext cx="2345100" cy="4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s">
  <p:cSld name="CUSTOM_8_1_1">
    <p:bg>
      <p:bgPr>
        <a:solidFill>
          <a:schemeClr val="lt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9"/>
          <p:cNvGrpSpPr/>
          <p:nvPr/>
        </p:nvGrpSpPr>
        <p:grpSpPr>
          <a:xfrm>
            <a:off x="445050" y="757163"/>
            <a:ext cx="8253900" cy="3871737"/>
            <a:chOff x="445050" y="349737"/>
            <a:chExt cx="8253900" cy="3871737"/>
          </a:xfrm>
        </p:grpSpPr>
        <p:sp>
          <p:nvSpPr>
            <p:cNvPr id="126" name="Google Shape;126;p19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fmla="val 5570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2940000" dist="47625">
                <a:srgbClr val="963A2A">
                  <a:alpha val="4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7" name="Google Shape;127;p19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128" name="Google Shape;128;p19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fmla="val 38309" name="adj1"/>
                  <a:gd fmla="val 0" name="adj2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2" name="Google Shape;132;p19"/>
          <p:cNvSpPr txBox="1"/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19"/>
          <p:cNvSpPr txBox="1"/>
          <p:nvPr>
            <p:ph idx="1" type="subTitle"/>
          </p:nvPr>
        </p:nvSpPr>
        <p:spPr>
          <a:xfrm>
            <a:off x="1422938" y="3611417"/>
            <a:ext cx="2255400" cy="34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4" name="Google Shape;134;p19"/>
          <p:cNvSpPr txBox="1"/>
          <p:nvPr>
            <p:ph hasCustomPrompt="1" idx="2" type="title"/>
          </p:nvPr>
        </p:nvSpPr>
        <p:spPr>
          <a:xfrm>
            <a:off x="838838" y="3021996"/>
            <a:ext cx="3423600" cy="517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43434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5" name="Google Shape;135;p19"/>
          <p:cNvSpPr txBox="1"/>
          <p:nvPr>
            <p:ph idx="3" type="subTitle"/>
          </p:nvPr>
        </p:nvSpPr>
        <p:spPr>
          <a:xfrm>
            <a:off x="1422938" y="2170775"/>
            <a:ext cx="2255400" cy="34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6" name="Google Shape;136;p19"/>
          <p:cNvSpPr txBox="1"/>
          <p:nvPr>
            <p:ph hasCustomPrompt="1" idx="4" type="title"/>
          </p:nvPr>
        </p:nvSpPr>
        <p:spPr>
          <a:xfrm>
            <a:off x="838838" y="1582000"/>
            <a:ext cx="3423600" cy="517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43434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7" name="Google Shape;137;p19"/>
          <p:cNvSpPr txBox="1"/>
          <p:nvPr>
            <p:ph idx="5" type="subTitle"/>
          </p:nvPr>
        </p:nvSpPr>
        <p:spPr>
          <a:xfrm>
            <a:off x="5465650" y="3611417"/>
            <a:ext cx="2255400" cy="34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8" name="Google Shape;138;p19"/>
          <p:cNvSpPr txBox="1"/>
          <p:nvPr>
            <p:ph hasCustomPrompt="1" idx="6" type="title"/>
          </p:nvPr>
        </p:nvSpPr>
        <p:spPr>
          <a:xfrm>
            <a:off x="4881550" y="3021996"/>
            <a:ext cx="3423600" cy="517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43434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9" name="Google Shape;139;p19"/>
          <p:cNvSpPr txBox="1"/>
          <p:nvPr>
            <p:ph idx="7" type="subTitle"/>
          </p:nvPr>
        </p:nvSpPr>
        <p:spPr>
          <a:xfrm>
            <a:off x="5465650" y="2170775"/>
            <a:ext cx="2255400" cy="34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0" name="Google Shape;140;p19"/>
          <p:cNvSpPr txBox="1"/>
          <p:nvPr>
            <p:ph hasCustomPrompt="1" idx="8" type="title"/>
          </p:nvPr>
        </p:nvSpPr>
        <p:spPr>
          <a:xfrm>
            <a:off x="4881550" y="1582000"/>
            <a:ext cx="3423600" cy="517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43434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_1">
    <p:bg>
      <p:bgPr>
        <a:solidFill>
          <a:schemeClr val="lt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0"/>
          <p:cNvGrpSpPr/>
          <p:nvPr/>
        </p:nvGrpSpPr>
        <p:grpSpPr>
          <a:xfrm>
            <a:off x="445050" y="757163"/>
            <a:ext cx="8253900" cy="3871737"/>
            <a:chOff x="445050" y="349737"/>
            <a:chExt cx="8253900" cy="3871737"/>
          </a:xfrm>
        </p:grpSpPr>
        <p:sp>
          <p:nvSpPr>
            <p:cNvPr id="143" name="Google Shape;143;p20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fmla="val 5570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2940000" dist="47625">
                <a:srgbClr val="963A2A">
                  <a:alpha val="4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" name="Google Shape;144;p20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145" name="Google Shape;145;p20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fmla="val 38309" name="adj1"/>
                  <a:gd fmla="val 0" name="adj2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20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20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20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9" name="Google Shape;149;p20"/>
          <p:cNvSpPr txBox="1"/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0"/>
          <p:cNvSpPr txBox="1"/>
          <p:nvPr>
            <p:ph idx="1" type="subTitle"/>
          </p:nvPr>
        </p:nvSpPr>
        <p:spPr>
          <a:xfrm>
            <a:off x="720200" y="3701050"/>
            <a:ext cx="2151300" cy="51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1" name="Google Shape;151;p20"/>
          <p:cNvSpPr txBox="1"/>
          <p:nvPr>
            <p:ph idx="2" type="subTitle"/>
          </p:nvPr>
        </p:nvSpPr>
        <p:spPr>
          <a:xfrm>
            <a:off x="3428875" y="3701052"/>
            <a:ext cx="2276700" cy="51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20"/>
          <p:cNvSpPr txBox="1"/>
          <p:nvPr>
            <p:ph idx="3" type="subTitle"/>
          </p:nvPr>
        </p:nvSpPr>
        <p:spPr>
          <a:xfrm>
            <a:off x="6272500" y="3701050"/>
            <a:ext cx="2151300" cy="51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20"/>
          <p:cNvSpPr txBox="1"/>
          <p:nvPr>
            <p:ph idx="4" type="subTitle"/>
          </p:nvPr>
        </p:nvSpPr>
        <p:spPr>
          <a:xfrm>
            <a:off x="720200" y="2148679"/>
            <a:ext cx="2151300" cy="51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20"/>
          <p:cNvSpPr txBox="1"/>
          <p:nvPr>
            <p:ph idx="5" type="subTitle"/>
          </p:nvPr>
        </p:nvSpPr>
        <p:spPr>
          <a:xfrm>
            <a:off x="3428875" y="2148679"/>
            <a:ext cx="2276700" cy="51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20"/>
          <p:cNvSpPr txBox="1"/>
          <p:nvPr>
            <p:ph idx="6" type="subTitle"/>
          </p:nvPr>
        </p:nvSpPr>
        <p:spPr>
          <a:xfrm>
            <a:off x="6272500" y="2148675"/>
            <a:ext cx="2151300" cy="51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ctrTitle"/>
          </p:nvPr>
        </p:nvSpPr>
        <p:spPr>
          <a:xfrm flipH="1">
            <a:off x="2474500" y="3214700"/>
            <a:ext cx="4194900" cy="60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 flipH="1">
            <a:off x="2474500" y="3744825"/>
            <a:ext cx="41949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 flipH="1">
            <a:off x="4041613" y="1790175"/>
            <a:ext cx="1060800" cy="51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2743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bg>
      <p:bgPr>
        <a:solidFill>
          <a:schemeClr val="lt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1"/>
          <p:cNvGrpSpPr/>
          <p:nvPr/>
        </p:nvGrpSpPr>
        <p:grpSpPr>
          <a:xfrm>
            <a:off x="445050" y="393000"/>
            <a:ext cx="8254054" cy="4266544"/>
            <a:chOff x="279122" y="532095"/>
            <a:chExt cx="8585452" cy="4437845"/>
          </a:xfrm>
        </p:grpSpPr>
        <p:sp>
          <p:nvSpPr>
            <p:cNvPr id="158" name="Google Shape;158;p21"/>
            <p:cNvSpPr/>
            <p:nvPr/>
          </p:nvSpPr>
          <p:spPr>
            <a:xfrm>
              <a:off x="279174" y="537140"/>
              <a:ext cx="8585400" cy="4432800"/>
            </a:xfrm>
            <a:prstGeom prst="roundRect">
              <a:avLst>
                <a:gd fmla="val 5570" name="adj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2940000" dist="47625">
                <a:schemeClr val="accent5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9" name="Google Shape;159;p21"/>
            <p:cNvGrpSpPr/>
            <p:nvPr/>
          </p:nvGrpSpPr>
          <p:grpSpPr>
            <a:xfrm>
              <a:off x="279122" y="532095"/>
              <a:ext cx="8585400" cy="414300"/>
              <a:chOff x="279122" y="532095"/>
              <a:chExt cx="8585400" cy="414300"/>
            </a:xfrm>
          </p:grpSpPr>
          <p:sp>
            <p:nvSpPr>
              <p:cNvPr id="160" name="Google Shape;160;p21"/>
              <p:cNvSpPr/>
              <p:nvPr/>
            </p:nvSpPr>
            <p:spPr>
              <a:xfrm>
                <a:off x="279122" y="532095"/>
                <a:ext cx="8585400" cy="414300"/>
              </a:xfrm>
              <a:prstGeom prst="round2SameRect">
                <a:avLst>
                  <a:gd fmla="val 38309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1"/>
              <p:cNvSpPr/>
              <p:nvPr/>
            </p:nvSpPr>
            <p:spPr>
              <a:xfrm>
                <a:off x="558375" y="690638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1"/>
              <p:cNvSpPr/>
              <p:nvPr/>
            </p:nvSpPr>
            <p:spPr>
              <a:xfrm>
                <a:off x="772975" y="690638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21"/>
              <p:cNvSpPr/>
              <p:nvPr/>
            </p:nvSpPr>
            <p:spPr>
              <a:xfrm>
                <a:off x="987575" y="690638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4" name="Google Shape;164;p21"/>
          <p:cNvSpPr txBox="1"/>
          <p:nvPr>
            <p:ph type="title"/>
          </p:nvPr>
        </p:nvSpPr>
        <p:spPr>
          <a:xfrm>
            <a:off x="2204275" y="1004250"/>
            <a:ext cx="4735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21"/>
          <p:cNvSpPr txBox="1"/>
          <p:nvPr>
            <p:ph idx="1" type="subTitle"/>
          </p:nvPr>
        </p:nvSpPr>
        <p:spPr>
          <a:xfrm flipH="1">
            <a:off x="2204275" y="2155375"/>
            <a:ext cx="4735500" cy="14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21"/>
          <p:cNvSpPr txBox="1"/>
          <p:nvPr/>
        </p:nvSpPr>
        <p:spPr>
          <a:xfrm>
            <a:off x="2194350" y="3689325"/>
            <a:ext cx="47553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1_1_1_1">
    <p:bg>
      <p:bgPr>
        <a:solidFill>
          <a:schemeClr val="lt2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ctrTitle"/>
          </p:nvPr>
        </p:nvSpPr>
        <p:spPr>
          <a:xfrm>
            <a:off x="827400" y="1491650"/>
            <a:ext cx="2861400" cy="1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1402950" y="2977050"/>
            <a:ext cx="2736600" cy="3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2" type="subTitle"/>
          </p:nvPr>
        </p:nvSpPr>
        <p:spPr>
          <a:xfrm>
            <a:off x="1402950" y="3642075"/>
            <a:ext cx="2736600" cy="3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5"/>
          <p:cNvGrpSpPr/>
          <p:nvPr/>
        </p:nvGrpSpPr>
        <p:grpSpPr>
          <a:xfrm>
            <a:off x="445050" y="757163"/>
            <a:ext cx="8253900" cy="3871737"/>
            <a:chOff x="445050" y="349737"/>
            <a:chExt cx="8253900" cy="3871737"/>
          </a:xfrm>
        </p:grpSpPr>
        <p:sp>
          <p:nvSpPr>
            <p:cNvPr id="28" name="Google Shape;28;p5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fmla="val 5570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2940000" dist="47625">
                <a:srgbClr val="963A2A">
                  <a:alpha val="4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" name="Google Shape;29;p5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30" name="Google Shape;30;p5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fmla="val 38309" name="adj1"/>
                  <a:gd fmla="val 0" name="adj2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5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5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1209312" y="3342975"/>
            <a:ext cx="3138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subTitle"/>
          </p:nvPr>
        </p:nvSpPr>
        <p:spPr>
          <a:xfrm>
            <a:off x="4796057" y="3342975"/>
            <a:ext cx="3138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3" type="subTitle"/>
          </p:nvPr>
        </p:nvSpPr>
        <p:spPr>
          <a:xfrm>
            <a:off x="1209300" y="2927150"/>
            <a:ext cx="3138600" cy="493200"/>
          </a:xfrm>
          <a:prstGeom prst="rect">
            <a:avLst/>
          </a:prstGeom>
          <a:noFill/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rtl="0" algn="ctr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4" type="subTitle"/>
          </p:nvPr>
        </p:nvSpPr>
        <p:spPr>
          <a:xfrm>
            <a:off x="4796051" y="2927150"/>
            <a:ext cx="3138600" cy="493200"/>
          </a:xfrm>
          <a:prstGeom prst="rect">
            <a:avLst/>
          </a:prstGeom>
          <a:noFill/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rtl="0" algn="ctr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ctrTitle"/>
          </p:nvPr>
        </p:nvSpPr>
        <p:spPr>
          <a:xfrm>
            <a:off x="6448075" y="1586063"/>
            <a:ext cx="1982700" cy="1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5633875" y="3099163"/>
            <a:ext cx="2796900" cy="1206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2144500" y="2240775"/>
            <a:ext cx="4854900" cy="11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ctrTitle"/>
          </p:nvPr>
        </p:nvSpPr>
        <p:spPr>
          <a:xfrm flipH="1">
            <a:off x="2474500" y="2849525"/>
            <a:ext cx="4194900" cy="60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 flipH="1">
            <a:off x="2474500" y="3379650"/>
            <a:ext cx="41949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hasCustomPrompt="1" idx="2" type="title"/>
          </p:nvPr>
        </p:nvSpPr>
        <p:spPr>
          <a:xfrm flipH="1">
            <a:off x="4041613" y="1523975"/>
            <a:ext cx="1060800" cy="51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2743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0"/>
          <p:cNvGrpSpPr/>
          <p:nvPr/>
        </p:nvGrpSpPr>
        <p:grpSpPr>
          <a:xfrm>
            <a:off x="445050" y="757163"/>
            <a:ext cx="8253900" cy="3871737"/>
            <a:chOff x="445050" y="349737"/>
            <a:chExt cx="8253900" cy="3871737"/>
          </a:xfrm>
        </p:grpSpPr>
        <p:sp>
          <p:nvSpPr>
            <p:cNvPr id="52" name="Google Shape;52;p10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fmla="val 5570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2940000" dist="47625">
                <a:srgbClr val="963A2A">
                  <a:alpha val="4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" name="Google Shape;53;p10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54" name="Google Shape;54;p10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fmla="val 38309" name="adj1"/>
                  <a:gd fmla="val 0" name="adj2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10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10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10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8" name="Google Shape;58;p10"/>
          <p:cNvSpPr txBox="1"/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ExtraLight"/>
              <a:buNone/>
              <a:defRPr sz="2400">
                <a:solidFill>
                  <a:schemeClr val="dk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3.xml"/><Relationship Id="rId4" Type="http://schemas.openxmlformats.org/officeDocument/2006/relationships/image" Target="../media/image13.jpg"/><Relationship Id="rId5" Type="http://schemas.openxmlformats.org/officeDocument/2006/relationships/slide" Target="/ppt/slides/slide7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3.xml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3.xml"/><Relationship Id="rId4" Type="http://schemas.openxmlformats.org/officeDocument/2006/relationships/slide" Target="/ppt/slides/slide11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3.xml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3.xml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30B07Gq" TargetMode="External"/><Relationship Id="rId5" Type="http://schemas.openxmlformats.org/officeDocument/2006/relationships/hyperlink" Target="http://bit.ly/33VAFh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3.xml"/><Relationship Id="rId4" Type="http://schemas.openxmlformats.org/officeDocument/2006/relationships/slide" Target="/ppt/slides/slide4.xml"/><Relationship Id="rId5" Type="http://schemas.openxmlformats.org/officeDocument/2006/relationships/slide" Target="/ppt/slides/slide5.xml"/><Relationship Id="rId6" Type="http://schemas.openxmlformats.org/officeDocument/2006/relationships/slide" Target="/ppt/slides/slide11.xml"/><Relationship Id="rId7" Type="http://schemas.openxmlformats.org/officeDocument/2006/relationships/slide" Target="/ppt/slides/slide7.xml"/><Relationship Id="rId8" Type="http://schemas.openxmlformats.org/officeDocument/2006/relationships/slide" Target="/ppt/slides/slide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3.xml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3.xml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8.xml"/><Relationship Id="rId4" Type="http://schemas.openxmlformats.org/officeDocument/2006/relationships/slide" Target="/ppt/slides/slide9.xml"/><Relationship Id="rId5" Type="http://schemas.openxmlformats.org/officeDocument/2006/relationships/slide" Target="/ppt/slides/slide10.xml"/><Relationship Id="rId6" Type="http://schemas.openxmlformats.org/officeDocument/2006/relationships/slide" Target="/ppt/slides/slide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3.xml"/><Relationship Id="rId4" Type="http://schemas.openxmlformats.org/officeDocument/2006/relationships/slide" Target="/ppt/slides/slide7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3.xml"/><Relationship Id="rId4" Type="http://schemas.openxmlformats.org/officeDocument/2006/relationships/hyperlink" Target="http://bit.ly/30B07Gq" TargetMode="External"/><Relationship Id="rId5" Type="http://schemas.openxmlformats.org/officeDocument/2006/relationships/image" Target="../media/image9.png"/><Relationship Id="rId6" Type="http://schemas.openxmlformats.org/officeDocument/2006/relationships/slide" Target="/ppt/slides/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ctrTitle"/>
          </p:nvPr>
        </p:nvSpPr>
        <p:spPr>
          <a:xfrm>
            <a:off x="771525" y="1229875"/>
            <a:ext cx="7640400" cy="13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BENCHMARK STUDY ON MACHINE LEARNING METHODS FOR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NEWS DETECTION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4" name="Google Shape;174;p24"/>
          <p:cNvGraphicFramePr/>
          <p:nvPr/>
        </p:nvGraphicFramePr>
        <p:xfrm>
          <a:off x="952500" y="261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{3F6AACAF-271E-482F-B30C-805CB11F2CD4}</a:tableStyleId>
              </a:tblPr>
              <a:tblGrid>
                <a:gridCol w="3619500"/>
                <a:gridCol w="3619500"/>
              </a:tblGrid>
              <a:tr h="3799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Neel Kanabar :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202018024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Arnav Desai :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202018031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Aneri Joshi : 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202018032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Pankti Fadia : 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202018045</a:t>
                      </a:r>
                      <a:endParaRPr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3">
            <a:hlinkClick action="ppaction://hlinksldjump" r:id="rId3"/>
          </p:cNvPr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1" name="Google Shape;391;p33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392" name="Google Shape;392;p33"/>
            <p:cNvSpPr/>
            <p:nvPr/>
          </p:nvSpPr>
          <p:spPr>
            <a:xfrm>
              <a:off x="319382" y="4457450"/>
              <a:ext cx="28008" cy="38390"/>
            </a:xfrm>
            <a:custGeom>
              <a:rect b="b" l="l" r="r" t="t"/>
              <a:pathLst>
                <a:path extrusionOk="0" h="2519" w="1839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332800" y="4457450"/>
              <a:ext cx="14590" cy="26761"/>
            </a:xfrm>
            <a:custGeom>
              <a:rect b="b" l="l" r="r" t="t"/>
              <a:pathLst>
                <a:path extrusionOk="0" h="1756" w="958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312406" y="4452512"/>
              <a:ext cx="163220" cy="175778"/>
            </a:xfrm>
            <a:custGeom>
              <a:rect b="b" l="l" r="r" t="t"/>
              <a:pathLst>
                <a:path extrusionOk="0" h="11534" w="10717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386456" y="4452512"/>
              <a:ext cx="89172" cy="175778"/>
            </a:xfrm>
            <a:custGeom>
              <a:rect b="b" l="l" r="r" t="t"/>
              <a:pathLst>
                <a:path extrusionOk="0" h="11534" w="5855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312513" y="4446675"/>
              <a:ext cx="40679" cy="12802"/>
            </a:xfrm>
            <a:custGeom>
              <a:rect b="b" l="l" r="r" t="t"/>
              <a:pathLst>
                <a:path extrusionOk="0" h="840" w="2671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371347" y="4540969"/>
              <a:ext cx="49345" cy="87325"/>
            </a:xfrm>
            <a:custGeom>
              <a:rect b="b" l="l" r="r" t="t"/>
              <a:pathLst>
                <a:path extrusionOk="0" h="5730" w="324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401457" y="4540969"/>
              <a:ext cx="19235" cy="87325"/>
            </a:xfrm>
            <a:custGeom>
              <a:rect b="b" l="l" r="r" t="t"/>
              <a:pathLst>
                <a:path extrusionOk="0" h="5730" w="1263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285677" y="4429254"/>
              <a:ext cx="216784" cy="95768"/>
            </a:xfrm>
            <a:custGeom>
              <a:rect b="b" l="l" r="r" t="t"/>
              <a:pathLst>
                <a:path extrusionOk="0" h="6284" w="14234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338496" y="4446675"/>
              <a:ext cx="14697" cy="12908"/>
            </a:xfrm>
            <a:custGeom>
              <a:rect b="b" l="l" r="r" t="t"/>
              <a:pathLst>
                <a:path extrusionOk="0" h="847" w="965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1" name="Google Shape;401;p33"/>
          <p:cNvSpPr txBox="1"/>
          <p:nvPr>
            <p:ph idx="1" type="body"/>
          </p:nvPr>
        </p:nvSpPr>
        <p:spPr>
          <a:xfrm>
            <a:off x="534150" y="1730925"/>
            <a:ext cx="3902100" cy="30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pta Slab"/>
              <a:buChar char="-"/>
            </a:pPr>
            <a:r>
              <a:rPr lang="en" sz="15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It is a Begging Technique. </a:t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pta Slab"/>
              <a:buChar char="-"/>
            </a:pPr>
            <a:r>
              <a:rPr lang="en" sz="15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It is a collection of Decision Trees.</a:t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pta Slab"/>
              <a:buChar char="-"/>
            </a:pPr>
            <a:r>
              <a:rPr lang="en" sz="15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It uses averaging to improve the Predictive Accuracy and Control Overfitting.</a:t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02" name="Google Shape;402;p33"/>
          <p:cNvSpPr txBox="1"/>
          <p:nvPr>
            <p:ph type="ctrTitle"/>
          </p:nvPr>
        </p:nvSpPr>
        <p:spPr>
          <a:xfrm>
            <a:off x="693850" y="1257225"/>
            <a:ext cx="5114100" cy="3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Random Forest Classifier </a:t>
            </a:r>
            <a:r>
              <a:rPr lang="en" sz="2200">
                <a:solidFill>
                  <a:schemeClr val="lt1"/>
                </a:solidFill>
              </a:rPr>
              <a:t>: 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403" name="Google Shape;40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8650" y="1730925"/>
            <a:ext cx="4402949" cy="30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3"/>
          <p:cNvSpPr txBox="1"/>
          <p:nvPr/>
        </p:nvSpPr>
        <p:spPr>
          <a:xfrm>
            <a:off x="2565906" y="-51450"/>
            <a:ext cx="401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rPr>
              <a:t>Model</a:t>
            </a:r>
            <a:endParaRPr sz="200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05" name="Google Shape;405;p33">
            <a:hlinkClick action="ppaction://hlinksldjump" r:id="rId5"/>
          </p:cNvPr>
          <p:cNvSpPr/>
          <p:nvPr/>
        </p:nvSpPr>
        <p:spPr>
          <a:xfrm>
            <a:off x="8609850" y="119850"/>
            <a:ext cx="364200" cy="150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4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4">
            <a:hlinkClick action="ppaction://hlinksldjump" r:id="rId3"/>
          </p:cNvPr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2" name="Google Shape;412;p34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413" name="Google Shape;413;p34"/>
            <p:cNvSpPr/>
            <p:nvPr/>
          </p:nvSpPr>
          <p:spPr>
            <a:xfrm>
              <a:off x="319382" y="4457450"/>
              <a:ext cx="28008" cy="38390"/>
            </a:xfrm>
            <a:custGeom>
              <a:rect b="b" l="l" r="r" t="t"/>
              <a:pathLst>
                <a:path extrusionOk="0" h="2519" w="1839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332800" y="4457450"/>
              <a:ext cx="14590" cy="26761"/>
            </a:xfrm>
            <a:custGeom>
              <a:rect b="b" l="l" r="r" t="t"/>
              <a:pathLst>
                <a:path extrusionOk="0" h="1756" w="958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312406" y="4452512"/>
              <a:ext cx="163220" cy="175778"/>
            </a:xfrm>
            <a:custGeom>
              <a:rect b="b" l="l" r="r" t="t"/>
              <a:pathLst>
                <a:path extrusionOk="0" h="11534" w="10717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386456" y="4452512"/>
              <a:ext cx="89172" cy="175778"/>
            </a:xfrm>
            <a:custGeom>
              <a:rect b="b" l="l" r="r" t="t"/>
              <a:pathLst>
                <a:path extrusionOk="0" h="11534" w="5855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312513" y="4446675"/>
              <a:ext cx="40679" cy="12802"/>
            </a:xfrm>
            <a:custGeom>
              <a:rect b="b" l="l" r="r" t="t"/>
              <a:pathLst>
                <a:path extrusionOk="0" h="840" w="2671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371347" y="4540969"/>
              <a:ext cx="49345" cy="87325"/>
            </a:xfrm>
            <a:custGeom>
              <a:rect b="b" l="l" r="r" t="t"/>
              <a:pathLst>
                <a:path extrusionOk="0" h="5730" w="324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401457" y="4540969"/>
              <a:ext cx="19235" cy="87325"/>
            </a:xfrm>
            <a:custGeom>
              <a:rect b="b" l="l" r="r" t="t"/>
              <a:pathLst>
                <a:path extrusionOk="0" h="5730" w="1263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285677" y="4429254"/>
              <a:ext cx="216784" cy="95768"/>
            </a:xfrm>
            <a:custGeom>
              <a:rect b="b" l="l" r="r" t="t"/>
              <a:pathLst>
                <a:path extrusionOk="0" h="6284" w="14234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338496" y="4446675"/>
              <a:ext cx="14697" cy="12908"/>
            </a:xfrm>
            <a:custGeom>
              <a:rect b="b" l="l" r="r" t="t"/>
              <a:pathLst>
                <a:path extrusionOk="0" h="847" w="965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34"/>
          <p:cNvSpPr txBox="1"/>
          <p:nvPr>
            <p:ph type="ctrTitle"/>
          </p:nvPr>
        </p:nvSpPr>
        <p:spPr>
          <a:xfrm>
            <a:off x="693850" y="978425"/>
            <a:ext cx="5114100" cy="3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Confusion Matrix</a:t>
            </a:r>
            <a:r>
              <a:rPr lang="en" sz="2200">
                <a:solidFill>
                  <a:schemeClr val="lt1"/>
                </a:solidFill>
              </a:rPr>
              <a:t> : 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423" name="Google Shape;423;p34"/>
          <p:cNvSpPr txBox="1"/>
          <p:nvPr/>
        </p:nvSpPr>
        <p:spPr>
          <a:xfrm>
            <a:off x="2471581" y="-51462"/>
            <a:ext cx="401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rPr>
              <a:t>Testing and Results</a:t>
            </a:r>
            <a:endParaRPr sz="200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pic>
        <p:nvPicPr>
          <p:cNvPr id="424" name="Google Shape;42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301" y="1598925"/>
            <a:ext cx="2562475" cy="2142206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4"/>
          <p:cNvSpPr txBox="1"/>
          <p:nvPr/>
        </p:nvSpPr>
        <p:spPr>
          <a:xfrm>
            <a:off x="246450" y="3932625"/>
            <a:ext cx="256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pta Slab"/>
                <a:ea typeface="Hepta Slab"/>
                <a:cs typeface="Hepta Slab"/>
                <a:sym typeface="Hepta Slab"/>
              </a:rPr>
              <a:t>Passive-Aggressive Classifier</a:t>
            </a:r>
            <a:endParaRPr>
              <a:latin typeface="Hepta Slab"/>
              <a:ea typeface="Hepta Slab"/>
              <a:cs typeface="Hepta Slab"/>
              <a:sym typeface="Hepta Slab"/>
            </a:endParaRPr>
          </a:p>
        </p:txBody>
      </p:sp>
      <p:pic>
        <p:nvPicPr>
          <p:cNvPr id="426" name="Google Shape;42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6450" y="1583175"/>
            <a:ext cx="2562475" cy="2173693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4"/>
          <p:cNvSpPr txBox="1"/>
          <p:nvPr/>
        </p:nvSpPr>
        <p:spPr>
          <a:xfrm>
            <a:off x="3196375" y="4040325"/>
            <a:ext cx="256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pta Slab"/>
                <a:ea typeface="Hepta Slab"/>
                <a:cs typeface="Hepta Slab"/>
                <a:sym typeface="Hepta Slab"/>
              </a:rPr>
              <a:t>Logistic</a:t>
            </a:r>
            <a:r>
              <a:rPr lang="en">
                <a:latin typeface="Hepta Slab"/>
                <a:ea typeface="Hepta Slab"/>
                <a:cs typeface="Hepta Slab"/>
                <a:sym typeface="Hepta Slab"/>
              </a:rPr>
              <a:t> Regression</a:t>
            </a:r>
            <a:endParaRPr>
              <a:latin typeface="Hepta Slab"/>
              <a:ea typeface="Hepta Slab"/>
              <a:cs typeface="Hepta Slab"/>
              <a:sym typeface="Hepta Slab"/>
            </a:endParaRPr>
          </a:p>
        </p:txBody>
      </p:sp>
      <p:pic>
        <p:nvPicPr>
          <p:cNvPr id="428" name="Google Shape;428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8600" y="1583175"/>
            <a:ext cx="2562475" cy="209043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34"/>
          <p:cNvSpPr txBox="1"/>
          <p:nvPr/>
        </p:nvSpPr>
        <p:spPr>
          <a:xfrm>
            <a:off x="6146300" y="3932625"/>
            <a:ext cx="256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pta Slab"/>
                <a:ea typeface="Hepta Slab"/>
                <a:cs typeface="Hepta Slab"/>
                <a:sym typeface="Hepta Slab"/>
              </a:rPr>
              <a:t>Random Forest Classifier</a:t>
            </a:r>
            <a:endParaRPr>
              <a:latin typeface="Hepta Slab"/>
              <a:ea typeface="Hepta Slab"/>
              <a:cs typeface="Hepta Slab"/>
              <a:sym typeface="Hepta Sla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5">
            <a:hlinkClick action="ppaction://hlinksldjump" r:id="rId3"/>
          </p:cNvPr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6" name="Google Shape;436;p35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437" name="Google Shape;437;p35"/>
            <p:cNvSpPr/>
            <p:nvPr/>
          </p:nvSpPr>
          <p:spPr>
            <a:xfrm>
              <a:off x="319382" y="4457450"/>
              <a:ext cx="28008" cy="38390"/>
            </a:xfrm>
            <a:custGeom>
              <a:rect b="b" l="l" r="r" t="t"/>
              <a:pathLst>
                <a:path extrusionOk="0" h="2519" w="1839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332800" y="4457450"/>
              <a:ext cx="14590" cy="26761"/>
            </a:xfrm>
            <a:custGeom>
              <a:rect b="b" l="l" r="r" t="t"/>
              <a:pathLst>
                <a:path extrusionOk="0" h="1756" w="958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312406" y="4452512"/>
              <a:ext cx="163220" cy="175778"/>
            </a:xfrm>
            <a:custGeom>
              <a:rect b="b" l="l" r="r" t="t"/>
              <a:pathLst>
                <a:path extrusionOk="0" h="11534" w="10717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386456" y="4452512"/>
              <a:ext cx="89172" cy="175778"/>
            </a:xfrm>
            <a:custGeom>
              <a:rect b="b" l="l" r="r" t="t"/>
              <a:pathLst>
                <a:path extrusionOk="0" h="11534" w="5855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312513" y="4446675"/>
              <a:ext cx="40679" cy="12802"/>
            </a:xfrm>
            <a:custGeom>
              <a:rect b="b" l="l" r="r" t="t"/>
              <a:pathLst>
                <a:path extrusionOk="0" h="840" w="2671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371347" y="4540969"/>
              <a:ext cx="49345" cy="87325"/>
            </a:xfrm>
            <a:custGeom>
              <a:rect b="b" l="l" r="r" t="t"/>
              <a:pathLst>
                <a:path extrusionOk="0" h="5730" w="324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401457" y="4540969"/>
              <a:ext cx="19235" cy="87325"/>
            </a:xfrm>
            <a:custGeom>
              <a:rect b="b" l="l" r="r" t="t"/>
              <a:pathLst>
                <a:path extrusionOk="0" h="5730" w="1263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285677" y="4429254"/>
              <a:ext cx="216784" cy="95768"/>
            </a:xfrm>
            <a:custGeom>
              <a:rect b="b" l="l" r="r" t="t"/>
              <a:pathLst>
                <a:path extrusionOk="0" h="6284" w="14234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338496" y="4446675"/>
              <a:ext cx="14697" cy="12908"/>
            </a:xfrm>
            <a:custGeom>
              <a:rect b="b" l="l" r="r" t="t"/>
              <a:pathLst>
                <a:path extrusionOk="0" h="847" w="965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35"/>
          <p:cNvGrpSpPr/>
          <p:nvPr/>
        </p:nvGrpSpPr>
        <p:grpSpPr>
          <a:xfrm>
            <a:off x="3326675" y="1175900"/>
            <a:ext cx="2490600" cy="3870900"/>
            <a:chOff x="445050" y="393000"/>
            <a:chExt cx="2490600" cy="3870900"/>
          </a:xfrm>
        </p:grpSpPr>
        <p:sp>
          <p:nvSpPr>
            <p:cNvPr id="447" name="Google Shape;447;p35"/>
            <p:cNvSpPr/>
            <p:nvPr/>
          </p:nvSpPr>
          <p:spPr>
            <a:xfrm>
              <a:off x="445350" y="393000"/>
              <a:ext cx="2490300" cy="3870900"/>
            </a:xfrm>
            <a:prstGeom prst="roundRect">
              <a:avLst>
                <a:gd fmla="val 9794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2940000" dist="47625">
                <a:srgbClr val="963A2A">
                  <a:alpha val="4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8" name="Google Shape;448;p35"/>
            <p:cNvGrpSpPr/>
            <p:nvPr/>
          </p:nvGrpSpPr>
          <p:grpSpPr>
            <a:xfrm>
              <a:off x="445050" y="393000"/>
              <a:ext cx="2490300" cy="392400"/>
              <a:chOff x="-8550475" y="393012"/>
              <a:chExt cx="2490300" cy="392400"/>
            </a:xfrm>
          </p:grpSpPr>
          <p:sp>
            <p:nvSpPr>
              <p:cNvPr id="449" name="Google Shape;449;p35"/>
              <p:cNvSpPr/>
              <p:nvPr/>
            </p:nvSpPr>
            <p:spPr>
              <a:xfrm>
                <a:off x="-8550475" y="393012"/>
                <a:ext cx="2490300" cy="392400"/>
              </a:xfrm>
              <a:prstGeom prst="round2SameRect">
                <a:avLst>
                  <a:gd fmla="val 38309" name="adj1"/>
                  <a:gd fmla="val 0" name="adj2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35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35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35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3" name="Google Shape;453;p35"/>
          <p:cNvGrpSpPr/>
          <p:nvPr/>
        </p:nvGrpSpPr>
        <p:grpSpPr>
          <a:xfrm>
            <a:off x="445050" y="1175900"/>
            <a:ext cx="2490600" cy="3870900"/>
            <a:chOff x="445050" y="393000"/>
            <a:chExt cx="2490600" cy="3870900"/>
          </a:xfrm>
        </p:grpSpPr>
        <p:sp>
          <p:nvSpPr>
            <p:cNvPr id="454" name="Google Shape;454;p35"/>
            <p:cNvSpPr/>
            <p:nvPr/>
          </p:nvSpPr>
          <p:spPr>
            <a:xfrm>
              <a:off x="445350" y="393000"/>
              <a:ext cx="2490300" cy="3870900"/>
            </a:xfrm>
            <a:prstGeom prst="roundRect">
              <a:avLst>
                <a:gd fmla="val 9794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2940000" dist="47625">
                <a:srgbClr val="963A2A">
                  <a:alpha val="4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5" name="Google Shape;455;p35"/>
            <p:cNvGrpSpPr/>
            <p:nvPr/>
          </p:nvGrpSpPr>
          <p:grpSpPr>
            <a:xfrm>
              <a:off x="445050" y="393000"/>
              <a:ext cx="2490300" cy="392400"/>
              <a:chOff x="-8550475" y="393012"/>
              <a:chExt cx="2490300" cy="392400"/>
            </a:xfrm>
          </p:grpSpPr>
          <p:sp>
            <p:nvSpPr>
              <p:cNvPr id="456" name="Google Shape;456;p35"/>
              <p:cNvSpPr/>
              <p:nvPr/>
            </p:nvSpPr>
            <p:spPr>
              <a:xfrm>
                <a:off x="-8550475" y="393012"/>
                <a:ext cx="2490300" cy="392400"/>
              </a:xfrm>
              <a:prstGeom prst="round2SameRect">
                <a:avLst>
                  <a:gd fmla="val 38309" name="adj1"/>
                  <a:gd fmla="val 0" name="adj2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35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35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35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0" name="Google Shape;460;p35"/>
          <p:cNvSpPr/>
          <p:nvPr/>
        </p:nvSpPr>
        <p:spPr>
          <a:xfrm>
            <a:off x="699000" y="2766050"/>
            <a:ext cx="1982700" cy="690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Accuracy Score : </a:t>
            </a:r>
            <a:endParaRPr sz="10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93.69 %</a:t>
            </a:r>
            <a:endParaRPr sz="10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61" name="Google Shape;461;p35"/>
          <p:cNvSpPr txBox="1"/>
          <p:nvPr/>
        </p:nvSpPr>
        <p:spPr>
          <a:xfrm>
            <a:off x="373050" y="1852225"/>
            <a:ext cx="256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pta Slab"/>
                <a:ea typeface="Hepta Slab"/>
                <a:cs typeface="Hepta Slab"/>
                <a:sym typeface="Hepta Slab"/>
              </a:rPr>
              <a:t>Passive-Aggressive Classifier</a:t>
            </a:r>
            <a:endParaRPr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62" name="Google Shape;462;p35"/>
          <p:cNvSpPr txBox="1"/>
          <p:nvPr>
            <p:ph type="ctrTitle"/>
          </p:nvPr>
        </p:nvSpPr>
        <p:spPr>
          <a:xfrm>
            <a:off x="455300" y="622825"/>
            <a:ext cx="5114100" cy="3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Accuracy</a:t>
            </a:r>
            <a:r>
              <a:rPr lang="en" sz="2200"/>
              <a:t> Score &amp; F1 Score : </a:t>
            </a:r>
            <a:endParaRPr sz="2200"/>
          </a:p>
        </p:txBody>
      </p:sp>
      <p:sp>
        <p:nvSpPr>
          <p:cNvPr id="463" name="Google Shape;463;p35"/>
          <p:cNvSpPr/>
          <p:nvPr/>
        </p:nvSpPr>
        <p:spPr>
          <a:xfrm>
            <a:off x="699000" y="3754875"/>
            <a:ext cx="1982700" cy="690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F1</a:t>
            </a:r>
            <a:r>
              <a:rPr lang="en" sz="10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 Score : </a:t>
            </a:r>
            <a:endParaRPr sz="10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(0.9369, 0.9368, 0.9368, None)</a:t>
            </a:r>
            <a:endParaRPr sz="10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grpSp>
        <p:nvGrpSpPr>
          <p:cNvPr id="464" name="Google Shape;464;p35"/>
          <p:cNvGrpSpPr/>
          <p:nvPr/>
        </p:nvGrpSpPr>
        <p:grpSpPr>
          <a:xfrm>
            <a:off x="6208300" y="1175900"/>
            <a:ext cx="2490600" cy="3870900"/>
            <a:chOff x="445050" y="393000"/>
            <a:chExt cx="2490600" cy="3870900"/>
          </a:xfrm>
        </p:grpSpPr>
        <p:sp>
          <p:nvSpPr>
            <p:cNvPr id="465" name="Google Shape;465;p35"/>
            <p:cNvSpPr/>
            <p:nvPr/>
          </p:nvSpPr>
          <p:spPr>
            <a:xfrm>
              <a:off x="445350" y="393000"/>
              <a:ext cx="2490300" cy="3870900"/>
            </a:xfrm>
            <a:prstGeom prst="roundRect">
              <a:avLst>
                <a:gd fmla="val 9794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2940000" dist="47625">
                <a:srgbClr val="963A2A">
                  <a:alpha val="4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6" name="Google Shape;466;p35"/>
            <p:cNvGrpSpPr/>
            <p:nvPr/>
          </p:nvGrpSpPr>
          <p:grpSpPr>
            <a:xfrm>
              <a:off x="445050" y="393000"/>
              <a:ext cx="2490300" cy="392400"/>
              <a:chOff x="-8550475" y="393012"/>
              <a:chExt cx="2490300" cy="392400"/>
            </a:xfrm>
          </p:grpSpPr>
          <p:sp>
            <p:nvSpPr>
              <p:cNvPr id="467" name="Google Shape;467;p35"/>
              <p:cNvSpPr/>
              <p:nvPr/>
            </p:nvSpPr>
            <p:spPr>
              <a:xfrm>
                <a:off x="-8550475" y="393012"/>
                <a:ext cx="2490300" cy="392400"/>
              </a:xfrm>
              <a:prstGeom prst="round2SameRect">
                <a:avLst>
                  <a:gd fmla="val 38309" name="adj1"/>
                  <a:gd fmla="val 0" name="adj2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35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35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35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1" name="Google Shape;471;p35"/>
          <p:cNvSpPr txBox="1"/>
          <p:nvPr/>
        </p:nvSpPr>
        <p:spPr>
          <a:xfrm>
            <a:off x="3254675" y="1959925"/>
            <a:ext cx="256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pta Slab"/>
                <a:ea typeface="Hepta Slab"/>
                <a:cs typeface="Hepta Slab"/>
                <a:sym typeface="Hepta Slab"/>
              </a:rPr>
              <a:t>Logistic Regression</a:t>
            </a:r>
            <a:endParaRPr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72" name="Google Shape;472;p35"/>
          <p:cNvSpPr/>
          <p:nvPr/>
        </p:nvSpPr>
        <p:spPr>
          <a:xfrm>
            <a:off x="3580625" y="2766050"/>
            <a:ext cx="1982700" cy="690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Accuracy Score : </a:t>
            </a:r>
            <a:endParaRPr sz="10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91.55 %</a:t>
            </a:r>
            <a:endParaRPr sz="10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73" name="Google Shape;473;p35"/>
          <p:cNvSpPr/>
          <p:nvPr/>
        </p:nvSpPr>
        <p:spPr>
          <a:xfrm>
            <a:off x="3580625" y="3754875"/>
            <a:ext cx="1982700" cy="690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F1 Score : </a:t>
            </a:r>
            <a:endParaRPr sz="10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(0.9159, 0.9155, 0.9155, None)</a:t>
            </a:r>
            <a:endParaRPr sz="10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74" name="Google Shape;474;p35"/>
          <p:cNvSpPr txBox="1"/>
          <p:nvPr/>
        </p:nvSpPr>
        <p:spPr>
          <a:xfrm>
            <a:off x="6172300" y="1852225"/>
            <a:ext cx="256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pta Slab"/>
                <a:ea typeface="Hepta Slab"/>
                <a:cs typeface="Hepta Slab"/>
                <a:sym typeface="Hepta Slab"/>
              </a:rPr>
              <a:t>Random Forest Classifier</a:t>
            </a:r>
            <a:endParaRPr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75" name="Google Shape;475;p35"/>
          <p:cNvSpPr/>
          <p:nvPr/>
        </p:nvSpPr>
        <p:spPr>
          <a:xfrm>
            <a:off x="6462250" y="2766050"/>
            <a:ext cx="1982700" cy="690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Accuracy Score : </a:t>
            </a:r>
            <a:endParaRPr sz="10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90.45 %</a:t>
            </a:r>
            <a:endParaRPr sz="10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76" name="Google Shape;476;p35"/>
          <p:cNvSpPr/>
          <p:nvPr/>
        </p:nvSpPr>
        <p:spPr>
          <a:xfrm>
            <a:off x="6462250" y="3754875"/>
            <a:ext cx="1982700" cy="690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F1 Score : </a:t>
            </a:r>
            <a:endParaRPr sz="10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(0.9045, 0.9044, 0.9044, None)</a:t>
            </a:r>
            <a:endParaRPr sz="10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77" name="Google Shape;477;p35">
            <a:hlinkClick action="ppaction://hlinksldjump" r:id="rId4"/>
          </p:cNvPr>
          <p:cNvSpPr/>
          <p:nvPr/>
        </p:nvSpPr>
        <p:spPr>
          <a:xfrm>
            <a:off x="8609850" y="119850"/>
            <a:ext cx="364200" cy="150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6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6">
            <a:hlinkClick action="ppaction://hlinksldjump" r:id="rId3"/>
          </p:cNvPr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4" name="Google Shape;484;p36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485" name="Google Shape;485;p36"/>
            <p:cNvSpPr/>
            <p:nvPr/>
          </p:nvSpPr>
          <p:spPr>
            <a:xfrm>
              <a:off x="319382" y="4457450"/>
              <a:ext cx="28008" cy="38390"/>
            </a:xfrm>
            <a:custGeom>
              <a:rect b="b" l="l" r="r" t="t"/>
              <a:pathLst>
                <a:path extrusionOk="0" h="2519" w="1839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332800" y="4457450"/>
              <a:ext cx="14590" cy="26761"/>
            </a:xfrm>
            <a:custGeom>
              <a:rect b="b" l="l" r="r" t="t"/>
              <a:pathLst>
                <a:path extrusionOk="0" h="1756" w="958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312406" y="4452512"/>
              <a:ext cx="163220" cy="175778"/>
            </a:xfrm>
            <a:custGeom>
              <a:rect b="b" l="l" r="r" t="t"/>
              <a:pathLst>
                <a:path extrusionOk="0" h="11534" w="10717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386456" y="4452512"/>
              <a:ext cx="89172" cy="175778"/>
            </a:xfrm>
            <a:custGeom>
              <a:rect b="b" l="l" r="r" t="t"/>
              <a:pathLst>
                <a:path extrusionOk="0" h="11534" w="5855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312513" y="4446675"/>
              <a:ext cx="40679" cy="12802"/>
            </a:xfrm>
            <a:custGeom>
              <a:rect b="b" l="l" r="r" t="t"/>
              <a:pathLst>
                <a:path extrusionOk="0" h="840" w="2671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371347" y="4540969"/>
              <a:ext cx="49345" cy="87325"/>
            </a:xfrm>
            <a:custGeom>
              <a:rect b="b" l="l" r="r" t="t"/>
              <a:pathLst>
                <a:path extrusionOk="0" h="5730" w="324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401457" y="4540969"/>
              <a:ext cx="19235" cy="87325"/>
            </a:xfrm>
            <a:custGeom>
              <a:rect b="b" l="l" r="r" t="t"/>
              <a:pathLst>
                <a:path extrusionOk="0" h="5730" w="1263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285677" y="4429254"/>
              <a:ext cx="216784" cy="95768"/>
            </a:xfrm>
            <a:custGeom>
              <a:rect b="b" l="l" r="r" t="t"/>
              <a:pathLst>
                <a:path extrusionOk="0" h="6284" w="14234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338496" y="4446675"/>
              <a:ext cx="14697" cy="12908"/>
            </a:xfrm>
            <a:custGeom>
              <a:rect b="b" l="l" r="r" t="t"/>
              <a:pathLst>
                <a:path extrusionOk="0" h="847" w="965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4" name="Google Shape;494;p36"/>
          <p:cNvSpPr txBox="1"/>
          <p:nvPr/>
        </p:nvSpPr>
        <p:spPr>
          <a:xfrm>
            <a:off x="2565906" y="-51450"/>
            <a:ext cx="401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rPr>
              <a:t>Front - End Application</a:t>
            </a:r>
            <a:endParaRPr sz="200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grpSp>
        <p:nvGrpSpPr>
          <p:cNvPr id="495" name="Google Shape;495;p36"/>
          <p:cNvGrpSpPr/>
          <p:nvPr/>
        </p:nvGrpSpPr>
        <p:grpSpPr>
          <a:xfrm>
            <a:off x="693857" y="2764773"/>
            <a:ext cx="2978410" cy="2228668"/>
            <a:chOff x="7" y="2861223"/>
            <a:chExt cx="2978410" cy="2228668"/>
          </a:xfrm>
        </p:grpSpPr>
        <p:grpSp>
          <p:nvGrpSpPr>
            <p:cNvPr id="496" name="Google Shape;496;p36"/>
            <p:cNvGrpSpPr/>
            <p:nvPr/>
          </p:nvGrpSpPr>
          <p:grpSpPr>
            <a:xfrm>
              <a:off x="7" y="2861223"/>
              <a:ext cx="2978410" cy="2228668"/>
              <a:chOff x="3171518" y="1466724"/>
              <a:chExt cx="2801100" cy="2126388"/>
            </a:xfrm>
          </p:grpSpPr>
          <p:sp>
            <p:nvSpPr>
              <p:cNvPr id="497" name="Google Shape;497;p36"/>
              <p:cNvSpPr/>
              <p:nvPr/>
            </p:nvSpPr>
            <p:spPr>
              <a:xfrm>
                <a:off x="4092568" y="3231873"/>
                <a:ext cx="956491" cy="361240"/>
              </a:xfrm>
              <a:custGeom>
                <a:rect b="b" l="l" r="r" t="t"/>
                <a:pathLst>
                  <a:path extrusionOk="0" h="24926" w="65999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2820000" dist="47625">
                  <a:schemeClr val="accent5">
                    <a:alpha val="45000"/>
                  </a:schemeClr>
                </a:outerShdw>
              </a:effectLst>
            </p:spPr>
          </p:sp>
          <p:sp>
            <p:nvSpPr>
              <p:cNvPr id="498" name="Google Shape;498;p36"/>
              <p:cNvSpPr/>
              <p:nvPr/>
            </p:nvSpPr>
            <p:spPr>
              <a:xfrm>
                <a:off x="3171518" y="1466724"/>
                <a:ext cx="2801100" cy="1772100"/>
              </a:xfrm>
              <a:prstGeom prst="roundRect">
                <a:avLst>
                  <a:gd fmla="val 3857" name="adj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2820000" dist="47625">
                  <a:schemeClr val="accent5">
                    <a:alpha val="45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36"/>
              <p:cNvSpPr/>
              <p:nvPr/>
            </p:nvSpPr>
            <p:spPr>
              <a:xfrm>
                <a:off x="3267738" y="1556205"/>
                <a:ext cx="2610900" cy="15921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2820000" dist="47625">
                  <a:schemeClr val="accent5">
                    <a:alpha val="45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500" name="Google Shape;500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9388" y="2950625"/>
              <a:ext cx="2839651" cy="1647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1" name="Google Shape;501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400" y="2950625"/>
              <a:ext cx="2791675" cy="16471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2" name="Google Shape;502;p36"/>
          <p:cNvGrpSpPr/>
          <p:nvPr/>
        </p:nvGrpSpPr>
        <p:grpSpPr>
          <a:xfrm>
            <a:off x="5383332" y="2764773"/>
            <a:ext cx="2978410" cy="2228668"/>
            <a:chOff x="6165582" y="2861223"/>
            <a:chExt cx="2978410" cy="2228668"/>
          </a:xfrm>
        </p:grpSpPr>
        <p:sp>
          <p:nvSpPr>
            <p:cNvPr id="503" name="Google Shape;503;p36"/>
            <p:cNvSpPr/>
            <p:nvPr/>
          </p:nvSpPr>
          <p:spPr>
            <a:xfrm>
              <a:off x="7144934" y="4711275"/>
              <a:ext cx="1017036" cy="378616"/>
            </a:xfrm>
            <a:custGeom>
              <a:rect b="b" l="l" r="r" t="t"/>
              <a:pathLst>
                <a:path extrusionOk="0" h="24926" w="65999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2820000" dist="47625">
                <a:schemeClr val="accent5">
                  <a:alpha val="45000"/>
                </a:schemeClr>
              </a:outerShdw>
            </a:effectLst>
          </p:spPr>
        </p:sp>
        <p:sp>
          <p:nvSpPr>
            <p:cNvPr id="504" name="Google Shape;504;p36"/>
            <p:cNvSpPr/>
            <p:nvPr/>
          </p:nvSpPr>
          <p:spPr>
            <a:xfrm>
              <a:off x="6165582" y="2861223"/>
              <a:ext cx="2978410" cy="1857338"/>
            </a:xfrm>
            <a:prstGeom prst="roundRect">
              <a:avLst>
                <a:gd fmla="val 3857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2820000" dist="47625">
                <a:schemeClr val="accent5">
                  <a:alpha val="4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6267892" y="2955007"/>
              <a:ext cx="2776170" cy="166868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2820000" dist="47625">
                <a:schemeClr val="accent5">
                  <a:alpha val="4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06" name="Google Shape;506;p3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34975" y="2979075"/>
              <a:ext cx="2839651" cy="15902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7" name="Google Shape;507;p36"/>
          <p:cNvGrpSpPr/>
          <p:nvPr/>
        </p:nvGrpSpPr>
        <p:grpSpPr>
          <a:xfrm>
            <a:off x="1230750" y="767538"/>
            <a:ext cx="6682500" cy="1767300"/>
            <a:chOff x="1230750" y="1294400"/>
            <a:chExt cx="6682500" cy="1767300"/>
          </a:xfrm>
        </p:grpSpPr>
        <p:sp>
          <p:nvSpPr>
            <p:cNvPr id="508" name="Google Shape;508;p36"/>
            <p:cNvSpPr/>
            <p:nvPr/>
          </p:nvSpPr>
          <p:spPr>
            <a:xfrm>
              <a:off x="1230750" y="1294400"/>
              <a:ext cx="6682500" cy="1767300"/>
            </a:xfrm>
            <a:prstGeom prst="roundRect">
              <a:avLst>
                <a:gd fmla="val 8429" name="adj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2940000" dist="47625">
                <a:srgbClr val="963A2A">
                  <a:alpha val="4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9" name="Google Shape;509;p36"/>
            <p:cNvGrpSpPr/>
            <p:nvPr/>
          </p:nvGrpSpPr>
          <p:grpSpPr>
            <a:xfrm>
              <a:off x="1230750" y="1294400"/>
              <a:ext cx="6682500" cy="392400"/>
              <a:chOff x="-8550475" y="393012"/>
              <a:chExt cx="6682500" cy="392400"/>
            </a:xfrm>
          </p:grpSpPr>
          <p:sp>
            <p:nvSpPr>
              <p:cNvPr id="510" name="Google Shape;510;p36"/>
              <p:cNvSpPr/>
              <p:nvPr/>
            </p:nvSpPr>
            <p:spPr>
              <a:xfrm>
                <a:off x="-8550475" y="393012"/>
                <a:ext cx="6682500" cy="392400"/>
              </a:xfrm>
              <a:prstGeom prst="round2SameRect">
                <a:avLst>
                  <a:gd fmla="val 38309" name="adj1"/>
                  <a:gd fmla="val 0" name="adj2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36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36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36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4" name="Google Shape;514;p36"/>
          <p:cNvSpPr txBox="1"/>
          <p:nvPr/>
        </p:nvSpPr>
        <p:spPr>
          <a:xfrm>
            <a:off x="1362600" y="1585950"/>
            <a:ext cx="64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Char char="-"/>
            </a:pPr>
            <a:r>
              <a:rPr lang="en">
                <a:latin typeface="Hepta Slab"/>
                <a:ea typeface="Hepta Slab"/>
                <a:cs typeface="Hepta Slab"/>
                <a:sym typeface="Hepta Slab"/>
              </a:rPr>
              <a:t>The Web Application is made with the help of Flask.</a:t>
            </a:r>
            <a:endParaRPr>
              <a:latin typeface="Hepta Slab"/>
              <a:ea typeface="Hepta Slab"/>
              <a:cs typeface="Hepta Slab"/>
              <a:sym typeface="Hepta Slab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7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7">
            <a:hlinkClick action="ppaction://hlinksldjump" r:id="rId3"/>
          </p:cNvPr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1" name="Google Shape;521;p37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522" name="Google Shape;522;p37"/>
            <p:cNvSpPr/>
            <p:nvPr/>
          </p:nvSpPr>
          <p:spPr>
            <a:xfrm>
              <a:off x="319382" y="4457450"/>
              <a:ext cx="28008" cy="38390"/>
            </a:xfrm>
            <a:custGeom>
              <a:rect b="b" l="l" r="r" t="t"/>
              <a:pathLst>
                <a:path extrusionOk="0" h="2519" w="1839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332800" y="4457450"/>
              <a:ext cx="14590" cy="26761"/>
            </a:xfrm>
            <a:custGeom>
              <a:rect b="b" l="l" r="r" t="t"/>
              <a:pathLst>
                <a:path extrusionOk="0" h="1756" w="958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312406" y="4452512"/>
              <a:ext cx="163220" cy="175778"/>
            </a:xfrm>
            <a:custGeom>
              <a:rect b="b" l="l" r="r" t="t"/>
              <a:pathLst>
                <a:path extrusionOk="0" h="11534" w="10717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386456" y="4452512"/>
              <a:ext cx="89172" cy="175778"/>
            </a:xfrm>
            <a:custGeom>
              <a:rect b="b" l="l" r="r" t="t"/>
              <a:pathLst>
                <a:path extrusionOk="0" h="11534" w="5855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312513" y="4446675"/>
              <a:ext cx="40679" cy="12802"/>
            </a:xfrm>
            <a:custGeom>
              <a:rect b="b" l="l" r="r" t="t"/>
              <a:pathLst>
                <a:path extrusionOk="0" h="840" w="2671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371347" y="4540969"/>
              <a:ext cx="49345" cy="87325"/>
            </a:xfrm>
            <a:custGeom>
              <a:rect b="b" l="l" r="r" t="t"/>
              <a:pathLst>
                <a:path extrusionOk="0" h="5730" w="324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401457" y="4540969"/>
              <a:ext cx="19235" cy="87325"/>
            </a:xfrm>
            <a:custGeom>
              <a:rect b="b" l="l" r="r" t="t"/>
              <a:pathLst>
                <a:path extrusionOk="0" h="5730" w="1263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285677" y="4429254"/>
              <a:ext cx="216784" cy="95768"/>
            </a:xfrm>
            <a:custGeom>
              <a:rect b="b" l="l" r="r" t="t"/>
              <a:pathLst>
                <a:path extrusionOk="0" h="6284" w="14234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338496" y="4446675"/>
              <a:ext cx="14697" cy="12908"/>
            </a:xfrm>
            <a:custGeom>
              <a:rect b="b" l="l" r="r" t="t"/>
              <a:pathLst>
                <a:path extrusionOk="0" h="847" w="965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1" name="Google Shape;531;p37"/>
          <p:cNvSpPr txBox="1"/>
          <p:nvPr>
            <p:ph idx="1" type="body"/>
          </p:nvPr>
        </p:nvSpPr>
        <p:spPr>
          <a:xfrm>
            <a:off x="586700" y="1896675"/>
            <a:ext cx="3650100" cy="26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pta Slab"/>
              <a:buChar char="-"/>
            </a:pPr>
            <a:r>
              <a:rPr lang="en" sz="15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With all the experiments and model training, we got the best score with Passive - Aggressive Classifier.</a:t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 </a:t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pta Slab"/>
              <a:buChar char="-"/>
            </a:pPr>
            <a:r>
              <a:rPr lang="en" sz="15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Compare to other models, each </a:t>
            </a:r>
            <a:r>
              <a:rPr lang="en" sz="15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Accuracy</a:t>
            </a:r>
            <a:r>
              <a:rPr lang="en" sz="15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 score and F1 score of Passive - Aggressive were more </a:t>
            </a:r>
            <a:r>
              <a:rPr lang="en" sz="15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accurate</a:t>
            </a:r>
            <a:r>
              <a:rPr lang="en" sz="15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 than other models.</a:t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532" name="Google Shape;532;p37"/>
          <p:cNvSpPr txBox="1"/>
          <p:nvPr>
            <p:ph type="ctrTitle"/>
          </p:nvPr>
        </p:nvSpPr>
        <p:spPr>
          <a:xfrm>
            <a:off x="693850" y="1450080"/>
            <a:ext cx="4051500" cy="3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Conclusion</a:t>
            </a:r>
            <a:r>
              <a:rPr lang="en" sz="2200">
                <a:solidFill>
                  <a:schemeClr val="lt1"/>
                </a:solidFill>
              </a:rPr>
              <a:t> : 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533" name="Google Shape;53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475" y="1696925"/>
            <a:ext cx="3994200" cy="32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8"/>
          <p:cNvSpPr txBox="1"/>
          <p:nvPr>
            <p:ph type="ctrTitle"/>
          </p:nvPr>
        </p:nvSpPr>
        <p:spPr>
          <a:xfrm>
            <a:off x="2546250" y="2411105"/>
            <a:ext cx="4051500" cy="3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Thank You!</a:t>
            </a:r>
            <a:r>
              <a:rPr lang="en" sz="3000">
                <a:solidFill>
                  <a:schemeClr val="lt1"/>
                </a:solidFill>
              </a:rPr>
              <a:t> </a:t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">
            <a:hlinkClick r:id="rId3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5">
            <a:hlinkClick r:id="rId4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>
            <a:hlinkClick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">
            <a:hlinkClick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>
            <a:hlinkClick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>
            <a:hlinkClick r:id="rId5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" name="Google Shape;187;p25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188" name="Google Shape;188;p25"/>
            <p:cNvSpPr/>
            <p:nvPr/>
          </p:nvSpPr>
          <p:spPr>
            <a:xfrm>
              <a:off x="319382" y="4457450"/>
              <a:ext cx="28008" cy="38390"/>
            </a:xfrm>
            <a:custGeom>
              <a:rect b="b" l="l" r="r" t="t"/>
              <a:pathLst>
                <a:path extrusionOk="0" h="2519" w="1839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332800" y="4457450"/>
              <a:ext cx="14590" cy="26761"/>
            </a:xfrm>
            <a:custGeom>
              <a:rect b="b" l="l" r="r" t="t"/>
              <a:pathLst>
                <a:path extrusionOk="0" h="1756" w="958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312406" y="4452512"/>
              <a:ext cx="163220" cy="175778"/>
            </a:xfrm>
            <a:custGeom>
              <a:rect b="b" l="l" r="r" t="t"/>
              <a:pathLst>
                <a:path extrusionOk="0" h="11534" w="10717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386456" y="4452512"/>
              <a:ext cx="89172" cy="175778"/>
            </a:xfrm>
            <a:custGeom>
              <a:rect b="b" l="l" r="r" t="t"/>
              <a:pathLst>
                <a:path extrusionOk="0" h="11534" w="5855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312513" y="4446675"/>
              <a:ext cx="40679" cy="12802"/>
            </a:xfrm>
            <a:custGeom>
              <a:rect b="b" l="l" r="r" t="t"/>
              <a:pathLst>
                <a:path extrusionOk="0" h="840" w="2671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371347" y="4540969"/>
              <a:ext cx="49345" cy="87325"/>
            </a:xfrm>
            <a:custGeom>
              <a:rect b="b" l="l" r="r" t="t"/>
              <a:pathLst>
                <a:path extrusionOk="0" h="5730" w="324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401457" y="4540969"/>
              <a:ext cx="19235" cy="87325"/>
            </a:xfrm>
            <a:custGeom>
              <a:rect b="b" l="l" r="r" t="t"/>
              <a:pathLst>
                <a:path extrusionOk="0" h="5730" w="1263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285677" y="4429254"/>
              <a:ext cx="216784" cy="95768"/>
            </a:xfrm>
            <a:custGeom>
              <a:rect b="b" l="l" r="r" t="t"/>
              <a:pathLst>
                <a:path extrusionOk="0" h="6284" w="14234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338496" y="4446675"/>
              <a:ext cx="14697" cy="12908"/>
            </a:xfrm>
            <a:custGeom>
              <a:rect b="b" l="l" r="r" t="t"/>
              <a:pathLst>
                <a:path extrusionOk="0" h="847" w="965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732525" y="1371800"/>
            <a:ext cx="7674600" cy="32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28575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pta Slab"/>
              <a:buChar char="-"/>
            </a:pPr>
            <a:r>
              <a:rPr lang="en" sz="15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Fake news is been there before the born of the Internet.</a:t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228600" lvl="0" marL="28575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23850" lvl="0" marL="28575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pta Slab"/>
              <a:buChar char="-"/>
            </a:pPr>
            <a:r>
              <a:rPr lang="en" sz="15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With world is being connected through internet, the presence of Fake News has increased widely.</a:t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228600" lvl="0" marL="28575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23850" lvl="0" marL="28575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pta Slab"/>
              <a:buChar char="-"/>
            </a:pPr>
            <a:r>
              <a:rPr lang="en" sz="15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It is difficult to detect if  a news is fake or real when such </a:t>
            </a:r>
            <a:r>
              <a:rPr lang="en" sz="15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information</a:t>
            </a:r>
            <a:r>
              <a:rPr lang="en" sz="15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 is available on the internet.</a:t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228600" lvl="0" marL="28575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23850" lvl="0" marL="28575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pta Slab"/>
              <a:buChar char="-"/>
            </a:pPr>
            <a:r>
              <a:rPr lang="en" sz="15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Ex. - 2016 US Elections.</a:t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228600" lvl="0" marL="28575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23850" lvl="0" marL="28575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pta Slab"/>
              <a:buChar char="-"/>
            </a:pPr>
            <a:r>
              <a:rPr lang="en" sz="15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Our project is based on detecting this fake news with the help of different models which gives us the best accuracy with a Front-end Application.</a:t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198" name="Google Shape;198;p25"/>
          <p:cNvSpPr txBox="1"/>
          <p:nvPr>
            <p:ph type="ctrTitle"/>
          </p:nvPr>
        </p:nvSpPr>
        <p:spPr>
          <a:xfrm>
            <a:off x="693850" y="807155"/>
            <a:ext cx="4051500" cy="3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Introduction : </a:t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6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26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206" name="Google Shape;206;p26"/>
            <p:cNvSpPr/>
            <p:nvPr/>
          </p:nvSpPr>
          <p:spPr>
            <a:xfrm>
              <a:off x="319382" y="4457450"/>
              <a:ext cx="28008" cy="38390"/>
            </a:xfrm>
            <a:custGeom>
              <a:rect b="b" l="l" r="r" t="t"/>
              <a:pathLst>
                <a:path extrusionOk="0" h="2519" w="1839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332800" y="4457450"/>
              <a:ext cx="14590" cy="26761"/>
            </a:xfrm>
            <a:custGeom>
              <a:rect b="b" l="l" r="r" t="t"/>
              <a:pathLst>
                <a:path extrusionOk="0" h="1756" w="958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312406" y="4452512"/>
              <a:ext cx="163220" cy="175778"/>
            </a:xfrm>
            <a:custGeom>
              <a:rect b="b" l="l" r="r" t="t"/>
              <a:pathLst>
                <a:path extrusionOk="0" h="11534" w="10717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386456" y="4452512"/>
              <a:ext cx="89172" cy="175778"/>
            </a:xfrm>
            <a:custGeom>
              <a:rect b="b" l="l" r="r" t="t"/>
              <a:pathLst>
                <a:path extrusionOk="0" h="11534" w="5855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312513" y="4446675"/>
              <a:ext cx="40679" cy="12802"/>
            </a:xfrm>
            <a:custGeom>
              <a:rect b="b" l="l" r="r" t="t"/>
              <a:pathLst>
                <a:path extrusionOk="0" h="840" w="2671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371347" y="4540969"/>
              <a:ext cx="49345" cy="87325"/>
            </a:xfrm>
            <a:custGeom>
              <a:rect b="b" l="l" r="r" t="t"/>
              <a:pathLst>
                <a:path extrusionOk="0" h="5730" w="324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401457" y="4540969"/>
              <a:ext cx="19235" cy="87325"/>
            </a:xfrm>
            <a:custGeom>
              <a:rect b="b" l="l" r="r" t="t"/>
              <a:pathLst>
                <a:path extrusionOk="0" h="5730" w="1263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285677" y="4429254"/>
              <a:ext cx="216784" cy="95768"/>
            </a:xfrm>
            <a:custGeom>
              <a:rect b="b" l="l" r="r" t="t"/>
              <a:pathLst>
                <a:path extrusionOk="0" h="6284" w="14234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338496" y="4446675"/>
              <a:ext cx="14697" cy="12908"/>
            </a:xfrm>
            <a:custGeom>
              <a:rect b="b" l="l" r="r" t="t"/>
              <a:pathLst>
                <a:path extrusionOk="0" h="847" w="965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Google Shape;215;p26"/>
          <p:cNvGrpSpPr/>
          <p:nvPr/>
        </p:nvGrpSpPr>
        <p:grpSpPr>
          <a:xfrm>
            <a:off x="455300" y="1418961"/>
            <a:ext cx="1169100" cy="673344"/>
            <a:chOff x="5852275" y="1600714"/>
            <a:chExt cx="1169100" cy="712684"/>
          </a:xfrm>
        </p:grpSpPr>
        <p:sp>
          <p:nvSpPr>
            <p:cNvPr id="216" name="Google Shape;216;p26"/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fmla="val 9777" name="adj"/>
              </a:avLst>
            </a:prstGeom>
            <a:solidFill>
              <a:srgbClr val="D8D7D6"/>
            </a:solidFill>
            <a:ln>
              <a:noFill/>
            </a:ln>
            <a:effectLst>
              <a:outerShdw blurRad="57150" rotWithShape="0" algn="bl" dir="2760000" dist="47625">
                <a:schemeClr val="accent5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5852275" y="1689398"/>
              <a:ext cx="1169100" cy="624000"/>
            </a:xfrm>
            <a:prstGeom prst="roundRect">
              <a:avLst>
                <a:gd fmla="val 5570" name="adj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2760000" dist="47625">
                <a:schemeClr val="accent5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Hepta Slab"/>
                <a:ea typeface="Hepta Slab"/>
                <a:cs typeface="Hepta Slab"/>
                <a:sym typeface="Hepta Slab"/>
              </a:endParaRPr>
            </a:p>
          </p:txBody>
        </p:sp>
      </p:grpSp>
      <p:grpSp>
        <p:nvGrpSpPr>
          <p:cNvPr id="218" name="Google Shape;218;p26"/>
          <p:cNvGrpSpPr/>
          <p:nvPr/>
        </p:nvGrpSpPr>
        <p:grpSpPr>
          <a:xfrm>
            <a:off x="2614653" y="2092299"/>
            <a:ext cx="3600531" cy="1303327"/>
            <a:chOff x="1230750" y="1294400"/>
            <a:chExt cx="6682500" cy="2330700"/>
          </a:xfrm>
        </p:grpSpPr>
        <p:sp>
          <p:nvSpPr>
            <p:cNvPr id="219" name="Google Shape;219;p26"/>
            <p:cNvSpPr/>
            <p:nvPr/>
          </p:nvSpPr>
          <p:spPr>
            <a:xfrm>
              <a:off x="1230750" y="1294400"/>
              <a:ext cx="6682500" cy="2330700"/>
            </a:xfrm>
            <a:prstGeom prst="roundRect">
              <a:avLst>
                <a:gd fmla="val 8429" name="adj"/>
              </a:avLst>
            </a:prstGeom>
            <a:solidFill>
              <a:srgbClr val="D8D7D6"/>
            </a:solidFill>
            <a:ln>
              <a:noFill/>
            </a:ln>
            <a:effectLst>
              <a:outerShdw blurRad="57150" rotWithShape="0" algn="bl" dir="2940000" dist="47625">
                <a:srgbClr val="963A2A">
                  <a:alpha val="4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Hepta Slab"/>
                  <a:ea typeface="Hepta Slab"/>
                  <a:cs typeface="Hepta Slab"/>
                  <a:sym typeface="Hepta Slab"/>
                </a:rPr>
                <a:t>Process-Flow</a:t>
              </a:r>
              <a:endParaRPr sz="2200">
                <a:latin typeface="Hepta Slab"/>
                <a:ea typeface="Hepta Slab"/>
                <a:cs typeface="Hepta Slab"/>
                <a:sym typeface="Hepta Slab"/>
              </a:endParaRPr>
            </a:p>
          </p:txBody>
        </p:sp>
        <p:grpSp>
          <p:nvGrpSpPr>
            <p:cNvPr id="220" name="Google Shape;220;p26"/>
            <p:cNvGrpSpPr/>
            <p:nvPr/>
          </p:nvGrpSpPr>
          <p:grpSpPr>
            <a:xfrm>
              <a:off x="1230750" y="1294400"/>
              <a:ext cx="6682500" cy="392400"/>
              <a:chOff x="-8550475" y="393012"/>
              <a:chExt cx="6682500" cy="392400"/>
            </a:xfrm>
          </p:grpSpPr>
          <p:sp>
            <p:nvSpPr>
              <p:cNvPr id="221" name="Google Shape;221;p26"/>
              <p:cNvSpPr/>
              <p:nvPr/>
            </p:nvSpPr>
            <p:spPr>
              <a:xfrm>
                <a:off x="-8550475" y="393012"/>
                <a:ext cx="6682500" cy="392400"/>
              </a:xfrm>
              <a:prstGeom prst="round2SameRect">
                <a:avLst>
                  <a:gd fmla="val 38309" name="adj1"/>
                  <a:gd fmla="val 0" name="adj2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6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6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26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5" name="Google Shape;225;p26"/>
          <p:cNvGrpSpPr/>
          <p:nvPr/>
        </p:nvGrpSpPr>
        <p:grpSpPr>
          <a:xfrm>
            <a:off x="3830362" y="591336"/>
            <a:ext cx="1169100" cy="673344"/>
            <a:chOff x="5852275" y="1600714"/>
            <a:chExt cx="1169100" cy="712684"/>
          </a:xfrm>
        </p:grpSpPr>
        <p:sp>
          <p:nvSpPr>
            <p:cNvPr id="226" name="Google Shape;226;p26"/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fmla="val 9777" name="adj"/>
              </a:avLst>
            </a:prstGeom>
            <a:solidFill>
              <a:srgbClr val="D8D7D6"/>
            </a:solidFill>
            <a:ln>
              <a:noFill/>
            </a:ln>
            <a:effectLst>
              <a:outerShdw blurRad="57150" rotWithShape="0" algn="bl" dir="2760000" dist="47625">
                <a:schemeClr val="accent5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5852275" y="1689398"/>
              <a:ext cx="1169100" cy="624000"/>
            </a:xfrm>
            <a:prstGeom prst="roundRect">
              <a:avLst>
                <a:gd fmla="val 5570" name="adj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2760000" dist="47625">
                <a:schemeClr val="accent5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Hepta Slab"/>
                <a:ea typeface="Hepta Slab"/>
                <a:cs typeface="Hepta Slab"/>
                <a:sym typeface="Hepta Slab"/>
              </a:endParaRPr>
            </a:p>
          </p:txBody>
        </p:sp>
      </p:grpSp>
      <p:grpSp>
        <p:nvGrpSpPr>
          <p:cNvPr id="228" name="Google Shape;228;p26"/>
          <p:cNvGrpSpPr/>
          <p:nvPr/>
        </p:nvGrpSpPr>
        <p:grpSpPr>
          <a:xfrm>
            <a:off x="7268275" y="1418961"/>
            <a:ext cx="1169100" cy="673344"/>
            <a:chOff x="5852275" y="1600714"/>
            <a:chExt cx="1169100" cy="712684"/>
          </a:xfrm>
        </p:grpSpPr>
        <p:sp>
          <p:nvSpPr>
            <p:cNvPr id="229" name="Google Shape;229;p26"/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fmla="val 9777" name="adj"/>
              </a:avLst>
            </a:prstGeom>
            <a:solidFill>
              <a:srgbClr val="D8D7D6"/>
            </a:solidFill>
            <a:ln>
              <a:noFill/>
            </a:ln>
            <a:effectLst>
              <a:outerShdw blurRad="57150" rotWithShape="0" algn="bl" dir="2760000" dist="47625">
                <a:schemeClr val="accent5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5852275" y="1689398"/>
              <a:ext cx="1169100" cy="624000"/>
            </a:xfrm>
            <a:prstGeom prst="roundRect">
              <a:avLst>
                <a:gd fmla="val 5570" name="adj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2760000" dist="47625">
                <a:schemeClr val="accent5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Hepta Slab"/>
                  <a:ea typeface="Hepta Slab"/>
                  <a:cs typeface="Hepta Slab"/>
                  <a:sym typeface="Hepta Slab"/>
                </a:rPr>
                <a:t> </a:t>
              </a:r>
              <a:endParaRPr sz="1000">
                <a:latin typeface="Hepta Slab"/>
                <a:ea typeface="Hepta Slab"/>
                <a:cs typeface="Hepta Slab"/>
                <a:sym typeface="Hepta Slab"/>
              </a:endParaRPr>
            </a:p>
          </p:txBody>
        </p:sp>
      </p:grpSp>
      <p:grpSp>
        <p:nvGrpSpPr>
          <p:cNvPr id="231" name="Google Shape;231;p26"/>
          <p:cNvGrpSpPr/>
          <p:nvPr/>
        </p:nvGrpSpPr>
        <p:grpSpPr>
          <a:xfrm>
            <a:off x="455275" y="3395636"/>
            <a:ext cx="1169100" cy="673344"/>
            <a:chOff x="5852275" y="1600714"/>
            <a:chExt cx="1169100" cy="712684"/>
          </a:xfrm>
        </p:grpSpPr>
        <p:sp>
          <p:nvSpPr>
            <p:cNvPr id="232" name="Google Shape;232;p26"/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fmla="val 9777" name="adj"/>
              </a:avLst>
            </a:prstGeom>
            <a:solidFill>
              <a:srgbClr val="D8D7D6"/>
            </a:solidFill>
            <a:ln>
              <a:noFill/>
            </a:ln>
            <a:effectLst>
              <a:outerShdw blurRad="57150" rotWithShape="0" algn="bl" dir="2760000" dist="47625">
                <a:schemeClr val="accent5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5852275" y="1689398"/>
              <a:ext cx="1169100" cy="624000"/>
            </a:xfrm>
            <a:prstGeom prst="roundRect">
              <a:avLst>
                <a:gd fmla="val 5570" name="adj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2760000" dist="47625">
                <a:schemeClr val="accent5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Hepta Slab"/>
                <a:ea typeface="Hepta Slab"/>
                <a:cs typeface="Hepta Slab"/>
                <a:sym typeface="Hepta Slab"/>
              </a:endParaRPr>
            </a:p>
          </p:txBody>
        </p:sp>
      </p:grpSp>
      <p:grpSp>
        <p:nvGrpSpPr>
          <p:cNvPr id="234" name="Google Shape;234;p26"/>
          <p:cNvGrpSpPr/>
          <p:nvPr/>
        </p:nvGrpSpPr>
        <p:grpSpPr>
          <a:xfrm>
            <a:off x="7268275" y="3395636"/>
            <a:ext cx="1169100" cy="673344"/>
            <a:chOff x="5852275" y="1600714"/>
            <a:chExt cx="1169100" cy="712684"/>
          </a:xfrm>
        </p:grpSpPr>
        <p:sp>
          <p:nvSpPr>
            <p:cNvPr id="235" name="Google Shape;235;p26"/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fmla="val 9777" name="adj"/>
              </a:avLst>
            </a:prstGeom>
            <a:solidFill>
              <a:srgbClr val="D8D7D6"/>
            </a:solidFill>
            <a:ln>
              <a:noFill/>
            </a:ln>
            <a:effectLst>
              <a:outerShdw blurRad="57150" rotWithShape="0" algn="bl" dir="2760000" dist="47625">
                <a:schemeClr val="accent5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5852275" y="1689398"/>
              <a:ext cx="1169100" cy="624000"/>
            </a:xfrm>
            <a:prstGeom prst="roundRect">
              <a:avLst>
                <a:gd fmla="val 5570" name="adj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2760000" dist="47625">
                <a:schemeClr val="accent5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Hepta Slab"/>
                <a:ea typeface="Hepta Slab"/>
                <a:cs typeface="Hepta Slab"/>
                <a:sym typeface="Hepta Slab"/>
              </a:endParaRPr>
            </a:p>
          </p:txBody>
        </p:sp>
      </p:grpSp>
      <p:grpSp>
        <p:nvGrpSpPr>
          <p:cNvPr id="237" name="Google Shape;237;p26"/>
          <p:cNvGrpSpPr/>
          <p:nvPr/>
        </p:nvGrpSpPr>
        <p:grpSpPr>
          <a:xfrm>
            <a:off x="3830362" y="4068986"/>
            <a:ext cx="1169100" cy="673344"/>
            <a:chOff x="5852275" y="1600714"/>
            <a:chExt cx="1169100" cy="712684"/>
          </a:xfrm>
        </p:grpSpPr>
        <p:sp>
          <p:nvSpPr>
            <p:cNvPr id="238" name="Google Shape;238;p26"/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fmla="val 9777" name="adj"/>
              </a:avLst>
            </a:prstGeom>
            <a:solidFill>
              <a:srgbClr val="D8D7D6"/>
            </a:solidFill>
            <a:ln>
              <a:noFill/>
            </a:ln>
            <a:effectLst>
              <a:outerShdw blurRad="57150" rotWithShape="0" algn="bl" dir="2760000" dist="47625">
                <a:schemeClr val="accent5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5852275" y="1689398"/>
              <a:ext cx="1169100" cy="624000"/>
            </a:xfrm>
            <a:prstGeom prst="roundRect">
              <a:avLst>
                <a:gd fmla="val 5570" name="adj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2760000" dist="47625">
                <a:schemeClr val="accent5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Hepta Slab"/>
                <a:ea typeface="Hepta Slab"/>
                <a:cs typeface="Hepta Slab"/>
                <a:sym typeface="Hepta Slab"/>
              </a:endParaRPr>
            </a:p>
          </p:txBody>
        </p:sp>
      </p:grpSp>
      <p:sp>
        <p:nvSpPr>
          <p:cNvPr id="240" name="Google Shape;240;p26">
            <a:hlinkClick action="ppaction://hlinksldjump" r:id="rId3"/>
          </p:cNvPr>
          <p:cNvSpPr txBox="1"/>
          <p:nvPr/>
        </p:nvSpPr>
        <p:spPr>
          <a:xfrm>
            <a:off x="455300" y="1552200"/>
            <a:ext cx="116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Hepta Slab"/>
                <a:ea typeface="Hepta Slab"/>
                <a:cs typeface="Hepta Slab"/>
                <a:sym typeface="Hepta Slab"/>
              </a:rPr>
              <a:t>Front-End Application</a:t>
            </a:r>
            <a:endParaRPr sz="1000"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241" name="Google Shape;241;p26">
            <a:hlinkClick action="ppaction://hlinksldjump" r:id="rId4"/>
          </p:cNvPr>
          <p:cNvSpPr txBox="1"/>
          <p:nvPr/>
        </p:nvSpPr>
        <p:spPr>
          <a:xfrm>
            <a:off x="3861775" y="803900"/>
            <a:ext cx="116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Hepta Slab"/>
                <a:ea typeface="Hepta Slab"/>
                <a:cs typeface="Hepta Slab"/>
                <a:sym typeface="Hepta Slab"/>
              </a:rPr>
              <a:t>Dataset</a:t>
            </a:r>
            <a:endParaRPr sz="1000"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242" name="Google Shape;242;p26">
            <a:hlinkClick action="ppaction://hlinksldjump" r:id="rId5"/>
          </p:cNvPr>
          <p:cNvSpPr txBox="1"/>
          <p:nvPr/>
        </p:nvSpPr>
        <p:spPr>
          <a:xfrm>
            <a:off x="7268275" y="1552188"/>
            <a:ext cx="116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Hepta Slab"/>
                <a:ea typeface="Hepta Slab"/>
                <a:cs typeface="Hepta Slab"/>
                <a:sym typeface="Hepta Slab"/>
              </a:rPr>
              <a:t>Data Preprocessing</a:t>
            </a:r>
            <a:endParaRPr sz="1000"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243" name="Google Shape;243;p26">
            <a:hlinkClick action="ppaction://hlinksldjump" r:id="rId6"/>
          </p:cNvPr>
          <p:cNvSpPr txBox="1"/>
          <p:nvPr/>
        </p:nvSpPr>
        <p:spPr>
          <a:xfrm>
            <a:off x="455275" y="3528875"/>
            <a:ext cx="116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Hepta Slab"/>
                <a:ea typeface="Hepta Slab"/>
                <a:cs typeface="Hepta Slab"/>
                <a:sym typeface="Hepta Slab"/>
              </a:rPr>
              <a:t>Testing</a:t>
            </a:r>
            <a:r>
              <a:rPr lang="en" sz="1000">
                <a:latin typeface="Hepta Slab"/>
                <a:ea typeface="Hepta Slab"/>
                <a:cs typeface="Hepta Slab"/>
                <a:sym typeface="Hepta Slab"/>
              </a:rPr>
              <a:t> and Result</a:t>
            </a:r>
            <a:endParaRPr sz="1000"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244" name="Google Shape;244;p26">
            <a:hlinkClick action="ppaction://hlinksldjump" r:id="rId7"/>
          </p:cNvPr>
          <p:cNvSpPr txBox="1"/>
          <p:nvPr/>
        </p:nvSpPr>
        <p:spPr>
          <a:xfrm>
            <a:off x="3830350" y="4282275"/>
            <a:ext cx="116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Hepta Slab"/>
                <a:ea typeface="Hepta Slab"/>
                <a:cs typeface="Hepta Slab"/>
                <a:sym typeface="Hepta Slab"/>
              </a:rPr>
              <a:t>Models</a:t>
            </a:r>
            <a:endParaRPr sz="1000"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245" name="Google Shape;245;p26">
            <a:hlinkClick action="ppaction://hlinksldjump" r:id="rId8"/>
          </p:cNvPr>
          <p:cNvSpPr txBox="1"/>
          <p:nvPr/>
        </p:nvSpPr>
        <p:spPr>
          <a:xfrm>
            <a:off x="7268275" y="3528875"/>
            <a:ext cx="116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Hepta Slab"/>
                <a:ea typeface="Hepta Slab"/>
                <a:cs typeface="Hepta Slab"/>
                <a:sym typeface="Hepta Slab"/>
              </a:rPr>
              <a:t>Data Visualization</a:t>
            </a:r>
            <a:endParaRPr sz="1000">
              <a:latin typeface="Hepta Slab"/>
              <a:ea typeface="Hepta Slab"/>
              <a:cs typeface="Hepta Slab"/>
              <a:sym typeface="Hepta Slab"/>
            </a:endParaRPr>
          </a:p>
        </p:txBody>
      </p:sp>
      <p:cxnSp>
        <p:nvCxnSpPr>
          <p:cNvPr id="246" name="Google Shape;246;p26"/>
          <p:cNvCxnSpPr>
            <a:stCxn id="227" idx="2"/>
            <a:endCxn id="221" idx="3"/>
          </p:cNvCxnSpPr>
          <p:nvPr/>
        </p:nvCxnSpPr>
        <p:spPr>
          <a:xfrm>
            <a:off x="4414912" y="1264680"/>
            <a:ext cx="0" cy="8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6"/>
          <p:cNvCxnSpPr>
            <a:stCxn id="221" idx="0"/>
            <a:endCxn id="242" idx="1"/>
          </p:cNvCxnSpPr>
          <p:nvPr/>
        </p:nvCxnSpPr>
        <p:spPr>
          <a:xfrm flipH="1" rot="10800000">
            <a:off x="6215184" y="1798514"/>
            <a:ext cx="1053000" cy="40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6"/>
          <p:cNvCxnSpPr>
            <a:endCxn id="245" idx="1"/>
          </p:cNvCxnSpPr>
          <p:nvPr/>
        </p:nvCxnSpPr>
        <p:spPr>
          <a:xfrm>
            <a:off x="6204475" y="3353975"/>
            <a:ext cx="1063800" cy="4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6"/>
          <p:cNvCxnSpPr>
            <a:stCxn id="219" idx="2"/>
            <a:endCxn id="239" idx="0"/>
          </p:cNvCxnSpPr>
          <p:nvPr/>
        </p:nvCxnSpPr>
        <p:spPr>
          <a:xfrm>
            <a:off x="4414918" y="3395626"/>
            <a:ext cx="0" cy="7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6"/>
          <p:cNvCxnSpPr>
            <a:endCxn id="243" idx="3"/>
          </p:cNvCxnSpPr>
          <p:nvPr/>
        </p:nvCxnSpPr>
        <p:spPr>
          <a:xfrm flipH="1">
            <a:off x="1624375" y="3321875"/>
            <a:ext cx="10437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6"/>
          <p:cNvCxnSpPr>
            <a:endCxn id="221" idx="2"/>
          </p:cNvCxnSpPr>
          <p:nvPr/>
        </p:nvCxnSpPr>
        <p:spPr>
          <a:xfrm>
            <a:off x="1624353" y="1798514"/>
            <a:ext cx="990300" cy="40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</a:t>
            </a:r>
            <a:endParaRPr/>
          </a:p>
        </p:txBody>
      </p:sp>
      <p:sp>
        <p:nvSpPr>
          <p:cNvPr id="257" name="Google Shape;257;p27">
            <a:hlinkClick action="ppaction://hlinksldjump" r:id="rId3"/>
          </p:cNvPr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" name="Google Shape;258;p27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259" name="Google Shape;259;p27"/>
            <p:cNvSpPr/>
            <p:nvPr/>
          </p:nvSpPr>
          <p:spPr>
            <a:xfrm>
              <a:off x="319382" y="4457450"/>
              <a:ext cx="28008" cy="38390"/>
            </a:xfrm>
            <a:custGeom>
              <a:rect b="b" l="l" r="r" t="t"/>
              <a:pathLst>
                <a:path extrusionOk="0" h="2519" w="1839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332800" y="4457450"/>
              <a:ext cx="14590" cy="26761"/>
            </a:xfrm>
            <a:custGeom>
              <a:rect b="b" l="l" r="r" t="t"/>
              <a:pathLst>
                <a:path extrusionOk="0" h="1756" w="958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312406" y="4452512"/>
              <a:ext cx="163220" cy="175778"/>
            </a:xfrm>
            <a:custGeom>
              <a:rect b="b" l="l" r="r" t="t"/>
              <a:pathLst>
                <a:path extrusionOk="0" h="11534" w="10717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386456" y="4452512"/>
              <a:ext cx="89172" cy="175778"/>
            </a:xfrm>
            <a:custGeom>
              <a:rect b="b" l="l" r="r" t="t"/>
              <a:pathLst>
                <a:path extrusionOk="0" h="11534" w="5855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312513" y="4446675"/>
              <a:ext cx="40679" cy="12802"/>
            </a:xfrm>
            <a:custGeom>
              <a:rect b="b" l="l" r="r" t="t"/>
              <a:pathLst>
                <a:path extrusionOk="0" h="840" w="2671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371347" y="4540969"/>
              <a:ext cx="49345" cy="87325"/>
            </a:xfrm>
            <a:custGeom>
              <a:rect b="b" l="l" r="r" t="t"/>
              <a:pathLst>
                <a:path extrusionOk="0" h="5730" w="324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401457" y="4540969"/>
              <a:ext cx="19235" cy="87325"/>
            </a:xfrm>
            <a:custGeom>
              <a:rect b="b" l="l" r="r" t="t"/>
              <a:pathLst>
                <a:path extrusionOk="0" h="5730" w="1263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285677" y="4429254"/>
              <a:ext cx="216784" cy="95768"/>
            </a:xfrm>
            <a:custGeom>
              <a:rect b="b" l="l" r="r" t="t"/>
              <a:pathLst>
                <a:path extrusionOk="0" h="6284" w="14234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338496" y="4446675"/>
              <a:ext cx="14697" cy="12908"/>
            </a:xfrm>
            <a:custGeom>
              <a:rect b="b" l="l" r="r" t="t"/>
              <a:pathLst>
                <a:path extrusionOk="0" h="847" w="965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8" name="Google Shape;2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300" y="535900"/>
            <a:ext cx="8388126" cy="21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7"/>
          <p:cNvSpPr txBox="1"/>
          <p:nvPr/>
        </p:nvSpPr>
        <p:spPr>
          <a:xfrm>
            <a:off x="3314963" y="-56550"/>
            <a:ext cx="266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rPr>
              <a:t>Data Set</a:t>
            </a:r>
            <a:endParaRPr sz="200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270" name="Google Shape;270;p27"/>
          <p:cNvSpPr txBox="1"/>
          <p:nvPr/>
        </p:nvSpPr>
        <p:spPr>
          <a:xfrm>
            <a:off x="206225" y="2680925"/>
            <a:ext cx="86979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pta Slab"/>
              <a:buChar char="-"/>
            </a:pPr>
            <a:r>
              <a:rPr lang="en" sz="1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rPr>
              <a:t>Our model is based on Supervised Machine </a:t>
            </a:r>
            <a:r>
              <a:rPr lang="en" sz="1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rPr>
              <a:t>Learning.</a:t>
            </a:r>
            <a:endParaRPr sz="150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pta Slab"/>
              <a:buChar char="-"/>
            </a:pPr>
            <a:r>
              <a:rPr lang="en" sz="1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rPr>
              <a:t>This data set consists of 3 column : </a:t>
            </a:r>
            <a:endParaRPr sz="150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pta Slab"/>
              <a:buChar char="●"/>
            </a:pPr>
            <a:r>
              <a:rPr lang="en" sz="1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rPr>
              <a:t>Title</a:t>
            </a:r>
            <a:endParaRPr sz="150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pta Slab"/>
              <a:buChar char="●"/>
            </a:pPr>
            <a:r>
              <a:rPr lang="en" sz="1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rPr>
              <a:t>Text</a:t>
            </a:r>
            <a:endParaRPr sz="150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pta Slab"/>
              <a:buChar char="●"/>
            </a:pPr>
            <a:r>
              <a:rPr lang="en" sz="1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rPr>
              <a:t>Label</a:t>
            </a:r>
            <a:endParaRPr sz="150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8">
            <a:hlinkClick action="ppaction://hlinksldjump" r:id="rId3"/>
          </p:cNvPr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7" name="Google Shape;277;p28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278" name="Google Shape;278;p28"/>
            <p:cNvSpPr/>
            <p:nvPr/>
          </p:nvSpPr>
          <p:spPr>
            <a:xfrm>
              <a:off x="319382" y="4457450"/>
              <a:ext cx="28008" cy="38390"/>
            </a:xfrm>
            <a:custGeom>
              <a:rect b="b" l="l" r="r" t="t"/>
              <a:pathLst>
                <a:path extrusionOk="0" h="2519" w="1839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332800" y="4457450"/>
              <a:ext cx="14590" cy="26761"/>
            </a:xfrm>
            <a:custGeom>
              <a:rect b="b" l="l" r="r" t="t"/>
              <a:pathLst>
                <a:path extrusionOk="0" h="1756" w="958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312406" y="4452512"/>
              <a:ext cx="163220" cy="175778"/>
            </a:xfrm>
            <a:custGeom>
              <a:rect b="b" l="l" r="r" t="t"/>
              <a:pathLst>
                <a:path extrusionOk="0" h="11534" w="10717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386456" y="4452512"/>
              <a:ext cx="89172" cy="175778"/>
            </a:xfrm>
            <a:custGeom>
              <a:rect b="b" l="l" r="r" t="t"/>
              <a:pathLst>
                <a:path extrusionOk="0" h="11534" w="5855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312513" y="4446675"/>
              <a:ext cx="40679" cy="12802"/>
            </a:xfrm>
            <a:custGeom>
              <a:rect b="b" l="l" r="r" t="t"/>
              <a:pathLst>
                <a:path extrusionOk="0" h="840" w="2671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371347" y="4540969"/>
              <a:ext cx="49345" cy="87325"/>
            </a:xfrm>
            <a:custGeom>
              <a:rect b="b" l="l" r="r" t="t"/>
              <a:pathLst>
                <a:path extrusionOk="0" h="5730" w="324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401457" y="4540969"/>
              <a:ext cx="19235" cy="87325"/>
            </a:xfrm>
            <a:custGeom>
              <a:rect b="b" l="l" r="r" t="t"/>
              <a:pathLst>
                <a:path extrusionOk="0" h="5730" w="1263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285677" y="4429254"/>
              <a:ext cx="216784" cy="95768"/>
            </a:xfrm>
            <a:custGeom>
              <a:rect b="b" l="l" r="r" t="t"/>
              <a:pathLst>
                <a:path extrusionOk="0" h="6284" w="14234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338496" y="4446675"/>
              <a:ext cx="14697" cy="12908"/>
            </a:xfrm>
            <a:custGeom>
              <a:rect b="b" l="l" r="r" t="t"/>
              <a:pathLst>
                <a:path extrusionOk="0" h="847" w="965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28"/>
          <p:cNvSpPr txBox="1"/>
          <p:nvPr>
            <p:ph idx="1" type="body"/>
          </p:nvPr>
        </p:nvSpPr>
        <p:spPr>
          <a:xfrm>
            <a:off x="563250" y="707425"/>
            <a:ext cx="76746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28575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pta Slab"/>
              <a:buChar char="-"/>
            </a:pPr>
            <a:r>
              <a:rPr lang="en" sz="15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Data-preprocessing is divided in 2 parts : </a:t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23850" lvl="0" marL="13716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pta Slab"/>
              <a:buChar char="❖"/>
            </a:pPr>
            <a:r>
              <a:rPr lang="en" sz="15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Data Splitting</a:t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23850" lvl="0" marL="13716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pta Slab"/>
              <a:buChar char="❖"/>
            </a:pPr>
            <a:r>
              <a:rPr lang="en" sz="15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Vectorizing</a:t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pta Slab"/>
              <a:buChar char="❖"/>
            </a:pPr>
            <a:r>
              <a:rPr lang="en" sz="15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Data </a:t>
            </a:r>
            <a:r>
              <a:rPr lang="en" sz="15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Splitting :</a:t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23850" lvl="0" marL="13716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pta Slab"/>
              <a:buChar char="●"/>
            </a:pPr>
            <a:r>
              <a:rPr lang="en" sz="15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Train Data : 80%</a:t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23850" lvl="0" marL="13716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pta Slab"/>
              <a:buChar char="●"/>
            </a:pPr>
            <a:r>
              <a:rPr lang="en" sz="15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Test Data : 20%</a:t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1828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pta Slab"/>
              <a:buChar char="❖"/>
            </a:pPr>
            <a:r>
              <a:rPr lang="en" sz="15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Vectorizing : </a:t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23850" lvl="0" marL="13716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pta Slab"/>
              <a:buChar char="●"/>
            </a:pPr>
            <a:r>
              <a:rPr lang="en" sz="15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TFIDF</a:t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23850" lvl="0" marL="13716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pta Slab"/>
              <a:buChar char="●"/>
            </a:pPr>
            <a:r>
              <a:rPr lang="en" sz="15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Max_df = 0.8</a:t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288" name="Google Shape;288;p28"/>
          <p:cNvSpPr txBox="1"/>
          <p:nvPr>
            <p:ph type="ctrTitle"/>
          </p:nvPr>
        </p:nvSpPr>
        <p:spPr>
          <a:xfrm>
            <a:off x="2610550" y="34193"/>
            <a:ext cx="4051500" cy="3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 - Preprocessing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9">
            <a:hlinkClick action="ppaction://hlinksldjump" r:id="rId3"/>
          </p:cNvPr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5" name="Google Shape;295;p29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296" name="Google Shape;296;p29"/>
            <p:cNvSpPr/>
            <p:nvPr/>
          </p:nvSpPr>
          <p:spPr>
            <a:xfrm>
              <a:off x="319382" y="4457450"/>
              <a:ext cx="28008" cy="38390"/>
            </a:xfrm>
            <a:custGeom>
              <a:rect b="b" l="l" r="r" t="t"/>
              <a:pathLst>
                <a:path extrusionOk="0" h="2519" w="1839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332800" y="4457450"/>
              <a:ext cx="14590" cy="26761"/>
            </a:xfrm>
            <a:custGeom>
              <a:rect b="b" l="l" r="r" t="t"/>
              <a:pathLst>
                <a:path extrusionOk="0" h="1756" w="958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312406" y="4452512"/>
              <a:ext cx="163220" cy="175778"/>
            </a:xfrm>
            <a:custGeom>
              <a:rect b="b" l="l" r="r" t="t"/>
              <a:pathLst>
                <a:path extrusionOk="0" h="11534" w="10717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386456" y="4452512"/>
              <a:ext cx="89172" cy="175778"/>
            </a:xfrm>
            <a:custGeom>
              <a:rect b="b" l="l" r="r" t="t"/>
              <a:pathLst>
                <a:path extrusionOk="0" h="11534" w="5855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312513" y="4446675"/>
              <a:ext cx="40679" cy="12802"/>
            </a:xfrm>
            <a:custGeom>
              <a:rect b="b" l="l" r="r" t="t"/>
              <a:pathLst>
                <a:path extrusionOk="0" h="840" w="2671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371347" y="4540969"/>
              <a:ext cx="49345" cy="87325"/>
            </a:xfrm>
            <a:custGeom>
              <a:rect b="b" l="l" r="r" t="t"/>
              <a:pathLst>
                <a:path extrusionOk="0" h="5730" w="324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401457" y="4540969"/>
              <a:ext cx="19235" cy="87325"/>
            </a:xfrm>
            <a:custGeom>
              <a:rect b="b" l="l" r="r" t="t"/>
              <a:pathLst>
                <a:path extrusionOk="0" h="5730" w="1263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285677" y="4429254"/>
              <a:ext cx="216784" cy="95768"/>
            </a:xfrm>
            <a:custGeom>
              <a:rect b="b" l="l" r="r" t="t"/>
              <a:pathLst>
                <a:path extrusionOk="0" h="6284" w="14234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338496" y="4446675"/>
              <a:ext cx="14697" cy="12908"/>
            </a:xfrm>
            <a:custGeom>
              <a:rect b="b" l="l" r="r" t="t"/>
              <a:pathLst>
                <a:path extrusionOk="0" h="847" w="965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5" name="Google Shape;30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225" y="1689647"/>
            <a:ext cx="3024718" cy="2427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850" y="1339000"/>
            <a:ext cx="3715949" cy="31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0575" y="1342275"/>
            <a:ext cx="3857625" cy="31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9"/>
          <p:cNvSpPr txBox="1"/>
          <p:nvPr/>
        </p:nvSpPr>
        <p:spPr>
          <a:xfrm>
            <a:off x="2565906" y="-51450"/>
            <a:ext cx="401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rPr>
              <a:t>Data - Visualization</a:t>
            </a:r>
            <a:endParaRPr sz="200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30"/>
          <p:cNvGrpSpPr/>
          <p:nvPr/>
        </p:nvGrpSpPr>
        <p:grpSpPr>
          <a:xfrm>
            <a:off x="1295079" y="1623494"/>
            <a:ext cx="990300" cy="673340"/>
            <a:chOff x="5852275" y="1600714"/>
            <a:chExt cx="990300" cy="712679"/>
          </a:xfrm>
        </p:grpSpPr>
        <p:sp>
          <p:nvSpPr>
            <p:cNvPr id="314" name="Google Shape;314;p30"/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fmla="val 9777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2880000" dist="47625">
                <a:schemeClr val="accent5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fmla="val 557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2880000" dist="47625">
                <a:schemeClr val="accent5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30"/>
          <p:cNvGrpSpPr/>
          <p:nvPr/>
        </p:nvGrpSpPr>
        <p:grpSpPr>
          <a:xfrm>
            <a:off x="4099175" y="1623494"/>
            <a:ext cx="990300" cy="673340"/>
            <a:chOff x="5852275" y="1600714"/>
            <a:chExt cx="990300" cy="712679"/>
          </a:xfrm>
        </p:grpSpPr>
        <p:sp>
          <p:nvSpPr>
            <p:cNvPr id="317" name="Google Shape;317;p30"/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fmla="val 9777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2880000" dist="47625">
                <a:schemeClr val="accent5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fmla="val 557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2880000" dist="47625">
                <a:schemeClr val="accent5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30"/>
          <p:cNvGrpSpPr/>
          <p:nvPr/>
        </p:nvGrpSpPr>
        <p:grpSpPr>
          <a:xfrm>
            <a:off x="6859042" y="1623494"/>
            <a:ext cx="990300" cy="673340"/>
            <a:chOff x="5852275" y="1600714"/>
            <a:chExt cx="990300" cy="712679"/>
          </a:xfrm>
        </p:grpSpPr>
        <p:sp>
          <p:nvSpPr>
            <p:cNvPr id="320" name="Google Shape;320;p30"/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fmla="val 9777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2880000" dist="47625">
                <a:schemeClr val="accent5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fmla="val 557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2880000" dist="47625">
                <a:schemeClr val="accent5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" name="Google Shape;322;p30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689500" y="3123800"/>
            <a:ext cx="22899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Hepta Slab"/>
                <a:ea typeface="Hepta Slab"/>
                <a:cs typeface="Hepta Slab"/>
                <a:sym typeface="Hepta Slab"/>
              </a:rPr>
              <a:t>Passive-aggressive Classifier </a:t>
            </a:r>
            <a:endParaRPr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23" name="Google Shape;323;p30"/>
          <p:cNvSpPr txBox="1"/>
          <p:nvPr>
            <p:ph idx="2" type="subTitle"/>
          </p:nvPr>
        </p:nvSpPr>
        <p:spPr>
          <a:xfrm>
            <a:off x="757454" y="2707975"/>
            <a:ext cx="2154000" cy="4932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324" name="Google Shape;324;p30">
            <a:hlinkClick action="ppaction://hlinksldjump" r:id="rId4"/>
          </p:cNvPr>
          <p:cNvSpPr txBox="1"/>
          <p:nvPr>
            <p:ph idx="3" type="subTitle"/>
          </p:nvPr>
        </p:nvSpPr>
        <p:spPr>
          <a:xfrm>
            <a:off x="3517325" y="3123800"/>
            <a:ext cx="21540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Hepta Slab"/>
                <a:ea typeface="Hepta Slab"/>
                <a:cs typeface="Hepta Slab"/>
                <a:sym typeface="Hepta Slab"/>
              </a:rPr>
              <a:t>Logistic Regression</a:t>
            </a:r>
            <a:endParaRPr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25" name="Google Shape;325;p30"/>
          <p:cNvSpPr txBox="1"/>
          <p:nvPr>
            <p:ph idx="4" type="subTitle"/>
          </p:nvPr>
        </p:nvSpPr>
        <p:spPr>
          <a:xfrm>
            <a:off x="3517325" y="2707975"/>
            <a:ext cx="2154000" cy="4932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326" name="Google Shape;326;p30">
            <a:hlinkClick action="ppaction://hlinksldjump" r:id="rId5"/>
          </p:cNvPr>
          <p:cNvSpPr txBox="1"/>
          <p:nvPr>
            <p:ph idx="5" type="subTitle"/>
          </p:nvPr>
        </p:nvSpPr>
        <p:spPr>
          <a:xfrm>
            <a:off x="6277192" y="3123800"/>
            <a:ext cx="21540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Hepta Slab"/>
                <a:ea typeface="Hepta Slab"/>
                <a:cs typeface="Hepta Slab"/>
                <a:sym typeface="Hepta Slab"/>
              </a:rPr>
              <a:t>Random Forest Classifier</a:t>
            </a:r>
            <a:endParaRPr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27" name="Google Shape;327;p30"/>
          <p:cNvSpPr txBox="1"/>
          <p:nvPr>
            <p:ph idx="6" type="subTitle"/>
          </p:nvPr>
        </p:nvSpPr>
        <p:spPr>
          <a:xfrm>
            <a:off x="6277192" y="2707975"/>
            <a:ext cx="2154000" cy="4932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328" name="Google Shape;328;p30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0">
            <a:hlinkClick action="ppaction://hlinksldjump" r:id="rId6"/>
          </p:cNvPr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0" name="Google Shape;330;p30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331" name="Google Shape;331;p30"/>
            <p:cNvSpPr/>
            <p:nvPr/>
          </p:nvSpPr>
          <p:spPr>
            <a:xfrm>
              <a:off x="319382" y="4457450"/>
              <a:ext cx="28008" cy="38390"/>
            </a:xfrm>
            <a:custGeom>
              <a:rect b="b" l="l" r="r" t="t"/>
              <a:pathLst>
                <a:path extrusionOk="0" h="2519" w="1839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332800" y="4457450"/>
              <a:ext cx="14590" cy="26761"/>
            </a:xfrm>
            <a:custGeom>
              <a:rect b="b" l="l" r="r" t="t"/>
              <a:pathLst>
                <a:path extrusionOk="0" h="1756" w="958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312406" y="4452512"/>
              <a:ext cx="163220" cy="175778"/>
            </a:xfrm>
            <a:custGeom>
              <a:rect b="b" l="l" r="r" t="t"/>
              <a:pathLst>
                <a:path extrusionOk="0" h="11534" w="10717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386456" y="4452512"/>
              <a:ext cx="89172" cy="175778"/>
            </a:xfrm>
            <a:custGeom>
              <a:rect b="b" l="l" r="r" t="t"/>
              <a:pathLst>
                <a:path extrusionOk="0" h="11534" w="5855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312513" y="4446675"/>
              <a:ext cx="40679" cy="12802"/>
            </a:xfrm>
            <a:custGeom>
              <a:rect b="b" l="l" r="r" t="t"/>
              <a:pathLst>
                <a:path extrusionOk="0" h="840" w="2671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371347" y="4540969"/>
              <a:ext cx="49345" cy="87325"/>
            </a:xfrm>
            <a:custGeom>
              <a:rect b="b" l="l" r="r" t="t"/>
              <a:pathLst>
                <a:path extrusionOk="0" h="5730" w="324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401457" y="4540969"/>
              <a:ext cx="19235" cy="87325"/>
            </a:xfrm>
            <a:custGeom>
              <a:rect b="b" l="l" r="r" t="t"/>
              <a:pathLst>
                <a:path extrusionOk="0" h="5730" w="1263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285677" y="4429254"/>
              <a:ext cx="216784" cy="95768"/>
            </a:xfrm>
            <a:custGeom>
              <a:rect b="b" l="l" r="r" t="t"/>
              <a:pathLst>
                <a:path extrusionOk="0" h="6284" w="14234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338496" y="4446675"/>
              <a:ext cx="14697" cy="12908"/>
            </a:xfrm>
            <a:custGeom>
              <a:rect b="b" l="l" r="r" t="t"/>
              <a:pathLst>
                <a:path extrusionOk="0" h="847" w="965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" name="Google Shape;340;p30">
            <a:hlinkClick/>
          </p:cNvPr>
          <p:cNvSpPr/>
          <p:nvPr/>
        </p:nvSpPr>
        <p:spPr>
          <a:xfrm>
            <a:off x="4109675" y="1705225"/>
            <a:ext cx="9693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0">
            <a:hlinkClick/>
          </p:cNvPr>
          <p:cNvSpPr/>
          <p:nvPr/>
        </p:nvSpPr>
        <p:spPr>
          <a:xfrm>
            <a:off x="6869550" y="1705225"/>
            <a:ext cx="9693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0"/>
          <p:cNvSpPr txBox="1"/>
          <p:nvPr/>
        </p:nvSpPr>
        <p:spPr>
          <a:xfrm>
            <a:off x="2565906" y="-51450"/>
            <a:ext cx="401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rPr>
              <a:t>Model</a:t>
            </a:r>
            <a:endParaRPr sz="200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1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1">
            <a:hlinkClick action="ppaction://hlinksldjump" r:id="rId3"/>
          </p:cNvPr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9" name="Google Shape;349;p31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350" name="Google Shape;350;p31"/>
            <p:cNvSpPr/>
            <p:nvPr/>
          </p:nvSpPr>
          <p:spPr>
            <a:xfrm>
              <a:off x="319382" y="4457450"/>
              <a:ext cx="28008" cy="38390"/>
            </a:xfrm>
            <a:custGeom>
              <a:rect b="b" l="l" r="r" t="t"/>
              <a:pathLst>
                <a:path extrusionOk="0" h="2519" w="1839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332800" y="4457450"/>
              <a:ext cx="14590" cy="26761"/>
            </a:xfrm>
            <a:custGeom>
              <a:rect b="b" l="l" r="r" t="t"/>
              <a:pathLst>
                <a:path extrusionOk="0" h="1756" w="958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312406" y="4452512"/>
              <a:ext cx="163220" cy="175778"/>
            </a:xfrm>
            <a:custGeom>
              <a:rect b="b" l="l" r="r" t="t"/>
              <a:pathLst>
                <a:path extrusionOk="0" h="11534" w="10717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386456" y="4452512"/>
              <a:ext cx="89172" cy="175778"/>
            </a:xfrm>
            <a:custGeom>
              <a:rect b="b" l="l" r="r" t="t"/>
              <a:pathLst>
                <a:path extrusionOk="0" h="11534" w="5855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312513" y="4446675"/>
              <a:ext cx="40679" cy="12802"/>
            </a:xfrm>
            <a:custGeom>
              <a:rect b="b" l="l" r="r" t="t"/>
              <a:pathLst>
                <a:path extrusionOk="0" h="840" w="2671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371347" y="4540969"/>
              <a:ext cx="49345" cy="87325"/>
            </a:xfrm>
            <a:custGeom>
              <a:rect b="b" l="l" r="r" t="t"/>
              <a:pathLst>
                <a:path extrusionOk="0" h="5730" w="324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401457" y="4540969"/>
              <a:ext cx="19235" cy="87325"/>
            </a:xfrm>
            <a:custGeom>
              <a:rect b="b" l="l" r="r" t="t"/>
              <a:pathLst>
                <a:path extrusionOk="0" h="5730" w="1263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285677" y="4429254"/>
              <a:ext cx="216784" cy="95768"/>
            </a:xfrm>
            <a:custGeom>
              <a:rect b="b" l="l" r="r" t="t"/>
              <a:pathLst>
                <a:path extrusionOk="0" h="6284" w="14234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338496" y="4446675"/>
              <a:ext cx="14697" cy="12908"/>
            </a:xfrm>
            <a:custGeom>
              <a:rect b="b" l="l" r="r" t="t"/>
              <a:pathLst>
                <a:path extrusionOk="0" h="847" w="965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9" name="Google Shape;359;p31"/>
          <p:cNvSpPr txBox="1"/>
          <p:nvPr>
            <p:ph idx="1" type="body"/>
          </p:nvPr>
        </p:nvSpPr>
        <p:spPr>
          <a:xfrm>
            <a:off x="534150" y="1810925"/>
            <a:ext cx="8075700" cy="30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pta Slab"/>
              <a:buChar char="-"/>
            </a:pPr>
            <a:r>
              <a:rPr lang="en" sz="15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Algorithms for Large-Scale Learning.</a:t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pta Slab"/>
              <a:buChar char="-"/>
            </a:pPr>
            <a:r>
              <a:rPr lang="en" sz="15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Passive </a:t>
            </a:r>
            <a:r>
              <a:rPr lang="en" sz="15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: If correct, then no necessity to change the model.</a:t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pta Slab"/>
              <a:buChar char="-"/>
            </a:pPr>
            <a:r>
              <a:rPr lang="en" sz="15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Aggressive : If correct, changes are required in the model.</a:t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pta Slab"/>
              <a:buChar char="-"/>
            </a:pPr>
            <a:r>
              <a:rPr lang="en" sz="15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Default Parameters :</a:t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23850" lvl="0" marL="13716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pta Slab"/>
              <a:buChar char="●"/>
            </a:pPr>
            <a:r>
              <a:rPr lang="en" sz="15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Regularization Step ( C = 1.0 )</a:t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23850" lvl="0" marL="13716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pta Slab"/>
              <a:buChar char="●"/>
            </a:pPr>
            <a:r>
              <a:rPr lang="en" sz="15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Maximum Iteration ( max_iter = 1000 )</a:t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60" name="Google Shape;360;p31"/>
          <p:cNvSpPr txBox="1"/>
          <p:nvPr>
            <p:ph type="ctrTitle"/>
          </p:nvPr>
        </p:nvSpPr>
        <p:spPr>
          <a:xfrm>
            <a:off x="693850" y="1257225"/>
            <a:ext cx="5114100" cy="3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Passive-Aggressive Classifier </a:t>
            </a:r>
            <a:r>
              <a:rPr lang="en" sz="2200">
                <a:solidFill>
                  <a:schemeClr val="lt1"/>
                </a:solidFill>
              </a:rPr>
              <a:t>: 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361" name="Google Shape;361;p31"/>
          <p:cNvSpPr txBox="1"/>
          <p:nvPr/>
        </p:nvSpPr>
        <p:spPr>
          <a:xfrm>
            <a:off x="2565906" y="-51450"/>
            <a:ext cx="401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rPr>
              <a:t>Model</a:t>
            </a:r>
            <a:endParaRPr sz="200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62" name="Google Shape;362;p31">
            <a:hlinkClick action="ppaction://hlinksldjump" r:id="rId4"/>
          </p:cNvPr>
          <p:cNvSpPr/>
          <p:nvPr/>
        </p:nvSpPr>
        <p:spPr>
          <a:xfrm>
            <a:off x="8609850" y="119850"/>
            <a:ext cx="364200" cy="150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2">
            <a:hlinkClick action="ppaction://hlinksldjump" r:id="rId3"/>
          </p:cNvPr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2">
            <a:hlinkClick r:id="rId4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0" name="Google Shape;370;p32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371" name="Google Shape;371;p32"/>
            <p:cNvSpPr/>
            <p:nvPr/>
          </p:nvSpPr>
          <p:spPr>
            <a:xfrm>
              <a:off x="319382" y="4457450"/>
              <a:ext cx="28008" cy="38390"/>
            </a:xfrm>
            <a:custGeom>
              <a:rect b="b" l="l" r="r" t="t"/>
              <a:pathLst>
                <a:path extrusionOk="0" h="2519" w="1839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332800" y="4457450"/>
              <a:ext cx="14590" cy="26761"/>
            </a:xfrm>
            <a:custGeom>
              <a:rect b="b" l="l" r="r" t="t"/>
              <a:pathLst>
                <a:path extrusionOk="0" h="1756" w="958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312406" y="4452512"/>
              <a:ext cx="163220" cy="175778"/>
            </a:xfrm>
            <a:custGeom>
              <a:rect b="b" l="l" r="r" t="t"/>
              <a:pathLst>
                <a:path extrusionOk="0" h="11534" w="10717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386456" y="4452512"/>
              <a:ext cx="89172" cy="175778"/>
            </a:xfrm>
            <a:custGeom>
              <a:rect b="b" l="l" r="r" t="t"/>
              <a:pathLst>
                <a:path extrusionOk="0" h="11534" w="5855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312513" y="4446675"/>
              <a:ext cx="40679" cy="12802"/>
            </a:xfrm>
            <a:custGeom>
              <a:rect b="b" l="l" r="r" t="t"/>
              <a:pathLst>
                <a:path extrusionOk="0" h="840" w="2671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371347" y="4540969"/>
              <a:ext cx="49345" cy="87325"/>
            </a:xfrm>
            <a:custGeom>
              <a:rect b="b" l="l" r="r" t="t"/>
              <a:pathLst>
                <a:path extrusionOk="0" h="5730" w="324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401457" y="4540969"/>
              <a:ext cx="19235" cy="87325"/>
            </a:xfrm>
            <a:custGeom>
              <a:rect b="b" l="l" r="r" t="t"/>
              <a:pathLst>
                <a:path extrusionOk="0" h="5730" w="1263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285677" y="4429254"/>
              <a:ext cx="216784" cy="95768"/>
            </a:xfrm>
            <a:custGeom>
              <a:rect b="b" l="l" r="r" t="t"/>
              <a:pathLst>
                <a:path extrusionOk="0" h="6284" w="14234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338496" y="4446675"/>
              <a:ext cx="14697" cy="12908"/>
            </a:xfrm>
            <a:custGeom>
              <a:rect b="b" l="l" r="r" t="t"/>
              <a:pathLst>
                <a:path extrusionOk="0" h="847" w="965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0" name="Google Shape;380;p32"/>
          <p:cNvSpPr txBox="1"/>
          <p:nvPr>
            <p:ph idx="1" type="body"/>
          </p:nvPr>
        </p:nvSpPr>
        <p:spPr>
          <a:xfrm>
            <a:off x="534150" y="1730925"/>
            <a:ext cx="3902100" cy="30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pta Slab"/>
              <a:buChar char="-"/>
            </a:pPr>
            <a:r>
              <a:rPr lang="en" sz="15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Similar to Linear Regression.</a:t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pta Slab"/>
              <a:buChar char="-"/>
            </a:pPr>
            <a:r>
              <a:rPr lang="en" sz="15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Used for examining the association of </a:t>
            </a:r>
            <a:r>
              <a:rPr lang="en" sz="15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independent</a:t>
            </a:r>
            <a:r>
              <a:rPr lang="en" sz="15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 variables with one </a:t>
            </a:r>
            <a:r>
              <a:rPr lang="en" sz="15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variable</a:t>
            </a:r>
            <a:r>
              <a:rPr lang="en" sz="15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 which splits the data.</a:t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 </a:t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pta Slab"/>
              <a:buChar char="-"/>
            </a:pPr>
            <a:r>
              <a:rPr lang="en" sz="15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Based on maximum </a:t>
            </a:r>
            <a:r>
              <a:rPr lang="en" sz="15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likelihood</a:t>
            </a:r>
            <a:r>
              <a:rPr lang="en" sz="15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 estimation.</a:t>
            </a:r>
            <a:endParaRPr sz="15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81" name="Google Shape;381;p32"/>
          <p:cNvSpPr txBox="1"/>
          <p:nvPr>
            <p:ph type="ctrTitle"/>
          </p:nvPr>
        </p:nvSpPr>
        <p:spPr>
          <a:xfrm>
            <a:off x="693850" y="1257225"/>
            <a:ext cx="5114100" cy="3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Logistic Regression </a:t>
            </a:r>
            <a:r>
              <a:rPr lang="en" sz="2200">
                <a:solidFill>
                  <a:schemeClr val="lt1"/>
                </a:solidFill>
              </a:rPr>
              <a:t>: 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382" name="Google Shape;38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8650" y="1645200"/>
            <a:ext cx="4461001" cy="30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2"/>
          <p:cNvSpPr txBox="1"/>
          <p:nvPr/>
        </p:nvSpPr>
        <p:spPr>
          <a:xfrm>
            <a:off x="2565906" y="-51462"/>
            <a:ext cx="401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rPr>
              <a:t>Model</a:t>
            </a:r>
            <a:endParaRPr sz="200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84" name="Google Shape;384;p32">
            <a:hlinkClick action="ppaction://hlinksldjump" r:id="rId6"/>
          </p:cNvPr>
          <p:cNvSpPr/>
          <p:nvPr/>
        </p:nvSpPr>
        <p:spPr>
          <a:xfrm>
            <a:off x="8609850" y="119850"/>
            <a:ext cx="364200" cy="150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S Weekly planner for teachers by Slidesgo">
  <a:themeElements>
    <a:clrScheme name="Simple Light">
      <a:dk1>
        <a:srgbClr val="F3F3F3"/>
      </a:dk1>
      <a:lt1>
        <a:srgbClr val="434343"/>
      </a:lt1>
      <a:dk2>
        <a:srgbClr val="E55A43"/>
      </a:dk2>
      <a:lt2>
        <a:srgbClr val="FF7058"/>
      </a:lt2>
      <a:accent1>
        <a:srgbClr val="FF9A75"/>
      </a:accent1>
      <a:accent2>
        <a:srgbClr val="F9ABA0"/>
      </a:accent2>
      <a:accent3>
        <a:srgbClr val="F6C5BE"/>
      </a:accent3>
      <a:accent4>
        <a:srgbClr val="FCE5CD"/>
      </a:accent4>
      <a:accent5>
        <a:srgbClr val="963A2A"/>
      </a:accent5>
      <a:accent6>
        <a:srgbClr val="666666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