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nchor="b"/>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UDOKU"/>
          <p:cNvSpPr/>
          <p:nvPr>
            <p:ph type="ctrTitle"/>
          </p:nvPr>
        </p:nvSpPr>
        <p:spPr>
          <a:prstGeom prst="rect">
            <a:avLst/>
          </a:prstGeom>
        </p:spPr>
        <p:txBody>
          <a:bodyPr/>
          <a:lstStyle/>
          <a:p>
            <a:pPr/>
            <a:r>
              <a:t>SUDOKU</a:t>
            </a:r>
          </a:p>
        </p:txBody>
      </p:sp>
      <p:sp>
        <p:nvSpPr>
          <p:cNvPr id="120" name="Body"/>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OBJECTIVE"/>
          <p:cNvSpPr/>
          <p:nvPr>
            <p:ph type="title"/>
          </p:nvPr>
        </p:nvSpPr>
        <p:spPr>
          <a:prstGeom prst="rect">
            <a:avLst/>
          </a:prstGeom>
        </p:spPr>
        <p:txBody>
          <a:bodyPr/>
          <a:lstStyle/>
          <a:p>
            <a:pPr/>
            <a:r>
              <a:t>OBJECTIVE</a:t>
            </a:r>
          </a:p>
        </p:txBody>
      </p:sp>
      <p:sp>
        <p:nvSpPr>
          <p:cNvPr id="123" name="The objective is to fill a 9X9 grid so that  each column, each row and each of the nine 3X3 boxes contains the digits from 1 to 9.…"/>
          <p:cNvSpPr/>
          <p:nvPr>
            <p:ph type="body" idx="1"/>
          </p:nvPr>
        </p:nvSpPr>
        <p:spPr>
          <a:prstGeom prst="rect">
            <a:avLst/>
          </a:prstGeom>
        </p:spPr>
        <p:txBody>
          <a:bodyPr anchor="t"/>
          <a:lstStyle/>
          <a:p>
            <a:pPr marL="0" indent="0">
              <a:spcBef>
                <a:spcPts val="3200"/>
              </a:spcBef>
              <a:buSzTx/>
              <a:buNone/>
              <a:defRPr sz="2400">
                <a:solidFill>
                  <a:srgbClr val="5E524C"/>
                </a:solidFill>
                <a:effectLst>
                  <a:outerShdw sx="100000" sy="100000" kx="0" ky="0" algn="b" rotWithShape="0" blurRad="25400" dist="25400" dir="5520000">
                    <a:srgbClr val="FFFFFF">
                      <a:alpha val="71999"/>
                    </a:srgbClr>
                  </a:outerShdw>
                </a:effectLst>
                <a:latin typeface="Avenir Next Medium"/>
                <a:ea typeface="Avenir Next Medium"/>
                <a:cs typeface="Avenir Next Medium"/>
                <a:sym typeface="Avenir Next Medium"/>
              </a:defRPr>
            </a:pPr>
            <a:r>
              <a:t>The objective is to fill a 9X9 grid so that  each column, each row and each of the nine 3X3 boxes contains the digits from 1 to 9.</a:t>
            </a:r>
          </a:p>
          <a:p>
            <a:pPr marL="0" indent="0">
              <a:spcBef>
                <a:spcPts val="3200"/>
              </a:spcBef>
              <a:buSzTx/>
              <a:buNone/>
              <a:defRPr sz="2400">
                <a:solidFill>
                  <a:srgbClr val="5E524C"/>
                </a:solidFill>
                <a:effectLst>
                  <a:outerShdw sx="100000" sy="100000" kx="0" ky="0" algn="b" rotWithShape="0" blurRad="25400" dist="25400" dir="5520000">
                    <a:srgbClr val="FFFFFF">
                      <a:alpha val="71999"/>
                    </a:srgbClr>
                  </a:outerShdw>
                </a:effectLst>
                <a:latin typeface="Avenir Next Medium"/>
                <a:ea typeface="Avenir Next Medium"/>
                <a:cs typeface="Avenir Next Medium"/>
                <a:sym typeface="Avenir Next Medium"/>
              </a:defRPr>
            </a:pPr>
            <a:r>
              <a:t>A cell is the smallest block in the game.A row, column and region consists of 9 cells and and the whole game consists of 81 cells .A region has thicker lines surrounding 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FUTURE WORK"/>
          <p:cNvSpPr/>
          <p:nvPr>
            <p:ph type="title"/>
          </p:nvPr>
        </p:nvSpPr>
        <p:spPr>
          <a:prstGeom prst="rect">
            <a:avLst/>
          </a:prstGeom>
        </p:spPr>
        <p:txBody>
          <a:bodyPr/>
          <a:lstStyle/>
          <a:p>
            <a:pPr/>
            <a:r>
              <a:t>FUTURE WORK</a:t>
            </a:r>
          </a:p>
        </p:txBody>
      </p:sp>
      <p:sp>
        <p:nvSpPr>
          <p:cNvPr id="126" name="A Sudoku puzzle (9x9) can be thought of a graph with 81 vertices, one for each cell, and two vertices are connected by an edge if they cannot be assigned the same value. For example, all cells in the same row, column or block will have edges between their corresponding vertices.…"/>
          <p:cNvSpPr/>
          <p:nvPr>
            <p:ph type="body" idx="1"/>
          </p:nvPr>
        </p:nvSpPr>
        <p:spPr>
          <a:prstGeom prst="rect">
            <a:avLst/>
          </a:prstGeom>
        </p:spPr>
        <p:txBody>
          <a:bodyPr anchor="t"/>
          <a:lstStyle/>
          <a:p>
            <a:pPr marL="0" indent="0" defTabSz="457200">
              <a:lnSpc>
                <a:spcPts val="4400"/>
              </a:lnSpc>
              <a:spcBef>
                <a:spcPts val="1400"/>
              </a:spcBef>
              <a:buSzTx/>
              <a:buNone/>
              <a:defRPr sz="2400">
                <a:solidFill>
                  <a:srgbClr val="111111"/>
                </a:solidFill>
                <a:latin typeface="Arial"/>
                <a:ea typeface="Arial"/>
                <a:cs typeface="Arial"/>
                <a:sym typeface="Arial"/>
              </a:defRPr>
            </a:pPr>
            <a:r>
              <a:t>A Sudoku puzzle (9x9) can be thought of a graph with 81 vertices, one for each cell, and two vertices are connected by an edge if they cannot be assigned the same value. For example, all cells in the same row, column or block will have edges between their corresponding vertices.</a:t>
            </a:r>
          </a:p>
          <a:p>
            <a:pPr marL="0" indent="0" defTabSz="457200">
              <a:lnSpc>
                <a:spcPts val="4400"/>
              </a:lnSpc>
              <a:spcBef>
                <a:spcPts val="1400"/>
              </a:spcBef>
              <a:buSzTx/>
              <a:buNone/>
              <a:defRPr sz="2400">
                <a:solidFill>
                  <a:srgbClr val="111111"/>
                </a:solidFill>
                <a:latin typeface="Arial"/>
                <a:ea typeface="Arial"/>
                <a:cs typeface="Arial"/>
                <a:sym typeface="Arial"/>
              </a:defRPr>
            </a:pPr>
          </a:p>
          <a:p>
            <a:pPr marL="0" indent="0" defTabSz="457200">
              <a:lnSpc>
                <a:spcPts val="4400"/>
              </a:lnSpc>
              <a:spcBef>
                <a:spcPts val="1400"/>
              </a:spcBef>
              <a:buSzTx/>
              <a:buNone/>
              <a:defRPr sz="2400">
                <a:solidFill>
                  <a:srgbClr val="111111"/>
                </a:solidFill>
                <a:latin typeface="Arial"/>
                <a:ea typeface="Arial"/>
                <a:cs typeface="Arial"/>
                <a:sym typeface="Arial"/>
              </a:defRPr>
            </a:pPr>
            <a:r>
              <a:t>Given a Sudoku puzzle we can build the associated graph. The given number in the puzzle cane be used to add additional edges to the graph we can then use graph colouring to find a 9-colouring of this graph (colours 1-9)</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4x4 SUDOKU PUZZLE"/>
          <p:cNvSpPr/>
          <p:nvPr>
            <p:ph type="title"/>
          </p:nvPr>
        </p:nvSpPr>
        <p:spPr>
          <a:prstGeom prst="rect">
            <a:avLst/>
          </a:prstGeom>
        </p:spPr>
        <p:txBody>
          <a:bodyPr/>
          <a:lstStyle/>
          <a:p>
            <a:pPr/>
            <a:r>
              <a:t>4x4 SUDOKU PUZZLE</a:t>
            </a:r>
          </a:p>
        </p:txBody>
      </p:sp>
      <p:sp>
        <p:nvSpPr>
          <p:cNvPr id="129" name="Each puzzle consists of a 4x4 or 6x6 grid containing given clues in various places. The object is to fill all empty squares so that the numbers 1 to 4 (for 4x4 puzzles) or 1 to 6 (for 6x6 puzzles) appear exactly once in each row, column and box.…"/>
          <p:cNvSpPr/>
          <p:nvPr>
            <p:ph type="body" idx="1"/>
          </p:nvPr>
        </p:nvSpPr>
        <p:spPr>
          <a:prstGeom prst="rect">
            <a:avLst/>
          </a:prstGeom>
        </p:spPr>
        <p:txBody>
          <a:bodyPr anchor="t"/>
          <a:lstStyle/>
          <a:p>
            <a:pPr marL="0" indent="0" algn="just">
              <a:buSzTx/>
              <a:buNone/>
              <a:defRPr sz="1800"/>
            </a:pPr>
            <a:r>
              <a:t>Each puzzle consists of a 4x4 or 6x6 grid containing given clues in various places. The object is to fill all empty squares so that the numbers 1 to 4 (for 4x4 puzzles) or 1 to 6 (for 6x6 puzzles) appear exactly once in each row, column and box.</a:t>
            </a:r>
          </a:p>
          <a:p>
            <a:pPr marL="0" indent="0" algn="just">
              <a:buSzTx/>
              <a:buNone/>
              <a:defRPr sz="1800"/>
            </a:pPr>
          </a:p>
          <a:p>
            <a:pPr marL="0" indent="0" defTabSz="457200">
              <a:lnSpc>
                <a:spcPts val="3700"/>
              </a:lnSpc>
              <a:spcBef>
                <a:spcPts val="1400"/>
              </a:spcBef>
              <a:buSzTx/>
              <a:buNone/>
              <a:defRPr sz="1800">
                <a:solidFill>
                  <a:srgbClr val="111111"/>
                </a:solidFill>
                <a:latin typeface="Arial"/>
                <a:ea typeface="Arial"/>
                <a:cs typeface="Arial"/>
                <a:sym typeface="Arial"/>
              </a:defRPr>
            </a:pPr>
            <a:r>
              <a:t>The graph of a 4X4 sudoku puzzle can be drawn as:</a:t>
            </a:r>
          </a:p>
        </p:txBody>
      </p:sp>
      <p:pic>
        <p:nvPicPr>
          <p:cNvPr id="130" name="Screen Shot 2017-05-07 at 3.20.27 PM.png" descr="Screen Shot 2017-05-07 at 3.20.27 PM.png"/>
          <p:cNvPicPr>
            <a:picLocks noChangeAspect="1"/>
          </p:cNvPicPr>
          <p:nvPr/>
        </p:nvPicPr>
        <p:blipFill>
          <a:blip r:embed="rId2">
            <a:extLst/>
          </a:blip>
          <a:stretch>
            <a:fillRect/>
          </a:stretch>
        </p:blipFill>
        <p:spPr>
          <a:xfrm>
            <a:off x="1314450" y="4889500"/>
            <a:ext cx="8978900" cy="40894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Enumerate the 81 cells of the Sudoku board with numbers from 81. Then the graph associated with a Sudoku puzzle consists of 81 vertices (one for each cell of the board), together with edges as follows: two vertices are connected by an edge if the cells that they correspond to are in the same column, row or 3x3 box. We have thus represented the Sudoku grid as a graph. With 81 vertices and several hundred edges it would be a big graph if one wanted to draw it, so let us just think about it without attempting to produce a graphical representation. What about the numbers in the cells of the Sudoku puzzle, how do we represent those? Assign each number from 1 to 9 a colour. Now colour the vertices corresponding to cell that contains a given number in the colour of the number.…"/>
          <p:cNvSpPr/>
          <p:nvPr>
            <p:ph type="body" idx="1"/>
          </p:nvPr>
        </p:nvSpPr>
        <p:spPr>
          <a:xfrm>
            <a:off x="952500" y="2705100"/>
            <a:ext cx="11099800" cy="6286500"/>
          </a:xfrm>
          <a:prstGeom prst="rect">
            <a:avLst/>
          </a:prstGeom>
        </p:spPr>
        <p:txBody>
          <a:bodyPr anchor="t"/>
          <a:lstStyle/>
          <a:p>
            <a:pPr marL="0" indent="0" algn="just" defTabSz="457200">
              <a:lnSpc>
                <a:spcPts val="4400"/>
              </a:lnSpc>
              <a:spcBef>
                <a:spcPts val="0"/>
              </a:spcBef>
              <a:buSzTx/>
              <a:buNone/>
              <a:defRPr sz="1800">
                <a:solidFill>
                  <a:srgbClr val="463C3C"/>
                </a:solidFill>
                <a:latin typeface="Arial"/>
                <a:ea typeface="Arial"/>
                <a:cs typeface="Arial"/>
                <a:sym typeface="Arial"/>
              </a:defRPr>
            </a:pPr>
            <a:r>
              <a:t>Enumerate the 81 cells of the Sudoku board with numbers from 81. Then the graph associated with a Sudoku puzzle consists of 81 vertices (one for each cell of the board), together with edges as follows: two vertices are connected by an edge if the cells that they correspond to are in the same column, row or 3x3 box. We have thus represented the Sudoku grid as a graph. With 81 vertices and several hundred edges it would be a big graph if one wanted to draw it, so let us just think about it without attempting to produce a graphical representation. What about the numbers in the cells of the Sudoku puzzle, how do we represent those? Assign each number from 1 to 9 a colour. Now colour the vertices corresponding to cell that contains a given number in the colour of the number. </a:t>
            </a:r>
            <a:br/>
          </a:p>
          <a:p>
            <a:pPr marL="0" indent="0" algn="just" defTabSz="457200">
              <a:lnSpc>
                <a:spcPts val="4400"/>
              </a:lnSpc>
              <a:spcBef>
                <a:spcPts val="0"/>
              </a:spcBef>
              <a:buSzTx/>
              <a:buNone/>
              <a:defRPr sz="1800">
                <a:solidFill>
                  <a:srgbClr val="463C3C"/>
                </a:solidFill>
                <a:latin typeface="Arial"/>
                <a:ea typeface="Arial"/>
                <a:cs typeface="Arial"/>
                <a:sym typeface="Arial"/>
              </a:defRPr>
            </a:pPr>
            <a:br/>
          </a:p>
          <a:p>
            <a:pPr marL="0" indent="0" algn="just" defTabSz="457200">
              <a:lnSpc>
                <a:spcPts val="4400"/>
              </a:lnSpc>
              <a:spcBef>
                <a:spcPts val="0"/>
              </a:spcBef>
              <a:buSzTx/>
              <a:buNone/>
              <a:defRPr sz="1800">
                <a:solidFill>
                  <a:srgbClr val="463C3C"/>
                </a:solidFill>
                <a:latin typeface="Arial"/>
                <a:ea typeface="Arial"/>
                <a:cs typeface="Arial"/>
                <a:sym typeface="Arial"/>
              </a:defRPr>
            </a:pPr>
            <a:r>
              <a:t>It is now easy to see that completing a Sudoku puzzle without violating the Sudoku condition is equivalent to colouring the vertices of the corresponding graph while ensuring that no two adjacent vertices have the same colour. </a:t>
            </a:r>
          </a:p>
        </p:txBody>
      </p:sp>
      <p:sp>
        <p:nvSpPr>
          <p:cNvPr id="133" name="9X9 SUDOKU PUZZLE"/>
          <p:cNvSpPr/>
          <p:nvPr>
            <p:ph type="title"/>
          </p:nvPr>
        </p:nvSpPr>
        <p:spPr>
          <a:prstGeom prst="rect">
            <a:avLst/>
          </a:prstGeom>
        </p:spPr>
        <p:txBody>
          <a:bodyPr/>
          <a:lstStyle/>
          <a:p>
            <a:pPr/>
            <a:r>
              <a:t>9X9 SUDOKU PUZZLE</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