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7" r:id="rId2"/>
    <p:sldId id="258" r:id="rId3"/>
    <p:sldId id="306" r:id="rId4"/>
    <p:sldId id="298" r:id="rId5"/>
    <p:sldId id="296" r:id="rId6"/>
    <p:sldId id="297" r:id="rId7"/>
    <p:sldId id="261" r:id="rId8"/>
    <p:sldId id="305" r:id="rId9"/>
    <p:sldId id="308" r:id="rId10"/>
    <p:sldId id="299" r:id="rId11"/>
    <p:sldId id="264" r:id="rId12"/>
    <p:sldId id="265" r:id="rId13"/>
    <p:sldId id="309" r:id="rId14"/>
    <p:sldId id="318" r:id="rId15"/>
    <p:sldId id="310" r:id="rId16"/>
    <p:sldId id="300" r:id="rId17"/>
    <p:sldId id="301" r:id="rId18"/>
    <p:sldId id="302" r:id="rId19"/>
    <p:sldId id="303" r:id="rId20"/>
    <p:sldId id="311" r:id="rId21"/>
    <p:sldId id="319" r:id="rId22"/>
    <p:sldId id="320" r:id="rId23"/>
    <p:sldId id="312" r:id="rId24"/>
    <p:sldId id="313" r:id="rId25"/>
    <p:sldId id="314" r:id="rId26"/>
    <p:sldId id="315" r:id="rId27"/>
    <p:sldId id="316" r:id="rId28"/>
    <p:sldId id="317" r:id="rId29"/>
    <p:sldId id="321" r:id="rId30"/>
    <p:sldId id="322" r:id="rId31"/>
    <p:sldId id="323" r:id="rId32"/>
    <p:sldId id="324" r:id="rId33"/>
    <p:sldId id="304" r:id="rId3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CD40B9-0DB3-45D0-B208-D1BD2869F907}">
          <p14:sldIdLst>
            <p14:sldId id="257"/>
            <p14:sldId id="258"/>
            <p14:sldId id="306"/>
            <p14:sldId id="298"/>
            <p14:sldId id="296"/>
            <p14:sldId id="297"/>
            <p14:sldId id="261"/>
            <p14:sldId id="305"/>
            <p14:sldId id="308"/>
            <p14:sldId id="299"/>
            <p14:sldId id="264"/>
            <p14:sldId id="265"/>
            <p14:sldId id="309"/>
            <p14:sldId id="318"/>
            <p14:sldId id="310"/>
            <p14:sldId id="300"/>
            <p14:sldId id="301"/>
            <p14:sldId id="302"/>
            <p14:sldId id="303"/>
            <p14:sldId id="311"/>
            <p14:sldId id="319"/>
            <p14:sldId id="320"/>
            <p14:sldId id="312"/>
            <p14:sldId id="313"/>
            <p14:sldId id="314"/>
            <p14:sldId id="315"/>
            <p14:sldId id="316"/>
            <p14:sldId id="317"/>
            <p14:sldId id="321"/>
            <p14:sldId id="322"/>
            <p14:sldId id="323"/>
            <p14:sldId id="324"/>
            <p14:sldId id="304"/>
          </p14:sldIdLst>
        </p14:section>
        <p14:section name="Untitled Section" id="{DC1B487B-FDF7-45FF-82C3-C1C7BE85E8A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84" d="100"/>
          <a:sy n="84" d="100"/>
        </p:scale>
        <p:origin x="76" y="1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48A707-5505-4B2B-B25A-9D2BF58AD623}" type="datetimeFigureOut">
              <a:rPr lang="en-IN" smtClean="0"/>
              <a:t>19-11-2022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4E9C73-A44A-45FB-B7F5-DA7DD3DA013F}" type="slidenum">
              <a:rPr lang="en-IN" smtClean="0"/>
              <a:t>‹#›</a:t>
            </a:fld>
            <a:endParaRPr lang="en-IN"/>
          </a:p>
        </p:txBody>
      </p:sp>
    </p:spTree>
    <p:extLst>
      <p:ext uri="{BB962C8B-B14F-4D97-AF65-F5344CB8AC3E}">
        <p14:creationId xmlns:p14="http://schemas.microsoft.com/office/powerpoint/2010/main" val="315330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94E9C73-A44A-45FB-B7F5-DA7DD3DA013F}" type="slidenum">
              <a:rPr lang="en-IN" smtClean="0"/>
              <a:t>6</a:t>
            </a:fld>
            <a:endParaRPr lang="en-IN"/>
          </a:p>
        </p:txBody>
      </p:sp>
    </p:spTree>
    <p:extLst>
      <p:ext uri="{BB962C8B-B14F-4D97-AF65-F5344CB8AC3E}">
        <p14:creationId xmlns:p14="http://schemas.microsoft.com/office/powerpoint/2010/main" val="299139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2286"/>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88595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114550"/>
            <a:ext cx="6400800" cy="131445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2566A4DE-170C-4433-A907-05EA9947C2B5}" type="datetime1">
              <a:rPr lang="en-US" smtClean="0"/>
              <a:t>11/19/2022</a:t>
            </a:fld>
            <a:endParaRPr lang="en-US"/>
          </a:p>
        </p:txBody>
      </p:sp>
      <p:sp>
        <p:nvSpPr>
          <p:cNvPr id="17" name="Footer Placeholder 16"/>
          <p:cNvSpPr>
            <a:spLocks noGrp="1"/>
          </p:cNvSpPr>
          <p:nvPr>
            <p:ph type="ftr" sz="quarter" idx="11"/>
          </p:nvPr>
        </p:nvSpPr>
        <p:spPr/>
        <p:txBody>
          <a:bodyPr/>
          <a:lstStyle/>
          <a:p>
            <a:r>
              <a:rPr lang="en-US"/>
              <a:t>11-19-2022, Group 1: PGP-DSE (Feb'22 Online)</a:t>
            </a:r>
          </a:p>
        </p:txBody>
      </p:sp>
      <p:sp>
        <p:nvSpPr>
          <p:cNvPr id="7" name="Straight Connector 6"/>
          <p:cNvSpPr>
            <a:spLocks noChangeShapeType="1"/>
          </p:cNvSpPr>
          <p:nvPr/>
        </p:nvSpPr>
        <p:spPr bwMode="auto">
          <a:xfrm>
            <a:off x="155448" y="1815084"/>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1586484"/>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1657350"/>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1649589"/>
            <a:ext cx="457200" cy="330994"/>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285750"/>
            <a:ext cx="7772400" cy="131445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D85B58F-6034-4750-95B3-C6044F40DD15}" type="datetime1">
              <a:rPr lang="en-US" smtClean="0"/>
              <a:t>11/19/2022</a:t>
            </a:fld>
            <a:endParaRPr lang="en-US"/>
          </a:p>
        </p:txBody>
      </p:sp>
      <p:sp>
        <p:nvSpPr>
          <p:cNvPr id="5" name="Footer Placeholder 4"/>
          <p:cNvSpPr>
            <a:spLocks noGrp="1"/>
          </p:cNvSpPr>
          <p:nvPr>
            <p:ph type="ftr" sz="quarter" idx="11"/>
          </p:nvPr>
        </p:nvSpPr>
        <p:spPr/>
        <p:txBody>
          <a:bodyPr/>
          <a:lstStyle/>
          <a:p>
            <a:r>
              <a:rPr lang="en-US"/>
              <a:t>11-19-2022, Group 1: PGP-DSE (Feb'22 Online)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16586"/>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802505" y="2458593"/>
            <a:ext cx="468401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194322"/>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2265188"/>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2257428"/>
            <a:ext cx="457200" cy="330994"/>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228603"/>
            <a:ext cx="6553200" cy="43660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3271BAD-817E-4C0D-BEA9-2D9D339296F3}" type="datetime1">
              <a:rPr lang="en-US" smtClean="0"/>
              <a:t>11/19/2022</a:t>
            </a:fld>
            <a:endParaRPr lang="en-US"/>
          </a:p>
        </p:txBody>
      </p:sp>
      <p:sp>
        <p:nvSpPr>
          <p:cNvPr id="5" name="Footer Placeholder 4"/>
          <p:cNvSpPr>
            <a:spLocks noGrp="1"/>
          </p:cNvSpPr>
          <p:nvPr>
            <p:ph type="ftr" sz="quarter" idx="11"/>
          </p:nvPr>
        </p:nvSpPr>
        <p:spPr/>
        <p:txBody>
          <a:bodyPr/>
          <a:lstStyle/>
          <a:p>
            <a:r>
              <a:rPr lang="en-US"/>
              <a:t>11-19-2022, Group 1: PGP-DSE (Feb'22 Online)</a:t>
            </a:r>
          </a:p>
        </p:txBody>
      </p:sp>
      <p:sp>
        <p:nvSpPr>
          <p:cNvPr id="2" name="Vertical Title 1"/>
          <p:cNvSpPr>
            <a:spLocks noGrp="1"/>
          </p:cNvSpPr>
          <p:nvPr>
            <p:ph type="title" orient="vert"/>
          </p:nvPr>
        </p:nvSpPr>
        <p:spPr>
          <a:xfrm>
            <a:off x="7391400" y="228601"/>
            <a:ext cx="1447800" cy="4388644"/>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10783DEA-1C9A-4EA8-83F5-67169F35DEBA}" type="datetime1">
              <a:rPr lang="en-US" smtClean="0"/>
              <a:t>11/19/2022</a:t>
            </a:fld>
            <a:endParaRPr lang="en-US"/>
          </a:p>
        </p:txBody>
      </p:sp>
      <p:sp>
        <p:nvSpPr>
          <p:cNvPr id="5" name="Footer Placeholder 4"/>
          <p:cNvSpPr>
            <a:spLocks noGrp="1"/>
          </p:cNvSpPr>
          <p:nvPr>
            <p:ph type="ftr" sz="quarter" idx="11"/>
          </p:nvPr>
        </p:nvSpPr>
        <p:spPr/>
        <p:txBody>
          <a:bodyPr/>
          <a:lstStyle/>
          <a:p>
            <a:r>
              <a:rPr lang="en-US"/>
              <a:t>11-19-2022, Group 1: PGP-DSE (Feb'22 Online)</a:t>
            </a:r>
          </a:p>
        </p:txBody>
      </p:sp>
      <p:sp>
        <p:nvSpPr>
          <p:cNvPr id="6" name="Slide Number Placeholder 5"/>
          <p:cNvSpPr>
            <a:spLocks noGrp="1"/>
          </p:cNvSpPr>
          <p:nvPr>
            <p:ph type="sldNum" sz="quarter" idx="12"/>
          </p:nvPr>
        </p:nvSpPr>
        <p:spPr>
          <a:xfrm>
            <a:off x="4361688" y="769779"/>
            <a:ext cx="457200" cy="330994"/>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145286"/>
            <a:ext cx="850392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4287"/>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1714500"/>
            <a:ext cx="8833104"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06764"/>
            <a:ext cx="8833104" cy="1604772"/>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057403"/>
            <a:ext cx="6480174" cy="1254919"/>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a:t>11-19-2022, Group 1: PGP-DSE (Feb'22 Online)</a:t>
            </a:r>
          </a:p>
        </p:txBody>
      </p:sp>
      <p:sp>
        <p:nvSpPr>
          <p:cNvPr id="4" name="Date Placeholder 3"/>
          <p:cNvSpPr>
            <a:spLocks noGrp="1"/>
          </p:cNvSpPr>
          <p:nvPr>
            <p:ph type="dt" sz="half" idx="10"/>
          </p:nvPr>
        </p:nvSpPr>
        <p:spPr/>
        <p:txBody>
          <a:bodyPr/>
          <a:lstStyle/>
          <a:p>
            <a:fld id="{7175FD2E-D2BA-4CC7-95B0-9901B6A9795A}" type="datetime1">
              <a:rPr lang="en-US" smtClean="0"/>
              <a:t>11/19/2022</a:t>
            </a:fld>
            <a:endParaRPr lang="en-US"/>
          </a:p>
        </p:txBody>
      </p:sp>
      <p:sp>
        <p:nvSpPr>
          <p:cNvPr id="8" name="Straight Connector 7"/>
          <p:cNvSpPr>
            <a:spLocks noChangeShapeType="1"/>
          </p:cNvSpPr>
          <p:nvPr/>
        </p:nvSpPr>
        <p:spPr bwMode="auto">
          <a:xfrm>
            <a:off x="152400" y="18288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1586484"/>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1657350"/>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1649589"/>
            <a:ext cx="457200" cy="330994"/>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400050"/>
            <a:ext cx="7772400" cy="1143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171450"/>
            <a:ext cx="8534400" cy="569214"/>
          </a:xfrm>
        </p:spPr>
        <p:txBody>
          <a:bodyPr/>
          <a:lstStyle/>
          <a:p>
            <a:r>
              <a:rPr kumimoji="0" lang="en-US"/>
              <a:t>Click to edit Master title style</a:t>
            </a:r>
          </a:p>
        </p:txBody>
      </p:sp>
      <p:sp>
        <p:nvSpPr>
          <p:cNvPr id="5" name="Date Placeholder 4"/>
          <p:cNvSpPr>
            <a:spLocks noGrp="1"/>
          </p:cNvSpPr>
          <p:nvPr>
            <p:ph type="dt" sz="half" idx="10"/>
          </p:nvPr>
        </p:nvSpPr>
        <p:spPr>
          <a:xfrm>
            <a:off x="5791200" y="4807458"/>
            <a:ext cx="3044952" cy="274320"/>
          </a:xfrm>
        </p:spPr>
        <p:txBody>
          <a:bodyPr/>
          <a:lstStyle/>
          <a:p>
            <a:fld id="{CA0AE192-205E-4B82-A742-DBB917BA9708}" type="datetime1">
              <a:rPr lang="en-US" smtClean="0"/>
              <a:t>11/19/2022</a:t>
            </a:fld>
            <a:endParaRPr lang="en-US"/>
          </a:p>
        </p:txBody>
      </p:sp>
      <p:sp>
        <p:nvSpPr>
          <p:cNvPr id="6" name="Footer Placeholder 5"/>
          <p:cNvSpPr>
            <a:spLocks noGrp="1"/>
          </p:cNvSpPr>
          <p:nvPr>
            <p:ph type="ftr" sz="quarter" idx="11"/>
          </p:nvPr>
        </p:nvSpPr>
        <p:spPr/>
        <p:txBody>
          <a:bodyPr/>
          <a:lstStyle/>
          <a:p>
            <a:r>
              <a:rPr lang="en-US"/>
              <a:t>11-19-2022, Group 1: PGP-DSE (Feb'22 Online)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7" y="1181739"/>
            <a:ext cx="8921" cy="3614668"/>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028700"/>
            <a:ext cx="4038600" cy="3511296"/>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028700"/>
            <a:ext cx="4038600" cy="3511296"/>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1650206"/>
            <a:ext cx="0" cy="3140964"/>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08585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028700"/>
            <a:ext cx="8833104" cy="6858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4793742"/>
            <a:ext cx="8833104" cy="233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143003"/>
            <a:ext cx="4040188" cy="549731"/>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2" y="1143000"/>
            <a:ext cx="4041775" cy="54864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F51818A3-6CF9-4125-A5F8-6B6B420EEB2F}" type="datetime1">
              <a:rPr lang="en-US" smtClean="0"/>
              <a:t>11/19/2022</a:t>
            </a:fld>
            <a:endParaRPr lang="en-US"/>
          </a:p>
        </p:txBody>
      </p:sp>
      <p:sp>
        <p:nvSpPr>
          <p:cNvPr id="8" name="Footer Placeholder 7"/>
          <p:cNvSpPr>
            <a:spLocks noGrp="1"/>
          </p:cNvSpPr>
          <p:nvPr>
            <p:ph type="ftr" sz="quarter" idx="11"/>
          </p:nvPr>
        </p:nvSpPr>
        <p:spPr>
          <a:xfrm>
            <a:off x="304800" y="4807458"/>
            <a:ext cx="3581400" cy="274320"/>
          </a:xfrm>
        </p:spPr>
        <p:txBody>
          <a:bodyPr/>
          <a:lstStyle/>
          <a:p>
            <a:r>
              <a:rPr lang="en-US"/>
              <a:t>11-19-2022, Group 1: PGP-DSE (Feb'22 Online)</a:t>
            </a:r>
          </a:p>
        </p:txBody>
      </p:sp>
      <p:sp>
        <p:nvSpPr>
          <p:cNvPr id="15" name="Straight Connector 14"/>
          <p:cNvSpPr>
            <a:spLocks noChangeShapeType="1"/>
          </p:cNvSpPr>
          <p:nvPr/>
        </p:nvSpPr>
        <p:spPr bwMode="auto">
          <a:xfrm>
            <a:off x="152400" y="96012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1853537"/>
            <a:ext cx="4041648" cy="2863803"/>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1853537"/>
            <a:ext cx="4038600" cy="286664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717027"/>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787893"/>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781812"/>
            <a:ext cx="457200" cy="330994"/>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F029B95-F92F-42A8-B988-86F883F96DF9}" type="datetime1">
              <a:rPr lang="en-US" smtClean="0"/>
              <a:t>11/19/2022</a:t>
            </a:fld>
            <a:endParaRPr lang="en-US"/>
          </a:p>
        </p:txBody>
      </p:sp>
      <p:sp>
        <p:nvSpPr>
          <p:cNvPr id="4" name="Footer Placeholder 3"/>
          <p:cNvSpPr>
            <a:spLocks noGrp="1"/>
          </p:cNvSpPr>
          <p:nvPr>
            <p:ph type="ftr" sz="quarter" idx="11"/>
          </p:nvPr>
        </p:nvSpPr>
        <p:spPr/>
        <p:txBody>
          <a:bodyPr/>
          <a:lstStyle/>
          <a:p>
            <a:r>
              <a:rPr lang="en-US"/>
              <a:t>11-19-2022, Group 1: PGP-DSE (Feb'22 Online)</a:t>
            </a:r>
          </a:p>
        </p:txBody>
      </p:sp>
      <p:sp>
        <p:nvSpPr>
          <p:cNvPr id="5" name="Slide Number Placeholder 4"/>
          <p:cNvSpPr>
            <a:spLocks noGrp="1"/>
          </p:cNvSpPr>
          <p:nvPr>
            <p:ph type="sldNum" sz="quarter" idx="12"/>
          </p:nvPr>
        </p:nvSpPr>
        <p:spPr>
          <a:xfrm>
            <a:off x="4343400" y="777015"/>
            <a:ext cx="457200" cy="330994"/>
          </a:xfrm>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16586"/>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18872"/>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9CFB5F9-B04E-4365-BCA7-8CAE1F863BA6}" type="datetime1">
              <a:rPr lang="en-US" smtClean="0"/>
              <a:t>11/19/2022</a:t>
            </a:fld>
            <a:endParaRPr lang="en-US"/>
          </a:p>
        </p:txBody>
      </p:sp>
      <p:sp>
        <p:nvSpPr>
          <p:cNvPr id="3" name="Footer Placeholder 2"/>
          <p:cNvSpPr>
            <a:spLocks noGrp="1"/>
          </p:cNvSpPr>
          <p:nvPr>
            <p:ph type="ftr" sz="quarter" idx="11"/>
          </p:nvPr>
        </p:nvSpPr>
        <p:spPr/>
        <p:txBody>
          <a:bodyPr/>
          <a:lstStyle/>
          <a:p>
            <a:r>
              <a:rPr lang="en-US"/>
              <a:t>11-19-2022, Group 1: PGP-DSE (Feb'22 Online)</a:t>
            </a:r>
          </a:p>
        </p:txBody>
      </p:sp>
      <p:sp>
        <p:nvSpPr>
          <p:cNvPr id="4" name="Slide Number Placeholder 3"/>
          <p:cNvSpPr>
            <a:spLocks noGrp="1"/>
          </p:cNvSpPr>
          <p:nvPr>
            <p:ph type="sldNum" sz="quarter" idx="12"/>
          </p:nvPr>
        </p:nvSpPr>
        <p:spPr>
          <a:xfrm>
            <a:off x="4267200" y="4743452"/>
            <a:ext cx="609600" cy="330993"/>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14300"/>
            <a:ext cx="8833104" cy="2286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89154"/>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457200"/>
            <a:ext cx="2743200" cy="440055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685800"/>
            <a:ext cx="2362200" cy="74295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485901"/>
            <a:ext cx="2362200" cy="3108722"/>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40005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514350"/>
            <a:ext cx="5638800" cy="40576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171450"/>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242316"/>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234555"/>
            <a:ext cx="457200" cy="330994"/>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DB426838-F1E3-40D3-9AD1-93C9B1C68712}" type="datetime1">
              <a:rPr lang="en-US" smtClean="0"/>
              <a:t>11/19/2022</a:t>
            </a:fld>
            <a:endParaRPr lang="en-US"/>
          </a:p>
        </p:txBody>
      </p:sp>
      <p:sp>
        <p:nvSpPr>
          <p:cNvPr id="6" name="Footer Placeholder 5"/>
          <p:cNvSpPr>
            <a:spLocks noGrp="1"/>
          </p:cNvSpPr>
          <p:nvPr>
            <p:ph type="ftr" sz="quarter" idx="11"/>
          </p:nvPr>
        </p:nvSpPr>
        <p:spPr>
          <a:xfrm>
            <a:off x="301752" y="4808136"/>
            <a:ext cx="3383280" cy="274320"/>
          </a:xfrm>
        </p:spPr>
        <p:txBody>
          <a:bodyPr/>
          <a:lstStyle/>
          <a:p>
            <a:r>
              <a:rPr lang="en-US"/>
              <a:t>11-19-2022, Group 1: PGP-DSE (Feb'22 Online)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40005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14300"/>
            <a:ext cx="8833104" cy="226314"/>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457200"/>
            <a:ext cx="2743200" cy="440055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171450"/>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242316"/>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234555"/>
            <a:ext cx="457200" cy="330994"/>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3771900"/>
            <a:ext cx="5867400" cy="9144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457200"/>
            <a:ext cx="5867400" cy="32004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742950"/>
            <a:ext cx="2438400" cy="394335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4803738"/>
            <a:ext cx="3044952" cy="274320"/>
          </a:xfrm>
        </p:spPr>
        <p:txBody>
          <a:bodyPr/>
          <a:lstStyle/>
          <a:p>
            <a:fld id="{875CB07D-106A-4D5F-BD0A-FFDBE958CDCC}" type="datetime1">
              <a:rPr lang="en-US" smtClean="0"/>
              <a:t>11/19/2022</a:t>
            </a:fld>
            <a:endParaRPr lang="en-US"/>
          </a:p>
        </p:txBody>
      </p:sp>
      <p:sp>
        <p:nvSpPr>
          <p:cNvPr id="6" name="Footer Placeholder 5"/>
          <p:cNvSpPr>
            <a:spLocks noGrp="1"/>
          </p:cNvSpPr>
          <p:nvPr>
            <p:ph type="ftr" sz="quarter" idx="11"/>
          </p:nvPr>
        </p:nvSpPr>
        <p:spPr>
          <a:xfrm>
            <a:off x="301752" y="4808136"/>
            <a:ext cx="3584448" cy="274320"/>
          </a:xfrm>
        </p:spPr>
        <p:txBody>
          <a:bodyPr/>
          <a:lstStyle/>
          <a:p>
            <a:r>
              <a:rPr lang="en-US"/>
              <a:t>11-19-2022, Group 1: PGP-DSE (Feb'22 Online)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9144000" cy="104502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4803738"/>
            <a:ext cx="3044952" cy="274320"/>
          </a:xfrm>
          <a:prstGeom prst="rect">
            <a:avLst/>
          </a:prstGeom>
        </p:spPr>
        <p:txBody>
          <a:bodyPr vert="horz"/>
          <a:lstStyle>
            <a:lvl1pPr algn="r" eaLnBrk="1" latinLnBrk="0" hangingPunct="1">
              <a:defRPr kumimoji="0" sz="1400">
                <a:solidFill>
                  <a:srgbClr val="FFFFFF"/>
                </a:solidFill>
              </a:defRPr>
            </a:lvl1pPr>
          </a:lstStyle>
          <a:p>
            <a:fld id="{771F7876-5948-495F-9187-94E0D105D053}" type="datetime1">
              <a:rPr lang="en-US" smtClean="0"/>
              <a:t>11/19/2022</a:t>
            </a:fld>
            <a:endParaRPr lang="en-US"/>
          </a:p>
        </p:txBody>
      </p:sp>
      <p:sp>
        <p:nvSpPr>
          <p:cNvPr id="3" name="Footer Placeholder 2"/>
          <p:cNvSpPr>
            <a:spLocks noGrp="1"/>
          </p:cNvSpPr>
          <p:nvPr>
            <p:ph type="ftr" sz="quarter" idx="3"/>
          </p:nvPr>
        </p:nvSpPr>
        <p:spPr>
          <a:xfrm>
            <a:off x="304800" y="4808136"/>
            <a:ext cx="3581400" cy="274320"/>
          </a:xfrm>
          <a:prstGeom prst="rect">
            <a:avLst/>
          </a:prstGeom>
        </p:spPr>
        <p:txBody>
          <a:bodyPr vert="horz"/>
          <a:lstStyle>
            <a:lvl1pPr algn="l" eaLnBrk="1" latinLnBrk="0" hangingPunct="1">
              <a:defRPr kumimoji="0" sz="1200">
                <a:solidFill>
                  <a:srgbClr val="FFFFFF"/>
                </a:solidFill>
              </a:defRPr>
            </a:lvl1pPr>
          </a:lstStyle>
          <a:p>
            <a:r>
              <a:rPr lang="en-US"/>
              <a:t>11-19-2022, Group 1: PGP-DSE (Feb'22 Online)</a:t>
            </a:r>
          </a:p>
        </p:txBody>
      </p:sp>
      <p:sp>
        <p:nvSpPr>
          <p:cNvPr id="8" name="Rectangle 7"/>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957557"/>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717027"/>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787893"/>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780132"/>
            <a:ext cx="457200" cy="330994"/>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171450"/>
            <a:ext cx="8534400" cy="569214"/>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143000"/>
            <a:ext cx="8534400" cy="3449574"/>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lnSpcReduction="10000"/>
          </a:bodyPr>
          <a:lstStyle/>
          <a:p>
            <a:fld id="{B6F15528-21DE-4FAA-801E-634DDDAF4B2B}" type="slidenum">
              <a:rPr lang="en-US" smtClean="0"/>
              <a:pPr/>
              <a:t>1</a:t>
            </a:fld>
            <a:endParaRPr lang="en-US"/>
          </a:p>
        </p:txBody>
      </p:sp>
      <p:sp>
        <p:nvSpPr>
          <p:cNvPr id="3" name="TextBox 2"/>
          <p:cNvSpPr txBox="1"/>
          <p:nvPr/>
        </p:nvSpPr>
        <p:spPr>
          <a:xfrm>
            <a:off x="914400" y="514350"/>
            <a:ext cx="7696200" cy="461665"/>
          </a:xfrm>
          <a:prstGeom prst="rect">
            <a:avLst/>
          </a:prstGeom>
          <a:noFill/>
        </p:spPr>
        <p:txBody>
          <a:bodyPr wrap="square" rtlCol="0">
            <a:spAutoFit/>
          </a:bodyPr>
          <a:lstStyle/>
          <a:p>
            <a:pPr algn="ctr"/>
            <a:r>
              <a:rPr lang="en-US" sz="2400" b="1" i="1" dirty="0">
                <a:effectLst>
                  <a:outerShdw blurRad="38100" dist="38100" dir="2700000" algn="tl">
                    <a:srgbClr val="000000">
                      <a:alpha val="43137"/>
                    </a:srgbClr>
                  </a:outerShdw>
                </a:effectLst>
              </a:rPr>
              <a:t>Domain : Big Data Analytics in Finance</a:t>
            </a:r>
          </a:p>
        </p:txBody>
      </p:sp>
      <p:sp>
        <p:nvSpPr>
          <p:cNvPr id="4" name="TextBox 3"/>
          <p:cNvSpPr txBox="1"/>
          <p:nvPr/>
        </p:nvSpPr>
        <p:spPr>
          <a:xfrm>
            <a:off x="2246601" y="1123950"/>
            <a:ext cx="4001799" cy="369332"/>
          </a:xfrm>
          <a:prstGeom prst="rect">
            <a:avLst/>
          </a:prstGeom>
          <a:noFill/>
        </p:spPr>
        <p:txBody>
          <a:bodyPr wrap="square" rtlCol="0">
            <a:spAutoFit/>
          </a:bodyPr>
          <a:lstStyle/>
          <a:p>
            <a:r>
              <a:rPr lang="en-US" dirty="0"/>
              <a:t>Group : 1 (PGP-DSE Online , Feb’22)</a:t>
            </a:r>
          </a:p>
        </p:txBody>
      </p:sp>
      <p:graphicFrame>
        <p:nvGraphicFramePr>
          <p:cNvPr id="6" name="Table 5"/>
          <p:cNvGraphicFramePr>
            <a:graphicFrameLocks noGrp="1"/>
          </p:cNvGraphicFramePr>
          <p:nvPr>
            <p:extLst>
              <p:ext uri="{D42A27DB-BD31-4B8C-83A1-F6EECF244321}">
                <p14:modId xmlns:p14="http://schemas.microsoft.com/office/powerpoint/2010/main" val="1346223546"/>
              </p:ext>
            </p:extLst>
          </p:nvPr>
        </p:nvGraphicFramePr>
        <p:xfrm>
          <a:off x="457200" y="1885950"/>
          <a:ext cx="4114800" cy="25603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tblGrid>
              <a:tr h="327297">
                <a:tc>
                  <a:txBody>
                    <a:bodyPr/>
                    <a:lstStyle/>
                    <a:p>
                      <a:r>
                        <a:rPr lang="en-US" dirty="0"/>
                        <a:t>Team Members</a:t>
                      </a:r>
                    </a:p>
                  </a:txBody>
                  <a:tcPr/>
                </a:tc>
                <a:extLst>
                  <a:ext uri="{0D108BD9-81ED-4DB2-BD59-A6C34878D82A}">
                    <a16:rowId xmlns:a16="http://schemas.microsoft.com/office/drawing/2014/main" val="10000"/>
                  </a:ext>
                </a:extLst>
              </a:tr>
              <a:tr h="327297">
                <a:tc>
                  <a:txBody>
                    <a:bodyPr/>
                    <a:lstStyle/>
                    <a:p>
                      <a:r>
                        <a:rPr lang="en-US" dirty="0"/>
                        <a:t>1)</a:t>
                      </a:r>
                      <a:r>
                        <a:rPr lang="en-US" baseline="0" dirty="0"/>
                        <a:t> </a:t>
                      </a:r>
                      <a:r>
                        <a:rPr lang="en-US" baseline="0" dirty="0" err="1"/>
                        <a:t>Arpit</a:t>
                      </a:r>
                      <a:r>
                        <a:rPr lang="en-US" baseline="0" dirty="0"/>
                        <a:t> </a:t>
                      </a:r>
                      <a:r>
                        <a:rPr lang="en-US" baseline="0" dirty="0" err="1"/>
                        <a:t>Mathur</a:t>
                      </a:r>
                      <a:endParaRPr lang="en-US" dirty="0"/>
                    </a:p>
                  </a:txBody>
                  <a:tcPr/>
                </a:tc>
                <a:extLst>
                  <a:ext uri="{0D108BD9-81ED-4DB2-BD59-A6C34878D82A}">
                    <a16:rowId xmlns:a16="http://schemas.microsoft.com/office/drawing/2014/main" val="10001"/>
                  </a:ext>
                </a:extLst>
              </a:tr>
              <a:tr h="327297">
                <a:tc>
                  <a:txBody>
                    <a:bodyPr/>
                    <a:lstStyle/>
                    <a:p>
                      <a:r>
                        <a:rPr lang="en-US" dirty="0"/>
                        <a:t>2) </a:t>
                      </a:r>
                      <a:r>
                        <a:rPr lang="en-US" dirty="0" err="1"/>
                        <a:t>Ashish</a:t>
                      </a:r>
                      <a:r>
                        <a:rPr lang="en-US" baseline="0" dirty="0"/>
                        <a:t> </a:t>
                      </a:r>
                      <a:r>
                        <a:rPr lang="en-US" baseline="0" dirty="0" err="1"/>
                        <a:t>Ranjan</a:t>
                      </a:r>
                      <a:endParaRPr lang="en-US" dirty="0"/>
                    </a:p>
                  </a:txBody>
                  <a:tcPr/>
                </a:tc>
                <a:extLst>
                  <a:ext uri="{0D108BD9-81ED-4DB2-BD59-A6C34878D82A}">
                    <a16:rowId xmlns:a16="http://schemas.microsoft.com/office/drawing/2014/main" val="10002"/>
                  </a:ext>
                </a:extLst>
              </a:tr>
              <a:tr h="327297">
                <a:tc>
                  <a:txBody>
                    <a:bodyPr/>
                    <a:lstStyle/>
                    <a:p>
                      <a:r>
                        <a:rPr lang="en-US" dirty="0"/>
                        <a:t>3) Komati</a:t>
                      </a:r>
                      <a:r>
                        <a:rPr lang="en-US" baseline="0" dirty="0"/>
                        <a:t> </a:t>
                      </a:r>
                      <a:r>
                        <a:rPr lang="en-US" baseline="0" dirty="0" err="1"/>
                        <a:t>Sai</a:t>
                      </a:r>
                      <a:r>
                        <a:rPr lang="en-US" baseline="0" dirty="0"/>
                        <a:t> </a:t>
                      </a:r>
                      <a:r>
                        <a:rPr lang="en-US" baseline="0" dirty="0" err="1"/>
                        <a:t>Rakesh</a:t>
                      </a:r>
                      <a:endParaRPr lang="en-US" dirty="0"/>
                    </a:p>
                  </a:txBody>
                  <a:tcPr/>
                </a:tc>
                <a:extLst>
                  <a:ext uri="{0D108BD9-81ED-4DB2-BD59-A6C34878D82A}">
                    <a16:rowId xmlns:a16="http://schemas.microsoft.com/office/drawing/2014/main" val="10003"/>
                  </a:ext>
                </a:extLst>
              </a:tr>
              <a:tr h="327297">
                <a:tc>
                  <a:txBody>
                    <a:bodyPr/>
                    <a:lstStyle/>
                    <a:p>
                      <a:r>
                        <a:rPr lang="en-US" dirty="0"/>
                        <a:t>4) </a:t>
                      </a:r>
                      <a:r>
                        <a:rPr lang="en-US" dirty="0" err="1"/>
                        <a:t>Pankul</a:t>
                      </a:r>
                      <a:r>
                        <a:rPr lang="en-US" dirty="0"/>
                        <a:t> </a:t>
                      </a:r>
                      <a:r>
                        <a:rPr lang="en-US" dirty="0" err="1"/>
                        <a:t>Agarwal</a:t>
                      </a:r>
                      <a:endParaRPr lang="en-US" dirty="0"/>
                    </a:p>
                  </a:txBody>
                  <a:tcPr/>
                </a:tc>
                <a:extLst>
                  <a:ext uri="{0D108BD9-81ED-4DB2-BD59-A6C34878D82A}">
                    <a16:rowId xmlns:a16="http://schemas.microsoft.com/office/drawing/2014/main" val="10004"/>
                  </a:ext>
                </a:extLst>
              </a:tr>
              <a:tr h="327297">
                <a:tc>
                  <a:txBody>
                    <a:bodyPr/>
                    <a:lstStyle/>
                    <a:p>
                      <a:r>
                        <a:rPr lang="en-US" dirty="0"/>
                        <a:t>5) </a:t>
                      </a:r>
                      <a:r>
                        <a:rPr lang="en-US" dirty="0" err="1"/>
                        <a:t>Vighnesh</a:t>
                      </a:r>
                      <a:r>
                        <a:rPr lang="en-US" dirty="0"/>
                        <a:t> </a:t>
                      </a:r>
                      <a:r>
                        <a:rPr lang="en-US" dirty="0" err="1"/>
                        <a:t>Jha</a:t>
                      </a:r>
                      <a:endParaRPr lang="en-US" dirty="0"/>
                    </a:p>
                  </a:txBody>
                  <a:tcPr/>
                </a:tc>
                <a:extLst>
                  <a:ext uri="{0D108BD9-81ED-4DB2-BD59-A6C34878D82A}">
                    <a16:rowId xmlns:a16="http://schemas.microsoft.com/office/drawing/2014/main" val="10005"/>
                  </a:ext>
                </a:extLst>
              </a:tr>
              <a:tr h="327297">
                <a:tc>
                  <a:txBody>
                    <a:bodyPr/>
                    <a:lstStyle/>
                    <a:p>
                      <a:r>
                        <a:rPr lang="en-US" dirty="0"/>
                        <a:t>6) </a:t>
                      </a:r>
                      <a:r>
                        <a:rPr lang="en-US" dirty="0" err="1"/>
                        <a:t>Vighnesh</a:t>
                      </a:r>
                      <a:r>
                        <a:rPr lang="en-US" baseline="0" dirty="0"/>
                        <a:t> </a:t>
                      </a:r>
                      <a:r>
                        <a:rPr lang="en-US" baseline="0" dirty="0" err="1"/>
                        <a:t>Nayak</a:t>
                      </a:r>
                      <a:endParaRPr lang="en-US" dirty="0"/>
                    </a:p>
                  </a:txBody>
                  <a:tcP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85672615"/>
              </p:ext>
            </p:extLst>
          </p:nvPr>
        </p:nvGraphicFramePr>
        <p:xfrm>
          <a:off x="4953000" y="1885950"/>
          <a:ext cx="3505200" cy="731520"/>
        </p:xfrm>
        <a:graphic>
          <a:graphicData uri="http://schemas.openxmlformats.org/drawingml/2006/table">
            <a:tbl>
              <a:tblPr firstRow="1" bandRow="1">
                <a:tableStyleId>{F5AB1C69-6EDB-4FF4-983F-18BD219EF322}</a:tableStyleId>
              </a:tblPr>
              <a:tblGrid>
                <a:gridCol w="3505200">
                  <a:extLst>
                    <a:ext uri="{9D8B030D-6E8A-4147-A177-3AD203B41FA5}">
                      <a16:colId xmlns:a16="http://schemas.microsoft.com/office/drawing/2014/main" val="20000"/>
                    </a:ext>
                  </a:extLst>
                </a:gridCol>
              </a:tblGrid>
              <a:tr h="0">
                <a:tc>
                  <a:txBody>
                    <a:bodyPr/>
                    <a:lstStyle/>
                    <a:p>
                      <a:r>
                        <a:rPr lang="en-US" dirty="0"/>
                        <a:t>Team</a:t>
                      </a:r>
                      <a:r>
                        <a:rPr lang="en-US" baseline="0" dirty="0"/>
                        <a:t> Mentor</a:t>
                      </a:r>
                      <a:endParaRPr lang="en-US" dirty="0"/>
                    </a:p>
                  </a:txBody>
                  <a:tcPr/>
                </a:tc>
                <a:extLst>
                  <a:ext uri="{0D108BD9-81ED-4DB2-BD59-A6C34878D82A}">
                    <a16:rowId xmlns:a16="http://schemas.microsoft.com/office/drawing/2014/main" val="10000"/>
                  </a:ext>
                </a:extLst>
              </a:tr>
              <a:tr h="0">
                <a:tc>
                  <a:txBody>
                    <a:bodyPr/>
                    <a:lstStyle/>
                    <a:p>
                      <a:r>
                        <a:rPr kumimoji="0" lang="en-IN" sz="1800" kern="1200" dirty="0">
                          <a:solidFill>
                            <a:schemeClr val="dk1"/>
                          </a:solidFill>
                          <a:effectLst/>
                          <a:latin typeface="+mn-lt"/>
                          <a:ea typeface="+mn-ea"/>
                          <a:cs typeface="+mn-cs"/>
                        </a:rPr>
                        <a:t>Mr </a:t>
                      </a:r>
                      <a:r>
                        <a:rPr kumimoji="0" lang="en-IN" sz="1800" kern="1200" dirty="0" err="1">
                          <a:solidFill>
                            <a:schemeClr val="dk1"/>
                          </a:solidFill>
                          <a:effectLst/>
                          <a:latin typeface="+mn-lt"/>
                          <a:ea typeface="+mn-ea"/>
                          <a:cs typeface="+mn-cs"/>
                        </a:rPr>
                        <a:t>Muppidi</a:t>
                      </a:r>
                      <a:r>
                        <a:rPr kumimoji="0" lang="en-IN" sz="1800" kern="1200" dirty="0">
                          <a:solidFill>
                            <a:schemeClr val="dk1"/>
                          </a:solidFill>
                          <a:effectLst/>
                          <a:latin typeface="+mn-lt"/>
                          <a:ea typeface="+mn-ea"/>
                          <a:cs typeface="+mn-cs"/>
                        </a:rPr>
                        <a:t> </a:t>
                      </a:r>
                      <a:r>
                        <a:rPr kumimoji="0" lang="en-IN" sz="1800" kern="1200" dirty="0" err="1">
                          <a:solidFill>
                            <a:schemeClr val="dk1"/>
                          </a:solidFill>
                          <a:effectLst/>
                          <a:latin typeface="+mn-lt"/>
                          <a:ea typeface="+mn-ea"/>
                          <a:cs typeface="+mn-cs"/>
                        </a:rPr>
                        <a:t>Srikar</a:t>
                      </a:r>
                      <a:endParaRPr lang="en-US" dirty="0"/>
                    </a:p>
                  </a:txBody>
                  <a:tcPr/>
                </a:tc>
                <a:extLst>
                  <a:ext uri="{0D108BD9-81ED-4DB2-BD59-A6C34878D82A}">
                    <a16:rowId xmlns:a16="http://schemas.microsoft.com/office/drawing/2014/main" val="10001"/>
                  </a:ext>
                </a:extLst>
              </a:tr>
            </a:tbl>
          </a:graphicData>
        </a:graphic>
      </p:graphicFrame>
      <p:sp>
        <p:nvSpPr>
          <p:cNvPr id="5" name="Footer Placeholder 4"/>
          <p:cNvSpPr>
            <a:spLocks noGrp="1"/>
          </p:cNvSpPr>
          <p:nvPr>
            <p:ph type="ftr" sz="quarter" idx="11"/>
          </p:nvPr>
        </p:nvSpPr>
        <p:spPr/>
        <p:txBody>
          <a:bodyPr/>
          <a:lstStyle/>
          <a:p>
            <a:r>
              <a:rPr lang="en-US"/>
              <a:t>11-19-2022, Group 1: PGP-DSE (Feb'22 Online)</a:t>
            </a:r>
          </a:p>
        </p:txBody>
      </p:sp>
    </p:spTree>
    <p:extLst>
      <p:ext uri="{BB962C8B-B14F-4D97-AF65-F5344CB8AC3E}">
        <p14:creationId xmlns:p14="http://schemas.microsoft.com/office/powerpoint/2010/main" val="2981416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Outliers Treatment</a:t>
            </a:r>
          </a:p>
        </p:txBody>
      </p:sp>
      <p:sp>
        <p:nvSpPr>
          <p:cNvPr id="3" name="Content Placeholder 2"/>
          <p:cNvSpPr>
            <a:spLocks noGrp="1"/>
          </p:cNvSpPr>
          <p:nvPr>
            <p:ph sz="half" idx="1"/>
          </p:nvPr>
        </p:nvSpPr>
        <p:spPr/>
        <p:txBody>
          <a:bodyPr>
            <a:normAutofit/>
          </a:bodyPr>
          <a:lstStyle/>
          <a:p>
            <a:pPr marL="0" indent="0">
              <a:buNone/>
            </a:pPr>
            <a:r>
              <a:rPr lang="en-IN" sz="2000" dirty="0">
                <a:latin typeface="Times New Roman" pitchFamily="18" charset="0"/>
                <a:cs typeface="Times New Roman" pitchFamily="18" charset="0"/>
              </a:rPr>
              <a:t>Credit Utilization Ratio is observed with outliers hence dealt with IQR method</a:t>
            </a:r>
          </a:p>
          <a:p>
            <a:pPr marL="0" indent="0">
              <a:buNone/>
            </a:pPr>
            <a:endParaRPr lang="en-IN" sz="2000" dirty="0">
              <a:latin typeface="Times New Roman" pitchFamily="18" charset="0"/>
              <a:cs typeface="Times New Roman" pitchFamily="18" charset="0"/>
            </a:endParaRPr>
          </a:p>
          <a:p>
            <a:endParaRPr lang="en-IN" sz="2000" dirty="0"/>
          </a:p>
        </p:txBody>
      </p:sp>
      <p:sp>
        <p:nvSpPr>
          <p:cNvPr id="4" name="Content Placeholder 3"/>
          <p:cNvSpPr>
            <a:spLocks noGrp="1"/>
          </p:cNvSpPr>
          <p:nvPr>
            <p:ph sz="half" idx="2"/>
          </p:nvPr>
        </p:nvSpPr>
        <p:spPr/>
        <p:txBody>
          <a:bodyPr/>
          <a:lstStyle/>
          <a:p>
            <a:pPr marL="0" indent="0">
              <a:buNone/>
            </a:pPr>
            <a:endParaRPr lang="en-IN" sz="100" dirty="0">
              <a:latin typeface="Times New Roman" pitchFamily="18" charset="0"/>
              <a:cs typeface="Times New Roman" pitchFamily="18" charset="0"/>
            </a:endParaRPr>
          </a:p>
          <a:p>
            <a:pPr marL="0" indent="0">
              <a:buNone/>
            </a:pPr>
            <a:r>
              <a:rPr lang="en-IN" dirty="0"/>
              <a:t> After treating the outliers</a:t>
            </a:r>
          </a:p>
          <a:p>
            <a:endParaRPr lang="en-IN" dirty="0"/>
          </a:p>
        </p:txBody>
      </p:sp>
      <p:sp>
        <p:nvSpPr>
          <p:cNvPr id="7" name="Slide Number Placeholder 6"/>
          <p:cNvSpPr>
            <a:spLocks noGrp="1"/>
          </p:cNvSpPr>
          <p:nvPr>
            <p:ph type="sldNum" sz="quarter" idx="12"/>
          </p:nvPr>
        </p:nvSpPr>
        <p:spPr/>
        <p:txBody>
          <a:bodyPr>
            <a:normAutofit lnSpcReduction="10000"/>
          </a:bodyPr>
          <a:lstStyle/>
          <a:p>
            <a:fld id="{B6F15528-21DE-4FAA-801E-634DDDAF4B2B}" type="slidenum">
              <a:rPr lang="en-US" smtClean="0"/>
              <a:pPr/>
              <a:t>10</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2549524"/>
            <a:ext cx="4267200" cy="207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3300" y="2549524"/>
            <a:ext cx="397192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a:t>11-19-2022, Group 1: PGP-DSE (Feb'22 Online)</a:t>
            </a:r>
          </a:p>
        </p:txBody>
      </p:sp>
    </p:spTree>
    <p:extLst>
      <p:ext uri="{BB962C8B-B14F-4D97-AF65-F5344CB8AC3E}">
        <p14:creationId xmlns:p14="http://schemas.microsoft.com/office/powerpoint/2010/main" val="2102585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Outliers Treatment</a:t>
            </a:r>
          </a:p>
        </p:txBody>
      </p:sp>
      <p:sp>
        <p:nvSpPr>
          <p:cNvPr id="3" name="Content Placeholder 2"/>
          <p:cNvSpPr>
            <a:spLocks noGrp="1"/>
          </p:cNvSpPr>
          <p:nvPr>
            <p:ph sz="half" idx="1"/>
          </p:nvPr>
        </p:nvSpPr>
        <p:spPr/>
        <p:txBody>
          <a:bodyPr>
            <a:normAutofit/>
          </a:bodyPr>
          <a:lstStyle/>
          <a:p>
            <a:r>
              <a:rPr lang="en-US" sz="2000" dirty="0">
                <a:latin typeface="Times New Roman" pitchFamily="18" charset="0"/>
                <a:cs typeface="Times New Roman" pitchFamily="18" charset="0"/>
              </a:rPr>
              <a:t>In the above figure, we can see customers having number of loans &gt;= 7 and having Credit score as good are shown as outliers</a:t>
            </a:r>
            <a:endParaRPr lang="en-IN"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a:p>
            <a:endParaRPr lang="en-IN" sz="2000" dirty="0"/>
          </a:p>
        </p:txBody>
      </p:sp>
      <p:sp>
        <p:nvSpPr>
          <p:cNvPr id="4" name="Content Placeholder 3"/>
          <p:cNvSpPr>
            <a:spLocks noGrp="1"/>
          </p:cNvSpPr>
          <p:nvPr>
            <p:ph sz="half" idx="2"/>
          </p:nvPr>
        </p:nvSpPr>
        <p:spPr/>
        <p:txBody>
          <a:bodyPr/>
          <a:lstStyle/>
          <a:p>
            <a:pPr marL="0" indent="0">
              <a:buNone/>
            </a:pPr>
            <a:endParaRPr lang="en-IN" sz="100" dirty="0">
              <a:latin typeface="Times New Roman" pitchFamily="18" charset="0"/>
              <a:cs typeface="Times New Roman" pitchFamily="18" charset="0"/>
            </a:endParaRPr>
          </a:p>
          <a:p>
            <a:pPr marL="0" indent="0">
              <a:buNone/>
            </a:pPr>
            <a:r>
              <a:rPr lang="en-IN" dirty="0"/>
              <a:t> After treating the outliers</a:t>
            </a:r>
          </a:p>
          <a:p>
            <a:endParaRPr lang="en-IN" dirty="0"/>
          </a:p>
        </p:txBody>
      </p:sp>
      <p:sp>
        <p:nvSpPr>
          <p:cNvPr id="7" name="Slide Number Placeholder 6"/>
          <p:cNvSpPr>
            <a:spLocks noGrp="1"/>
          </p:cNvSpPr>
          <p:nvPr>
            <p:ph type="sldNum" sz="quarter" idx="12"/>
          </p:nvPr>
        </p:nvSpPr>
        <p:spPr/>
        <p:txBody>
          <a:bodyPr>
            <a:normAutofit lnSpcReduction="10000"/>
          </a:bodyPr>
          <a:lstStyle/>
          <a:p>
            <a:fld id="{B6F15528-21DE-4FAA-801E-634DDDAF4B2B}" type="slidenum">
              <a:rPr lang="en-US" smtClean="0"/>
              <a:pPr/>
              <a:t>11</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343150"/>
            <a:ext cx="4038600" cy="22860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2256749"/>
            <a:ext cx="3828542" cy="2458801"/>
          </a:xfrm>
          <a:prstGeom prst="rect">
            <a:avLst/>
          </a:prstGeom>
        </p:spPr>
      </p:pic>
      <p:sp>
        <p:nvSpPr>
          <p:cNvPr id="5" name="Footer Placeholder 4"/>
          <p:cNvSpPr>
            <a:spLocks noGrp="1"/>
          </p:cNvSpPr>
          <p:nvPr>
            <p:ph type="ftr" sz="quarter" idx="11"/>
          </p:nvPr>
        </p:nvSpPr>
        <p:spPr/>
        <p:txBody>
          <a:bodyPr/>
          <a:lstStyle/>
          <a:p>
            <a:r>
              <a:rPr lang="en-US"/>
              <a:t>11-19-2022, Group 1: PGP-DSE (Feb'22 Online)</a:t>
            </a:r>
          </a:p>
        </p:txBody>
      </p:sp>
    </p:spTree>
    <p:extLst>
      <p:ext uri="{BB962C8B-B14F-4D97-AF65-F5344CB8AC3E}">
        <p14:creationId xmlns:p14="http://schemas.microsoft.com/office/powerpoint/2010/main" val="3381590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sz="3600" dirty="0">
                <a:latin typeface="Times New Roman" pitchFamily="18" charset="0"/>
                <a:cs typeface="Times New Roman" pitchFamily="18" charset="0"/>
              </a:rPr>
              <a:t>Hypothesis Testing</a:t>
            </a:r>
          </a:p>
        </p:txBody>
      </p:sp>
      <p:sp>
        <p:nvSpPr>
          <p:cNvPr id="2" name="Slide Number Placeholder 1"/>
          <p:cNvSpPr>
            <a:spLocks noGrp="1"/>
          </p:cNvSpPr>
          <p:nvPr>
            <p:ph type="sldNum" sz="quarter" idx="12"/>
          </p:nvPr>
        </p:nvSpPr>
        <p:spPr/>
        <p:txBody>
          <a:bodyPr>
            <a:normAutofit lnSpcReduction="10000"/>
          </a:bodyPr>
          <a:lstStyle/>
          <a:p>
            <a:fld id="{B6F15528-21DE-4FAA-801E-634DDDAF4B2B}" type="slidenum">
              <a:rPr lang="en-US" smtClean="0"/>
              <a:pPr/>
              <a:t>12</a:t>
            </a:fld>
            <a:endParaRPr lang="en-US"/>
          </a:p>
        </p:txBody>
      </p:sp>
      <p:sp>
        <p:nvSpPr>
          <p:cNvPr id="6" name="Content Placeholder 5"/>
          <p:cNvSpPr>
            <a:spLocks noGrp="1"/>
          </p:cNvSpPr>
          <p:nvPr>
            <p:ph sz="quarter" idx="4294967295"/>
          </p:nvPr>
        </p:nvSpPr>
        <p:spPr>
          <a:xfrm>
            <a:off x="0" y="1144588"/>
            <a:ext cx="8504238" cy="3598862"/>
          </a:xfrm>
        </p:spPr>
        <p:txBody>
          <a:bodyPr>
            <a:normAutofit/>
          </a:bodyPr>
          <a:lstStyle/>
          <a:p>
            <a:pPr marL="0" indent="0" algn="just">
              <a:buNone/>
            </a:pPr>
            <a:r>
              <a:rPr lang="en-IN" sz="2400" dirty="0">
                <a:latin typeface="Times New Roman" pitchFamily="18" charset="0"/>
                <a:cs typeface="Times New Roman" pitchFamily="18" charset="0"/>
              </a:rPr>
              <a:t>	</a:t>
            </a:r>
          </a:p>
        </p:txBody>
      </p:sp>
      <p:sp>
        <p:nvSpPr>
          <p:cNvPr id="3" name="TextBox 2"/>
          <p:cNvSpPr txBox="1"/>
          <p:nvPr/>
        </p:nvSpPr>
        <p:spPr>
          <a:xfrm>
            <a:off x="658074" y="3429001"/>
            <a:ext cx="7190526" cy="1200329"/>
          </a:xfrm>
          <a:prstGeom prst="rect">
            <a:avLst/>
          </a:prstGeom>
          <a:noFill/>
        </p:spPr>
        <p:txBody>
          <a:bodyPr wrap="square" rtlCol="0">
            <a:spAutoFit/>
          </a:bodyPr>
          <a:lstStyle/>
          <a:p>
            <a:r>
              <a:rPr lang="en-US" sz="1600" dirty="0"/>
              <a:t>Conclusion:  </a:t>
            </a:r>
            <a:r>
              <a:rPr lang="en-US" sz="1400" dirty="0"/>
              <a:t>From the Statistical Values we can see that</a:t>
            </a:r>
          </a:p>
          <a:p>
            <a:pPr marL="285750" indent="-285750">
              <a:buFont typeface="Arial" pitchFamily="34" charset="0"/>
              <a:buChar char="•"/>
            </a:pPr>
            <a:endParaRPr lang="en-US" sz="1400" dirty="0"/>
          </a:p>
          <a:p>
            <a:pPr marL="285750" indent="-285750">
              <a:buFont typeface="Arial" pitchFamily="34" charset="0"/>
              <a:buChar char="•"/>
            </a:pPr>
            <a:r>
              <a:rPr lang="en-US" sz="1400" dirty="0"/>
              <a:t>since p value (close to 0) &lt;alpha(0.05) ---&gt; reject H0</a:t>
            </a:r>
          </a:p>
          <a:p>
            <a:pPr marL="285750" indent="-285750">
              <a:buFont typeface="Arial" pitchFamily="34" charset="0"/>
              <a:buChar char="•"/>
            </a:pPr>
            <a:endParaRPr lang="en-US" sz="1400" dirty="0"/>
          </a:p>
          <a:p>
            <a:pPr marL="285750" indent="-285750">
              <a:buFont typeface="Arial" pitchFamily="34" charset="0"/>
              <a:buChar char="•"/>
            </a:pPr>
            <a:r>
              <a:rPr lang="en-US" sz="1400" dirty="0"/>
              <a:t>We can conclude that </a:t>
            </a:r>
            <a:r>
              <a:rPr lang="en-US" sz="1400" dirty="0" err="1"/>
              <a:t>credit_score</a:t>
            </a:r>
            <a:r>
              <a:rPr lang="en-US" sz="1400" dirty="0"/>
              <a:t> is dependent on Annual Income.</a:t>
            </a:r>
          </a:p>
        </p:txBody>
      </p:sp>
      <p:sp>
        <p:nvSpPr>
          <p:cNvPr id="4" name="TextBox 3"/>
          <p:cNvSpPr txBox="1"/>
          <p:nvPr/>
        </p:nvSpPr>
        <p:spPr>
          <a:xfrm>
            <a:off x="457200" y="1123950"/>
            <a:ext cx="8077200" cy="615553"/>
          </a:xfrm>
          <a:prstGeom prst="rect">
            <a:avLst/>
          </a:prstGeom>
          <a:noFill/>
        </p:spPr>
        <p:txBody>
          <a:bodyPr wrap="square" rtlCol="0">
            <a:spAutoFit/>
          </a:bodyPr>
          <a:lstStyle/>
          <a:p>
            <a:r>
              <a:rPr lang="en-US" sz="1600" b="1" dirty="0"/>
              <a:t>Does the annual income affects the </a:t>
            </a:r>
            <a:r>
              <a:rPr lang="en-US" sz="1600" b="1" dirty="0" err="1"/>
              <a:t>credit_score</a:t>
            </a:r>
            <a:r>
              <a:rPr lang="en-US" sz="1600" b="1" dirty="0"/>
              <a:t> of customer –(ANNOVA)</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641277"/>
            <a:ext cx="4864100" cy="1673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562600" y="1657351"/>
            <a:ext cx="3047999" cy="1754326"/>
          </a:xfrm>
          <a:prstGeom prst="rect">
            <a:avLst/>
          </a:prstGeom>
        </p:spPr>
        <p:txBody>
          <a:bodyPr wrap="square">
            <a:spAutoFit/>
          </a:bodyPr>
          <a:lstStyle/>
          <a:p>
            <a:r>
              <a:rPr lang="en-US" dirty="0"/>
              <a:t>H0 : Credit Score is independent of annual income</a:t>
            </a:r>
          </a:p>
          <a:p>
            <a:r>
              <a:rPr lang="en-US" dirty="0"/>
              <a:t>H1 : Credit Score is dependent on annual income</a:t>
            </a:r>
          </a:p>
        </p:txBody>
      </p:sp>
      <p:sp>
        <p:nvSpPr>
          <p:cNvPr id="8" name="Footer Placeholder 7"/>
          <p:cNvSpPr>
            <a:spLocks noGrp="1"/>
          </p:cNvSpPr>
          <p:nvPr>
            <p:ph type="ftr" sz="quarter" idx="11"/>
          </p:nvPr>
        </p:nvSpPr>
        <p:spPr/>
        <p:txBody>
          <a:bodyPr/>
          <a:lstStyle/>
          <a:p>
            <a:r>
              <a:rPr lang="en-US"/>
              <a:t>11-19-2022, Group 1: PGP-DSE (Feb'22 Online)</a:t>
            </a:r>
          </a:p>
        </p:txBody>
      </p:sp>
    </p:spTree>
    <p:extLst>
      <p:ext uri="{BB962C8B-B14F-4D97-AF65-F5344CB8AC3E}">
        <p14:creationId xmlns:p14="http://schemas.microsoft.com/office/powerpoint/2010/main" val="3678457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Label Encoding Target</a:t>
            </a:r>
          </a:p>
        </p:txBody>
      </p:sp>
      <p:sp>
        <p:nvSpPr>
          <p:cNvPr id="3" name="Text Placeholder 2"/>
          <p:cNvSpPr>
            <a:spLocks noGrp="1"/>
          </p:cNvSpPr>
          <p:nvPr>
            <p:ph type="body" sz="half" idx="3"/>
          </p:nvPr>
        </p:nvSpPr>
        <p:spPr/>
        <p:txBody>
          <a:bodyPr/>
          <a:lstStyle/>
          <a:p>
            <a:r>
              <a:rPr lang="en-US" dirty="0"/>
              <a:t>TTT with 80:20 split</a:t>
            </a:r>
          </a:p>
        </p:txBody>
      </p:sp>
      <p:sp>
        <p:nvSpPr>
          <p:cNvPr id="4" name="Content Placeholder 3"/>
          <p:cNvSpPr>
            <a:spLocks noGrp="1"/>
          </p:cNvSpPr>
          <p:nvPr>
            <p:ph sz="quarter" idx="2"/>
          </p:nvPr>
        </p:nvSpPr>
        <p:spPr/>
        <p:txBody>
          <a:bodyPr/>
          <a:lstStyle/>
          <a:p>
            <a:endParaRPr lang="en-US" dirty="0"/>
          </a:p>
        </p:txBody>
      </p:sp>
      <p:sp>
        <p:nvSpPr>
          <p:cNvPr id="5" name="Content Placeholder 4"/>
          <p:cNvSpPr>
            <a:spLocks noGrp="1"/>
          </p:cNvSpPr>
          <p:nvPr>
            <p:ph sz="quarter" idx="4"/>
          </p:nvPr>
        </p:nvSpPr>
        <p:spPr/>
        <p:txBody>
          <a:bodyPr/>
          <a:lstStyle/>
          <a:p>
            <a:endParaRPr lang="en-US" dirty="0"/>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13</a:t>
            </a:fld>
            <a:endParaRPr lang="en-US"/>
          </a:p>
        </p:txBody>
      </p:sp>
      <p:sp>
        <p:nvSpPr>
          <p:cNvPr id="7" name="Title 6"/>
          <p:cNvSpPr>
            <a:spLocks noGrp="1"/>
          </p:cNvSpPr>
          <p:nvPr>
            <p:ph type="title"/>
          </p:nvPr>
        </p:nvSpPr>
        <p:spPr/>
        <p:txBody>
          <a:bodyPr>
            <a:normAutofit fontScale="90000"/>
          </a:bodyPr>
          <a:lstStyle/>
          <a:p>
            <a:r>
              <a:rPr lang="en-US" dirty="0"/>
              <a:t>TTT &amp; Target Label Encoding</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62150"/>
            <a:ext cx="396240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9500" y="1885950"/>
            <a:ext cx="3790950" cy="240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ooter Placeholder 7"/>
          <p:cNvSpPr>
            <a:spLocks noGrp="1"/>
          </p:cNvSpPr>
          <p:nvPr>
            <p:ph type="ftr" sz="quarter" idx="11"/>
          </p:nvPr>
        </p:nvSpPr>
        <p:spPr/>
        <p:txBody>
          <a:bodyPr/>
          <a:lstStyle/>
          <a:p>
            <a:r>
              <a:rPr lang="en-US"/>
              <a:t>11-19-2022, Group 1: PGP-DSE (Feb'22 Online)</a:t>
            </a:r>
          </a:p>
        </p:txBody>
      </p:sp>
    </p:spTree>
    <p:extLst>
      <p:ext uri="{BB962C8B-B14F-4D97-AF65-F5344CB8AC3E}">
        <p14:creationId xmlns:p14="http://schemas.microsoft.com/office/powerpoint/2010/main" val="419030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Final Dataset Variables  and Dtypes after Preprocessing</a:t>
            </a:r>
          </a:p>
        </p:txBody>
      </p:sp>
      <p:sp>
        <p:nvSpPr>
          <p:cNvPr id="3" name="Slide Number Placeholder 2"/>
          <p:cNvSpPr>
            <a:spLocks noGrp="1"/>
          </p:cNvSpPr>
          <p:nvPr>
            <p:ph type="sldNum" sz="quarter" idx="12"/>
          </p:nvPr>
        </p:nvSpPr>
        <p:spPr/>
        <p:txBody>
          <a:bodyPr>
            <a:normAutofit lnSpcReduction="10000"/>
          </a:bodyPr>
          <a:lstStyle/>
          <a:p>
            <a:fld id="{B6F15528-21DE-4FAA-801E-634DDDAF4B2B}" type="slidenum">
              <a:rPr lang="en-US" smtClean="0"/>
              <a:pPr/>
              <a:t>14</a:t>
            </a:fld>
            <a:endParaRPr lang="en-US"/>
          </a:p>
        </p:txBody>
      </p:sp>
      <p:sp>
        <p:nvSpPr>
          <p:cNvPr id="6" name="Content Placeholder 5"/>
          <p:cNvSpPr>
            <a:spLocks noGrp="1"/>
          </p:cNvSpPr>
          <p:nvPr>
            <p:ph sz="quarter" idx="1"/>
          </p:nvPr>
        </p:nvSpPr>
        <p:spPr/>
        <p:txBody>
          <a:bodyPr/>
          <a:lstStyle/>
          <a:p>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00150"/>
            <a:ext cx="72390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a:t>11-19-2022, Group 1: PGP-DSE (Feb'22 Online)</a:t>
            </a:r>
          </a:p>
        </p:txBody>
      </p:sp>
    </p:spTree>
    <p:extLst>
      <p:ext uri="{BB962C8B-B14F-4D97-AF65-F5344CB8AC3E}">
        <p14:creationId xmlns:p14="http://schemas.microsoft.com/office/powerpoint/2010/main" val="33736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lnSpcReduction="10000"/>
          </a:bodyPr>
          <a:lstStyle/>
          <a:p>
            <a:fld id="{B6F15528-21DE-4FAA-801E-634DDDAF4B2B}" type="slidenum">
              <a:rPr lang="en-US" smtClean="0"/>
              <a:pPr/>
              <a:t>15</a:t>
            </a:fld>
            <a:endParaRPr lang="en-US"/>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343150"/>
            <a:ext cx="5715000" cy="240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736660"/>
            <a:ext cx="7543800" cy="14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33400" y="285750"/>
            <a:ext cx="7391400" cy="400110"/>
          </a:xfrm>
          <a:prstGeom prst="rect">
            <a:avLst/>
          </a:prstGeom>
          <a:noFill/>
        </p:spPr>
        <p:txBody>
          <a:bodyPr wrap="square" rtlCol="0">
            <a:spAutoFit/>
          </a:bodyPr>
          <a:lstStyle/>
          <a:p>
            <a:pPr algn="ctr"/>
            <a:r>
              <a:rPr lang="en-US" sz="2000" dirty="0"/>
              <a:t>Transformation &amp; Skewness</a:t>
            </a:r>
            <a:endParaRPr lang="en-US" dirty="0"/>
          </a:p>
        </p:txBody>
      </p:sp>
      <p:sp>
        <p:nvSpPr>
          <p:cNvPr id="4" name="Footer Placeholder 3"/>
          <p:cNvSpPr>
            <a:spLocks noGrp="1"/>
          </p:cNvSpPr>
          <p:nvPr>
            <p:ph type="ftr" sz="quarter" idx="11"/>
          </p:nvPr>
        </p:nvSpPr>
        <p:spPr/>
        <p:txBody>
          <a:bodyPr/>
          <a:lstStyle/>
          <a:p>
            <a:r>
              <a:rPr lang="en-US"/>
              <a:t>11-19-2022, Group 1: PGP-DSE (Feb'22 Online)</a:t>
            </a:r>
          </a:p>
        </p:txBody>
      </p:sp>
    </p:spTree>
    <p:extLst>
      <p:ext uri="{BB962C8B-B14F-4D97-AF65-F5344CB8AC3E}">
        <p14:creationId xmlns:p14="http://schemas.microsoft.com/office/powerpoint/2010/main" val="242927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Transformation Techniques</a:t>
            </a:r>
          </a:p>
        </p:txBody>
      </p:sp>
      <p:sp>
        <p:nvSpPr>
          <p:cNvPr id="3" name="Content Placeholder 2"/>
          <p:cNvSpPr>
            <a:spLocks noGrp="1"/>
          </p:cNvSpPr>
          <p:nvPr>
            <p:ph sz="half" idx="1"/>
          </p:nvPr>
        </p:nvSpPr>
        <p:spPr/>
        <p:txBody>
          <a:bodyPr>
            <a:normAutofit/>
          </a:bodyPr>
          <a:lstStyle/>
          <a:p>
            <a:pPr marL="0" indent="0">
              <a:buNone/>
            </a:pPr>
            <a:r>
              <a:rPr lang="en-IN" sz="2000" dirty="0" err="1">
                <a:latin typeface="Times New Roman" pitchFamily="18" charset="0"/>
                <a:cs typeface="Times New Roman" pitchFamily="18" charset="0"/>
              </a:rPr>
              <a:t>Skewness</a:t>
            </a:r>
            <a:r>
              <a:rPr lang="en-IN" sz="2000" dirty="0">
                <a:latin typeface="Times New Roman" pitchFamily="18" charset="0"/>
                <a:cs typeface="Times New Roman" pitchFamily="18" charset="0"/>
              </a:rPr>
              <a:t> before transformation of Annual Income is 1.168 hence applying log transformation</a:t>
            </a:r>
          </a:p>
          <a:p>
            <a:endParaRPr lang="en-IN" sz="2000" dirty="0"/>
          </a:p>
        </p:txBody>
      </p:sp>
      <p:sp>
        <p:nvSpPr>
          <p:cNvPr id="4" name="Content Placeholder 3"/>
          <p:cNvSpPr>
            <a:spLocks noGrp="1"/>
          </p:cNvSpPr>
          <p:nvPr>
            <p:ph sz="half" idx="2"/>
          </p:nvPr>
        </p:nvSpPr>
        <p:spPr/>
        <p:txBody>
          <a:bodyPr/>
          <a:lstStyle/>
          <a:p>
            <a:pPr marL="0" indent="0">
              <a:buNone/>
            </a:pPr>
            <a:endParaRPr lang="en-IN" sz="100" dirty="0">
              <a:latin typeface="Times New Roman" pitchFamily="18" charset="0"/>
              <a:cs typeface="Times New Roman" pitchFamily="18" charset="0"/>
            </a:endParaRPr>
          </a:p>
          <a:p>
            <a:pPr marL="0" indent="0">
              <a:buNone/>
            </a:pPr>
            <a:r>
              <a:rPr lang="en-IN" dirty="0"/>
              <a:t> </a:t>
            </a:r>
            <a:r>
              <a:rPr lang="en-IN" dirty="0" err="1"/>
              <a:t>Skewness</a:t>
            </a:r>
            <a:r>
              <a:rPr lang="en-IN" dirty="0"/>
              <a:t> reduced to -0.35</a:t>
            </a:r>
          </a:p>
          <a:p>
            <a:endParaRPr lang="en-IN" dirty="0"/>
          </a:p>
        </p:txBody>
      </p:sp>
      <p:sp>
        <p:nvSpPr>
          <p:cNvPr id="7" name="Slide Number Placeholder 6"/>
          <p:cNvSpPr>
            <a:spLocks noGrp="1"/>
          </p:cNvSpPr>
          <p:nvPr>
            <p:ph type="sldNum" sz="quarter" idx="12"/>
          </p:nvPr>
        </p:nvSpPr>
        <p:spPr/>
        <p:txBody>
          <a:bodyPr>
            <a:normAutofit lnSpcReduction="10000"/>
          </a:bodyPr>
          <a:lstStyle/>
          <a:p>
            <a:fld id="{B6F15528-21DE-4FAA-801E-634DDDAF4B2B}" type="slidenum">
              <a:rPr lang="en-US" smtClean="0"/>
              <a:pPr/>
              <a:t>16</a:t>
            </a:fld>
            <a:endParaRPr lang="en-US"/>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316160"/>
            <a:ext cx="42799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320920"/>
            <a:ext cx="4114800"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a:t>11-19-2022, Group 1: PGP-DSE (Feb'22 Online)</a:t>
            </a:r>
          </a:p>
        </p:txBody>
      </p:sp>
    </p:spTree>
    <p:extLst>
      <p:ext uri="{BB962C8B-B14F-4D97-AF65-F5344CB8AC3E}">
        <p14:creationId xmlns:p14="http://schemas.microsoft.com/office/powerpoint/2010/main" val="962544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Transformation Techniques</a:t>
            </a:r>
          </a:p>
        </p:txBody>
      </p:sp>
      <p:sp>
        <p:nvSpPr>
          <p:cNvPr id="3" name="Content Placeholder 2"/>
          <p:cNvSpPr>
            <a:spLocks noGrp="1"/>
          </p:cNvSpPr>
          <p:nvPr>
            <p:ph sz="half" idx="1"/>
          </p:nvPr>
        </p:nvSpPr>
        <p:spPr/>
        <p:txBody>
          <a:bodyPr>
            <a:normAutofit/>
          </a:bodyPr>
          <a:lstStyle/>
          <a:p>
            <a:pPr marL="0" indent="0">
              <a:buNone/>
            </a:pPr>
            <a:r>
              <a:rPr lang="en-IN" sz="2000" dirty="0" err="1">
                <a:latin typeface="Times New Roman" pitchFamily="18" charset="0"/>
                <a:cs typeface="Times New Roman" pitchFamily="18" charset="0"/>
              </a:rPr>
              <a:t>Skewness</a:t>
            </a:r>
            <a:r>
              <a:rPr lang="en-IN" sz="2000" dirty="0">
                <a:latin typeface="Times New Roman" pitchFamily="18" charset="0"/>
                <a:cs typeface="Times New Roman" pitchFamily="18" charset="0"/>
              </a:rPr>
              <a:t> before transformation of Total EMI per Month is 1.31 hence applying log transformation</a:t>
            </a:r>
          </a:p>
          <a:p>
            <a:endParaRPr lang="en-IN" sz="2000" dirty="0"/>
          </a:p>
        </p:txBody>
      </p:sp>
      <p:sp>
        <p:nvSpPr>
          <p:cNvPr id="4" name="Content Placeholder 3"/>
          <p:cNvSpPr>
            <a:spLocks noGrp="1"/>
          </p:cNvSpPr>
          <p:nvPr>
            <p:ph sz="half" idx="2"/>
          </p:nvPr>
        </p:nvSpPr>
        <p:spPr/>
        <p:txBody>
          <a:bodyPr/>
          <a:lstStyle/>
          <a:p>
            <a:pPr marL="0" indent="0">
              <a:buNone/>
            </a:pPr>
            <a:endParaRPr lang="en-IN" sz="100" dirty="0">
              <a:latin typeface="Times New Roman" pitchFamily="18" charset="0"/>
              <a:cs typeface="Times New Roman" pitchFamily="18" charset="0"/>
            </a:endParaRPr>
          </a:p>
          <a:p>
            <a:pPr marL="0" indent="0">
              <a:buNone/>
            </a:pPr>
            <a:r>
              <a:rPr lang="en-IN" dirty="0"/>
              <a:t> </a:t>
            </a:r>
            <a:r>
              <a:rPr lang="en-IN" dirty="0" err="1"/>
              <a:t>Skewness</a:t>
            </a:r>
            <a:r>
              <a:rPr lang="en-IN" dirty="0"/>
              <a:t> reduced to -0.05</a:t>
            </a:r>
          </a:p>
          <a:p>
            <a:endParaRPr lang="en-IN" dirty="0"/>
          </a:p>
        </p:txBody>
      </p:sp>
      <p:sp>
        <p:nvSpPr>
          <p:cNvPr id="7" name="Slide Number Placeholder 6"/>
          <p:cNvSpPr>
            <a:spLocks noGrp="1"/>
          </p:cNvSpPr>
          <p:nvPr>
            <p:ph type="sldNum" sz="quarter" idx="12"/>
          </p:nvPr>
        </p:nvSpPr>
        <p:spPr/>
        <p:txBody>
          <a:bodyPr>
            <a:normAutofit lnSpcReduction="10000"/>
          </a:bodyPr>
          <a:lstStyle/>
          <a:p>
            <a:fld id="{B6F15528-21DE-4FAA-801E-634DDDAF4B2B}" type="slidenum">
              <a:rPr lang="en-US" smtClean="0"/>
              <a:pPr/>
              <a:t>17</a:t>
            </a:fld>
            <a:endParaRPr lang="en-US"/>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190750"/>
            <a:ext cx="4267200" cy="2358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60202"/>
            <a:ext cx="4114800" cy="2368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a:t>11-19-2022, Group 1: PGP-DSE (Feb'22 Online)</a:t>
            </a:r>
          </a:p>
        </p:txBody>
      </p:sp>
    </p:spTree>
    <p:extLst>
      <p:ext uri="{BB962C8B-B14F-4D97-AF65-F5344CB8AC3E}">
        <p14:creationId xmlns:p14="http://schemas.microsoft.com/office/powerpoint/2010/main" val="279881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lnSpcReduction="10000"/>
          </a:bodyPr>
          <a:lstStyle/>
          <a:p>
            <a:fld id="{B6F15528-21DE-4FAA-801E-634DDDAF4B2B}" type="slidenum">
              <a:rPr lang="en-US" smtClean="0"/>
              <a:pPr/>
              <a:t>18</a:t>
            </a:fld>
            <a:endParaRPr lang="en-US"/>
          </a:p>
        </p:txBody>
      </p:sp>
      <p:sp>
        <p:nvSpPr>
          <p:cNvPr id="4" name="Title 3"/>
          <p:cNvSpPr>
            <a:spLocks noGrp="1"/>
          </p:cNvSpPr>
          <p:nvPr>
            <p:ph type="ctrTitle"/>
          </p:nvPr>
        </p:nvSpPr>
        <p:spPr>
          <a:xfrm>
            <a:off x="228600" y="349250"/>
            <a:ext cx="3200400" cy="1155700"/>
          </a:xfrm>
        </p:spPr>
        <p:txBody>
          <a:bodyPr>
            <a:normAutofit/>
          </a:bodyPr>
          <a:lstStyle/>
          <a:p>
            <a:pPr algn="l"/>
            <a:r>
              <a:rPr lang="en-US" sz="2000" dirty="0"/>
              <a:t>Multinomial Logistic Regression</a:t>
            </a:r>
          </a:p>
        </p:txBody>
      </p:sp>
      <p:sp>
        <p:nvSpPr>
          <p:cNvPr id="5" name="TextBox 4"/>
          <p:cNvSpPr txBox="1"/>
          <p:nvPr/>
        </p:nvSpPr>
        <p:spPr>
          <a:xfrm>
            <a:off x="533400" y="2114550"/>
            <a:ext cx="8077200" cy="1200329"/>
          </a:xfrm>
          <a:prstGeom prst="rect">
            <a:avLst/>
          </a:prstGeom>
          <a:noFill/>
        </p:spPr>
        <p:txBody>
          <a:bodyPr wrap="square" rtlCol="0">
            <a:spAutoFit/>
          </a:bodyPr>
          <a:lstStyle/>
          <a:p>
            <a:pPr marL="342900" indent="-342900">
              <a:buFont typeface="+mj-lt"/>
              <a:buAutoNum type="arabicPeriod"/>
            </a:pPr>
            <a:r>
              <a:rPr lang="en-US" dirty="0"/>
              <a:t>As we are dealing with Multi Class Classification problem , hence used ‘multi-</a:t>
            </a:r>
            <a:r>
              <a:rPr lang="en-US" dirty="0" err="1"/>
              <a:t>nomial</a:t>
            </a:r>
            <a:r>
              <a:rPr lang="en-US" dirty="0"/>
              <a:t> logistic regression as baseline model.</a:t>
            </a:r>
          </a:p>
          <a:p>
            <a:endParaRPr lang="en-US" dirty="0"/>
          </a:p>
          <a:p>
            <a:pPr marL="342900" indent="-342900">
              <a:buFont typeface="+mj-lt"/>
              <a:buAutoNum type="arabicPeriod"/>
            </a:pPr>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150" y="209549"/>
            <a:ext cx="2762250" cy="1523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1700" y="203197"/>
            <a:ext cx="2819400" cy="1530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749729"/>
            <a:ext cx="609600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81000" y="3071773"/>
            <a:ext cx="1371600" cy="646331"/>
          </a:xfrm>
          <a:prstGeom prst="rect">
            <a:avLst/>
          </a:prstGeom>
          <a:noFill/>
        </p:spPr>
        <p:txBody>
          <a:bodyPr wrap="square" rtlCol="0">
            <a:spAutoFit/>
          </a:bodyPr>
          <a:lstStyle/>
          <a:p>
            <a:r>
              <a:rPr lang="en-US" dirty="0"/>
              <a:t>Confusion Matrix </a:t>
            </a:r>
          </a:p>
        </p:txBody>
      </p:sp>
      <p:sp>
        <p:nvSpPr>
          <p:cNvPr id="7" name="Notched Right Arrow 6"/>
          <p:cNvSpPr/>
          <p:nvPr/>
        </p:nvSpPr>
        <p:spPr>
          <a:xfrm>
            <a:off x="1600200" y="3233472"/>
            <a:ext cx="838200" cy="484632"/>
          </a:xfrm>
          <a:prstGeom prst="notchedRightArrow">
            <a:avLst/>
          </a:prstGeom>
          <a:solidFill>
            <a:srgbClr val="CC00CC"/>
          </a:solidFill>
          <a:ln w="190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a:t>11-19-2022, Group 1: PGP-DSE (Feb'22 Online)</a:t>
            </a:r>
          </a:p>
        </p:txBody>
      </p:sp>
    </p:spTree>
    <p:extLst>
      <p:ext uri="{BB962C8B-B14F-4D97-AF65-F5344CB8AC3E}">
        <p14:creationId xmlns:p14="http://schemas.microsoft.com/office/powerpoint/2010/main" val="4084639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lnSpcReduction="10000"/>
          </a:bodyPr>
          <a:lstStyle/>
          <a:p>
            <a:fld id="{B6F15528-21DE-4FAA-801E-634DDDAF4B2B}" type="slidenum">
              <a:rPr lang="en-US" smtClean="0"/>
              <a:pPr/>
              <a:t>19</a:t>
            </a:fld>
            <a:endParaRPr lang="en-US"/>
          </a:p>
        </p:txBody>
      </p:sp>
      <p:sp>
        <p:nvSpPr>
          <p:cNvPr id="4" name="Title 3"/>
          <p:cNvSpPr>
            <a:spLocks noGrp="1"/>
          </p:cNvSpPr>
          <p:nvPr>
            <p:ph type="ctrTitle"/>
          </p:nvPr>
        </p:nvSpPr>
        <p:spPr>
          <a:xfrm>
            <a:off x="228600" y="642937"/>
            <a:ext cx="1828800" cy="628650"/>
          </a:xfrm>
        </p:spPr>
        <p:txBody>
          <a:bodyPr>
            <a:normAutofit fontScale="90000"/>
          </a:bodyPr>
          <a:lstStyle/>
          <a:p>
            <a:pPr algn="l"/>
            <a:r>
              <a:rPr lang="en-US" sz="2400" dirty="0"/>
              <a:t>Random Forest Algorithm</a:t>
            </a:r>
          </a:p>
        </p:txBody>
      </p:sp>
      <p:sp>
        <p:nvSpPr>
          <p:cNvPr id="2" name="TextBox 1"/>
          <p:cNvSpPr txBox="1"/>
          <p:nvPr/>
        </p:nvSpPr>
        <p:spPr>
          <a:xfrm>
            <a:off x="457200" y="2038350"/>
            <a:ext cx="8001000" cy="2031325"/>
          </a:xfrm>
          <a:prstGeom prst="rect">
            <a:avLst/>
          </a:prstGeom>
          <a:noFill/>
        </p:spPr>
        <p:txBody>
          <a:bodyPr wrap="square" rtlCol="0">
            <a:spAutoFit/>
          </a:bodyPr>
          <a:lstStyle/>
          <a:p>
            <a:pPr marL="342900" indent="-342900">
              <a:buFont typeface="+mj-lt"/>
              <a:buAutoNum type="arabicPeriod"/>
            </a:pPr>
            <a:r>
              <a:rPr lang="en-US" dirty="0"/>
              <a:t>Classification report is depicted as above and we are obtaining an accuracy of 0.79 on train data and  0.77 on test data.</a:t>
            </a:r>
          </a:p>
          <a:p>
            <a:pPr marL="342900" indent="-342900">
              <a:buFont typeface="+mj-lt"/>
              <a:buAutoNum type="arabicPeriod"/>
            </a:pPr>
            <a:r>
              <a:rPr lang="en-US" dirty="0"/>
              <a:t>Predictions needs to be more accurate and there is left a lot of scope for improvement.</a:t>
            </a:r>
          </a:p>
          <a:p>
            <a:pPr marL="342900" indent="-342900">
              <a:buFont typeface="+mj-lt"/>
              <a:buAutoNum type="arabicPeriod"/>
            </a:pPr>
            <a:r>
              <a:rPr lang="en-US" dirty="0"/>
              <a:t>As some parameters of Multinomial Logistic Regression gives ambiguity , trying to adapt to Random Forest Algorithm as it would fit and provide more substantial results.</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300" y="150813"/>
            <a:ext cx="3276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44463"/>
            <a:ext cx="319087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a:t>11-19-2022, Group 1: PGP-DSE (Feb'22 Online)</a:t>
            </a:r>
          </a:p>
        </p:txBody>
      </p:sp>
    </p:spTree>
    <p:extLst>
      <p:ext uri="{BB962C8B-B14F-4D97-AF65-F5344CB8AC3E}">
        <p14:creationId xmlns:p14="http://schemas.microsoft.com/office/powerpoint/2010/main" val="341004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2114550"/>
            <a:ext cx="7848600" cy="1066800"/>
          </a:xfrm>
        </p:spPr>
        <p:txBody>
          <a:bodyPr>
            <a:normAutofit/>
          </a:bodyPr>
          <a:lstStyle/>
          <a:p>
            <a:pPr algn="l"/>
            <a:r>
              <a:rPr lang="en-US" b="0" dirty="0">
                <a:solidFill>
                  <a:srgbClr val="FF0000"/>
                </a:solidFill>
              </a:rPr>
              <a:t>Problem Statement:</a:t>
            </a:r>
          </a:p>
          <a:p>
            <a:pPr algn="l"/>
            <a:r>
              <a:rPr lang="en-US" sz="1400" dirty="0">
                <a:solidFill>
                  <a:schemeClr val="tx1"/>
                </a:solidFill>
              </a:rPr>
              <a:t>Predicting Credit Score to classify segment of customers on basis of rating.</a:t>
            </a:r>
          </a:p>
          <a:p>
            <a:pPr algn="l"/>
            <a:endParaRPr lang="en-US" dirty="0"/>
          </a:p>
        </p:txBody>
      </p:sp>
      <p:sp>
        <p:nvSpPr>
          <p:cNvPr id="4" name="Slide Number Placeholder 3"/>
          <p:cNvSpPr>
            <a:spLocks noGrp="1"/>
          </p:cNvSpPr>
          <p:nvPr>
            <p:ph type="sldNum" sz="quarter" idx="12"/>
          </p:nvPr>
        </p:nvSpPr>
        <p:spPr/>
        <p:txBody>
          <a:bodyPr>
            <a:normAutofit lnSpcReduction="10000"/>
          </a:bodyPr>
          <a:lstStyle/>
          <a:p>
            <a:fld id="{B6F15528-21DE-4FAA-801E-634DDDAF4B2B}" type="slidenum">
              <a:rPr lang="en-US" smtClean="0"/>
              <a:pPr/>
              <a:t>2</a:t>
            </a:fld>
            <a:endParaRPr lang="en-US"/>
          </a:p>
        </p:txBody>
      </p:sp>
      <p:sp>
        <p:nvSpPr>
          <p:cNvPr id="2" name="Title 1"/>
          <p:cNvSpPr>
            <a:spLocks noGrp="1"/>
          </p:cNvSpPr>
          <p:nvPr>
            <p:ph type="ctrTitle"/>
          </p:nvPr>
        </p:nvSpPr>
        <p:spPr/>
        <p:txBody>
          <a:bodyPr>
            <a:normAutofit/>
          </a:bodyPr>
          <a:lstStyle/>
          <a:p>
            <a:r>
              <a:rPr lang="en-IN" sz="3600" dirty="0">
                <a:latin typeface="Times New Roman" pitchFamily="18" charset="0"/>
                <a:cs typeface="Times New Roman" pitchFamily="18" charset="0"/>
              </a:rPr>
              <a:t>Dataset Name : </a:t>
            </a:r>
            <a:r>
              <a:rPr lang="en-US" sz="3200" b="1" dirty="0"/>
              <a:t>Credit Score Classification</a:t>
            </a:r>
            <a:endParaRPr lang="en-IN" sz="3200" dirty="0">
              <a:latin typeface="Times New Roman" pitchFamily="18" charset="0"/>
              <a:cs typeface="Times New Roman" pitchFamily="18" charset="0"/>
            </a:endParaRPr>
          </a:p>
        </p:txBody>
      </p:sp>
      <p:sp>
        <p:nvSpPr>
          <p:cNvPr id="10" name="TextBox 9"/>
          <p:cNvSpPr txBox="1"/>
          <p:nvPr/>
        </p:nvSpPr>
        <p:spPr>
          <a:xfrm>
            <a:off x="495300" y="3314700"/>
            <a:ext cx="8153400" cy="1908215"/>
          </a:xfrm>
          <a:prstGeom prst="rect">
            <a:avLst/>
          </a:prstGeom>
          <a:noFill/>
        </p:spPr>
        <p:txBody>
          <a:bodyPr wrap="square" rtlCol="0">
            <a:spAutoFit/>
          </a:bodyPr>
          <a:lstStyle/>
          <a:p>
            <a:r>
              <a:rPr lang="en-US" sz="1600" cap="all" spc="250" dirty="0">
                <a:solidFill>
                  <a:srgbClr val="FF0000"/>
                </a:solidFill>
              </a:rPr>
              <a:t>Brief Introduction </a:t>
            </a:r>
            <a:r>
              <a:rPr lang="en-US" dirty="0">
                <a:solidFill>
                  <a:srgbClr val="FF0000"/>
                </a:solidFill>
              </a:rPr>
              <a:t>:</a:t>
            </a:r>
          </a:p>
          <a:p>
            <a:pPr algn="just"/>
            <a:r>
              <a:rPr lang="en-IN" sz="1400" b="1" cap="all" spc="250" dirty="0"/>
              <a:t>To Minimize the manual efforts of Financial institutions for providing loans to their customers on the basis of their credit score and help them minimizing credit risk and hence number of defaulters.</a:t>
            </a:r>
          </a:p>
          <a:p>
            <a:endParaRPr lang="en-US" sz="1400" b="1" cap="all" spc="250" dirty="0"/>
          </a:p>
          <a:p>
            <a:endParaRPr lang="en-US" sz="1600" dirty="0">
              <a:solidFill>
                <a:schemeClr val="accent1"/>
              </a:solidFill>
              <a:effectLst>
                <a:outerShdw blurRad="38100" dist="38100" dir="2700000" algn="tl">
                  <a:srgbClr val="000000">
                    <a:alpha val="43137"/>
                  </a:srgbClr>
                </a:outerShdw>
              </a:effectLst>
            </a:endParaRPr>
          </a:p>
        </p:txBody>
      </p:sp>
      <p:sp>
        <p:nvSpPr>
          <p:cNvPr id="3" name="Footer Placeholder 2"/>
          <p:cNvSpPr>
            <a:spLocks noGrp="1"/>
          </p:cNvSpPr>
          <p:nvPr>
            <p:ph type="ftr" sz="quarter" idx="11"/>
          </p:nvPr>
        </p:nvSpPr>
        <p:spPr/>
        <p:txBody>
          <a:bodyPr/>
          <a:lstStyle/>
          <a:p>
            <a:r>
              <a:rPr lang="en-US"/>
              <a:t>11-19-2022, Group 1: PGP-DSE (Feb'22 Online)</a:t>
            </a:r>
          </a:p>
        </p:txBody>
      </p:sp>
    </p:spTree>
    <p:extLst>
      <p:ext uri="{BB962C8B-B14F-4D97-AF65-F5344CB8AC3E}">
        <p14:creationId xmlns:p14="http://schemas.microsoft.com/office/powerpoint/2010/main" val="117663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lnSpcReduction="10000"/>
          </a:bodyPr>
          <a:lstStyle/>
          <a:p>
            <a:fld id="{B6F15528-21DE-4FAA-801E-634DDDAF4B2B}" type="slidenum">
              <a:rPr lang="en-US" smtClean="0"/>
              <a:pPr/>
              <a:t>20</a:t>
            </a:fld>
            <a:endParaRPr lang="en-US"/>
          </a:p>
        </p:txBody>
      </p:sp>
      <p:sp>
        <p:nvSpPr>
          <p:cNvPr id="4" name="Title 3"/>
          <p:cNvSpPr>
            <a:spLocks noGrp="1"/>
          </p:cNvSpPr>
          <p:nvPr>
            <p:ph type="ctrTitle"/>
          </p:nvPr>
        </p:nvSpPr>
        <p:spPr>
          <a:xfrm>
            <a:off x="228600" y="642937"/>
            <a:ext cx="1828800" cy="628650"/>
          </a:xfrm>
        </p:spPr>
        <p:txBody>
          <a:bodyPr>
            <a:normAutofit fontScale="90000"/>
          </a:bodyPr>
          <a:lstStyle/>
          <a:p>
            <a:pPr algn="l"/>
            <a:r>
              <a:rPr lang="en-US" sz="2400" dirty="0" err="1"/>
              <a:t>Xgboost</a:t>
            </a:r>
            <a:r>
              <a:rPr lang="en-US" sz="2400" dirty="0"/>
              <a:t> Classifier</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163513"/>
            <a:ext cx="3343275" cy="149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63513"/>
            <a:ext cx="3257550" cy="149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57200" y="2190750"/>
            <a:ext cx="4343400" cy="2308324"/>
          </a:xfrm>
          <a:prstGeom prst="rect">
            <a:avLst/>
          </a:prstGeom>
          <a:noFill/>
        </p:spPr>
        <p:txBody>
          <a:bodyPr wrap="square" rtlCol="0">
            <a:spAutoFit/>
          </a:bodyPr>
          <a:lstStyle/>
          <a:p>
            <a:r>
              <a:rPr lang="en-US" dirty="0" err="1"/>
              <a:t>XGBoost</a:t>
            </a:r>
            <a:r>
              <a:rPr lang="en-US" dirty="0"/>
              <a:t>, which stands for Extreme Gradient Boosting, is </a:t>
            </a:r>
            <a:r>
              <a:rPr lang="en-US" b="1" dirty="0"/>
              <a:t>a scalable, distributed gradient-boosted decision tree (GBDT) machine learning library</a:t>
            </a:r>
            <a:r>
              <a:rPr lang="en-US" dirty="0"/>
              <a:t>. It provides parallel tree boosting and is the leading machine learning library for regression, classification, and ranking problems.</a:t>
            </a:r>
          </a:p>
        </p:txBody>
      </p:sp>
      <p:pic>
        <p:nvPicPr>
          <p:cNvPr id="10249" name="Picture 9" descr="Both random forest and GBDT build a model consisting of multiple decision tre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962150"/>
            <a:ext cx="4324350" cy="2711121"/>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a:t>11-19-2022, Group 1: PGP-DSE (Feb'22 Online)</a:t>
            </a:r>
          </a:p>
        </p:txBody>
      </p:sp>
    </p:spTree>
    <p:extLst>
      <p:ext uri="{BB962C8B-B14F-4D97-AF65-F5344CB8AC3E}">
        <p14:creationId xmlns:p14="http://schemas.microsoft.com/office/powerpoint/2010/main" val="123994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Detection of Imbalance</a:t>
            </a:r>
          </a:p>
        </p:txBody>
      </p:sp>
      <p:sp>
        <p:nvSpPr>
          <p:cNvPr id="3" name="Text Placeholder 2"/>
          <p:cNvSpPr>
            <a:spLocks noGrp="1"/>
          </p:cNvSpPr>
          <p:nvPr>
            <p:ph type="body" sz="half" idx="3"/>
          </p:nvPr>
        </p:nvSpPr>
        <p:spPr/>
        <p:txBody>
          <a:bodyPr/>
          <a:lstStyle/>
          <a:p>
            <a:r>
              <a:rPr lang="en-US" dirty="0"/>
              <a:t>SMOTE treatment</a:t>
            </a:r>
          </a:p>
        </p:txBody>
      </p:sp>
      <p:sp>
        <p:nvSpPr>
          <p:cNvPr id="4" name="Content Placeholder 3"/>
          <p:cNvSpPr>
            <a:spLocks noGrp="1"/>
          </p:cNvSpPr>
          <p:nvPr>
            <p:ph sz="quarter" idx="2"/>
          </p:nvPr>
        </p:nvSpPr>
        <p:spPr/>
        <p:txBody>
          <a:bodyPr/>
          <a:lstStyle/>
          <a:p>
            <a:endParaRPr lang="en-US" sz="1200" dirty="0"/>
          </a:p>
        </p:txBody>
      </p:sp>
      <p:sp>
        <p:nvSpPr>
          <p:cNvPr id="5" name="Content Placeholder 4"/>
          <p:cNvSpPr>
            <a:spLocks noGrp="1"/>
          </p:cNvSpPr>
          <p:nvPr>
            <p:ph sz="quarter" idx="4"/>
          </p:nvPr>
        </p:nvSpPr>
        <p:spPr/>
        <p:txBody>
          <a:bodyPr/>
          <a:lstStyle/>
          <a:p>
            <a:endParaRPr lang="en-US" dirty="0"/>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21</a:t>
            </a:fld>
            <a:endParaRPr lang="en-US"/>
          </a:p>
        </p:txBody>
      </p:sp>
      <p:sp>
        <p:nvSpPr>
          <p:cNvPr id="7" name="Title 6"/>
          <p:cNvSpPr>
            <a:spLocks noGrp="1"/>
          </p:cNvSpPr>
          <p:nvPr>
            <p:ph type="title"/>
          </p:nvPr>
        </p:nvSpPr>
        <p:spPr/>
        <p:txBody>
          <a:bodyPr>
            <a:normAutofit fontScale="90000"/>
          </a:bodyPr>
          <a:lstStyle/>
          <a:p>
            <a:r>
              <a:rPr lang="en-US" dirty="0"/>
              <a:t>Class Imbalance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885950"/>
            <a:ext cx="2759568"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81000" y="2870200"/>
            <a:ext cx="990600" cy="600164"/>
          </a:xfrm>
          <a:prstGeom prst="rect">
            <a:avLst/>
          </a:prstGeom>
          <a:noFill/>
        </p:spPr>
        <p:txBody>
          <a:bodyPr wrap="square" rtlCol="0">
            <a:spAutoFit/>
          </a:bodyPr>
          <a:lstStyle/>
          <a:p>
            <a:r>
              <a:rPr lang="en-US" sz="1100" b="1" dirty="0">
                <a:effectLst>
                  <a:outerShdw blurRad="38100" dist="38100" dir="2700000" algn="tl">
                    <a:srgbClr val="000000">
                      <a:alpha val="43137"/>
                    </a:srgbClr>
                  </a:outerShdw>
                </a:effectLst>
              </a:rPr>
              <a:t>0:Good</a:t>
            </a:r>
          </a:p>
          <a:p>
            <a:r>
              <a:rPr lang="en-US" sz="1100" b="1" dirty="0">
                <a:effectLst>
                  <a:outerShdw blurRad="38100" dist="38100" dir="2700000" algn="tl">
                    <a:srgbClr val="000000">
                      <a:alpha val="43137"/>
                    </a:srgbClr>
                  </a:outerShdw>
                </a:effectLst>
              </a:rPr>
              <a:t>1:Poor</a:t>
            </a:r>
          </a:p>
          <a:p>
            <a:r>
              <a:rPr lang="en-US" sz="1100" b="1" dirty="0">
                <a:effectLst>
                  <a:outerShdw blurRad="38100" dist="38100" dir="2700000" algn="tl">
                    <a:srgbClr val="000000">
                      <a:alpha val="43137"/>
                    </a:srgbClr>
                  </a:outerShdw>
                </a:effectLst>
              </a:rPr>
              <a:t>2:Standard</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861917"/>
            <a:ext cx="2790825" cy="288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ooter Placeholder 8"/>
          <p:cNvSpPr>
            <a:spLocks noGrp="1"/>
          </p:cNvSpPr>
          <p:nvPr>
            <p:ph type="ftr" sz="quarter" idx="11"/>
          </p:nvPr>
        </p:nvSpPr>
        <p:spPr/>
        <p:txBody>
          <a:bodyPr/>
          <a:lstStyle/>
          <a:p>
            <a:r>
              <a:rPr lang="en-US"/>
              <a:t>11-19-2022, Group 1: PGP-DSE (Feb'22 Online)</a:t>
            </a:r>
          </a:p>
        </p:txBody>
      </p:sp>
    </p:spTree>
    <p:extLst>
      <p:ext uri="{BB962C8B-B14F-4D97-AF65-F5344CB8AC3E}">
        <p14:creationId xmlns:p14="http://schemas.microsoft.com/office/powerpoint/2010/main" val="26868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Scores of SMOTE considering models</a:t>
            </a:r>
          </a:p>
        </p:txBody>
      </p:sp>
      <p:sp>
        <p:nvSpPr>
          <p:cNvPr id="3" name="Slide Number Placeholder 2"/>
          <p:cNvSpPr>
            <a:spLocks noGrp="1"/>
          </p:cNvSpPr>
          <p:nvPr>
            <p:ph type="sldNum" sz="quarter" idx="12"/>
          </p:nvPr>
        </p:nvSpPr>
        <p:spPr/>
        <p:txBody>
          <a:bodyPr>
            <a:normAutofit lnSpcReduction="10000"/>
          </a:bodyPr>
          <a:lstStyle/>
          <a:p>
            <a:fld id="{B6F15528-21DE-4FAA-801E-634DDDAF4B2B}" type="slidenum">
              <a:rPr lang="en-US" smtClean="0"/>
              <a:pPr/>
              <a:t>22</a:t>
            </a:fld>
            <a:endParaRPr lang="en-US"/>
          </a:p>
        </p:txBody>
      </p:sp>
      <p:sp>
        <p:nvSpPr>
          <p:cNvPr id="4" name="Content Placeholder 3"/>
          <p:cNvSpPr>
            <a:spLocks noGrp="1"/>
          </p:cNvSpPr>
          <p:nvPr>
            <p:ph sz="quarter"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581150"/>
            <a:ext cx="28956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04800" y="2160944"/>
            <a:ext cx="3200400" cy="1323439"/>
          </a:xfrm>
          <a:prstGeom prst="rect">
            <a:avLst/>
          </a:prstGeom>
          <a:noFill/>
          <a:ln w="28575">
            <a:solidFill>
              <a:schemeClr val="tx1"/>
            </a:solidFill>
          </a:ln>
        </p:spPr>
        <p:txBody>
          <a:bodyPr wrap="square" rtlCol="0">
            <a:spAutoFit/>
          </a:bodyPr>
          <a:lstStyle/>
          <a:p>
            <a:r>
              <a:rPr lang="en-US" sz="2000" dirty="0"/>
              <a:t>After treating class imbalance,</a:t>
            </a:r>
          </a:p>
          <a:p>
            <a:r>
              <a:rPr lang="en-US" sz="2000" dirty="0"/>
              <a:t>The scores of different models are shown here</a:t>
            </a:r>
          </a:p>
        </p:txBody>
      </p:sp>
      <p:sp>
        <p:nvSpPr>
          <p:cNvPr id="7" name="Right Arrow Callout 6"/>
          <p:cNvSpPr/>
          <p:nvPr/>
        </p:nvSpPr>
        <p:spPr>
          <a:xfrm>
            <a:off x="3733800" y="2327363"/>
            <a:ext cx="1676400" cy="99060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7"/>
          <p:cNvSpPr>
            <a:spLocks noGrp="1"/>
          </p:cNvSpPr>
          <p:nvPr>
            <p:ph type="ftr" sz="quarter" idx="11"/>
          </p:nvPr>
        </p:nvSpPr>
        <p:spPr/>
        <p:txBody>
          <a:bodyPr/>
          <a:lstStyle/>
          <a:p>
            <a:r>
              <a:rPr lang="en-US"/>
              <a:t>11-19-2022, Group 1: PGP-DSE (Feb'22 Online)</a:t>
            </a:r>
          </a:p>
        </p:txBody>
      </p:sp>
    </p:spTree>
    <p:extLst>
      <p:ext uri="{BB962C8B-B14F-4D97-AF65-F5344CB8AC3E}">
        <p14:creationId xmlns:p14="http://schemas.microsoft.com/office/powerpoint/2010/main" val="1448712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Feature Selection using </a:t>
            </a:r>
            <a:r>
              <a:rPr lang="en-US" dirty="0" err="1"/>
              <a:t>Mutual_Info_Classifier</a:t>
            </a:r>
            <a:endParaRPr lang="en-US" dirty="0"/>
          </a:p>
        </p:txBody>
      </p:sp>
      <p:sp>
        <p:nvSpPr>
          <p:cNvPr id="3" name="Slide Number Placeholder 2"/>
          <p:cNvSpPr>
            <a:spLocks noGrp="1"/>
          </p:cNvSpPr>
          <p:nvPr>
            <p:ph type="sldNum" sz="quarter" idx="12"/>
          </p:nvPr>
        </p:nvSpPr>
        <p:spPr/>
        <p:txBody>
          <a:bodyPr>
            <a:normAutofit lnSpcReduction="10000"/>
          </a:bodyPr>
          <a:lstStyle/>
          <a:p>
            <a:fld id="{B6F15528-21DE-4FAA-801E-634DDDAF4B2B}" type="slidenum">
              <a:rPr lang="en-US" smtClean="0"/>
              <a:pPr/>
              <a:t>23</a:t>
            </a:fld>
            <a:endParaRPr lang="en-US"/>
          </a:p>
        </p:txBody>
      </p:sp>
      <p:sp>
        <p:nvSpPr>
          <p:cNvPr id="4" name="Content Placeholder 3"/>
          <p:cNvSpPr>
            <a:spLocks noGrp="1"/>
          </p:cNvSpPr>
          <p:nvPr>
            <p:ph sz="quarter" idx="1"/>
          </p:nvPr>
        </p:nvSpPr>
        <p:spPr/>
        <p:txBody>
          <a:bodyPr>
            <a:normAutofit/>
          </a:bodyPr>
          <a:lstStyle/>
          <a:p>
            <a:r>
              <a:rPr lang="en-US" sz="1600" dirty="0"/>
              <a:t>Mutual information between two random variables is </a:t>
            </a:r>
            <a:r>
              <a:rPr lang="en-US" sz="1600" b="1" dirty="0"/>
              <a:t>a non-negative value, which measures the dependency between the variables</a:t>
            </a:r>
            <a:r>
              <a:rPr lang="en-US" sz="1600" dirty="0"/>
              <a:t>. It is equal to zero if and only if two random variables are independent, and higher values mean higher dependency.</a:t>
            </a:r>
          </a:p>
          <a:p>
            <a:endParaRPr lang="en-US" sz="16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66950"/>
            <a:ext cx="32766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670300" y="2359580"/>
            <a:ext cx="1282700" cy="276999"/>
          </a:xfrm>
          <a:prstGeom prst="rect">
            <a:avLst/>
          </a:prstGeom>
          <a:noFill/>
        </p:spPr>
        <p:txBody>
          <a:bodyPr wrap="square" rtlCol="0">
            <a:spAutoFit/>
          </a:bodyPr>
          <a:lstStyle/>
          <a:p>
            <a:r>
              <a:rPr lang="en-US" sz="1200" b="1" dirty="0"/>
              <a:t>Observation</a:t>
            </a:r>
          </a:p>
        </p:txBody>
      </p:sp>
      <p:sp>
        <p:nvSpPr>
          <p:cNvPr id="6" name="Right Arrow 5"/>
          <p:cNvSpPr/>
          <p:nvPr/>
        </p:nvSpPr>
        <p:spPr>
          <a:xfrm>
            <a:off x="3740150" y="2614214"/>
            <a:ext cx="1143000" cy="226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038350"/>
            <a:ext cx="2819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3562349"/>
            <a:ext cx="373380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62000" y="3257550"/>
            <a:ext cx="2133600" cy="369332"/>
          </a:xfrm>
          <a:prstGeom prst="rect">
            <a:avLst/>
          </a:prstGeom>
          <a:noFill/>
        </p:spPr>
        <p:txBody>
          <a:bodyPr wrap="square" rtlCol="0">
            <a:spAutoFit/>
          </a:bodyPr>
          <a:lstStyle/>
          <a:p>
            <a:r>
              <a:rPr lang="en-US" dirty="0"/>
              <a:t>Conclusion:</a:t>
            </a:r>
          </a:p>
        </p:txBody>
      </p:sp>
      <p:sp>
        <p:nvSpPr>
          <p:cNvPr id="8" name="Left Arrow 7"/>
          <p:cNvSpPr/>
          <p:nvPr/>
        </p:nvSpPr>
        <p:spPr>
          <a:xfrm>
            <a:off x="4356100" y="3626882"/>
            <a:ext cx="825500" cy="2280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8"/>
          <p:cNvSpPr>
            <a:spLocks noGrp="1"/>
          </p:cNvSpPr>
          <p:nvPr>
            <p:ph type="ftr" sz="quarter" idx="11"/>
          </p:nvPr>
        </p:nvSpPr>
        <p:spPr/>
        <p:txBody>
          <a:bodyPr/>
          <a:lstStyle/>
          <a:p>
            <a:r>
              <a:rPr lang="en-US"/>
              <a:t>11-19-2022, Group 1: PGP-DSE (Feb'22 Online)</a:t>
            </a:r>
          </a:p>
        </p:txBody>
      </p:sp>
    </p:spTree>
    <p:extLst>
      <p:ext uri="{BB962C8B-B14F-4D97-AF65-F5344CB8AC3E}">
        <p14:creationId xmlns:p14="http://schemas.microsoft.com/office/powerpoint/2010/main" val="322017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Hyper Parameter Tuning using </a:t>
            </a:r>
            <a:r>
              <a:rPr lang="en-US" dirty="0" err="1"/>
              <a:t>GridSearchCV</a:t>
            </a:r>
            <a:endParaRPr lang="en-US" dirty="0"/>
          </a:p>
        </p:txBody>
      </p:sp>
      <p:sp>
        <p:nvSpPr>
          <p:cNvPr id="3" name="Slide Number Placeholder 2"/>
          <p:cNvSpPr>
            <a:spLocks noGrp="1"/>
          </p:cNvSpPr>
          <p:nvPr>
            <p:ph type="sldNum" sz="quarter" idx="12"/>
          </p:nvPr>
        </p:nvSpPr>
        <p:spPr/>
        <p:txBody>
          <a:bodyPr>
            <a:normAutofit lnSpcReduction="10000"/>
          </a:bodyPr>
          <a:lstStyle/>
          <a:p>
            <a:fld id="{B6F15528-21DE-4FAA-801E-634DDDAF4B2B}" type="slidenum">
              <a:rPr lang="en-US" smtClean="0"/>
              <a:pPr/>
              <a:t>24</a:t>
            </a:fld>
            <a:endParaRPr lang="en-US"/>
          </a:p>
        </p:txBody>
      </p:sp>
      <p:sp>
        <p:nvSpPr>
          <p:cNvPr id="4" name="Content Placeholder 3"/>
          <p:cNvSpPr>
            <a:spLocks noGrp="1"/>
          </p:cNvSpPr>
          <p:nvPr>
            <p:ph sz="quarter" idx="1"/>
          </p:nvPr>
        </p:nvSpPr>
        <p:spPr/>
        <p:txBody>
          <a:bodyPr/>
          <a:lstStyle/>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76350"/>
            <a:ext cx="77724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a:t>11-19-2022, Group 1: PGP-DSE (Feb'22 Online)</a:t>
            </a:r>
          </a:p>
        </p:txBody>
      </p:sp>
    </p:spTree>
    <p:extLst>
      <p:ext uri="{BB962C8B-B14F-4D97-AF65-F5344CB8AC3E}">
        <p14:creationId xmlns:p14="http://schemas.microsoft.com/office/powerpoint/2010/main" val="4143499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Train Result	</a:t>
            </a:r>
          </a:p>
        </p:txBody>
      </p:sp>
      <p:sp>
        <p:nvSpPr>
          <p:cNvPr id="3" name="Text Placeholder 2"/>
          <p:cNvSpPr>
            <a:spLocks noGrp="1"/>
          </p:cNvSpPr>
          <p:nvPr>
            <p:ph type="body" sz="half" idx="3"/>
          </p:nvPr>
        </p:nvSpPr>
        <p:spPr/>
        <p:txBody>
          <a:bodyPr/>
          <a:lstStyle/>
          <a:p>
            <a:r>
              <a:rPr lang="en-US" dirty="0"/>
              <a:t>Test Result</a:t>
            </a:r>
          </a:p>
        </p:txBody>
      </p:sp>
      <p:sp>
        <p:nvSpPr>
          <p:cNvPr id="4" name="Content Placeholder 3"/>
          <p:cNvSpPr>
            <a:spLocks noGrp="1"/>
          </p:cNvSpPr>
          <p:nvPr>
            <p:ph sz="quarter" idx="2"/>
          </p:nvPr>
        </p:nvSpPr>
        <p:spPr/>
        <p:txBody>
          <a:bodyPr/>
          <a:lstStyle/>
          <a:p>
            <a:endParaRPr lang="en-US" dirty="0"/>
          </a:p>
        </p:txBody>
      </p:sp>
      <p:sp>
        <p:nvSpPr>
          <p:cNvPr id="5" name="Content Placeholder 4"/>
          <p:cNvSpPr>
            <a:spLocks noGrp="1"/>
          </p:cNvSpPr>
          <p:nvPr>
            <p:ph sz="quarter" idx="4"/>
          </p:nvPr>
        </p:nvSpPr>
        <p:spPr/>
        <p:txBody>
          <a:bodyPr/>
          <a:lstStyle/>
          <a:p>
            <a:endParaRPr lang="en-US" dirty="0"/>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25</a:t>
            </a:fld>
            <a:endParaRPr lang="en-US"/>
          </a:p>
        </p:txBody>
      </p:sp>
      <p:sp>
        <p:nvSpPr>
          <p:cNvPr id="7" name="Title 6"/>
          <p:cNvSpPr>
            <a:spLocks noGrp="1"/>
          </p:cNvSpPr>
          <p:nvPr>
            <p:ph type="title"/>
          </p:nvPr>
        </p:nvSpPr>
        <p:spPr/>
        <p:txBody>
          <a:bodyPr>
            <a:normAutofit fontScale="90000"/>
          </a:bodyPr>
          <a:lstStyle/>
          <a:p>
            <a:r>
              <a:rPr lang="en-US" dirty="0"/>
              <a:t>Results</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00" y="1733550"/>
            <a:ext cx="39624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733550"/>
            <a:ext cx="41148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ooter Placeholder 7"/>
          <p:cNvSpPr>
            <a:spLocks noGrp="1"/>
          </p:cNvSpPr>
          <p:nvPr>
            <p:ph type="ftr" sz="quarter" idx="11"/>
          </p:nvPr>
        </p:nvSpPr>
        <p:spPr/>
        <p:txBody>
          <a:bodyPr/>
          <a:lstStyle/>
          <a:p>
            <a:r>
              <a:rPr lang="en-US"/>
              <a:t>11-19-2022, Group 1: PGP-DSE (Feb'22 Online)</a:t>
            </a:r>
          </a:p>
        </p:txBody>
      </p:sp>
    </p:spTree>
    <p:extLst>
      <p:ext uri="{BB962C8B-B14F-4D97-AF65-F5344CB8AC3E}">
        <p14:creationId xmlns:p14="http://schemas.microsoft.com/office/powerpoint/2010/main" val="1192433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Evaluation Metrics of Models</a:t>
            </a:r>
          </a:p>
        </p:txBody>
      </p:sp>
      <p:sp>
        <p:nvSpPr>
          <p:cNvPr id="3" name="Slide Number Placeholder 2"/>
          <p:cNvSpPr>
            <a:spLocks noGrp="1"/>
          </p:cNvSpPr>
          <p:nvPr>
            <p:ph type="sldNum" sz="quarter" idx="12"/>
          </p:nvPr>
        </p:nvSpPr>
        <p:spPr/>
        <p:txBody>
          <a:bodyPr>
            <a:normAutofit lnSpcReduction="10000"/>
          </a:bodyPr>
          <a:lstStyle/>
          <a:p>
            <a:fld id="{B6F15528-21DE-4FAA-801E-634DDDAF4B2B}" type="slidenum">
              <a:rPr lang="en-US" smtClean="0"/>
              <a:pPr/>
              <a:t>26</a:t>
            </a:fld>
            <a:endParaRPr lang="en-US"/>
          </a:p>
        </p:txBody>
      </p:sp>
      <p:sp>
        <p:nvSpPr>
          <p:cNvPr id="4" name="Content Placeholder 3"/>
          <p:cNvSpPr>
            <a:spLocks noGrp="1"/>
          </p:cNvSpPr>
          <p:nvPr>
            <p:ph sz="half" idx="1"/>
          </p:nvPr>
        </p:nvSpPr>
        <p:spPr/>
        <p:txBody>
          <a:bodyPr/>
          <a:lstStyle/>
          <a:p>
            <a:r>
              <a:rPr lang="en-US" dirty="0"/>
              <a:t>Plot : Model Accuracies</a:t>
            </a:r>
          </a:p>
        </p:txBody>
      </p:sp>
      <p:sp>
        <p:nvSpPr>
          <p:cNvPr id="5" name="Content Placeholder 4"/>
          <p:cNvSpPr>
            <a:spLocks noGrp="1"/>
          </p:cNvSpPr>
          <p:nvPr>
            <p:ph sz="half" idx="2"/>
          </p:nvPr>
        </p:nvSpPr>
        <p:spPr/>
        <p:txBody>
          <a:bodyPr/>
          <a:lstStyle/>
          <a:p>
            <a:r>
              <a:rPr lang="en-US" dirty="0"/>
              <a:t>F1 scores of Train &amp; Test Models:</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04949"/>
            <a:ext cx="3886200" cy="3200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US"/>
              <a:t>11-19-2022, Group 1: PGP-DSE (Feb'22 Online)</a:t>
            </a:r>
          </a:p>
        </p:txBody>
      </p:sp>
      <p:pic>
        <p:nvPicPr>
          <p:cNvPr id="8" name="Picture 7">
            <a:extLst>
              <a:ext uri="{FF2B5EF4-FFF2-40B4-BE49-F238E27FC236}">
                <a16:creationId xmlns:a16="http://schemas.microsoft.com/office/drawing/2014/main" id="{34C98DC1-66B7-C4D0-9577-70AA7383AC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809750"/>
            <a:ext cx="4111752" cy="2895601"/>
          </a:xfrm>
          <a:prstGeom prst="rect">
            <a:avLst/>
          </a:prstGeom>
        </p:spPr>
      </p:pic>
    </p:spTree>
    <p:extLst>
      <p:ext uri="{BB962C8B-B14F-4D97-AF65-F5344CB8AC3E}">
        <p14:creationId xmlns:p14="http://schemas.microsoft.com/office/powerpoint/2010/main" val="4152690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 Explain ability Using SHAP</a:t>
            </a:r>
          </a:p>
        </p:txBody>
      </p:sp>
      <p:sp>
        <p:nvSpPr>
          <p:cNvPr id="3" name="Slide Number Placeholder 2"/>
          <p:cNvSpPr>
            <a:spLocks noGrp="1"/>
          </p:cNvSpPr>
          <p:nvPr>
            <p:ph type="sldNum" sz="quarter" idx="12"/>
          </p:nvPr>
        </p:nvSpPr>
        <p:spPr/>
        <p:txBody>
          <a:bodyPr>
            <a:normAutofit lnSpcReduction="10000"/>
          </a:bodyPr>
          <a:lstStyle/>
          <a:p>
            <a:fld id="{B6F15528-21DE-4FAA-801E-634DDDAF4B2B}" type="slidenum">
              <a:rPr lang="en-US" smtClean="0"/>
              <a:pPr/>
              <a:t>27</a:t>
            </a:fld>
            <a:endParaRPr lang="en-US"/>
          </a:p>
        </p:txBody>
      </p:sp>
      <p:sp>
        <p:nvSpPr>
          <p:cNvPr id="4" name="Content Placeholder 3"/>
          <p:cNvSpPr>
            <a:spLocks noGrp="1"/>
          </p:cNvSpPr>
          <p:nvPr>
            <p:ph sz="quarter" idx="1"/>
          </p:nvPr>
        </p:nvSpPr>
        <p:spPr/>
        <p:txBody>
          <a:bodyPr>
            <a:normAutofit/>
          </a:bodyPr>
          <a:lstStyle/>
          <a:p>
            <a:r>
              <a:rPr lang="en-US" sz="1400" dirty="0"/>
              <a:t>The key idea of SHAP is to calculate the Shapley values for each feature of the sample to be interpreted, where each Shapley value represents the impact that the feature to which it is associated, generates in the prediction</a:t>
            </a:r>
          </a:p>
          <a:p>
            <a:endParaRPr lang="en-US" sz="14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2847972"/>
            <a:ext cx="6934200"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1828800"/>
            <a:ext cx="58737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a:t>11-19-2022, Group 1: PGP-DSE (Feb'22 Online)</a:t>
            </a:r>
          </a:p>
        </p:txBody>
      </p:sp>
    </p:spTree>
    <p:extLst>
      <p:ext uri="{BB962C8B-B14F-4D97-AF65-F5344CB8AC3E}">
        <p14:creationId xmlns:p14="http://schemas.microsoft.com/office/powerpoint/2010/main" val="694525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Conclusion Through SHAP</a:t>
            </a:r>
          </a:p>
        </p:txBody>
      </p:sp>
      <p:sp>
        <p:nvSpPr>
          <p:cNvPr id="3" name="Slide Number Placeholder 2"/>
          <p:cNvSpPr>
            <a:spLocks noGrp="1"/>
          </p:cNvSpPr>
          <p:nvPr>
            <p:ph type="sldNum" sz="quarter" idx="12"/>
          </p:nvPr>
        </p:nvSpPr>
        <p:spPr/>
        <p:txBody>
          <a:bodyPr>
            <a:normAutofit lnSpcReduction="10000"/>
          </a:bodyPr>
          <a:lstStyle/>
          <a:p>
            <a:fld id="{B6F15528-21DE-4FAA-801E-634DDDAF4B2B}" type="slidenum">
              <a:rPr lang="en-US" smtClean="0"/>
              <a:pPr/>
              <a:t>28</a:t>
            </a:fld>
            <a:endParaRPr lang="en-US"/>
          </a:p>
        </p:txBody>
      </p:sp>
      <p:sp>
        <p:nvSpPr>
          <p:cNvPr id="4" name="Content Placeholder 3"/>
          <p:cNvSpPr>
            <a:spLocks noGrp="1"/>
          </p:cNvSpPr>
          <p:nvPr>
            <p:ph sz="quarter" idx="1"/>
          </p:nvPr>
        </p:nvSpPr>
        <p:spPr/>
        <p:txBody>
          <a:bodyPr/>
          <a:lstStyle/>
          <a:p>
            <a:endParaRPr lang="en-US" dirty="0"/>
          </a:p>
        </p:txBody>
      </p:sp>
      <p:sp>
        <p:nvSpPr>
          <p:cNvPr id="5" name="TextBox 4"/>
          <p:cNvSpPr txBox="1"/>
          <p:nvPr/>
        </p:nvSpPr>
        <p:spPr>
          <a:xfrm>
            <a:off x="558800" y="2191861"/>
            <a:ext cx="2590800" cy="1477328"/>
          </a:xfrm>
          <a:prstGeom prst="rect">
            <a:avLst/>
          </a:prstGeom>
          <a:noFill/>
          <a:ln w="38100">
            <a:solidFill>
              <a:schemeClr val="tx1"/>
            </a:solidFill>
          </a:ln>
        </p:spPr>
        <p:txBody>
          <a:bodyPr wrap="square" rtlCol="0">
            <a:spAutoFit/>
          </a:bodyPr>
          <a:lstStyle/>
          <a:p>
            <a:r>
              <a:rPr lang="en-US" dirty="0"/>
              <a:t>Plot depicts , how does an individual class label of target variable is utilizing a particular feature used in analysis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192211"/>
            <a:ext cx="4619625"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US"/>
              <a:t>11-19-2022, Group 1: PGP-DSE (Feb'22 Online)</a:t>
            </a:r>
          </a:p>
        </p:txBody>
      </p:sp>
    </p:spTree>
    <p:extLst>
      <p:ext uri="{BB962C8B-B14F-4D97-AF65-F5344CB8AC3E}">
        <p14:creationId xmlns:p14="http://schemas.microsoft.com/office/powerpoint/2010/main" val="368682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 Plot through SHAP</a:t>
            </a:r>
          </a:p>
        </p:txBody>
      </p:sp>
      <p:sp>
        <p:nvSpPr>
          <p:cNvPr id="3" name="Slide Number Placeholder 2"/>
          <p:cNvSpPr>
            <a:spLocks noGrp="1"/>
          </p:cNvSpPr>
          <p:nvPr>
            <p:ph type="sldNum" sz="quarter" idx="12"/>
          </p:nvPr>
        </p:nvSpPr>
        <p:spPr/>
        <p:txBody>
          <a:bodyPr>
            <a:normAutofit lnSpcReduction="10000"/>
          </a:bodyPr>
          <a:lstStyle/>
          <a:p>
            <a:fld id="{B6F15528-21DE-4FAA-801E-634DDDAF4B2B}" type="slidenum">
              <a:rPr lang="en-US" smtClean="0"/>
              <a:pPr/>
              <a:t>29</a:t>
            </a:fld>
            <a:endParaRPr lang="en-US"/>
          </a:p>
        </p:txBody>
      </p:sp>
      <p:sp>
        <p:nvSpPr>
          <p:cNvPr id="4" name="Content Placeholder 3"/>
          <p:cNvSpPr>
            <a:spLocks noGrp="1"/>
          </p:cNvSpPr>
          <p:nvPr>
            <p:ph sz="quarter"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206501"/>
            <a:ext cx="4143375" cy="3390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85800" y="2038350"/>
            <a:ext cx="2438400" cy="2031325"/>
          </a:xfrm>
          <a:prstGeom prst="rect">
            <a:avLst/>
          </a:prstGeom>
          <a:noFill/>
          <a:ln w="28575">
            <a:solidFill>
              <a:schemeClr val="tx1"/>
            </a:solidFill>
          </a:ln>
        </p:spPr>
        <p:txBody>
          <a:bodyPr wrap="square" rtlCol="0">
            <a:spAutoFit/>
          </a:bodyPr>
          <a:lstStyle/>
          <a:p>
            <a:pPr algn="just"/>
            <a:r>
              <a:rPr lang="en-US" sz="1400" dirty="0"/>
              <a:t>In the summary plot, we see first indications of the relationship between the value of a feature and the impact on the prediction. But to see the exact form of the relationship, we have to look at SHAP dependence plots.</a:t>
            </a:r>
          </a:p>
        </p:txBody>
      </p:sp>
      <p:sp>
        <p:nvSpPr>
          <p:cNvPr id="7" name="Footer Placeholder 6"/>
          <p:cNvSpPr>
            <a:spLocks noGrp="1"/>
          </p:cNvSpPr>
          <p:nvPr>
            <p:ph type="ftr" sz="quarter" idx="11"/>
          </p:nvPr>
        </p:nvSpPr>
        <p:spPr/>
        <p:txBody>
          <a:bodyPr/>
          <a:lstStyle/>
          <a:p>
            <a:r>
              <a:rPr lang="en-US"/>
              <a:t>11-19-2022, Group 1: PGP-DSE (Feb'22 Online)</a:t>
            </a:r>
          </a:p>
        </p:txBody>
      </p:sp>
    </p:spTree>
    <p:extLst>
      <p:ext uri="{BB962C8B-B14F-4D97-AF65-F5344CB8AC3E}">
        <p14:creationId xmlns:p14="http://schemas.microsoft.com/office/powerpoint/2010/main" val="1840847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lnSpcReduction="10000"/>
          </a:bodyPr>
          <a:lstStyle/>
          <a:p>
            <a:fld id="{B6F15528-21DE-4FAA-801E-634DDDAF4B2B}" type="slidenum">
              <a:rPr lang="en-US" smtClean="0"/>
              <a:pPr/>
              <a:t>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95350"/>
            <a:ext cx="7696200" cy="3911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09600" y="209550"/>
            <a:ext cx="7848600" cy="369332"/>
          </a:xfrm>
          <a:prstGeom prst="rect">
            <a:avLst/>
          </a:prstGeom>
          <a:noFill/>
        </p:spPr>
        <p:txBody>
          <a:bodyPr wrap="square" rtlCol="0">
            <a:spAutoFit/>
          </a:bodyPr>
          <a:lstStyle/>
          <a:p>
            <a:pPr algn="ctr"/>
            <a:r>
              <a:rPr lang="en-US" b="1" dirty="0"/>
              <a:t>Initial Dtypes of Features in Dataset</a:t>
            </a:r>
          </a:p>
        </p:txBody>
      </p:sp>
      <p:sp>
        <p:nvSpPr>
          <p:cNvPr id="4" name="Footer Placeholder 3"/>
          <p:cNvSpPr>
            <a:spLocks noGrp="1"/>
          </p:cNvSpPr>
          <p:nvPr>
            <p:ph type="ftr" sz="quarter" idx="11"/>
          </p:nvPr>
        </p:nvSpPr>
        <p:spPr/>
        <p:txBody>
          <a:bodyPr/>
          <a:lstStyle/>
          <a:p>
            <a:r>
              <a:rPr lang="en-US"/>
              <a:t>11-19-2022, Group 1: PGP-DSE (Feb'22 Online)</a:t>
            </a:r>
          </a:p>
        </p:txBody>
      </p:sp>
    </p:spTree>
    <p:extLst>
      <p:ext uri="{BB962C8B-B14F-4D97-AF65-F5344CB8AC3E}">
        <p14:creationId xmlns:p14="http://schemas.microsoft.com/office/powerpoint/2010/main" val="3336439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Good Class Label</a:t>
            </a:r>
          </a:p>
        </p:txBody>
      </p:sp>
      <p:sp>
        <p:nvSpPr>
          <p:cNvPr id="3" name="Text Placeholder 2"/>
          <p:cNvSpPr>
            <a:spLocks noGrp="1"/>
          </p:cNvSpPr>
          <p:nvPr>
            <p:ph type="body" sz="half" idx="3"/>
          </p:nvPr>
        </p:nvSpPr>
        <p:spPr/>
        <p:txBody>
          <a:bodyPr/>
          <a:lstStyle/>
          <a:p>
            <a:r>
              <a:rPr lang="en-US" dirty="0"/>
              <a:t>Poor Class Label</a:t>
            </a:r>
          </a:p>
        </p:txBody>
      </p:sp>
      <p:sp>
        <p:nvSpPr>
          <p:cNvPr id="4" name="Content Placeholder 3"/>
          <p:cNvSpPr>
            <a:spLocks noGrp="1"/>
          </p:cNvSpPr>
          <p:nvPr>
            <p:ph sz="quarter" idx="2"/>
          </p:nvPr>
        </p:nvSpPr>
        <p:spPr/>
        <p:txBody>
          <a:bodyPr/>
          <a:lstStyle/>
          <a:p>
            <a:endParaRPr lang="en-US" dirty="0"/>
          </a:p>
        </p:txBody>
      </p:sp>
      <p:sp>
        <p:nvSpPr>
          <p:cNvPr id="5" name="Content Placeholder 4"/>
          <p:cNvSpPr>
            <a:spLocks noGrp="1"/>
          </p:cNvSpPr>
          <p:nvPr>
            <p:ph sz="quarter" idx="4"/>
          </p:nvPr>
        </p:nvSpPr>
        <p:spPr/>
        <p:txBody>
          <a:bodyPr/>
          <a:lstStyle/>
          <a:p>
            <a:endParaRPr lang="en-US" dirty="0"/>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30</a:t>
            </a:fld>
            <a:endParaRPr lang="en-US"/>
          </a:p>
        </p:txBody>
      </p:sp>
      <p:sp>
        <p:nvSpPr>
          <p:cNvPr id="7" name="Title 6"/>
          <p:cNvSpPr>
            <a:spLocks noGrp="1"/>
          </p:cNvSpPr>
          <p:nvPr>
            <p:ph type="title"/>
          </p:nvPr>
        </p:nvSpPr>
        <p:spPr/>
        <p:txBody>
          <a:bodyPr>
            <a:normAutofit/>
          </a:bodyPr>
          <a:lstStyle/>
          <a:p>
            <a:r>
              <a:rPr lang="en-US" sz="2800" dirty="0"/>
              <a:t>Dependence Plots for Poor and Good Class Labels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884" y="1962150"/>
            <a:ext cx="3927891"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3746" y="1962150"/>
            <a:ext cx="4006404"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ooter Placeholder 7"/>
          <p:cNvSpPr>
            <a:spLocks noGrp="1"/>
          </p:cNvSpPr>
          <p:nvPr>
            <p:ph type="ftr" sz="quarter" idx="11"/>
          </p:nvPr>
        </p:nvSpPr>
        <p:spPr/>
        <p:txBody>
          <a:bodyPr/>
          <a:lstStyle/>
          <a:p>
            <a:r>
              <a:rPr lang="en-US"/>
              <a:t>11-19-2022, Group 1: PGP-DSE (Feb'22 Online)</a:t>
            </a:r>
          </a:p>
        </p:txBody>
      </p:sp>
    </p:spTree>
    <p:extLst>
      <p:ext uri="{BB962C8B-B14F-4D97-AF65-F5344CB8AC3E}">
        <p14:creationId xmlns:p14="http://schemas.microsoft.com/office/powerpoint/2010/main" val="396865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Dependence Plot for Standard Class Label</a:t>
            </a:r>
          </a:p>
        </p:txBody>
      </p:sp>
      <p:sp>
        <p:nvSpPr>
          <p:cNvPr id="3" name="Slide Number Placeholder 2"/>
          <p:cNvSpPr>
            <a:spLocks noGrp="1"/>
          </p:cNvSpPr>
          <p:nvPr>
            <p:ph type="sldNum" sz="quarter" idx="12"/>
          </p:nvPr>
        </p:nvSpPr>
        <p:spPr/>
        <p:txBody>
          <a:bodyPr>
            <a:normAutofit lnSpcReduction="10000"/>
          </a:bodyPr>
          <a:lstStyle/>
          <a:p>
            <a:fld id="{B6F15528-21DE-4FAA-801E-634DDDAF4B2B}" type="slidenum">
              <a:rPr lang="en-US" smtClean="0"/>
              <a:pPr/>
              <a:t>31</a:t>
            </a:fld>
            <a:endParaRPr lang="en-US"/>
          </a:p>
        </p:txBody>
      </p:sp>
      <p:sp>
        <p:nvSpPr>
          <p:cNvPr id="4" name="Content Placeholder 3"/>
          <p:cNvSpPr>
            <a:spLocks noGrp="1"/>
          </p:cNvSpPr>
          <p:nvPr>
            <p:ph sz="quarter"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428750"/>
            <a:ext cx="4495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09600" y="1885950"/>
            <a:ext cx="2514600" cy="1754326"/>
          </a:xfrm>
          <a:prstGeom prst="rect">
            <a:avLst/>
          </a:prstGeom>
          <a:noFill/>
          <a:ln w="28575">
            <a:solidFill>
              <a:schemeClr val="tx1"/>
            </a:solidFill>
          </a:ln>
        </p:spPr>
        <p:txBody>
          <a:bodyPr wrap="square" rtlCol="0">
            <a:spAutoFit/>
          </a:bodyPr>
          <a:lstStyle/>
          <a:p>
            <a:pPr algn="just"/>
            <a:r>
              <a:rPr lang="en-US" dirty="0"/>
              <a:t>As we can observe from the plot , the plot shows progressive interaction effect b/w </a:t>
            </a:r>
            <a:r>
              <a:rPr lang="en-US" dirty="0" err="1"/>
              <a:t>delay_from_due_date</a:t>
            </a:r>
            <a:r>
              <a:rPr lang="en-US" dirty="0"/>
              <a:t> &amp; </a:t>
            </a:r>
            <a:r>
              <a:rPr lang="en-US" dirty="0" err="1"/>
              <a:t>Credit_Mix_Good</a:t>
            </a:r>
            <a:r>
              <a:rPr lang="en-US" dirty="0"/>
              <a:t>.</a:t>
            </a:r>
          </a:p>
        </p:txBody>
      </p:sp>
      <p:sp>
        <p:nvSpPr>
          <p:cNvPr id="6" name="Footer Placeholder 5"/>
          <p:cNvSpPr>
            <a:spLocks noGrp="1"/>
          </p:cNvSpPr>
          <p:nvPr>
            <p:ph type="ftr" sz="quarter" idx="11"/>
          </p:nvPr>
        </p:nvSpPr>
        <p:spPr/>
        <p:txBody>
          <a:bodyPr/>
          <a:lstStyle/>
          <a:p>
            <a:r>
              <a:rPr lang="en-US"/>
              <a:t>11-19-2022, Group 1: PGP-DSE (Feb'22 Online)</a:t>
            </a:r>
          </a:p>
        </p:txBody>
      </p:sp>
    </p:spTree>
    <p:extLst>
      <p:ext uri="{BB962C8B-B14F-4D97-AF65-F5344CB8AC3E}">
        <p14:creationId xmlns:p14="http://schemas.microsoft.com/office/powerpoint/2010/main" val="327834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Conclusions</a:t>
            </a:r>
          </a:p>
        </p:txBody>
      </p:sp>
      <p:sp>
        <p:nvSpPr>
          <p:cNvPr id="3" name="Slide Number Placeholder 2"/>
          <p:cNvSpPr>
            <a:spLocks noGrp="1"/>
          </p:cNvSpPr>
          <p:nvPr>
            <p:ph type="sldNum" sz="quarter" idx="12"/>
          </p:nvPr>
        </p:nvSpPr>
        <p:spPr/>
        <p:txBody>
          <a:bodyPr>
            <a:normAutofit lnSpcReduction="10000"/>
          </a:bodyPr>
          <a:lstStyle/>
          <a:p>
            <a:fld id="{B6F15528-21DE-4FAA-801E-634DDDAF4B2B}" type="slidenum">
              <a:rPr lang="en-US" smtClean="0"/>
              <a:pPr/>
              <a:t>32</a:t>
            </a:fld>
            <a:endParaRPr lang="en-US"/>
          </a:p>
        </p:txBody>
      </p:sp>
      <p:sp>
        <p:nvSpPr>
          <p:cNvPr id="4" name="Content Placeholder 3"/>
          <p:cNvSpPr>
            <a:spLocks noGrp="1"/>
          </p:cNvSpPr>
          <p:nvPr>
            <p:ph sz="quarter" idx="1"/>
          </p:nvPr>
        </p:nvSpPr>
        <p:spPr/>
        <p:txBody>
          <a:bodyPr>
            <a:normAutofit fontScale="92500" lnSpcReduction="10000"/>
          </a:bodyPr>
          <a:lstStyle/>
          <a:p>
            <a:pPr algn="just"/>
            <a:r>
              <a:rPr lang="en-US" sz="1500" b="1" dirty="0">
                <a:latin typeface="Times New Roman" pitchFamily="18" charset="0"/>
                <a:cs typeface="Times New Roman" pitchFamily="18" charset="0"/>
              </a:rPr>
              <a:t>KEY FEATURE </a:t>
            </a:r>
            <a:r>
              <a:rPr lang="en-US" sz="1500" dirty="0">
                <a:latin typeface="Times New Roman" pitchFamily="18" charset="0"/>
                <a:cs typeface="Times New Roman" pitchFamily="18" charset="0"/>
              </a:rPr>
              <a:t>: Despite being multi-class problem able to achieve good scores.</a:t>
            </a:r>
          </a:p>
          <a:p>
            <a:pPr algn="just"/>
            <a:r>
              <a:rPr lang="en-US" sz="1500" dirty="0">
                <a:latin typeface="Times New Roman" pitchFamily="18" charset="0"/>
                <a:cs typeface="Times New Roman" pitchFamily="18" charset="0"/>
              </a:rPr>
              <a:t>We have selected XGBOOST model as our final model because it shows best performance metrics among others.</a:t>
            </a:r>
          </a:p>
          <a:p>
            <a:pPr marL="0" indent="0" algn="just">
              <a:buNone/>
            </a:pP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Considering models after SMOTE gave us somewhat less appropriate results as compared to one with having class imbalance, hence our predictions are slightly biased towards STANDARD rating.</a:t>
            </a:r>
          </a:p>
          <a:p>
            <a:pPr algn="just"/>
            <a:r>
              <a:rPr lang="en-US" sz="1400" dirty="0">
                <a:latin typeface="Times New Roman" pitchFamily="18" charset="0"/>
                <a:cs typeface="Times New Roman" pitchFamily="18" charset="0"/>
              </a:rPr>
              <a:t>Also as per business case studies we came to conclusion that mostly firms to attract customer , didn’t let them to show in POOR category hence our model works best fit for industry.</a:t>
            </a:r>
          </a:p>
          <a:p>
            <a:pPr algn="just"/>
            <a:r>
              <a:rPr lang="en-US" sz="1400" dirty="0">
                <a:latin typeface="Times New Roman" pitchFamily="18" charset="0"/>
                <a:cs typeface="Times New Roman" pitchFamily="18" charset="0"/>
              </a:rPr>
              <a:t>Future Scope and development for this model’s upgradation can be closely examining the interaction effects being provided by explainibility libraries and implementing those interactions as new features , to turn prediction at next level Accuracy.</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2109232"/>
            <a:ext cx="3162300" cy="85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081907"/>
            <a:ext cx="3241964"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90600" y="1832233"/>
            <a:ext cx="1371600" cy="276999"/>
          </a:xfrm>
          <a:prstGeom prst="rect">
            <a:avLst/>
          </a:prstGeom>
          <a:noFill/>
          <a:ln w="28575">
            <a:solidFill>
              <a:schemeClr val="tx1"/>
            </a:solidFill>
          </a:ln>
        </p:spPr>
        <p:txBody>
          <a:bodyPr wrap="square" rtlCol="0">
            <a:spAutoFit/>
          </a:bodyPr>
          <a:lstStyle/>
          <a:p>
            <a:r>
              <a:rPr lang="en-US" sz="1200" b="1" dirty="0"/>
              <a:t>Train Metrics:</a:t>
            </a:r>
          </a:p>
        </p:txBody>
      </p:sp>
      <p:sp>
        <p:nvSpPr>
          <p:cNvPr id="7" name="TextBox 6"/>
          <p:cNvSpPr txBox="1"/>
          <p:nvPr/>
        </p:nvSpPr>
        <p:spPr>
          <a:xfrm>
            <a:off x="4876800" y="1772948"/>
            <a:ext cx="1392382" cy="276999"/>
          </a:xfrm>
          <a:prstGeom prst="rect">
            <a:avLst/>
          </a:prstGeom>
          <a:noFill/>
          <a:ln w="28575">
            <a:solidFill>
              <a:schemeClr val="tx1"/>
            </a:solidFill>
          </a:ln>
        </p:spPr>
        <p:txBody>
          <a:bodyPr wrap="square" rtlCol="0">
            <a:spAutoFit/>
          </a:bodyPr>
          <a:lstStyle/>
          <a:p>
            <a:r>
              <a:rPr lang="en-US" sz="1200" b="1" dirty="0"/>
              <a:t>Test Metrics:</a:t>
            </a:r>
          </a:p>
        </p:txBody>
      </p:sp>
      <p:sp>
        <p:nvSpPr>
          <p:cNvPr id="8" name="Footer Placeholder 7"/>
          <p:cNvSpPr>
            <a:spLocks noGrp="1"/>
          </p:cNvSpPr>
          <p:nvPr>
            <p:ph type="ftr" sz="quarter" idx="11"/>
          </p:nvPr>
        </p:nvSpPr>
        <p:spPr/>
        <p:txBody>
          <a:bodyPr/>
          <a:lstStyle/>
          <a:p>
            <a:r>
              <a:rPr lang="en-US"/>
              <a:t>11-19-2022, Group 1: PGP-DSE (Feb'22 Online)</a:t>
            </a:r>
          </a:p>
        </p:txBody>
      </p:sp>
    </p:spTree>
    <p:extLst>
      <p:ext uri="{BB962C8B-B14F-4D97-AF65-F5344CB8AC3E}">
        <p14:creationId xmlns:p14="http://schemas.microsoft.com/office/powerpoint/2010/main" val="265772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lnSpcReduction="10000"/>
          </a:bodyPr>
          <a:lstStyle/>
          <a:p>
            <a:fld id="{B6F15528-21DE-4FAA-801E-634DDDAF4B2B}" type="slidenum">
              <a:rPr lang="en-US" smtClean="0"/>
              <a:pPr/>
              <a:t>33</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Footer Placeholder 3"/>
          <p:cNvSpPr>
            <a:spLocks noGrp="1"/>
          </p:cNvSpPr>
          <p:nvPr>
            <p:ph type="ftr" sz="quarter" idx="11"/>
          </p:nvPr>
        </p:nvSpPr>
        <p:spPr/>
        <p:txBody>
          <a:bodyPr/>
          <a:lstStyle/>
          <a:p>
            <a:r>
              <a:rPr lang="en-US"/>
              <a:t>11-19-2022, Group 1: PGP-DSE (Feb'22 Online)</a:t>
            </a:r>
          </a:p>
        </p:txBody>
      </p:sp>
    </p:spTree>
    <p:extLst>
      <p:ext uri="{BB962C8B-B14F-4D97-AF65-F5344CB8AC3E}">
        <p14:creationId xmlns:p14="http://schemas.microsoft.com/office/powerpoint/2010/main" val="208822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Set Information</a:t>
            </a:r>
          </a:p>
        </p:txBody>
      </p:sp>
      <p:sp>
        <p:nvSpPr>
          <p:cNvPr id="3" name="Slide Number Placeholder 2"/>
          <p:cNvSpPr>
            <a:spLocks noGrp="1"/>
          </p:cNvSpPr>
          <p:nvPr>
            <p:ph type="sldNum" sz="quarter" idx="12"/>
          </p:nvPr>
        </p:nvSpPr>
        <p:spPr/>
        <p:txBody>
          <a:bodyPr>
            <a:normAutofit lnSpcReduction="10000"/>
          </a:bodyPr>
          <a:lstStyle/>
          <a:p>
            <a:fld id="{B6F15528-21DE-4FAA-801E-634DDDAF4B2B}" type="slidenum">
              <a:rPr lang="en-US" smtClean="0"/>
              <a:pPr/>
              <a:t>4</a:t>
            </a:fld>
            <a:endParaRPr lang="en-US"/>
          </a:p>
        </p:txBody>
      </p:sp>
      <p:sp>
        <p:nvSpPr>
          <p:cNvPr id="5" name="Content Placeholder 2">
            <a:extLst>
              <a:ext uri="{FF2B5EF4-FFF2-40B4-BE49-F238E27FC236}">
                <a16:creationId xmlns:a16="http://schemas.microsoft.com/office/drawing/2014/main" id="{AE35A5E4-D7FC-3B44-924F-8F31E7C43864}"/>
              </a:ext>
            </a:extLst>
          </p:cNvPr>
          <p:cNvSpPr txBox="1">
            <a:spLocks/>
          </p:cNvSpPr>
          <p:nvPr/>
        </p:nvSpPr>
        <p:spPr>
          <a:xfrm>
            <a:off x="228600" y="1047750"/>
            <a:ext cx="8763000" cy="385445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US" alt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Dataset has 100000 instances (rows) and 28 attributes (columns).</a:t>
            </a:r>
            <a:endParaRPr lang="en-US" altLang="en-US" sz="1600" dirty="0">
              <a:latin typeface="Times New Roman" panose="02020603050405020304" pitchFamily="18" charset="0"/>
              <a:cs typeface="Times New Roman" panose="02020603050405020304" pitchFamily="18" charset="0"/>
            </a:endParaRPr>
          </a:p>
          <a:p>
            <a:endParaRPr lang="en-US" sz="1000" b="1" dirty="0">
              <a:latin typeface="Times New Roman" panose="02020603050405020304" pitchFamily="18" charset="0"/>
              <a:cs typeface="Times New Roman" panose="02020603050405020304" pitchFamily="18" charset="0"/>
            </a:endParaRP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Missing Values:</a:t>
            </a:r>
          </a:p>
          <a:p>
            <a:pPr marL="0" indent="0">
              <a:buNone/>
            </a:pPr>
            <a:endParaRPr lang="en-US" sz="1400" b="1"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endParaRPr lang="en-US" sz="900" dirty="0">
              <a:solidFill>
                <a:schemeClr val="tx1"/>
              </a:solidFill>
              <a:latin typeface="Times New Roman" panose="02020603050405020304" pitchFamily="18" charset="0"/>
              <a:cs typeface="Times New Roman" panose="02020603050405020304" pitchFamily="18" charset="0"/>
            </a:endParaRPr>
          </a:p>
          <a:p>
            <a:pPr marL="274320" lvl="1" indent="0">
              <a:buNone/>
            </a:pPr>
            <a:endParaRPr lang="en-US" sz="9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1400" b="1" dirty="0">
              <a:latin typeface="Times New Roman" panose="02020603050405020304" pitchFamily="18" charset="0"/>
              <a:cs typeface="Times New Roman" panose="02020603050405020304" pitchFamily="18" charset="0"/>
            </a:endParaRPr>
          </a:p>
          <a:p>
            <a:pPr marL="0" indent="0" algn="just">
              <a:buNone/>
            </a:pPr>
            <a:endParaRPr lang="en-US" sz="1400" b="1" dirty="0">
              <a:latin typeface="Times New Roman" panose="02020603050405020304" pitchFamily="18" charset="0"/>
              <a:cs typeface="Times New Roman" panose="02020603050405020304" pitchFamily="18" charset="0"/>
            </a:endParaRPr>
          </a:p>
          <a:p>
            <a:pPr marL="0" indent="0" algn="just">
              <a:buNone/>
            </a:pPr>
            <a:endParaRPr lang="en-US" sz="1400" b="1" dirty="0">
              <a:latin typeface="Times New Roman" panose="02020603050405020304" pitchFamily="18" charset="0"/>
              <a:cs typeface="Times New Roman" panose="02020603050405020304" pitchFamily="18" charset="0"/>
            </a:endParaRPr>
          </a:p>
          <a:p>
            <a:pPr marL="0" indent="0" algn="just">
              <a:buNone/>
            </a:pPr>
            <a:endParaRPr lang="en-US" sz="1400" b="1" dirty="0">
              <a:latin typeface="Times New Roman" panose="02020603050405020304" pitchFamily="18" charset="0"/>
              <a:cs typeface="Times New Roman" panose="02020603050405020304" pitchFamily="18" charset="0"/>
            </a:endParaRPr>
          </a:p>
          <a:p>
            <a:pPr marL="0" indent="0" algn="just">
              <a:buNone/>
            </a:pPr>
            <a:endParaRPr lang="en-US" sz="1400" b="1" dirty="0">
              <a:latin typeface="Times New Roman" panose="02020603050405020304" pitchFamily="18" charset="0"/>
              <a:cs typeface="Times New Roman" panose="02020603050405020304" pitchFamily="18" charset="0"/>
            </a:endParaRPr>
          </a:p>
          <a:p>
            <a:endParaRPr lang="en-US" sz="1050" dirty="0"/>
          </a:p>
        </p:txBody>
      </p:sp>
      <p:graphicFrame>
        <p:nvGraphicFramePr>
          <p:cNvPr id="7" name="Table 6"/>
          <p:cNvGraphicFramePr>
            <a:graphicFrameLocks noGrp="1"/>
          </p:cNvGraphicFramePr>
          <p:nvPr>
            <p:extLst>
              <p:ext uri="{D42A27DB-BD31-4B8C-83A1-F6EECF244321}">
                <p14:modId xmlns:p14="http://schemas.microsoft.com/office/powerpoint/2010/main" val="1069547546"/>
              </p:ext>
            </p:extLst>
          </p:nvPr>
        </p:nvGraphicFramePr>
        <p:xfrm>
          <a:off x="215900" y="2571750"/>
          <a:ext cx="8763000" cy="185928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2921000">
                  <a:extLst>
                    <a:ext uri="{9D8B030D-6E8A-4147-A177-3AD203B41FA5}">
                      <a16:colId xmlns:a16="http://schemas.microsoft.com/office/drawing/2014/main" val="20001"/>
                    </a:ext>
                  </a:extLst>
                </a:gridCol>
                <a:gridCol w="2921000">
                  <a:extLst>
                    <a:ext uri="{9D8B030D-6E8A-4147-A177-3AD203B41FA5}">
                      <a16:colId xmlns:a16="http://schemas.microsoft.com/office/drawing/2014/main" val="20002"/>
                    </a:ext>
                  </a:extLst>
                </a:gridCol>
              </a:tblGrid>
              <a:tr h="304800">
                <a:tc>
                  <a:txBody>
                    <a:bodyPr/>
                    <a:lstStyle/>
                    <a:p>
                      <a:pPr marL="0" algn="ctr" rtl="0" eaLnBrk="1" latinLnBrk="0" hangingPunct="1"/>
                      <a:r>
                        <a:rPr kumimoji="0" lang="en-US" sz="1600" b="1" kern="1200" dirty="0">
                          <a:solidFill>
                            <a:schemeClr val="tx1"/>
                          </a:solidFill>
                          <a:latin typeface="+mn-lt"/>
                          <a:ea typeface="+mn-ea"/>
                          <a:cs typeface="+mn-cs"/>
                        </a:rPr>
                        <a:t>Feature_Name</a:t>
                      </a:r>
                    </a:p>
                  </a:txBody>
                  <a:tcPr/>
                </a:tc>
                <a:tc>
                  <a:txBody>
                    <a:bodyPr/>
                    <a:lstStyle/>
                    <a:p>
                      <a:pPr marL="0" algn="ctr" rtl="0" eaLnBrk="1" latinLnBrk="0" hangingPunct="1"/>
                      <a:r>
                        <a:rPr kumimoji="0" lang="en-US" sz="1600" b="1" kern="1200" dirty="0">
                          <a:solidFill>
                            <a:schemeClr val="tx1"/>
                          </a:solidFill>
                          <a:latin typeface="+mn-lt"/>
                          <a:ea typeface="+mn-ea"/>
                          <a:cs typeface="+mn-cs"/>
                        </a:rPr>
                        <a:t>Values</a:t>
                      </a:r>
                    </a:p>
                  </a:txBody>
                  <a:tcPr/>
                </a:tc>
                <a:tc>
                  <a:txBody>
                    <a:bodyPr/>
                    <a:lstStyle/>
                    <a:p>
                      <a:pPr marL="0" algn="ctr" rtl="0" eaLnBrk="1" latinLnBrk="0" hangingPunct="1"/>
                      <a:r>
                        <a:rPr kumimoji="0" lang="en-US" sz="1600" b="1" kern="1200" dirty="0">
                          <a:solidFill>
                            <a:schemeClr val="tx1"/>
                          </a:solidFill>
                          <a:latin typeface="+mn-lt"/>
                          <a:ea typeface="+mn-ea"/>
                          <a:cs typeface="+mn-cs"/>
                        </a:rPr>
                        <a:t>%</a:t>
                      </a:r>
                      <a:r>
                        <a:rPr kumimoji="0" lang="en-US" sz="1600" b="1" kern="1200" baseline="0" dirty="0">
                          <a:solidFill>
                            <a:schemeClr val="tx1"/>
                          </a:solidFill>
                          <a:latin typeface="+mn-lt"/>
                          <a:ea typeface="+mn-ea"/>
                          <a:cs typeface="+mn-cs"/>
                        </a:rPr>
                        <a:t>Missing Values</a:t>
                      </a:r>
                      <a:endParaRPr kumimoji="0" lang="en-US" sz="1600" b="1"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r h="304800">
                <a:tc>
                  <a:txBody>
                    <a:bodyPr/>
                    <a:lstStyle/>
                    <a:p>
                      <a:pPr marL="0" algn="ctr" rtl="0" eaLnBrk="1" latinLnBrk="0" hangingPunct="1"/>
                      <a:r>
                        <a:rPr kumimoji="0" lang="en-US" sz="1400" b="1" kern="1200" dirty="0">
                          <a:solidFill>
                            <a:schemeClr val="tx1"/>
                          </a:solidFill>
                          <a:latin typeface="+mn-lt"/>
                          <a:ea typeface="+mn-ea"/>
                          <a:cs typeface="+mn-cs"/>
                        </a:rPr>
                        <a:t>Changed_Credit_limit</a:t>
                      </a:r>
                    </a:p>
                  </a:txBody>
                  <a:tcPr/>
                </a:tc>
                <a:tc>
                  <a:txBody>
                    <a:bodyPr/>
                    <a:lstStyle/>
                    <a:p>
                      <a:pPr marL="0" algn="ctr" rtl="0" eaLnBrk="1" latinLnBrk="0" hangingPunct="1"/>
                      <a:r>
                        <a:rPr kumimoji="0" lang="en-US" sz="1400" b="1" kern="1200" dirty="0">
                          <a:solidFill>
                            <a:schemeClr val="tx1"/>
                          </a:solidFill>
                          <a:latin typeface="+mn-lt"/>
                          <a:ea typeface="+mn-ea"/>
                          <a:cs typeface="+mn-cs"/>
                        </a:rPr>
                        <a:t>2061</a:t>
                      </a:r>
                    </a:p>
                  </a:txBody>
                  <a:tcPr/>
                </a:tc>
                <a:tc>
                  <a:txBody>
                    <a:bodyPr/>
                    <a:lstStyle/>
                    <a:p>
                      <a:pPr marL="0" algn="ctr" rtl="0" eaLnBrk="1" latinLnBrk="0" hangingPunct="1"/>
                      <a:r>
                        <a:rPr kumimoji="0" lang="en-US" sz="1400" b="1" kern="1200" dirty="0">
                          <a:solidFill>
                            <a:schemeClr val="tx1"/>
                          </a:solidFill>
                          <a:latin typeface="+mn-lt"/>
                          <a:ea typeface="+mn-ea"/>
                          <a:cs typeface="+mn-cs"/>
                        </a:rPr>
                        <a:t>2.06%</a:t>
                      </a:r>
                    </a:p>
                  </a:txBody>
                  <a:tcPr/>
                </a:tc>
                <a:extLst>
                  <a:ext uri="{0D108BD9-81ED-4DB2-BD59-A6C34878D82A}">
                    <a16:rowId xmlns:a16="http://schemas.microsoft.com/office/drawing/2014/main" val="10001"/>
                  </a:ext>
                </a:extLst>
              </a:tr>
              <a:tr h="304800">
                <a:tc>
                  <a:txBody>
                    <a:bodyPr/>
                    <a:lstStyle/>
                    <a:p>
                      <a:pPr marL="0" algn="ctr" rtl="0" eaLnBrk="1" latinLnBrk="0" hangingPunct="1"/>
                      <a:r>
                        <a:rPr kumimoji="0" lang="en-US" sz="1400" b="1" kern="1200" dirty="0">
                          <a:solidFill>
                            <a:schemeClr val="tx1"/>
                          </a:solidFill>
                          <a:latin typeface="+mn-lt"/>
                          <a:ea typeface="+mn-ea"/>
                          <a:cs typeface="+mn-cs"/>
                        </a:rPr>
                        <a:t>Payment_of_min_amount</a:t>
                      </a:r>
                    </a:p>
                  </a:txBody>
                  <a:tcPr/>
                </a:tc>
                <a:tc>
                  <a:txBody>
                    <a:bodyPr/>
                    <a:lstStyle/>
                    <a:p>
                      <a:pPr marL="0" algn="ctr" rtl="0" eaLnBrk="1" latinLnBrk="0" hangingPunct="1"/>
                      <a:r>
                        <a:rPr kumimoji="0" lang="en-US" sz="1400" b="1" kern="1200" dirty="0">
                          <a:solidFill>
                            <a:schemeClr val="tx1"/>
                          </a:solidFill>
                          <a:latin typeface="+mn-lt"/>
                          <a:ea typeface="+mn-ea"/>
                          <a:cs typeface="+mn-cs"/>
                        </a:rPr>
                        <a:t>11885</a:t>
                      </a:r>
                    </a:p>
                  </a:txBody>
                  <a:tcPr/>
                </a:tc>
                <a:tc>
                  <a:txBody>
                    <a:bodyPr/>
                    <a:lstStyle/>
                    <a:p>
                      <a:pPr marL="0" algn="ctr" rtl="0" eaLnBrk="1" latinLnBrk="0" hangingPunct="1"/>
                      <a:r>
                        <a:rPr kumimoji="0" lang="en-US" sz="1400" b="1" kern="1200" dirty="0">
                          <a:solidFill>
                            <a:schemeClr val="tx1"/>
                          </a:solidFill>
                          <a:latin typeface="+mn-lt"/>
                          <a:ea typeface="+mn-ea"/>
                          <a:cs typeface="+mn-cs"/>
                        </a:rPr>
                        <a:t>11.8%</a:t>
                      </a:r>
                    </a:p>
                  </a:txBody>
                  <a:tcPr/>
                </a:tc>
                <a:extLst>
                  <a:ext uri="{0D108BD9-81ED-4DB2-BD59-A6C34878D82A}">
                    <a16:rowId xmlns:a16="http://schemas.microsoft.com/office/drawing/2014/main" val="10002"/>
                  </a:ext>
                </a:extLst>
              </a:tr>
              <a:tr h="304800">
                <a:tc>
                  <a:txBody>
                    <a:bodyPr/>
                    <a:lstStyle/>
                    <a:p>
                      <a:pPr marL="0" algn="ctr" rtl="0" eaLnBrk="1" latinLnBrk="0" hangingPunct="1"/>
                      <a:r>
                        <a:rPr kumimoji="0" lang="en-US" sz="1400" b="1" kern="1200" dirty="0">
                          <a:solidFill>
                            <a:schemeClr val="tx1"/>
                          </a:solidFill>
                          <a:latin typeface="+mn-lt"/>
                          <a:ea typeface="+mn-ea"/>
                          <a:cs typeface="+mn-cs"/>
                        </a:rPr>
                        <a:t>Amount_invesnted_monthly</a:t>
                      </a:r>
                    </a:p>
                  </a:txBody>
                  <a:tcPr/>
                </a:tc>
                <a:tc>
                  <a:txBody>
                    <a:bodyPr/>
                    <a:lstStyle/>
                    <a:p>
                      <a:pPr marL="0" algn="ctr" rtl="0" eaLnBrk="1" latinLnBrk="0" hangingPunct="1"/>
                      <a:r>
                        <a:rPr kumimoji="0" lang="en-US" sz="1400" b="1" kern="1200" dirty="0">
                          <a:solidFill>
                            <a:schemeClr val="tx1"/>
                          </a:solidFill>
                          <a:latin typeface="+mn-lt"/>
                          <a:ea typeface="+mn-ea"/>
                          <a:cs typeface="+mn-cs"/>
                        </a:rPr>
                        <a:t>8683</a:t>
                      </a:r>
                    </a:p>
                  </a:txBody>
                  <a:tcPr/>
                </a:tc>
                <a:tc>
                  <a:txBody>
                    <a:bodyPr/>
                    <a:lstStyle/>
                    <a:p>
                      <a:pPr marL="0" algn="ctr" rtl="0" eaLnBrk="1" latinLnBrk="0" hangingPunct="1"/>
                      <a:r>
                        <a:rPr kumimoji="0" lang="en-US" sz="1400" b="1" kern="1200" dirty="0">
                          <a:solidFill>
                            <a:schemeClr val="tx1"/>
                          </a:solidFill>
                          <a:latin typeface="+mn-lt"/>
                          <a:ea typeface="+mn-ea"/>
                          <a:cs typeface="+mn-cs"/>
                        </a:rPr>
                        <a:t>8.68%</a:t>
                      </a:r>
                    </a:p>
                  </a:txBody>
                  <a:tcPr/>
                </a:tc>
                <a:extLst>
                  <a:ext uri="{0D108BD9-81ED-4DB2-BD59-A6C34878D82A}">
                    <a16:rowId xmlns:a16="http://schemas.microsoft.com/office/drawing/2014/main" val="10003"/>
                  </a:ext>
                </a:extLst>
              </a:tr>
              <a:tr h="304800">
                <a:tc>
                  <a:txBody>
                    <a:bodyPr/>
                    <a:lstStyle/>
                    <a:p>
                      <a:pPr marL="0" algn="ctr" rtl="0" eaLnBrk="1" latinLnBrk="0" hangingPunct="1"/>
                      <a:r>
                        <a:rPr kumimoji="0" lang="en-US" sz="1400" b="1" kern="1200" dirty="0">
                          <a:solidFill>
                            <a:schemeClr val="tx1"/>
                          </a:solidFill>
                          <a:latin typeface="+mn-lt"/>
                          <a:ea typeface="+mn-ea"/>
                          <a:cs typeface="+mn-cs"/>
                        </a:rPr>
                        <a:t>Payment_Behaviour</a:t>
                      </a:r>
                    </a:p>
                  </a:txBody>
                  <a:tcPr/>
                </a:tc>
                <a:tc>
                  <a:txBody>
                    <a:bodyPr/>
                    <a:lstStyle/>
                    <a:p>
                      <a:pPr marL="0" algn="ctr" rtl="0" eaLnBrk="1" latinLnBrk="0" hangingPunct="1"/>
                      <a:r>
                        <a:rPr kumimoji="0" lang="en-US" sz="1400" b="1" kern="1200" dirty="0">
                          <a:solidFill>
                            <a:schemeClr val="tx1"/>
                          </a:solidFill>
                          <a:latin typeface="+mn-lt"/>
                          <a:ea typeface="+mn-ea"/>
                          <a:cs typeface="+mn-cs"/>
                        </a:rPr>
                        <a:t>7511</a:t>
                      </a:r>
                    </a:p>
                  </a:txBody>
                  <a:tcPr/>
                </a:tc>
                <a:tc>
                  <a:txBody>
                    <a:bodyPr/>
                    <a:lstStyle/>
                    <a:p>
                      <a:pPr marL="0" algn="ctr" rtl="0" eaLnBrk="1" latinLnBrk="0" hangingPunct="1"/>
                      <a:r>
                        <a:rPr kumimoji="0" lang="en-US" sz="1400" b="1" kern="1200" dirty="0">
                          <a:solidFill>
                            <a:schemeClr val="tx1"/>
                          </a:solidFill>
                          <a:latin typeface="+mn-lt"/>
                          <a:ea typeface="+mn-ea"/>
                          <a:cs typeface="+mn-cs"/>
                        </a:rPr>
                        <a:t>7.5%</a:t>
                      </a:r>
                    </a:p>
                  </a:txBody>
                  <a:tcPr/>
                </a:tc>
                <a:extLst>
                  <a:ext uri="{0D108BD9-81ED-4DB2-BD59-A6C34878D82A}">
                    <a16:rowId xmlns:a16="http://schemas.microsoft.com/office/drawing/2014/main" val="10004"/>
                  </a:ext>
                </a:extLst>
              </a:tr>
              <a:tr h="304800">
                <a:tc>
                  <a:txBody>
                    <a:bodyPr/>
                    <a:lstStyle/>
                    <a:p>
                      <a:pPr marL="0" algn="ctr" rtl="0" eaLnBrk="1" latinLnBrk="0" hangingPunct="1"/>
                      <a:r>
                        <a:rPr kumimoji="0" lang="en-US" sz="1400" b="1" kern="1200" dirty="0">
                          <a:solidFill>
                            <a:schemeClr val="tx1"/>
                          </a:solidFill>
                          <a:latin typeface="+mn-lt"/>
                          <a:ea typeface="+mn-ea"/>
                          <a:cs typeface="+mn-cs"/>
                        </a:rPr>
                        <a:t>Monthy_</a:t>
                      </a:r>
                      <a:r>
                        <a:rPr kumimoji="0" lang="en-US" sz="1400" b="1" kern="1200" baseline="0" dirty="0">
                          <a:solidFill>
                            <a:schemeClr val="tx1"/>
                          </a:solidFill>
                          <a:latin typeface="+mn-lt"/>
                          <a:ea typeface="+mn-ea"/>
                          <a:cs typeface="+mn-cs"/>
                        </a:rPr>
                        <a:t> Balance</a:t>
                      </a:r>
                      <a:endParaRPr kumimoji="0" lang="en-US" sz="1400" b="1" kern="1200" dirty="0">
                        <a:solidFill>
                          <a:schemeClr val="tx1"/>
                        </a:solidFill>
                        <a:latin typeface="+mn-lt"/>
                        <a:ea typeface="+mn-ea"/>
                        <a:cs typeface="+mn-cs"/>
                      </a:endParaRPr>
                    </a:p>
                  </a:txBody>
                  <a:tcPr/>
                </a:tc>
                <a:tc>
                  <a:txBody>
                    <a:bodyPr/>
                    <a:lstStyle/>
                    <a:p>
                      <a:pPr marL="0" algn="ctr" rtl="0" eaLnBrk="1" latinLnBrk="0" hangingPunct="1"/>
                      <a:r>
                        <a:rPr kumimoji="0" lang="en-US" sz="1400" b="1" kern="1200" dirty="0">
                          <a:solidFill>
                            <a:schemeClr val="tx1"/>
                          </a:solidFill>
                          <a:latin typeface="+mn-lt"/>
                          <a:ea typeface="+mn-ea"/>
                          <a:cs typeface="+mn-cs"/>
                        </a:rPr>
                        <a:t>1193</a:t>
                      </a:r>
                    </a:p>
                  </a:txBody>
                  <a:tcPr/>
                </a:tc>
                <a:tc>
                  <a:txBody>
                    <a:bodyPr/>
                    <a:lstStyle/>
                    <a:p>
                      <a:pPr marL="0" algn="ctr" rtl="0" eaLnBrk="1" latinLnBrk="0" hangingPunct="1"/>
                      <a:r>
                        <a:rPr kumimoji="0" lang="en-US" sz="1400" b="1" kern="1200" dirty="0">
                          <a:solidFill>
                            <a:schemeClr val="tx1"/>
                          </a:solidFill>
                          <a:latin typeface="+mn-lt"/>
                          <a:ea typeface="+mn-ea"/>
                          <a:cs typeface="+mn-cs"/>
                        </a:rPr>
                        <a:t>1.1%</a:t>
                      </a:r>
                    </a:p>
                  </a:txBody>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1"/>
          </p:nvPr>
        </p:nvSpPr>
        <p:spPr/>
        <p:txBody>
          <a:bodyPr/>
          <a:lstStyle/>
          <a:p>
            <a:r>
              <a:rPr lang="en-US"/>
              <a:t>11-19-2022, Group 1: PGP-DSE (Feb'22 Online)</a:t>
            </a:r>
          </a:p>
        </p:txBody>
      </p:sp>
    </p:spTree>
    <p:extLst>
      <p:ext uri="{BB962C8B-B14F-4D97-AF65-F5344CB8AC3E}">
        <p14:creationId xmlns:p14="http://schemas.microsoft.com/office/powerpoint/2010/main" val="2200706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Times New Roman" pitchFamily="18" charset="0"/>
                <a:cs typeface="Times New Roman" pitchFamily="18" charset="0"/>
              </a:rPr>
              <a:t>Data Pre-processing	</a:t>
            </a:r>
          </a:p>
        </p:txBody>
      </p:sp>
      <p:sp>
        <p:nvSpPr>
          <p:cNvPr id="3" name="Slide Number Placeholder 2"/>
          <p:cNvSpPr>
            <a:spLocks noGrp="1"/>
          </p:cNvSpPr>
          <p:nvPr>
            <p:ph type="sldNum" sz="quarter" idx="12"/>
          </p:nvPr>
        </p:nvSpPr>
        <p:spPr/>
        <p:txBody>
          <a:bodyPr>
            <a:normAutofit lnSpcReduction="10000"/>
          </a:bodyPr>
          <a:lstStyle/>
          <a:p>
            <a:fld id="{B6F15528-21DE-4FAA-801E-634DDDAF4B2B}" type="slidenum">
              <a:rPr lang="en-US" smtClean="0"/>
              <a:pPr/>
              <a:t>5</a:t>
            </a:fld>
            <a:endParaRPr lang="en-US"/>
          </a:p>
        </p:txBody>
      </p:sp>
      <p:sp>
        <p:nvSpPr>
          <p:cNvPr id="4" name="Content Placeholder 3"/>
          <p:cNvSpPr>
            <a:spLocks noGrp="1"/>
          </p:cNvSpPr>
          <p:nvPr>
            <p:ph sz="quarter" idx="1"/>
          </p:nvPr>
        </p:nvSpPr>
        <p:spPr/>
        <p:txBody>
          <a:bodyPr>
            <a:normAutofit/>
          </a:bodyPr>
          <a:lstStyle/>
          <a:p>
            <a:r>
              <a:rPr lang="en-US" sz="1800" dirty="0"/>
              <a:t>Null Values Treatment and Imputation: Imputation via SimpleImputer</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sp>
        <p:nvSpPr>
          <p:cNvPr id="8" name="TextBox 7"/>
          <p:cNvSpPr txBox="1"/>
          <p:nvPr/>
        </p:nvSpPr>
        <p:spPr>
          <a:xfrm>
            <a:off x="4267200" y="1655359"/>
            <a:ext cx="1016000" cy="307777"/>
          </a:xfrm>
          <a:prstGeom prst="rect">
            <a:avLst/>
          </a:prstGeom>
          <a:noFill/>
          <a:ln>
            <a:solidFill>
              <a:schemeClr val="tx1"/>
            </a:solidFill>
          </a:ln>
        </p:spPr>
        <p:txBody>
          <a:bodyPr wrap="square" rtlCol="0">
            <a:spAutoFit/>
          </a:bodyPr>
          <a:lstStyle/>
          <a:p>
            <a:pPr algn="ctr"/>
            <a:r>
              <a:rPr lang="en-US" sz="1400" dirty="0">
                <a:solidFill>
                  <a:srgbClr val="FF0000"/>
                </a:solidFill>
              </a:rPr>
              <a:t>Before</a:t>
            </a:r>
            <a:endParaRPr lang="en-US" dirty="0">
              <a:solidFill>
                <a:srgbClr val="FF0000"/>
              </a:solidFill>
            </a:endParaRPr>
          </a:p>
        </p:txBody>
      </p:sp>
      <p:sp>
        <p:nvSpPr>
          <p:cNvPr id="10" name="TextBox 9"/>
          <p:cNvSpPr txBox="1"/>
          <p:nvPr/>
        </p:nvSpPr>
        <p:spPr>
          <a:xfrm>
            <a:off x="6858000" y="1621328"/>
            <a:ext cx="1524000" cy="307777"/>
          </a:xfrm>
          <a:prstGeom prst="rect">
            <a:avLst/>
          </a:prstGeom>
          <a:noFill/>
          <a:ln>
            <a:solidFill>
              <a:schemeClr val="tx1"/>
            </a:solidFill>
          </a:ln>
        </p:spPr>
        <p:txBody>
          <a:bodyPr wrap="square" rtlCol="0">
            <a:spAutoFit/>
          </a:bodyPr>
          <a:lstStyle>
            <a:defPPr>
              <a:defRPr lang="en-US"/>
            </a:defPPr>
            <a:lvl1pPr algn="ctr">
              <a:defRPr sz="1400">
                <a:solidFill>
                  <a:srgbClr val="FF0000"/>
                </a:solidFill>
              </a:defRPr>
            </a:lvl1pPr>
          </a:lstStyle>
          <a:p>
            <a:r>
              <a:rPr lang="en-US" dirty="0"/>
              <a:t>After</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046286"/>
            <a:ext cx="231140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2046286"/>
            <a:ext cx="2603500" cy="264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330" y="1802105"/>
            <a:ext cx="3480470" cy="1568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a:t>11-19-2022, Group 1: PGP-DSE (Feb'22 Online)</a:t>
            </a:r>
          </a:p>
        </p:txBody>
      </p:sp>
    </p:spTree>
    <p:extLst>
      <p:ext uri="{BB962C8B-B14F-4D97-AF65-F5344CB8AC3E}">
        <p14:creationId xmlns:p14="http://schemas.microsoft.com/office/powerpoint/2010/main" val="3681815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lnSpcReduction="10000"/>
          </a:bodyPr>
          <a:lstStyle/>
          <a:p>
            <a:fld id="{B6F15528-21DE-4FAA-801E-634DDDAF4B2B}" type="slidenum">
              <a:rPr lang="en-US" smtClean="0"/>
              <a:pPr/>
              <a:t>6</a:t>
            </a:fld>
            <a:endParaRPr lang="en-US"/>
          </a:p>
        </p:txBody>
      </p:sp>
      <p:sp>
        <p:nvSpPr>
          <p:cNvPr id="2" name="Title 1"/>
          <p:cNvSpPr>
            <a:spLocks noGrp="1"/>
          </p:cNvSpPr>
          <p:nvPr>
            <p:ph type="ctrTitle"/>
          </p:nvPr>
        </p:nvSpPr>
        <p:spPr>
          <a:xfrm>
            <a:off x="381000" y="514350"/>
            <a:ext cx="4038600" cy="914400"/>
          </a:xfrm>
        </p:spPr>
        <p:txBody>
          <a:bodyPr anchor="ctr">
            <a:normAutofit fontScale="90000"/>
          </a:bodyPr>
          <a:lstStyle/>
          <a:p>
            <a:r>
              <a:rPr lang="en-IN" sz="2800" dirty="0" err="1">
                <a:latin typeface="Times New Roman" pitchFamily="18" charset="0"/>
                <a:cs typeface="Times New Roman" pitchFamily="18" charset="0"/>
              </a:rPr>
              <a:t>Uni-variate</a:t>
            </a:r>
            <a:r>
              <a:rPr lang="en-IN" sz="2800" dirty="0">
                <a:latin typeface="Times New Roman" pitchFamily="18" charset="0"/>
                <a:cs typeface="Times New Roman" pitchFamily="18" charset="0"/>
              </a:rPr>
              <a:t> Analysis of Numerical Features: KDE Plot</a:t>
            </a:r>
            <a:r>
              <a:rPr lang="en-IN" sz="3600" dirty="0">
                <a:latin typeface="Times New Roman" pitchFamily="18" charset="0"/>
                <a:cs typeface="Times New Roman" pitchFamily="18" charset="0"/>
              </a:rPr>
              <a:t> </a:t>
            </a:r>
          </a:p>
        </p:txBody>
      </p:sp>
      <p:sp>
        <p:nvSpPr>
          <p:cNvPr id="8" name="TextBox 7"/>
          <p:cNvSpPr txBox="1"/>
          <p:nvPr/>
        </p:nvSpPr>
        <p:spPr>
          <a:xfrm>
            <a:off x="4419600" y="285750"/>
            <a:ext cx="4495800" cy="1015663"/>
          </a:xfrm>
          <a:prstGeom prst="rect">
            <a:avLst/>
          </a:prstGeom>
          <a:noFill/>
        </p:spPr>
        <p:txBody>
          <a:bodyPr wrap="square" rtlCol="0">
            <a:spAutoFit/>
          </a:bodyPr>
          <a:lstStyle/>
          <a:p>
            <a:r>
              <a:rPr lang="en-US" dirty="0"/>
              <a:t>Highly Right Skewed Features:</a:t>
            </a:r>
          </a:p>
          <a:p>
            <a:r>
              <a:rPr lang="en-US" sz="1400" dirty="0"/>
              <a:t>Annual Income, Monthly </a:t>
            </a:r>
            <a:r>
              <a:rPr lang="en-US" sz="1400" dirty="0" err="1"/>
              <a:t>Inhand</a:t>
            </a:r>
            <a:r>
              <a:rPr lang="en-US" sz="1400" dirty="0"/>
              <a:t> Salary, Annual Invested monthly, Monthly balance, Delay from due date and Outstanding debt Total EMI per month</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095496"/>
            <a:ext cx="84582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a:t>11-19-2022, Group 1: PGP-DSE (Feb'22 Online)</a:t>
            </a:r>
          </a:p>
        </p:txBody>
      </p:sp>
    </p:spTree>
    <p:extLst>
      <p:ext uri="{BB962C8B-B14F-4D97-AF65-F5344CB8AC3E}">
        <p14:creationId xmlns:p14="http://schemas.microsoft.com/office/powerpoint/2010/main" val="1423756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lnSpcReduction="10000"/>
          </a:bodyPr>
          <a:lstStyle/>
          <a:p>
            <a:fld id="{B6F15528-21DE-4FAA-801E-634DDDAF4B2B}" type="slidenum">
              <a:rPr lang="en-US" smtClean="0"/>
              <a:pPr/>
              <a:t>7</a:t>
            </a:fld>
            <a:endParaRPr lang="en-US"/>
          </a:p>
        </p:txBody>
      </p:sp>
      <p:sp>
        <p:nvSpPr>
          <p:cNvPr id="4" name="Title 3"/>
          <p:cNvSpPr>
            <a:spLocks noGrp="1"/>
          </p:cNvSpPr>
          <p:nvPr>
            <p:ph type="title"/>
          </p:nvPr>
        </p:nvSpPr>
        <p:spPr>
          <a:xfrm>
            <a:off x="3000375" y="4171950"/>
            <a:ext cx="5867400" cy="514350"/>
          </a:xfrm>
        </p:spPr>
        <p:txBody>
          <a:bodyPr>
            <a:normAutofit/>
          </a:bodyPr>
          <a:lstStyle/>
          <a:p>
            <a:r>
              <a:rPr lang="en-IN" dirty="0"/>
              <a:t>Bi- </a:t>
            </a:r>
            <a:r>
              <a:rPr lang="en-IN" dirty="0" err="1"/>
              <a:t>Variate</a:t>
            </a:r>
            <a:r>
              <a:rPr lang="en-IN" dirty="0"/>
              <a:t> Analysis</a:t>
            </a:r>
          </a:p>
        </p:txBody>
      </p:sp>
      <p:sp>
        <p:nvSpPr>
          <p:cNvPr id="16" name="Text Placeholder 15"/>
          <p:cNvSpPr>
            <a:spLocks noGrp="1"/>
          </p:cNvSpPr>
          <p:nvPr>
            <p:ph type="body" sz="half" idx="2"/>
          </p:nvPr>
        </p:nvSpPr>
        <p:spPr>
          <a:xfrm>
            <a:off x="155575" y="742950"/>
            <a:ext cx="2438400" cy="3943350"/>
          </a:xfrm>
        </p:spPr>
        <p:txBody>
          <a:bodyPr>
            <a:normAutofit lnSpcReduction="10000"/>
          </a:bodyPr>
          <a:lstStyle/>
          <a:p>
            <a:r>
              <a:rPr lang="en-IN" sz="1400" dirty="0"/>
              <a:t>A correlation matrix is a table showing correlation coefficients between variables. Each cell in the table show correlation between two variables. Correlation Coefficient value of more than 0.5 and less than -0.5 are visualized in the Heat-Map.</a:t>
            </a:r>
            <a:r>
              <a:rPr lang="en-US" sz="1400" dirty="0"/>
              <a:t> Annual Income and Monthly </a:t>
            </a:r>
            <a:r>
              <a:rPr lang="en-US" sz="1400" dirty="0" err="1"/>
              <a:t>inhand</a:t>
            </a:r>
            <a:r>
              <a:rPr lang="en-US" sz="1400" dirty="0"/>
              <a:t> salary variables are highly positively correlated.</a:t>
            </a:r>
          </a:p>
          <a:p>
            <a:r>
              <a:rPr lang="en-US" sz="1400" dirty="0"/>
              <a:t>After applying VIF we concluded to drop Monthly </a:t>
            </a:r>
            <a:r>
              <a:rPr lang="en-US" sz="1400" dirty="0" err="1"/>
              <a:t>Inhand</a:t>
            </a:r>
            <a:r>
              <a:rPr lang="en-US" sz="1400" dirty="0"/>
              <a:t> Salary and Monthly Balance.</a:t>
            </a:r>
          </a:p>
        </p:txBody>
      </p:sp>
      <p:sp>
        <p:nvSpPr>
          <p:cNvPr id="11" name="AutoShape 2" descr="data:image/png;base64,iVBORw0KGgoAAAANSUhEUgAAA5wAAAK+CAYAAADOoRFYAAAAOXRFWHRTb2Z0d2FyZQBNYXRwbG90bGliIHZlcnNpb24zLjQuMywgaHR0cHM6Ly9tYXRwbG90bGliLm9yZy/MnkTPAAAACXBIWXMAAAsTAAALEwEAmpwYAAEAAElEQVR4nOzdd3gUxRvA8e9cEgglCUkgDVC6Ii1A6CAJoSNNQEA6CiJNqoJIEUQRFfwpClhQUVTAAqhI70V6772mEEJCSCHl5vfHHekJAXJ3Ed/P8/Bwtzu7905293Zn39k5pbVGCCGEEEIIIYTIbQZbByCEEEIIIYQQ4vEkDU4hhBBCCCGEEBYhDU4hhBBCCCGEEBYhDU4hhBBCCCGEEBYhDU4hhBBCCCGEEBYhDU4hhBBCCCGEEBYhDU4hhBBCCCGEeMwppRYopUKVUkezmK+UUp8opc4qpQ4rpWrkxudKg1MIIYQQQgghHn/fAi2zmd8KKG/+NxCYmxsfKg1OIYQQQgghhHjMaa23AOHZFGkPLNQm/wBFlFLej/q50uAUQgghhBBCCFEcuJLq/VXztEdi/6grEOKehLDz2tYxWNLbfm/ZOgTxCBZFHbN1CBZTyL6ArUOwqFoFHvlcl6cdjAu2dQgWdScpztYhWFTTQmVtHYLFxJFk6xAsyhUHW4dgUe7aztYhWNSES4uUrWPICWteH+crVvYVTF1h7/lCa/3FA6wis7/pI8cvDU4hhBBCCCGE+JczNy4fpIGZ3lWgZKr3JYDrjxQU0uAUQgghhBBCCMsw/qt6CqwAhiqlfgbqAJFa66BHXak0OIUQQgghhBDiMaeU+gnwB4oqpa4Ck8HUt1xrPQ9YCbQGzgIxQL/c+FxpcAohhBBCCCGEJWijrSNIprXufp/5GhiS258ro9QKIYQQQgghhLAIaXAKIYQQQgghhLAI6VIrhBBCCCGEEJZgzDtdam1FMpxCCCGEEEIIISxCMpxCCCGEEEIIYQE6Dw0aZCuS4RRCCCGEEEIIYRGS4RRCCCGEEEIIS5BnOCXDKYQQQgghhBDCMiTDKYQQQgghhBCWIM9wSoZTCCGEEEIIIYRlSIZTCCGEEEIIISzBmGTrCGxOMpxCCCGEEEIIISxCMpxCCCGEEEIIYQnyDKc0OP9LlFIdgd+Ailrrk7aO52G99e4stmzfjZtrEZb9MM/W4eRI+cZVaT2pNwY7A/sWb2TL3D8ylGkzuTcVAnxJiI3n1zHzCDp2EYB6/Vri1y0AlGLvzxvYuWAVAC3Gv8jTTWuQFJ9I+OUQfhs7n7jbMdasVjJL1K9S6zo0GdGJYuV8mNd+ItePXLBmlbI1+b038G/akLjYOMYMncixwxkPp9nz3qVq9UokJCRyaP9RJoyaRmJiIu07t2bQ8H4AREfHMHHMdE4cO23tKmRr/PRRNAqsR1zsXSYMn8aJI6cylOnevzO9BnblidIlaVixBRHhkQD0G9yDNp1aAGBnb0eZ8qVo9Ewrbkfctlr8lRv78uKk/hjsDGxZvJ6Vc3/PUObFyf2pGlCD+Nh4vh7zKZeOXch2Wb/W9egwoive5Yozrf04Lh45B4B7iWK8u+5/BJ+/DsC5A6dZOOELK9U0o9ffGUGDwHrExcYx+bXpnDyScd/q2r8TLw54gSdKlyDgmdbJ2w6gZv3qjJ36GvYO9kSER/Byx6HWDP+BTHx3LI2bNiA2Jo43hk/heCbH4Udz36Gyb0USExI5fOAYE0e/S2Jiog2izdwzjavxwqR+KDsD2xevZ83c5RnKvDC5H5UCqhMfe5eFYz7nyrELuHq702fWEJyLFUEbNdt+WsfGb/5OXsa/T0v8e7ckKSmJoxv28/uMRVapjyWOvRfG98a3qR+J8YmEXg7m67FziL0dQ+lq5ej73iDTSpVi+ceL2b96t1XqCfB042p0mNQHg52BfxZvYMPcFRnKdJzch4rmbffTmLlcM5/33tr2KXfvxGI0GjEmJjG73QQAfJ55ki7TX8Y+vwPGxCR+nbiAy4fOWa1OWSnTuCrNJ/dC2Rk4+PMmdqY7x7uX9ea5D1/Bq1IpNn24hF1frATAyduNdrNfpXAxF7RRc+DHDez5ZrUtqiBsTLrU/rd0B7YB3WwdyKPo0LoZ82a9Y+swckwZFG2n9mNh35l80mwsVdrVp1i54mnKVPD3xb20F7P9R7Hsza9oN70/AB4VSuDXLYB57SfyWatxPN2kBu6lvAA4t+0InzZ/nTmtxhF2IYhnB7ezet3AcvULPXWFnwbN5tLuvHVvxL9pQ0qVeYKAWm0ZP2oq73z4Vqbllv+yksA67WnZsBOOjvnp2qsjAFcuXaNr2/60erYLn374Be/OnmTN8O+rUWA9nihdktZ1uzBlzHtMnPl6puUO7D7My12Gc+1yUJrp33y+iM6Bvekc2JuPp89l784DVm1sKoOBXlMHMLvvdCY0G0Gddg3xKVciTZmq/jXwLO3NOP+hfPvmXHpNH3jfZa+dusycQTM5vft4hs8MvRTC5NZjmNx6jE0bmw0D6/FEmRK0r9eVd8bM5M33x2Ra7uDuwwx64TWuX0m77Qo7F+bNGaMZ0ecNOjfuydgBme/beUHjpg14skxJmtbuwMTR7zB15vhMy6349W9a1OtEm2e74uiYnxd6drBuoNlQBkW3qS8xp++7TG02klrtGuCV7ruzkn91PEp7Mdl/OD+++QXdp78MQFJiEr++8z1Tm45iZscJNO7VInnZCvUqUa2ZH++0GsO05qNZ92XGG4CWqY9ljr1j2w7xVvMRTGo1ipAL13lu8POA6Zh8u+3rTG49hlm9p9Fn+iAMdta5rFUGxfNT+/NF3xm832w0Ndo1wDPdtqvo70vR0t686z+CpW9+SWfztrvn8+7T+Kj1uOTGJkDbcT1Y/b9f+aj1OFbNWspz43tYpT7ZUQZFy2l9+bnPTOY3fZ1K7epRtHzausZGRLNm8kJ2fflXmuk6ycj6dxYxP/B1vu0wmZq9m2VY9j/BaLTevzxKGpz/EUqpwkAD4CXMDU6llEEp9blS6phS6k+l1EqlVGfzvJpKqc1KqX1KqdVKKW8bhp+Gn28VXJydbB1GjpXwLcfNSyHcuhJKUkISR/7YScXmNdOUqdi8Jgd/2wrA1QNncXQqSOFiRShWrjhXDpwlIS4eY5KRC7tOULGFHwBntx7BmGT6crly4CwuXu7WrZiZpep349x1ws4HZfg8W2vWKoDfFpsu4A7uPYKzixPFPItmKLdp3bbk14f2H8XbxxOA/XsOcTsyCoADew/jZZ6eVwS0fJYVS013pw/vO4aTc2GKemTct04ePZ2hwZJe647NWPn7WovEmZUyvuUIvRTMjSshJCUksvuPbVRvXitNmerNa7Hjt80AnD9whoJOhXApViTbZYPOXUvOYuZVjVs05M8lph4CR/Yfw8nZKdNtd+roGYKuBGeY3ur5Zqz/azPB10IAuBUWYdF4H0XTlo1Ztth0cXtw31GcXApnehxuXrc9+fWh/cfw9PGwWoz3U8q3HDcuBRNm/u7c+8cOqqXbV6s19+Of37YAcMG8rzoXK8LtGxFcMWcG70bHEXzuGkW83AB4tkdzVs9dTmK8KZMbddM6N3wsdewd23oo+Vx37sBpXM3nunjzeQPAIX8+tNZWqSfAE77lCLsUTLh52x34YweVm/ulKVO5uR97zdvu0oGzFHAqiFOxItmuV6NxLFwAAEfngtwOuWWR+B+Ej29Zwi+GEHHlBsaEJI7/8Q8VmqU9x8fcvE3Q4fMkJaQdHOdOaATBRy8CEB8dx82z13HydLVW6CIPkQbnf0cHYJXW+jQQrpSqATwPlAKqAC8D9QCUUg7Ap0BnrXVNYAEw3QYxPxacPV2JvH4z+f3toHCcPd3SlHHydCXyenhKmeBwnL1cCT11hVK1n6ZAkcI4OOajQoAvLt4ZLyBrdvHn9KaDFqtDdqxRv7zE09uDIPMFOUDQ9RC8vLO+iLW3t6fjC8+xef32DPO69uzI5lQN07zA07sYwddCk9+HBIXi6V3sgdfjWCA/DQPqsvbPjbkZ3n25eroRfj0s+X14UDiunmn3qSLpytwKvomrl3uOls1MsZIeTPnrA95YPJXytSrmQi0ejod3MYKvp912Hg+w7Z4s8wTORZz48rdPWbT6a57r0tISYeYKT28Pgq6nHIfB10Px9Mq6rvb29nR4oQ1bN+ywRng5UsTTjVupvjtvBd2kSLrvTlOZtPvqvYblPW4lilHymdJcPHgWAI8y3pSr/TSvL5vOyMVTeLJqWQvWIoU1jr1GXQI5sulA8vsyvuV5Z83HTFs9i4VvzU9ugFqai6cbEam2XURQOC7ptp1z+jLB4biYt53Wmle+f5ORf7xL3e6ByWWWvf0dbcf3YOKOz2j3Zk/+mvmThWtyf05ebkQFpT3HO3k9eKPRpURRPCs9ybWDtu8ibG1aG632L6+SZzj/O7oDH5tf/2x+7wAs1aY9NFgpde/K8CmgMrBWKQVgB+S9VNO/helvmEb6O7EqkzJoU5Zv67w/6PfDeOKj4wg+cQljUto7iI2HtMeYlMShZRkbNFZh4frlNZlWJZs769M+eJPdO/ex558DaabXbViLF3p2pEvrvrkc4aNR3H975oR/80Yc2HPEqt1pgYfeH7XWOVo2vcjQW4yu/wrREXd4snIZhn/xBhOajyDuTuwDBv7osqxXDtnZ21Gx6tO80mU4jo75+e7P+Rzed4zL56/kZpi54kHrOmXmOPbs3M/efw5aMKoHk6M6ZP6Fk/wyf8H8vDJ3NEunfpu8z9nZGSjoXJiZHSbwZLWyvPzZSCY2ssKzuBY+9p4b0omkpCR2LtuSPO38wTO81XwE3mWL8/JHwzi86QCJdxMetgY5lpPzQGZl7m27TztN5nboLQq7OzPohwmEnrvG+d0nadCzGcunLeTwqt1Ua1OXru+/wryeee9+/4OeExwK5qfTvBGsnfo98Tb4bhS2Jw3O/wCllDvQBKislNKYGpAayPg0v3kR4JjWul4O1j0QGAjw+Ufv8HLv7rkT9GPkdnA4Lj4pd2qdvd2ICr2VSZmUu6POXm7JXWn2LdnEviWbAGg2tiuRqe40Vu/UiKcCa/DNi7Y7IVmyfnlFr5e60q2X6bmhwweO4V08pRust48nIcE3Ml1u+NhXcCvqypu9p6WZ/vQz5Znx8WT6dR1CxK3ITJe1pm79OtG5Z3sAjh48gVfxlIytp7cHocFhWS2apVYdmrLy9zW5FmNO3Qq+iZtPStdKN283IkLDsy3j6uVOREg49vns77tseonxiSTG3wHg0tHzhF4Oxqu0T/KgQpb2Qr/neb6H6fntYwdP4OWTdtvdeIBtF3o9lIjwCOJi4oiLiWP/PwepUKlcnmlw9ujfJflZ6MMHjid3Uwfw8vEgNCTzug4dMwA3d1eGjM5bF+63gm/imuq709Xbnch0350RwTdx9SkKmAbuMu2rpjIGezsGzhvN7mVbOZhqsJxbweEcWL0LgEuHzqGNRgq7OXEnPMri9bHUsdegkz/VAmvywYtTMv3soHPXuBt7lxIVnrDKsRcRHE6RVNuuiLcbt9Ntu8j0ZbzciDRvu3tl79y8zZHVe3iiWjnO7z6JX6fG/P72dwAc+usfus4YaOmq3FdUcDhO3mnP8XdCInK8vMHejk7zRnB02XZOrdprgQjFv4F0qf1v6Aws1Fo/qbUupbUuCVwAwoBO5mc5PQF/c/lTQDGlVHIXW6VUpcxWrLX+Qmvtp7X2k8Zm5q4dOod7KS9cSxTDzsGOKm3rcXLtvjRlTqzdh+/zjQAoUb0cd6NiuXMjAoBC7s4AuPi480zLWhxesRMwjQzbaFBbfnj5QxLi4q1XoXQsVb+85PuvF9PGvytt/LuyZuVGnu/aFgBfvypE3b7DjUwudLv27MizTeozfMC4NHeDfYp7Mfe7WYx6dQIXzl2yWh2y8/M3vyYP9LPh782069IagKo1K3En6g5hoQ92E6CwUyH86lVn46ot9y+cyy4cOotHKW+KlvDAzsGe2m0bcmBt2oucA2v3UP/5xgCUqV6e2KgYIm9E5GjZ9JzcnFEG06m0WElPPEt5c+NySLbL5KYl3/xGt6Z96da0LxtXbeG5F0zdYKvUePBtt2n1VqrXqYadnR2OBfJTuUYlLpy5aKHIH9yiBUtpF/Ai7QJeZN3fm+jQtQ0AvjUrZ3kcdunZgUYB9Rj5yptWfcYvJy4dOodHKW/czd+dfm3rczjd/nZ47V7qPv8sAKXN++pt83dnr/cHEXz2Guu/TjtQy6E1e3iqXmUAPEp7Y+dgb/HGJlju2Kvc2JdWgzrwycsziE91ritawiN5kCD34sXwKuND2NVQrOHKoXMUK+WFm3nbVW9bn6PpzntH1+7Dz7ztnqxejrioGKJuRJCvQH7yF3IEIF+B/FRoVJXg06abOrdDb1G27jMAlK9fmRsXMz5rbW3XD53HrbQXLiWLYXCw45m2dTmdrq7ZaTNzADfPXmP3V3/fv/DjSgYNQuW1L2CR+5RSm4AZWutVqaYNBypiymY+C5wG8gOztNZrlVK+wCeAC6ZM+Mda6y+z+5yEsPNW2ZnGTp7BngOHiYi4jbtbEQa/1ItObVtY/HPf9nv4ERsr+PvSelIv08+GLNnE5s+WU6uH6bmNPYvWA/Dc1L5UaFyN+Ni7/DZ2fvLPgLy8ZBIFXQuTlJjE39N+4PyOYwCM3DQL+3wOxESYLiSuHDjLigkLHqWKD80S9avYwo/npvShkJszcbdjCDpxie96z3joGBdFHXvEWqaYOnM8zzZpQGxsHK8Pm8SRg6aRSxf8PIdxI94mNPgGZ0L2ce1KENF3ogFY9ecGPv1wPjM+nkzLtk25dsU0AE1iUhLtA198pHgK2Rd4tAqlM+G9MTRsUpfY2DgmvvYOxw6ZRgr+fNEsJo96lxshYfR4+QX6DelJUQ83wsNusXX9TiaPeheA9l3b0LBJXca+MjFX4qlV4MFGNazqX4Puk/phsDOwdckG/vzsV/x7NAdg0yJT1rXn1Jep0tj0cwVfj/0sOSuS2bIANVrUpseUl3FycybmdjRXTlzko97TqNmyLh1HdSMpKQmdZOT32Ys5tP7B7uIfjMu9i8px742ifkBd4mLjmDLiXY6bt92niz5k6qgZ3AgJo/tLnekzpAfuHm7cCotg2/qdTB1tOrZ6D36R9t1aYzRqfl/0Bz9+ueSRY7qTFPfI68jM5Pff4NmA+sTGxjFu+BSOHjoBwJc//Y8JI6YRGhLGiaBdXL8STHS06Thc8+dG5nyU7ansgTUt9PDPSFbyr04X809r7FiykVWf/U6jHs0A2LrINOBWt6kv8UzjasTHxrNw7OdcPnKesn5PMeaXaVw9cSm5Ib185k8c23QAOwc7es0cTMlnniQxIZHfpn/PqZ0P9/0Xx4M94mCJY2/Gpjk45HPgjvlcd++nh+p1bEybVzuSlJiINmqWf7KUA2se7GdRXHF4oPKpVfT3pb152+1espF1ny2jXo+mAOxctA6A56f24+nGviTE3uWnsfO4euQ8biU96P/FaAAMdgb2L9/Ous+WAVDa7yk6TO6Dnb0dCXcT+PWtr7l69OF/Esxd2z30sqmVDahGM/M5/tCSzWyfs5wa5nP8/kXrKVTMhf5/vEP+wgXQRiPxMXeZ3/R1PJ4uSZ9fJxNy4jIYTfvpxg8Wc27joVyJa8KlRZl1XM5z7p7ZYbXGVv7y9fPk30QanP9xSqnCWus75m63u4EGWuuHuvqxVoPTVh6lwSlsLzcbnHlNbjc485oHbXD+2+RmgzMvslSDM694lAZnXvegDc5/m0dpcP4b5FaDM6/61zQ4T2+zXoOzQsM8+TeRZzjFn0qpIkA+YNrDNjaFEEIIIYQQIj1pcP7Haa39bR2DEEIIIYQQjyXj491TICdk0CAhhBBCCCGEEBYhGU4hhBBCCCGEsASdd0ePtRbJcAohhBBCCCGEsAjJcAohhBBCCCGEJeTh38e0FslwCiGEEEIIIYSwCMlwCiGEEEIIIYQlyDOckuEUQgghhBBCCGEZkuEUQgghhBBCCEuQZzglwymEEEIIIYQQwjIkwymEEEIIIYQQFqB1kq1DsDnJcAohhBBCCCGEsAhpcAohhBBCCCGEsAjpUiuEEEIIIYQQliA/iyIZTiGEEEIIIYQQliEZTiGEEEIIIYSwBPlZFMlwCiGEEEIIIYSwDMlwilzztt9btg7BoibvfcfWIYhH8GEJf1uHYDEu+e/aOgTLKlDc1hFYVMJjPmT+zbjbtg7Bonzz57N1CBazyz7O1iFY1NSu8bYOwaIMT/jYOgQB8gwnkuEUQgghhBBCCGEhkuEUQgghhBBCCEswPt69WHJCMpxCCCGEEEIIISxCMpxCCCGEEEIIYQnyDKdkOIUQQgghhBBCWIZkOIUQQgghhBDCEuR3OCXDKYQQQgghhBDCMiTDKYQQQgghhBCWIM9wSoZTCCGEEEIIIYRlSIZTCCGEEEIIISxBnuGUDKcQQgghhBBCCMuQBqcQQgghhBBCCIuQLrVCCCGEEEIIYQnSpVYynEIIIYQQQgghLEMynEIIIYQQQghhAVon2ToEm5MMpxBCCCGEEEIIi5AMpxBCCCGEEEJYgjzDKQ1OkTeUb1yV1pN6Y7AzsG/xRrbM/SNDmTaTe1MhwJeE2Hh+HTOPoGMXAajXryV+3QJAKfb+vIGdC1YB0GL8izzdtAZJ8YmEXw7ht7HzibsdY81qPZS33p3Flu27cXMtwrIf5tk6nFz3uNXvo4/epmXLAGJiYhkwYDQHDx7NUGbevJnUqFEVpRRnzlxgwIBRREfn3X1x+vsTCGz+LLExcQwfPJ4jh45nKPP5lx9QrXplEhMSOLDvCGNGTCYxMZH6DWvz3Y+fcfnSVQD++mMts2Z+bvGYKzf25cVJ/THYGdiyeD0r5/6eocyLk/tTNaAG8bHxfD3mUy4du5DtsoVcCvPqnFEULeFB2NVQPh/yETG3oyldrRx93xtkWqlSLP94MftX7yafYz4Gfz4Gjye9MCYZObh+L7+8/4PF657a+OmjaBRYj7jYu0wYPo0TR05lKNO9f2d6DezKE6VL0rBiCyLCIwEo7FSIGZ+/jXdxT+zs7Ph27iKW/fyXVeO/n/dmTqRZ88bExsYyZNAbHM5k35z/1Uf41qhMYkIi+/cdZuTwiSQmJjLstZfp/EI7AOzt7ajwVFnKl65DxK1Ia1cjUyX9q1L/7V4oOwMnf9rEwc/SngeLlPXGf9ZAilYuxe6ZSzk8f2XyvCovt+Tp7v6gNeEnr7Jp9Bck3U2wcg3uHUv9UHYGti5ez8q5yzKUeXFyf6oEVDcfh3O4nOY4zLhsyWdK0Xv6QBzyO2BMNPL9xC+5cOgspauVo897rwCglGL5x0vYv3q3taqagV2F6uRv1x+UgYQ960jYlPE7yK5MJfK17Q92dhAdRez8iSgXd/J3HY7ByRWtjSTuWkvC9rx13G2/GMYHW05h1JoOlYrT3690mvnf7bvIylNBACQZNRduRbNhgD8ujg5MWXeMLRdu4FYgH7/0rG+L8EUeIF1qzZRSHZVSWin1tJU/96JSqmg28+9YMx5bUAZF26n9WNh3Jp80G0uVdvUpVq54mjIV/H1xL+3FbP9RLHvzK9pN7w+AR4US+HULYF77iXzWahxPN6mBeykvAM5tO8KnzV9nTqtxhF0I4tnB7axet4fRoXUz5s16x9ZhWMzjVL8WLQIoV64UlSo9y5Ah4/jkk+mZlhs7diq1a7ekVq0WXLlyjVdf7WvdQB9AYLNnKV32SepWb8GY1yYxc9bkTMv9uuQPGvi1onG9djgWcKRHn87J83bt3Edgo44ENupolcamMhjoNXUAs/tOZ0KzEdRp1xCfciXSlKnqXwPP0t6M8x/Kt2/Opdf0gfddtvWrHTm+4wjjAoZyfMcR2gzuCMC1U5d5u+3rTG49hlm9p9Fn+iAMdqbT6aovV/Bm4HAmtxlD+ZpPUcW/usXrf0+jwHo8Ubokret2YcqY95g48/VMyx3YfZiXuwzn2uWgNNO79+/MuVMX6NSkF/2eH8zYKcOxd8g796WbNm9M2bJP4ufblJHDJ/LR7KmZllu6ZAV1arSgQZ02ODo60qvPCwB8+r+vaNygHY0btGPqlI/Yvm13nmlsKoOiwTt9WNlrJksCXqdc+7oUKe+TpkxcRDTbJ33PoVQNTYCCXq5U7t+c39pMZGnT8Sg7A2Xb1bVm+IDpWOo59WVm953OW81GZnocVvGvjmdpb8b7D+O7N+fRO9VxmNWyXcb1YsX/ljKl9Vh+n/UzXcb3AkzH4dS2bzCl9Vhm9X6H3tNfST4OrU4ZyN9hALEL3iFm1mvYV2uE8khbdxwLkr/DQOK+e4/YWSOI++FD03Sjkfg/vyPmo+HEzhmHQ71WGZe1oSSjZsamk8xpX51fe9Zn1elgzt1Me2nap2YpFr9Yj8Uv1mNY/fLULO6Ki6MDAG0r+vBZ+xq2CD3v0Ebr/cujpMGZojuwDehm60D+a0r4luPmpRBuXQklKSGJI3/spGLzmmnKVGxek4O/bQXg6oGzODoVpHCxIhQrV5wrB86SEBePMcnIhV0nqNjCD4CzW49gTDIdfFcOnMXFy926FXtIfr5VcHF2snUYFvM41a9t2+YsWvQrALt3H6BIEWe8vDwylIuKSjk5FyjgiNbaajE+qJZtAln603IA9u09hLOLMx6exTKUW792S/LrA/sO4+PjZbUY0yvjW47QS8HcuBJCUkIiu//YRvXmtdKUqd68Fjt+2wzA+QNnKOhUCJdiRbJdtnqzWmz/ZSMA23/ZSPVmtQGIN3/fADjkz5e8PePj4jm505ThTkpI5NKxC7ha8XsnoOWzrFhqaowc3ncMJ+fCFPXI+Pknj57m+pWgDNO11hQqXBCAgoUKEBlxm6TEvDPYRes2Tfn5p2UA7N1zEOciTnhmsm+uW7M5+fX+fYfwKe6ZoUynzs/x2y9/WizWB+XhW5bbF0OIunwDY0ISZ5f/Q6l058G4m7e5ceg8xky2icHeDnvHfCg7A/YF8hETcstaoSdLOZZCSUpIZNcf2/HN9DjcBNw7DgumOw4zW1bjWLgAAAWdCxIREg5kfRzagqFkOYw3g9DhIZCUSOKhbdg/UztNGXvfZ0k8+g86IgwAHW262aGjbmG8ft5UKD4OY+hVDC5553rlaEgkJYsUpIRLQRzsDLQo78Wm8zeyLL/qdDAtK6ScD1I3PsV/lzQ4AaVUYaAB8BLmBqdSyl8ptUkp9YtS6qRSapFSSpnnXVRKva2U2q+UOnIvK6qUmqKUGpNqvUeVUqXMr5cppfYppY4ppQY+RIzZxVNLKbVDKXVIKbVbKeWklHJUSn1jju+AUirAXLavOZY/lFIXlFJDlVKjzGX+UUq5mcuVVUqtMse81ZKZX2dPVyKv30x+fzsoHGdPtzRlnDxdibwenlImOBxnL1dCT12hVO2nKVCkMA6O+agQ4IuLd8Yv6ppd/Dm96aClqiD+o3x8vLh6NeXC/dq14CwbXl988SGXLu3jqafK8vnn31grxAfm7e3JtWspdQq6Hoy3T8YL9nvs7e3p3K0dG9ZtTZ5Ws7YvG7Yt48dfvuCpp8tZNF4AV083wq+HJb8PDwrH1TPt90CRdGVuBd/E1cs922VdihUh8kYEAJE3InAu6pJcroxved5Z8zHTVs9i4Vvzky987yngXJBqgX6c2H4k1+p5P57exQi+Fpr8PiQoFE/vjA2yrPz49S+UqVCKjYf/5PdNi5jx1uw8dXPE2yftvnn92v33zRe6dWB9qn0TTDd9Aps2YsXy1RaL9UEV9HblTlDKOS46OJxC3q45WjYm+BaH5q+kx67/0Wv/HOKjYri6JWPXfkvLcIwF3cQ13bnc1dOd8FTn+/DgcFy93LNd9qe3v+GF8b34cMc8XnizN7/OXJRcroxveaatmc3U1R/x/VtfZDgOrUW5uKMjUuqlI2+iXNLW3VDMBwoUpsDAqRQY9gH2Nfwzrse1GIbipUm6fNrSIedY6J27eBbOn/zes3B+bkTfzbRsbEISOy6FEVgu6+PyP8lotN6/PEoanCYdgFVa69NAuFLqXu6/OjACeAYog6lRek+Y1roGMBcYw/3111rXBPyA4Uqph7l9lSEepVQ+YDHwmta6GtAUiAWGAGitq2DK3n6nlHI0r6cy8CJQG5gOxGitqwM7gd7mMl8Aw8wxjwEs1y/O1G5OI/1FjsqkDBpunLvO1nl/0O+H8fT57g2CT1zCmJT27m/jIe0xJiVxaNn2XA1biEx3yywu0AcOHEPp0rU4efIsXbq0tXBkj+AB6gTw/qxJ/LN9L7t27gPg8KFj1KzchCYNO/D1/B/49sc5loo0xUN+h2itc7RsZs4fPMNbzUcwtd0btHn1eezzp9zBN9gZGPTJSNZ9+xc3roTkpAa5QmWy8R6kwdggoA4nj54moOpzdGrSmzffG5Oc8cwLstyGWfhw9hR2bt/DPzv2ppneslUTdu3an2e600Lm244cbrp8LgUp1bwGP9YbyQ81h2FfID/ln29w/wVzWY62TxbfL9ktG9CzBT9P+5Yx9Qfx87Rv6ff+4OQy5w+eYWLzkUxrN47Wr3ZMcxzaXPrtZzBgV6Issd9MJ/brqeQL7Iwq6p0yP58jjj1f5+6KBXA31qqh5pYtF27g611EMpoiA2lwmnQHfja//tn8HmC31vqq1toIHARKpVrmN/P/+9JNz8pwpdQh4B+gJFD+IeLMLJ6ngCCt9R4ArfVtrXUi0BD43jztJHAJqGBez0atdZTW+gYQCdwbmeAIUMqc8a0PLFVKHQTmA6m+FVMopQYqpfYqpfbujzr7EFUyZStdfFLa387ebkSF3sqkTMrdQmcvN26buwztW7KJz5+bwFddpxEbEc3NC8HJ5ap3asRTgTVY+tpnDxWbEOm98kpvdu36m127/iYoKJQSJVIOjeLFvQgKyrqBYTQa+eWXP+jQobU1Qs2xfi+/yPqtv7N+6++EBIdSvHhKnbx9vAgOCs10udFvDMHd3Y1Jb85InnYnKpoY84BI69duwd7eATe3IhaN/1bwTdx8Uh6Fd/N2IyI0PNsyrl7uRISEZ7ts5I0IXIqZYncpVoTbYRkbKEHnrnE39i4lKjyRPK3ve4MIuRDE2gWWH/ijW79O/LJ+Ib+sX0hoSBhexVO6dHt6exAaHJbN0ml17PYc6/7aBMCVi1e5dvk6pcuXyuWIH8xLA3qwefsKNm9fQXBQSJp906d41vvm6+OG4l7UjQnj380wr2PnNvy6NO90pwWIDgqnsHfKOa6QlxvRwTnrFluiYWWirtwgLjwKY2ISF/7ei2fNh7nEeDQZjjFvdyLSnctNZVLO925ebpkeh6mXrd+pMftW7QJgz187KV0tY6+JzI5Da9KRN1FFUuqlXNzRt8MzlEk6dQAS7kJMFEkXjmPwLmWaabDDsddYEg9uIenYLitGfn8ehfMTcicloxly5y7FCuXPtOzq08G0fMp2j1fkWfIMpzQ4zZnGJsBXSqmLwFigK6b7cKn7DCSRdlTfu5lMTyTt39TR/Bn+mDKP9cxZyAP35j2gzOJRZH4fNJP7iJmux5jqvdG8TgMQobX2TfWvYmYr0lp/obX201r71XB6uK5z1w6dw72UF64limHnYEeVtvU4uXZfmjIn1u7D9/lGAJSoXo67UbHcMXd1K+TuDICLjzvPtKzF4RU7AdPIt40GteWHlz8kIS7+oWITIr358xdSp04r6tRpxYoVq+nRoxMAtWtXJzIyiuDgjBfAZco8mfy6deumnDr1cDdnLOWbr35MHuTn7z/X06V7ewBq+lUj6nYUoSEZn9fp0bszAYENGfTS6DRZjGIeKReN1WtUwWBQhIdHWDT+C4fO4lHKm6IlPLBzsKd224YcWJs2q3Vg7R7qP98YgDLVyxMbFUPkjYhslz24bi8NOgcA0KBzAAfW7gGgaAmP5MFJ3IsXw6uMD2FXTdv9+dHdKeBUiJ+mWqfb9M/f/ErnwN50DuzNhr83066L6WZG1ZqVuBN1h7DQm/dZQ4qgayHUbWR6bs69mBulyj7B1UvXLBJ3Tn395aLkgX7++nMd3bp3AMCvli+3I6MIyWTf7NWnC02aNmJAv5EZMmxOzoVp0KA2f/+1zhrh51joofO4lPbCqWQxDA52lGtfl0tr9+do2TvXb+JRvRz2jvkAKN6wErfOWn+7XTh0Fs9Ux1Kdtg04aD5m7jm4di/1n/cHTMdhTKrjMKtlI0Jv8VTdSgBUrF+FkIumbtVpj8OieKc6Dq3NePUsBndvlKsH2NljX60hSSfS1j3x+G4MpSuCwQAO+TCUrIAONW2n/J2HYAy9RsLWjCP021olT2cuR8RwLTKWhCQjq88E418mY1f9qLsJ7Lt2C/8yGccxECLvDD9nO52BhVrrV+5NUEptxpQhfFAXgefM66gB3Bs32gW4pbWOMT8LmZvDx50EfJRStbTWe5RSTpi61G4BegAblFIVgCeAU8B9hwrTWt82P9/ZRWu91PysaFWt9aFcjDuZMcnIn5O+pc/CcaafRVmyidAz16jVIxCAPYvWc3rjQSoE+DJq82ziY+/y29j5yct3nzuCgq6FSUpM4o+J3xB3OxqA597ui30+B/r9MB4wDRy0YsICS1QhV42dPIM9Bw4TEXGbwA49GfxSLzq1bWHrsHLN41S/Vas20LJlAMePbyUmJpaBA1N61y9b9i2vvvoGwcGhfP31bJycCqOU4siR4wwbNsGGUWdv3ZrNBDZ/ll0H1xAbE8drQ95Mnrdo6XxGDZtISHAoM2dP4eqV6/y11tQ55N7Pn7Rt34I+L3UjKTGJuLg4Xuk/2uIxG5OMLJr0FaMXTsRgZ2Drkg1cP3MF/x7NAdi0aA2HN+6nakAN3t/8GfGxd/l67GfZLgvw19zfGPzZaJ59IZCb12/w+eCPAChfqyJtXu1IUmIi2qj5fuKX3LkVhauXG22Hdeb62atM+esDANZ/9zdbFq+3+N8AYMu6HTQKrM/fu34hNjaOia+ljAb9+aJZTB71LjdCwujx8gv0G9KToh5u/LbxB7au38nkUe8yb9YCpn8ykd82/YBSitnTPk/+yZS8YO3qTTRr3ph9h9YTGxvL0FfHJc9b/MuXvDZ0AsHBoXz08VSuXL7O6vVLAfhzxRo+eN/Utfu5ts3ZuGEbMTF5q8uiTjKybeJ3tF70Ospg4NTizdw6fY2KPZsAcOKHDRQo5sLzK6eRr3ABtNFIlZdbsiTgDUIPnOPCyt08v+oddGISYccucWLRRqvXwZhk5IdJXzFq4VsY7AxsW7KB62euZnocztg8h/jYuywY+3m2ywJ8N24e3Sf3w87ejoS7CXw33nT+L1/raVpnchzahNHI3eVfUeClSWAwkLBnPcaQK9jXMdU9cdcadOg1kk4doOAI07PRiXvWYQy5jKHU0zjU9Ccp6CIFXjN9x8SvWkTSqZzdcLA0e4OBN/yfYvDy/RiNmvaVfCjrXpilR0zfk12qlARg47kb1H3CnQIOdmmWH7fqMPuu3iIiLoEWX29hUN2ydKxUPMPnPNby8LOV1qLy0oAAtqCU2gTM0FqvSjVtOPAqcE5rfa8BOQfYq7X+1pwJ9dNahyml/IAPtdb+SqkCwHLAA9iDqdHaCggClgHFMTX6igFTtNabUq8ri/juaK0Lm7OkY7KIpxbwKVAAU2OzKaZs6zygpvn1KK31RqVUX/PnDTWvJ3VdkucppUpjej7VG3AAftZaZz4GvdlbpV58rHemyXsfj5/y+K9yKuFv6xAsxiV/3nnOzhJau1aydQgWtSfWtllES7sek/Ms67/Rey51bB2Cxeyyj7N1CBb1SdfHuyFgeMLn/oX+xQoOmZNdb748I3bN51a7Pi7QfHCe/Jv85zOcWmv/TKZ9AnySbtrQVK9LpXq9F/A3v44FmmfxUa2y+PxSmU1PNb+w+f9NwKYs4tlD5lnTvpms71vg28w+P/U8rfUFoGV2sQkhhBBCCCGykYefrbSW//wznEIIIYQQQgghLOM/n+HMC8wDF2X2kE+g1vrx7oskhBBCCCGEeGxJgzMPMDcqfW0dhxBCCCGEECIXyaBB0qVWCCGEEEIIIYRlSIZTCCGEEEIIISxBMpyS4RRCCCGEEEKIx51SqqVS6pRS6qxSalwm812UUn8opQ4ppY4ppfrlxudKhlMIIYQQQgghLCGP/CyKUsoO+AxoBlwF9iilVmitj6cqNgQ4rrVuq5QqBpxSSi3SWsc/ymdLhlMIIYQQQgghHm+1gbNa6/PmBuTPQPt0ZTTgpJRSQGEgHEh81A+WDKcQQgghhBBCWELeeYazOHAl1furQJ10ZeYAK4DrgBPQVetHT9FKhlMIIYQQQggh/uWUUgOVUntT/RuYenYmi+h071sABwEfTD/ZOEcp5fyocUmGUwghhBBCCCEswYrPcGqtvwC+yGL2VaBkqvclMGUyU+sHzNBaa+CsUuoC8DSw+1HikgynEEIIIYQQQjze9gDllVKllVL5gG6Yus+mdhkIBFBKeQJPAecf9YMlwymEEEIIIYQQlpBHnuHUWicqpYYCqwE7YIHW+phSapB5/jxgGvCtUuoIpi64b2itwx71s6XBKYQQQgghhBCPOa31SmBlumnzUr2+DjTP7c+VBqcQQgghhBBCWEIe+R1OW5JnOIUQQgghhBBCWIRkOIUQQgghhBDCEvLIM5y2JBlOIYQQQgghhBAWIQ1OIYQQQgghhBAWIV1qhRBCCCGEEMISpEutZDiFEEIIIYQQQliGZDiFEEIIIYQQwhK0tnUENicZTiGEEEIIIYQQFiEZTiGEEEIIIYSwBHmGUzKcQgghhBBCCCEsQzKcQgghhBBCCGEJkuGUDKcQQgghhBBCCMuQDKcQQgghhBBCWIKWDKdkOIUQQgghhBBCWIRkOIUQQgghhBDCEuQZTslwCiGEEEIIIYSwDMlwCiGEEEIIIYQlaG3rCGxOMpxCCCGEEEIIISxCMpxCCCGEEEIIYQnyDKdkOIUQQgghhBBCWIZkOEWeUL5xVVpP6o3BzsC+xRvZMvePDGXaTO5NhQBfEmLj+XXMPIKOXQSgXr+W+HULAKXY+/MGdi5YBUCl1nVoMqITxcr5MK/9RK4fuWDNKj20t96dxZbtu3FzLcKyH+bZOpxc97jV76OP3qZlywBiYmIZMGA0Bw8ezVBm3ryZ1KhRFaUUZ85cYMCAUURHx9gg2pyZ/v4EAps/S2xMHMMHj+fIoeMZynz+5QdUq16ZxIQEDuw7wpgRk0lMTKR+w9p89+NnXL50FYC//ljLrJmfWzX+yo19eXFSfwx2BrYsXs/Kub9nKPPi5P5UDahBfGw8X4/5lEvHLmS7bCGXwrw6ZxRFS3gQdjWUz4d8RMztaNxLFOPddf8j+Px1AM4dOM3CCV9Yr7LpjJ8+ikaB9YiLvcuE4dM4ceRUhjLd+3em18CuPFG6JA0rtiAiPBKAfoN70KZTCwDs7O0oU74UjZ5pxe2I21atQ3bemzmRZs0bExsby5BBb3A4k31z/lcf4VujMokJiezfd5iRwyeSmJjIsNdepvML7QCwt7ejwlNlKV+6DhG3Iq1djUyV9K9K/bd7oewMnPxpEwc/S3seLFLWG/9ZAylauRS7Zy7l8PyVyfOqvNySp7v7g9aEn7zKptFfkHQ3wco1uHf89EPZGdi6eD0r5y7LUObFyf2pElDdfOzN4XKaYy/jsoPmjMSrjA8ABZ0LEXM7mimtx1K3fSNavtIueb0lnn6St597nSvHL1q6mpmyq1Cd/O36gzKQsGcdCZsyfu/YlalEvrb9wc4OoqOInT8R5eJO/q7DMTi5orWRxF1rSdj+lw1qkLXtF8P4YMspjFrToVJx+vuVTjP/u30XWXkqCIAko+bCrWg2DPDHxdGBKeuOseXCDdwK5OOXnvVtEb7tSYbTOhlOpZRWSn2f6r29UuqGUurPh1xfEaXU4FTv/bNal1Jqk1LK7yE+404OylxUShV90HXnYL19lVJzspn/lLleB5VSJ5RS2V7dKKVKKaUyXgXnEcqgaDu1Hwv7zuSTZmOp0q4+xcoVT1Omgr8v7qW9mO0/imVvfkW76f0B8KhQAr9uAcxrP5HPWo3j6SY1cC/lBUDoqSv8NGg2l3aftHqdHkWH1s2YN+sdW4dhMY9T/Vq0CKBcuVJUqvQsQ4aM45NPpmdabuzYqdSu3ZJatVpw5co1Xn21r3UDfQCBzZ6ldNknqVu9BWNem8TMWZMzLffrkj9o4NeKxvXa4VjAkR59OifP27VzH4GNOhLYqKPVG5vKYKDX1AHM7judCc1GUKddQ3zKlUhTpqp/DTxLezPOfyjfvjmXXtMH3nfZ1q925PiOI4wLGMrxHUdoM7hj8vpCL4UwufUYJrceY9PGZqPAejxRuiSt63Zhypj3mDjz9UzLHdh9mJe7DOfa5aA007/5fBGdA3vTObA3H0+fy96dB/JUY7Np88aULfskfr5NGTl8Ih/NnpppuaVLVlCnRgsa1GmDo6Mjvfq8AMCn//uKxg3a0bhBO6ZO+Yjt23bnmcamMigavNOHlb1msiTgdcq1r0uR8j5pysRFRLN90vccStXQBCjo5Url/s35rc1EljYdj7IzULZdXWuGD5iOn55TX2Z23+m81WxkpsdeFf/qeJb2Zrz/ML57cx69Ux17WS07b+hsprQey5TWY9n39z/sW7ULgH+Wb02e/uXIT7l59YbNGpsoA/k7DCB2wTvEzHoN+2qNUB5p645jQfJ3GEjcd+8RO2sEcT98aJpuNBL/53fEfDSc2DnjcKjXKuOyNpRk1MzYdJI57avza8/6rDodzLmbaS+R+9QsxeIX67H4xXoMq1+emsVdcXF0AKBtRR8+a1/DFqGLPMRaXWqjgcpKqQLm982Aa4+wviLA4PsVeox9AszWWvtqrSsCn+bmypVSdrm5vvsp4VuOm5dCuHUllKSEJI78sZOKzWumKVOxeU0O/rYVgKsHzuLoVJDCxYpQrFxxrhw4S0JcPMYkIxd2naBiC9P9hRvnrhN2PijD5+V1fr5VcHF2snUYFvM41a9t2+YsWvQrALt3H6BIEWe8vDwylIuKSjk5FyjgiM7DI9a1bBPI0p+WA7Bv7yGcXZzx8CyWodz6tVuSXx/YdxgfHy+rxZidMr7lCL0UzI0rISQlJLL7j21Ub14rTZnqzWux47fNAJw/cIaCToVwKVYk22WrN6vF9l82ArD9l41Ub1bbuhXLgYCWz7JiqakxcnjfMZycC1PUwz1DuZNHT3P9Svbfja07NmPl72stEufDat2mKT//tAyAvXsO4lzECc9M9s11azYnv96/7xA+xT0zlOnU+Tl+++Wh7nlbhIdvWW5fDCHq8g2MCUmcXf4PpdKdB+Nu3ubGofMYE5MyLG+wt8PeMR/KzoB9gXzEhNyyVujJUo6fUJISEtn1x3Z8Mz32NgH3jr2C6Y69rJcFqNWmPrtWbMswvU67hplOtxZDyXIYbwahw0MgKZHEQ9uwfybtd4S977MkHv0HHREGgI423ezQUbcwXj9vKhQfhzH0KgaXjMetrRwNiaRkkYKUcCmIg52BFuW92HT+RpblV50OpmWFlPNB6san+O+y5jOcfwNtzK+7Az/dm6GUclNKLVNKHVZK/aOUqmqePkUptcCczTuvlBpuXmQGUNac4fvAPK2wUuoXpdRJpdQipZRK/eFKqZeUUrNTvR+glJp1v6DN2dNN2ax7mFJqv1LqiFLqafMytZVSO5RSB8z/P2We3lcp9ZtSapVS6oxSamaqz+mnlDqtlNoMNLhPWN7A1XtvtNZHzOsopZTaao5nv1IqQ9+FrMqY67lRKfUjcEQpNU0p9Vqq5aan+vvnKmdPVyKv30x+fzsoHGdPtzRlnDxdibwenlImOBxnL1dCT12hVO2nKVCkMA6O+agQ4IuLd975ohaPNx8fL65eTblwv3YtOMuG1xdffMilS/t46qmyfP75N9YK8YF5e3ty7VpKnYKuB+Ptk/GC/R57e3s6d2vHhnVbk6fVrO3Lhm3L+PGXL3jq6XIWjTc9V083wq+HJb8PDwrH1TPtd0KRdGVuBd/E1cs922VdihUh8kYEAJE3InAu6pJcrlhJD6b89QFvLJ5K+VoVLVGtHPH0LkbwtdDk9yFBoXh6Z2yQ3Y9jgfw0DKjL2j835mZ4j8zbJ+2+ef3a/ffNF7p1YH2qfRNMN30CmzZixfLVFov1QRX0duVOUMo5Ljo4nELerjlaNib4Fofmr6THrv/Ra/8c4qNiuLrF+p2aMhxXQTdxTXcud/V0JzzV+T48OBxXL/ccLVuhdkVuh0USejE4w2fXfi7zhqi1KBd3dERKvXTkTZRL2vgNxXygQGEKDJxKgWEfYF/DP+N6XIthKF6apMunLR1yjoXeuYtn4fzJ7z0L5+dG9N1My8YmJLHjUhiB5bI+Lv+TtNF6//IoazY4fwa6KaUcgarArlTz3gYOaK2rAm8CC1PNexpoAdQGJiulHIBxwDlzhm+suVx1YATwDFCGjI22n4F25uUB+gE5verLbt1hWusawFxgjHnaSeBZrXV1YBLwbqryvkBXoArQVSlVUinlbf4bNMCU/X3mPvHMBjYopf5WSo1UShUxTw8Fmpnj6YopE5pedmVqAxO01s8AXwN9AJRSBqAbsOg+cT2ctPcGADJkgFQmZdCmLObWeX/Q74fx9PnuDYJPXMKYlPHurxCWkOlumUX2cuDAMZQuXYuTJ8/SpUtbC0f2CB6gTgDvz5rEP9v3smvnPgAOHzpGzcpNaNKwA1/P/4Fvf8zy6QDLeMjvE611jpZNLzL0FqPrv8KUNmP5edq3DPrfCBwLF8h2GUtRmWy8h8mm+zdvxIE9R/JUd1rIZrtl4cPZU9i5fQ//7NibZnrLVk3YtWt/nulOC5lvO3K46fK5FKRU8xr8WG8kP9Qchn2B/JR//n73rXNfjrZPFt8vOVk2qyxmGd/yxMfe5drpKw8WsKWl334GA3YlyhL7zXRiv55KvsDOqKLeKfPzOeLY83XurlgAd2OtGmpu2XLhBr7eRSSjKTKwWoNTa30YKIUpu7ky3eyGwPfmchsAd6XUvdvHf2mt72qtwzA1lrK6bbJba31Va20EDpo/K/XnRwMbgOfMmUiHe5nBHMhu3b+Z/9+XaroLsNT83ORsoFKq8uu11pFa6zjgOPAkUAfYpLW+obWOBxZnF4zW+hugIrAU8Af+UUrlBxyAL5VSR8zzMmu4Zldmt9b6gvkzLgI3lVLVgeaYbgjcTL8ypdRApdRepdTe/VFnsws7S7eDw3HxSclAOHu7ERV6K5MyKXcLnb3cuG3uMrRvySY+f24CX3WdRmxENDcvZLz7KURueeWV3uza9Te7dv1NUFAoJUqkXDAUL+5FUFBIlssajUZ++eUPOnRobY1Qc6zfyy+yfuvvrN/6OyHBoRQvnlInbx8vgoNCM11u9BtDcHd3Y9KbM5Kn3YmKJsY8INL6tVuwt3fAza2IReNP7VbwTdx8Uh6td/N2IyI0PNsyrl7uRISEZ7ts5I0IXIoVAUzZztthpsZKYnwi0RGmLtOXjp4n9HIwXqXTPntnSd36deKX9Qv5Zf1CQkPC8Cqe0qXb09uD0OCwbJbOXKsOTVn5+5rcDPOhvTSgB5u3r2Dz9hUEB4Wk2Td9ime9b74+bijuRd2YMP7dDPM6dm7Dr0vzTndagOigcAp7p5zjCnm5ER2cs26xJRpWJurKDeLCozAmJnHh77141ixvqVCzlOG48nYnIt253FQm5Xzv5uWW6bGXflmDnYEaLeqw+8/tGT63dtsG7FqRcbo16cibqCIp9VIu7ujb4RnKJJ06AAl3ISaKpAvHMXiXMs002OHYayyJB7eQdGwXeYlH4fyE3EnJaIbcuUuxQvkzLbv6dDAtn8obj1fkJdqorfYvr7L2z6KsAD4kVXdas0zueSXfG0qdt08i65F1c1LuK6AvD5bdvN+672YyfRqwUWtdGWgLOOZgXQ+0l2itr2utF2it2wOJQGVgJBACVAP8gHyZLJpdmeh0ZVP/vRZkEccXWms/rbVfDaeH6zp37dA53Et54VqiGHYOdlRpW4+Ta/elKXNi7T58n28EQInq5bgbFcsdc/e2Qu7OALj4uPNMy1ocXrHzoeIQIifmz19InTqtqFOnFStWrKZHj04A1K5dncjIKIKDM14AlynzZPLr1q2bcurUw92csZRvvvoxeZCfv/9cT5fu7QGo6VeNqNtRhIZkfF6nR+/OBAQ2ZNBLo9NkIop5pFw0Vq9RBYNBER4eYfE63HPh0Fk8SnlTtIQHdg721G7bkANr02a4DqzdQ/3nGwNQpnp5YqNiiLwRke2yB9ftpUHnAAAadA7gwNo9ADi5OaMMplNpsZKeeJby5sblrG865Lafv/k1eaCfDX9vpl0X082MqjUrcSfqDmGhGe4TZquwUyH86lVn46ot9y9sBV9/uSh5oJ+//lxHt+4dAPCr5cvtyChCMtk3e/XpQpOmjRjQb2SGLJmTc2EaNKjN33+ts0b4ORZ66Dwupb1wKlkMg4Md5drX5dLa/Tla9s71m3hUL4e9o+l0XrxhJW6dfZRhMh7OhUNn8Ux1/NRp24CD5uPknoNr91L/eX/AdOzFpDr2slv2mYZVCT5/jVvBaRtxSin8Wtdj9x+2604LYLx6FoO7N8rVA+zssa/WkKQTaeueeHw3htIVwWAAh3wYSlZAh5q2U/7OQzCGXiNha8YR+m2tkqczlyNiuBYZS0KSkdVngvEvk7GrftTdBPZdu4V/mYzjGAhh7Z9FWQBEaq2PKKX8U03fAvQAppmnh2mtb2fajdIkCnjgUUe01ruUUiWBGpi69VqKCymDIvXNQfldwP+UUu7AbaALcCirwkqplpgypQlKKS/A3fx5LsBVrbVRKdUHyGzwn5yUued3YCqmrOiLOajHQzEmGflz0rf0WTjO9LMoSzYReuYatXoEArBn0XpObzxIhQBfRm2eTXzsXX4bOz95+e5zR1DQtTBJiUn8MfEb4m6b2s0VW/jx3JQ+FHJzpveC1wk6cYnves/INIa8ZOzkGew5cJiIiNsEdujJ4Jd60altC1uHlWsep/qtWrWBli0DOH58KzExsQwcOCZ53rJl3/Lqq28QHBzK11/PxsmpMEopjhw5zrBhE2wYdfbWrdlMYPNn2XVwDbExcbw25M3keYuWzmfUsImEBIcyc/YUrl65zl9rfwZSfv6kbfsW9HmpG0mJScTFxfFK/9FWjd+YZGTRpK8YvXAiBjsDW5ds4PqZK/j3aA7ApkVrOLxxP1UDavD+5s+Ij73L12M/y3ZZgL/m/sbgz0bz7AuB3Lx+g88HfwRAhdrP0HFUN5KSktBJRr6b8AXRkfcd5NwitqzbQaPA+vy96xdiY+OY+FrKaNCfL5rF5FHvciMkjB4vv0C/IT0p6uHGbxt/YOv6nUweZcoEBrb2Z8fm3cTGxNmkDtlZu3oTzZo3Zt+h9cTGxjL01XHJ8xb/8iWvDZ1AcHAoH308lSuXr7N6/VIA/lyxhg/eN3Xtfq5tczZu2EZMTN7qsqiTjGyb+B2tF72OMhg4tXgzt05fo2LPJgCc+GEDBYq58PzKaeQrXABtNFLl5ZYsCXiD0APnuLByN8+vegedmETYsUucWGT952+NSUZ+mPQVoxa+hcHOwLYlG7h+5mqmx96MzXOIj73LgrGfZ7vsPVllMSvUeYZbwTe5cSXzTLfVGI3cXf4VBV6aBAYDCXvWYwy5gn0dU90Td61Bh14j6dQBCo6YjdaaxD3rMIZcxlDqaRxq+pMUdJECr5m+V+JXLSLpVM5uOFiavcHAG/5PMXj5foxGTftKPpR1L8zSI6bvxi5VSgKw8dwN6j7hTgGHtJeV41YdZt/VW0TEJdDi6y0MqluWjpWKZ/icx5r8LArKGqMlKqXuaK0Lp5vmD4zRWj+nlHLDlHEsDcQAA7XWh5VSU4A7WusPzcscBZ7TWl80D25TFdNgRH/dW5e53Bxgr9b6W6XUJvO8veZ54wBfrXW3nMScOs5M1n0R8NNah5l/euVDrbW/Uqoe8B1wA1M33l5a61JKqb7m8kPN6/rTvMwmpVQ/YDwQhKnbrt29cpnENgvTAEz3rgg+0Fr/oJQqD/xq/htuBIaZ61AK+FNrXTmbMmnqmeqz5gERWutx3MdbpV7Mu7n8XDB57+PxUx7/VU4l/G0dgsW45C9o6xAsqrVrpfsX+hfbE2v9bJQ1XY95sCzrv817LnVsHYLF7LLPezcectMnXR/vhoDhCet177eFgkPmZJmZykti5r1mtevjgoP+lyf/JlZpcOYl5kbebK31elvHkteZBwvaD3TRWp+5X3lpcIq8TBqc/17S4Px3kwbnv5c0OP/dpMGZN8TMHWa9Buern+bJv4m1n+G0GaVUEaXUaSBWGpv3p5R6BjiLqevufRubQgghhBBCCJGetZ/htBmtdQRQIfU08zOTmTU+AzMbkdXalFITMD3PmdpSrfV0S3+21vo4pp+AEUIIIYQQQjyMPDx6rLX8ZxqcmTE3Kn1tHUdWzA1LizcuhRBCCCGEEMIS/tMNTiGEEEIIIYSwGBml9r/zDKcQQgghhBBCCOuSDKcQQgghhBBCWIJkOCXDKYQQQgghhBDCMiTDKYQQQgghhBCWoGWUWslwCiGEEEIIIYSwCGlwCiGEEEIIIYSwCOlSK4QQQgghhBCWIIMGSYZTCCGEEEIIIYRlSIZTCCGEEEIIISzBKIMGSYZTCCGEEEIIIYRFSIZTCCGEEEIIISxByzOckuEUQgghhBBCCGERkuEUQgghhBBCCEuQZzglwymEEEIIIYQQwjKU1tLqFrmjtHu1x3pnCoq+ZesQxCOIurrJ1iFYTNyUobYOwaJG/lnQ1iFY1AhDnK1DsKjS3QvYOgSL6rzwjq1DsBgPu8f72NsZfcnWIVjU+cggW4dgUYnx15StY8iJ6Pf6WO36uND47/Lk30QynEIIIYQQQgghLEKe4RRCCCGEEEIIS5BnOCXDKYQQQgghhBDCMiTDKYQQQgghhBCWIL/DKRlOIYQQQgghhBCWIRlOIYQQQgghhLAEeYZTMpxCCCGEEEIIISxDGpxCCCGEEEIIISxCutQKIYQQQgghhCUYZdAgyXAKIYQQQgghhLAIyXAKIYQQQgghhCXIoEGS4RRCCCGEEEIIYRmS4RRCCCGEEEIIS9DyDKdkOIUQQgghhBBCWIRkOIUQQgghhBDCEuQZTslwCiGEEEIIIYSwDMlwCiGEEEIIIYQFaPkdTmlwPgil1B2tdeH7lBkBfKG1jrFgHB2A01rr49mU+RZoDEQCChiltV5/n/W+qbV+NxdDfSST33sD/6YNiYuNY8zQiRw7fDJDmdnz3qVq9UokJCRyaP9RJoyaRmJiIu07t2bQ8H4AREfHMHHMdE4cO23tKuTYRx+9TcuWAcTExDJgwGgOHjyaocy8eTOpUaMqSinOnLnAgAGjiI622G6Wax7nuqX31ruz2LJ9N26uRVj2wzxbh/NQ7CrWxLHzK2AwkLBjNfFrl6adX74KBQZOwngzGIDEgzuIX/UTAA7+7XGo3wKUImH7KhI2Lbd6/OlVauxL90n9MNgZ2Lp4PX/PXZahTPfJ/akSUJ342HgWjJnD5WMXAOg7czBVm9Qk6mYkk1uMSi7fflQ3qjerhVEbiQq7zYIxc4gMvWWtKmWp8LM18J40EAwGbi1ZQ9i8X9LMd2paB89RPdFGDUlJBE37kpi9x8lXujglP30juVy+kl6EfvwDN79ZYe0qZMuuvC/52vQDg4HEvetJ2LIsQxlD6WfI16YfymCHjoki7qvJYO+A44CpYGePMtiReOwfEtYvsX4FsjDo7UHUalKLu7F3+WjUR5w7ei5DGc+Snoz7bBxORZw4e/QsH772IYkJiXR6pRMBHQMAsLO3o2S5knTz7cadiDsUci7EiJkjePKpJ9FaM3vMbE7uz3gezW09JvenWkAN4mPj+XLMp1wyH0+pFS3hweA5Iynk4sSlY+eZP/ITkhIS77u8Mhh4+4/3uRUczuyX3gPgiWdK0Wf6Kzjkd8CYmMTCiV9y/tBZi9czM2+9O4bGTRsQGxPHuOFTOH74VIYyPV96gT6vdOfJ0iWp81Qgt8IjAXB2ceK9/02iZKkSxN+NZ/xrUzlzMuO+YCuzZ02lVcsmxMTG8tJLIzmQybn8i/kfUrNmNZSCM2cu0P+lEURHx9C2bXPenjIWo1GTmJjI6NGT2b5jjw1qIWxFutTmvhFAwQdZQCll94Cf0QF4Jgflxmqtfc0x5eTq980HjMNi/Js2pFSZJwio1Zbxo6byzodvZVpu+S8rCazTnpYNO+HomJ+uvToCcOXSNbq27U+rZ7vw6Ydf8O7sSdYM/4G0aBFAuXKlqFTpWYYMGccnn0zPtNzYsVOpXbsltWq14MqVa7z6al/rBvoQHue6ZaZD62bMm/WOrcN4eMqA4wuDifl8EtHvDMK+ZmMMXiUzFEs6d4yYGcOImTEsubFp8H4Sh/otiPlgJDHvDcG+cm1UMR9r1yANZTDQY+rLfNx3OhObjaR2u4Z4lyuRpkwV/+p4lPbmTf9hLHxzHj2nD0yet/2XjXzcJ+P2XP3Fcqa0Gs3U1mM5vGEfbV/rYvG63JfBgM/br3Kx32TOthiMS9vG5C+XdttF7zjE2dbDOPfccK6+8T+KvzcMgPgL1zj33HDTv3YjMMbd5fbqnbaoRdaUgXxtXyLuu+nE/m8kdlUboIql3ZY4FiR/uwHc/f59Yj8ZRdxPH5mmJyYQ9/XbxM0ZS+ycsdiV98VQsrz165CJWgG18Cntw0uNXuKTNz5h6LtDMy3Xf3x/ln21jJeffZk7EXdo0a0FAL/O/5WhLYcytOVQvp3xLUf+OcKdiDsADJoyiL2b9jIwYCBDWgzhytkrFq9PVf8aeJX25nX/oXzz5lz6pDqeUus6rherv/6TNwKGEh15h8ZdA3O0fPN+bbh+9lqGdS3/3xImtR7Db7MW88L4Xpap3H00btqAUmVK0qx2RyaOns7bM8dnWm7f7kP07TSYq5evp5k+aEQ/Thw9TTv/7rw+ZBJvTR9tjbBzpFXLJpQvV5qnn2nIq6++wWdz3su03OgxU6jp14waNZtx5fI1hgw23fjfsGEbNWo2w69WcwYMHM38+R9aM3zbM2rr/cujpMH5EJRS/kqpTUqpX5RSJ5VSi5TJcMAH2KiU2mgu21wptVMptV8ptVQpVdg8/aJSapJSahvQJZtyM5RSx5VSh5VSHyql6gPtgA+UUgeVUmVzEPJOoHiq+JcppfYppY4ppQbe+xyggHmdi8zTeiqldpunzX+IhvFDa9YqgN8W/wHAwb1HcHZxophn0QzlNq3blvz60P6jePt4ArB/zyFuR0YBcGDvYbzM0/Oitm2bs2jRrwDs3n2AIkWc8fLyyFAuKupO8usCBRzROu9+sdzzONctM36+VXBxdrJ1GA/NUKoCxrDr6JvBkJRI4v4t2Fetl7NlvUqSdPEUJNwFo5Gks0dxqFbfwhFnr7RvOUIvBRN2JZSkhER2/7Ed3+a10pTxbV6Lnb9tAuD8gTMUdCqIS7EiAJzZfYLoyDukF3cnNvl1voL5IQ/srwWqVeDupSASroSgExKJ/HMLTs3qpiljjIlLfm0o4Jhp2IXrVyP+UhAJ129YOuQHYihRDmN4MPpWKCQlknR4O/YV/dKUsa/WkMRju9CRYaYJ0bdTZsab625nZ/qXB7YZQN3mdVn/q6nz0ckDJynsXBhXD9cM5ao1qMbWv7YCsO6XddRrkfG4bNy+MZuXbwagYOGCVK5TmdU/rwYgMSGR6NvRlqpGshrNa7H9N1MM5w6coaBToeTjKbWK9SuzZ6Xppsa2XzdRo3nt+y7v6uVGtSY12PzzujTr0oBj4QIAFHQuSESIbXobBLZszO+LVwJwaN9RnFycKObpnqHciSOnuHYlKMP0ck+VYefW3QCcP3uJ4iV9cC/mZtmgc6ht2xZ8v8jUY2LX7v24FHG577ncMdW5PHWPpUIFC/5rz/Hi4UmD8+FVx5Q5fAYoAzTQWn8CXAcCtNYBSqmiwFtAU611DWAvMCrVOuK01g2BdZmVU0q5AR2BSlrrqsA7WusdwArM2UutdU76W7QElqV6319rXRPwA4Yrpdy11uOAWPM6eyilKgJdzfXyBZKAHg/6R3pYnt4eBF0LSX4fdD0EL++MX2732Nvb0/GF59i8fnuGeV17dmRzqoZpXuPj48XVqyknn2vXgvHx8cq07BdffMilS/t46qmyfP75N9YK8aE9znV7HBlc3DHeCkt+b7wVhnLJeMFkV/ppCo6bQ4FXp2LwesJU9vol7MtVhkJO4JAf+0p+KNeMN4msydXTjVvXU+pzK+gmrp5pL+CKeLoTfv1mSpngcIp4Zaxzeh3HdGfmjnnUbd+IZbMW517QD8nBy52EoJRGYmJQGA6ZXOw6Na9H+bVzefLryVx7438Z5ru0fZbIP7ZYNNaHoZzd0JEp20nfDs+wbxrcfVAFCuH40hQcB7+Pve+zqVZgwHHoBxQc/zVJZw9jvGqbLpfpuXu5E5ZqHw0LCqOoV9rjxtnVmejb0RiTjMll3NPto/kd8+Pn78e2v03nOq8nvIgMj2TUrFHM+XsOr818jfwF8lu4NqZj7maq+oQH38Q1XayFXZ2ISVWf1Mdldsv3mNSfJe99n6GxsujtBXQb35tZO+bT7c3eLJ25yCJ1ux9P72IEXw9Ofh9yPQTPTBplWTl57DTN2zQBoGr1SviU9Mr2useaivt4cfVKSkb22tUgimdxLv/qy1lcu3KQp58qx5zPFiRPb9++JUePbGbF8u8YMCDvZG+tQjKc0uB8BLu11le11kbgIFAqkzJ1MTVItyulDgJ9gCdTzV98n3K3gTjgK6XU88CDPtT2gVLqPPADkPrZzOFKqUPAP0BJILO+RYFATWCPOaZATA1rq1Aq47Ts7ohN++BNdu/cx55/DqSZXrdhLV7o2ZEZb3+cyxHmngep68CBYyhduhYnT56lS5e2Fo7s0T3OdXssZbbBSLu9kq6c5c7EvsTMGEr85hUUGDgRAGPIFeLXLqXg0OkUGDKNpGsXICnJCkFnI5P6pN//Mq/y/U/av3/4E6/XH8Q/y7fSpE/Lh43QsjKpR9SanZxp9iqXX3kHz1E908xTDvY4BdYm8u88eIMuJ9vJzg6DTxniFr5H3Lfv4BDQGeXubS5rJG7OWGJmvoJdiXIoj4xdxW1B5WgfvX+ZOs3qcHzP8eTutHb2dpSrXI6/Fv7F0FZDiYuJ44UhL+Ri5FnI/Es/XZFs6pPF8tWa1OT2zUguHj2fYXaTni34cdq3jKr/Cj9O+5aX3h/8UKE/qpxsp+zM/993OBdxYvnGRfR6uSsnjpwiydbfoWYPUreXB4yi5JM1OHHyDC90aZc8ffnyVVSu0phOnV/i7SljLRaryJukwfnw7qZ6nUTmAzApYK05a+irtX5Ga/1SqvnR2ZXTWicCtYFfMT23ueoBYxwLlMOUPf0OTN2BgaZAPa11NeAA4JhF7N+liukprfWUDIWUGqiU2quU2hsVdzPjWh5Ar5e68temxfy1aTGhwTfwLp7SDdbbx5OQ4My7eA0f+wpuRV155620zwQ8/Ux5Znw8mYE9RxBxK/KRYsttr7zSm127/mbXrr8JCgqlRAnv5HnFi3sRFBSS5bJGo5FffvmDDh1aWyPUB/Y41+1xZ4wIw5AqK2lwLYqODE9bKC42uXti0vG9poFYCjkDkLBzDTHvDyf249fR0VEYb6R9RsnabgXfxNUnpT6u3u5EpBvc51bwTdx8UjIwrl5uRISkq3M2di3fSs2Wde9f0MISgm/i4F0s+b29d1ESQrOuR8yeY+R7wgs7V+fkaYUb1yTu2DmSwiIsGepD0ZFpM5rK2Q19OzxdmZsknTlo6tYdE0XSxRMYvJ9Mu6K4GJIuHMOugq/lg87Cc32eY86qOcxZNYebITcpmmofLepdlJshac+lkeGRFHIuhMHOkFwmPN0+2rhdYzat2JT8PiwojLCgME4dNA1as23lNspVLmeR+gT2asnUlR8ydeWHRISE456qPm5e7txKF2tU+G0KpqpP6uPyVvDNTJev4Pc01ZvW4sNtc3n105FUrF+FV2YPB6BhJ3/2rvoHgN1/7aBMNcvUMzM9+ndh+cZFLN+4iNDgG3ilyvp5+ngSGpLzrunRd6IZP3wq7QN6MHbIJFzdXblyyXbfoa8O6sPePWvYu2cN14OCKVEy5Zn84iW8uX6fc/nSpSt4vmObDPO2bttFmTJP4u6esev4Y0sbrfcvj5IGZ+6LAu49xPUP0EApVQ5AKVVQKVUhk2UyLWd+jtNFa70SU/dd30w+I1vmDOz/AINSqgXgAtzSWscopZ7GlF29J0Ep5WB+vR7orJTyMMfkppRKd+YGrfUXWms/rbWfk+P9u6Fl5/uvF9PGvytt/LuyZuVGnu9qynL5+lUh6vYdboSEZVima8+OPNukPsMHjEtzt82nuBdzv5vFqFcncOHcpUeKyxLmz19InTqtqFOnFStWrKZHj04A1K5dncjIKIKDQzMsU6ZMyp+/deumnDqVN7qEpfc41+1xZ7x0GkMxH5S7J9jZY1/jWRIP/5OmjHJKuUgwPFkBlEKbn5VThV1M/7sWw75afRL2brZe8Jm4eOgsnqW8KVrCAzsHe2q3bcChtWlHRjy4di/1nvcHoEz18sRGxRB5IyLb9XqUSrmo9G1ai6Bz17IpbR2xh0+Tv5QPDiU8UQ72uDz3LFHrdqUpk+/JlJs/jpXKohwcSLqV8pyjS9vGROTB7rQAxmtnMbh7o1w9wM4eu6oNSDy5N02ZxBN7sCtVEQwGcMiHXclyGEOvQUFncDSP5WefD7uyVdE3bLfN/vzuz+SBfnau3klgJ9OAOU9Xf5roqGhuZTLi8eEdh2nUphEATTs3ZeealEGdCjoVpErdKuxMNdDTrRu3uBF0g+JlTMM3+Dbw5fKZyxapz/rvVzGp9RgmtR7D/jW7afB8YwDKZnM8ndh5lFqtTc+hNuzkz/41pmcXD6zdk+nyS2cuYmS9gYxp+Cpzh83mxI4jzB/5CQARobd4um4lAJ6pX4WQixmfj7SURQuW0j6gB+0DerDu70107Gq6WVqtZmXu3L7DjZCc34h3ci6Mg4Mpd/FCzw7s3XmA6DuWf+42K3PnfYdfreb41WrOihWr6dWjMwB1atfgduTtTM/lZcuWSn79XJtmyefy1NOr+1YmXz4Hbt60/cje/0VKqZZKqVNKqbNKqXFZlPE3j99yTCmVKydy+VmU3PcF8LdSKsj8HGdf4Cel1L2HJ94C0vw+h9b6RhblooDlSilHTBnHkeZ5PwNfmgcp6ny/5zi11lop9Q7wOtAaGKSUOgycwtTYTR37YaXUfvNznG8Ba5RSBiABGAJYpfW2ce1WApo1ZNPeP4mNjeP1YSmjzC74eQ7jRrxNaPAN3vnoLa5dCeK3VQsBWPXnBj79cD7Dx76Cq1sRpn1gGng3MSmJ9oEvWiP0B7Zq1QZatgzg+PGtxMTEMnDgmOR5y5Z9y6uvvkFwcChffz0bJ6fCKKU4cuQ4w4ZNsGHUOfM41y0zYyfPYM+Bw0RE3CawQ08Gv9SLTm1b2DqsnDMaiVsyl4JD3gFlIOGfNRiDL+PQ0HQRlbBtJfbVG+DQqI2pu2xCPLHfvJ+8uOPLE0zZzqRE7i75HGIzDrhjTcYkIz9O+ooRC9/CYGdg+5INXD9zlcY9mgOwedEajmzcT5WAGry7eQ7xsXf5ZuznycsP+GQET9WtRGFXJ2bunM+K2YvZtmQDnd7oiVcZH7RRc/PaDb6f8IWtqpgiycj1KfMo9d1UlMHAraVruXvmMq4vtgLg1o9/49yyPkU6NkEnJqHj4rkyPGXbKcf8FG7oy/W35tiqBtkzGon/42sc+04AZSBx/0Z06FXsazcDIHH3WvSNaySdPkiBYR+BNpKwdz069ArK8wnydx6KMhhAKRKP7CTp1H4bV8hkz4Y91GpSiwXbFhAXG8fs0bOT5039biofv/4x4SHhLHhvAeM+G0fvsb05d/Qca35ek1yufsv67N+yn7uxd9Ose+7Eubz+6es4ODgQdDkozbot5dDG/VQNqMEHmz/jbuxdvhr7WfK8Ud9MYMEbnxMReoslM35g8Kcj6TS6O5eOXWDLkvX3XT4rC8bNpefk/hjs7Ui4G883423zk1Sb1m6ncdMGrNu9jNjYOMYPfzt53pc//Y8JI6YRGhJGrwFdGTC0N0U93Fmx+We2rNvOhJHvULZCaWZ+9jbGJCNnT53nzRHTbFKPzKz8ez0tWzbh1IntxMTG8vLLKcOR/LF8IQMHjSU4OJRvvv4YJ2fTufzw4eMMGWoaqff5jq3p2bMzCQmJxMXG8WKPV21Vlf808+CfnwHNgKuYHptbkfpnFpVSRYDPgZZa68v3Ek+P/NkyUpTILaXdqz3WO1NQtNyN+zeLurrJ1iFYTNyUzH9K4XEx8s8H+qWpf50Rhrj7F/oXK929gK1DsKjOC217Y8WSPOwe72NvZ3Te6wGVm85HWi/bawuJ8dcye7o7z7kzqp3Vro8Lz1qR5d9EKVUPmKK1bmF+Px5Aa/1eqjKDAR+tdea/R/iQpEutEEIIIYQQQjzeigOpf5D3Kql+NtGsAuBq/vnHfUqp3rnxwdKl9l9OKfUZ0CDd5P9preV3JYQQQgghhLAhbcWfK1FKDQQGppr0hdb63nMf9x+K3tQ2rInp1ykKADuVUv9orU9nWPIBSIPzX05rPcTWMQghhBBCCCFsy9y4zGpggauYfg7xnhJA+qGQrwJhWutoIFoptQWoRrrxZx6UdKkVQgghhBBCCEswauv9y94eoLxSqrRSKh/QDViRrsxyoJFSyl4pVRCoA5x41D+BZDiFEEIIIYQQ4jGmtU5USg0FVgN2wAKt9TGl1CDz/Hla6xNKqVXAYcAIfKW1Pvqony0NTiGEEEIIIYSwBKPR1hEk01qvBFammzYv3fsPgA9y83OlS60QQgghhBBCCIuQDKcQQgghhBBCWIIVR6nNqyTDKYQQQgghhBDCIiTDKYQQQgghhBCWIBlOyXAKIYQQQgghhLAMyXAKIYQQQgghhAVoLRlOyXAKIYQQQgghhLAIyXAKIYQQQgghhCXIM5yS4RRCCCGEEEIIYRnS4BRCCCGEEEIIYRHSpVYIIYQQQgghLEG61EqGUwghhBBCCCGEZUiGU+SaQvYFbB2CRbnkv2vrEMQjiJsy1NYhWIzjlDm2DsGy/nzd1hFYVGh0QVuHYFFPhEXaOgSLslNyKfVvVcAun61DsKhC+RxtHYIAtGQ4JcMphBBCCCGEEMIy5LacEEIIIYQQQliCZDglwymEEEIIIYQQwjIkwymEEEIIIYQQlmC0dQC2JxlOIYQQQgghhBAWIRlOIYQQQgghhLAAGaVWMpxCCCGEEEIIISxEMpxCCCGEEEIIYQmS4ZQMpxBCCCGEEEIIy5AMpxBCCCGEEEJYgoxSKxlOIYQQQgghhBCWIRlOIYQQQgghhLAAGaVWMpxCCCGEEEIIISxEGpxCCCGEEEIIISxCutQKIYQQQgghhCXIoEGS4RRCCCGEEEIIYRmS4RRCCCGEEEIIC5BBg6TBKfKw8dNH0SiwHnGxd5kwfBonjpzKUKZ7/870GtiVJ0qXpGHFFkSERwLQb3AP2nRqAYCdvR1lypei0TOtuB1x26p1yMr09ycQ2PxZYmPiGD54PEcOHc9Q5vMvP6Ba9cokJiRwYN8RxoyYTGJiIvUb1ua7Hz/j8qWrAPz1x1pmzfzc2lXI1uNcP7uKNXHs/AoYDCTsWE382qVp55evQoGBkzDeDAYg8eAO4lf9BICDf3sc6rcApUjYvoqETcutHv+jeOvdWWzZvhs31yIs+2GercPJkUqNfek+qR8GOwNbF6/n77nLMpTpPrk/VQKqEx8bz4Ixc7h87AIAfWcOpmqTmkTdjGRyi1HJ5duP6kb1ZrUwaiNRYbdZMGYOkaG3rFWlLLkFVKP8O/1QdgaCFq3n0qdp9y/PTg15cmh7AJKi4zj1+lfcOX4JgBIDWuHTMxBQXF+0nqtfrLR2+PdlV8kPxxcGoQx2xG/7m/jVS9LOr1CVgoOnYAwzHXsJB7YT/9ciDJ4lKDDgzeRyhqJe3P3je+LX/27V+LMy8O1X8Avw427sXT4ePZtzR89lKONZ0pPX57yBU5HCnD16jlkjPiIxIRGAKnWrMGDyQOwc7LgdfpvxL4xLXs5gMDD7z4+5GXKTqf3etkp9ekzuT7WAGsTHxvPlmE+5ZD6eUitawoPBc0ZSyMWJS8fOM3/kJySZ65PZ8g75HXhz8TTs8ztgZ2fHnr938vvsxQCUrPgkfae/Qv6CjoRdvcG8ER8TdyfWKnVN7413RtIwsB5xsXFMfO0dTh45naFMt/6d6DGgK0+ULkHjZ1olX7cA+NWvztipr+HgYM+t8Ehe6jjEmuFn6/0PJtG8uT8xsbEMfuV1Dh06lqHMl1/Ponr1KiQkJrJv7yFGDH+LxMREnJ0L88VXsyhR0gd7ezs+/d9XLPrhVxvUQthKnuhSq5RKUkodVEodU0odUkqNUkplG5tSqpRS6mgux/GTUuqwUmpkbq43h5/9rVKqswXXv0kp5XefMiOUUgUtFcODaBRYjydKl6R13S5MGfMeE2e+nmm5A7sP83KX4Vy7HJRm+jefL6JzYG86B/bm4+lz2bvzQJ5pbAY2e5bSZZ+kbvUWjHltEjNnTc603K9L/qCBXysa12uHYwFHevRJ2T127dxHYKOOBDbqmKcaY/CY108ZcHxhMDGfTyL6nUHY12yMwatkhmJJ544RM2MYMTOGJTc2Dd5P4lC/BTEfjCTmvSHYV66NKuZj7Ro8kg6tmzFv1ju2DiPHlMFAj6kv83Hf6UxsNpLa7RriXa5EmjJV/KvjUdqbN/2HsfDNefScPjB53vZfNvJxn4z1Xf3Fcqa0Gs3U1mM5vGEfbV/rYvG63JdB8dSMlzj04rvsajQSj44NKFiheJoisZdC2d9hCrsDxnJh1q889ZGproWeLolPz0D2tnyTPU3GUrRZDQqU9rJFLbKmDBToPoSYT9/izpQBONQKwOD9RIZiiWeOEv3OYKLfGUz8X4sAMIZcTZ4WPX0oOv4uCQe2W7sGmfIL8MOnlA8Dnx3AnHGfMnh65g2MvuP7sfyrZQxsPJDoyDs069ocgELOhXh1+mCmvTSVIU0HM+PV99Is165/O66cvWLxetxT1b8GXqW9ed1/KN+8OZc+qY6n1LqO68Xqr//kjYChREfeoXHXwGyXT7ibwIwXpzCx1Wgmth5Nlca+lK1eHoD+Mwaz5P0feKvlKPat3kXrge2tU9l0GgbW44kyJWhb7wWmjnmft94fm2m5g7uP8MoLw7l2Je11i5NzYd6cMYbX+rzB8417MnbAW9YIO0eaNfenbNlSVK/WhNeGTWDWx1MzLbdk8Qr8ajSjXu1WFCjgSJ++LwAwYGAvTp08S8N6z9GmVQ+mv/smDg4O1qyCbRmt+C+PyhMNTiBWa+2rta4ENANaA5lfpVqIUsoLqK+1rqq1np1u3n8lEzwCyBMNzoCWz7JiqekO++F9x3ByLkxRD/cM5U4ePc31dF/a6bXu2IyVv6+1SJwPo2WbQJb+ZMo87Nt7CGcXZzw8i2Uot37tluTXB/Ydxscnj10AZuFxrp+hVAWMYdfRN4MhKZHE/Vuwr1ovZ8t6lSTp4ilIuAtGI0lnj+JQrb6FI85dfr5VcHF2snUYOVbatxyhl4IJuxJKUkIiu//Yjm/zWmnK+Davxc7fNgFw/sAZCjoVxKVYEQDO7D5BdOSdDOtNnT3JVzA/aNt3l3KuUY6YC8HEXQpFJyQRumwHxVqmrevtvadJjIw2vd53Bkdv03dqwfLFub3vDMbYeHSSkYgdJyjWurbV65Adu9JPYQy9jg4zHXsJezdhXy1nx16a9Tzti/FGEDo81AJRPrg6zeuy4dcNAJw6cIpCzoVw9XDNUK5q/apsW7kNgPW/rKdei7oANG7vz46/d3Dj+g0AIm+mZMvcvdypFViLNT+vtnQ1ktVoXovtv20G4NyBMxR0KpR8PKVWsX5l9qzcCcC2XzdRo3nt+y5/NyYOMPVasrO3Tz7svMv4cGqXqRfNsW2H8GtV11LVy1ZAi0b8sWQVAEf23++6JTjD9FbPN2f9X5sJvhYCQHiY7XtN3NPmuab89JOpR8DePQdxcXHGM5Pz+to1m5Jf79t7CJ/i3gBorSnsVAiAwoUKcutWJImJiZYPXOQZeaXBmUxrHQoMBIYqEzul1AdKqT3m7OMr6ZcxZzu3KqX2m//VN0//XinVPlW5RUqpdll89BrAw5xpbWTOCL6rlNoMvKaUClRKHVBKHVFKLVBK5Tev86K53E6l1F6lVA2l1Gql1Dml1KCs6mmu2xyl1HGl1F+AR6p5F5VSRc2v/ZRSm8yvC5k/e485lixv4ymlCiilfjb/zRYDBVLNm2uO9ZhS6m3ztOGAD7BRKbXRPK25uV77lVJLlVKFs/q83ObpXYzgaykXBCFBoXh6Z/xyux/HAvlpGFCXtX9uzM3wHom3tyfXrqU0koOuB+Pt45lleXt7ezp3a8eGdVuTp9Ws7cuGbcv48ZcveOrpchaN90E9zvUzuLhjvBWW/N54KwzlkvGCwq700xQcN4cCr07F4GXKwhivX8K+XGUo5AQO+bGv5IdyLWq12P+LXD3duHU9ZXvdCrqJq6dbmjJFPN0Jv34zpUxwOEW8Mm7T9DqO6c7MHfOo274Ry2Ytzr2gH1J+LzfupqrH3es3ye/llmV57xebcHPDAQCiT16hSN2K2LsWxlAgH+5Nq5O/+P3/BtakirhjvHUj+b2+FYahSMbjx65MRQq9NZeCw97B4P1khvkOtfxJ2LPJkqE+EHcvd8KCUup1MzgM93T7n7OrM9G3ozEmmdIXYUEpZYqX8aGwS2HeW/weH//1P5p0apK83MApA1nw7jdWfX7M1dONm6mOufDgm7imq09hVydiUtUn9XGZ3fLKYGDqyg/5dN8Cjm07xPmDZwC4evoy1ZuZbq7Ual0fN2/bfK96eBcj5HpI8vuQoBt4PMB1y5NlSuJcxImvfpvDT6sX8FyXlpYI86F4e3ty7er15PfXrwdne5PY3t6ebt07sG6t6ebBF/O/p8JT5Th1dic7dq3kjdenovPAjTpr0Ubr/cur8mTmTmt93tyl1gNoD0RqrWuZG3nblVJrgNR7aijQTGsdp5QqD/wE+AFfASOB5UopF6A+0CeLj20H/Km19gVQSgEU0Vo3Vko5AmeAQK31aaXUQuBV4GPzsle01vWUUrOBb4EGgCNwDMjqQaeOwFNAFcATOA4suM+fZgKwQWvdXylVBNitlFqntY7OpOyrQIzWuqpSqiqwP/V6tNbhSik7YL1SqqrW+hOl1CggQGsdZm7wvgU01VpHK6XeAEYBmfejyGUKlWHaw3w5+TdvxIE9R/JMd1qATKqWbd3enzWJf7bvZdfOfQAcPnSMmpWbEBMdQ2CzZ/n2xznUq5F3TkyPdf1UJpUjbd2SrpzlzsS+EB+H3TN+FBg4keipAzCGXCF+7VIKDp2OvhtH0rULkJRklbD/szLZXun3xcw36f2/a37/8Cd+//AnWg3uSJM+LVkxe8l9l7GozOpK5vUo0qASPi8GsK/dJABizlzj0pzlVF/yFknRcdw5dgmdmNeuXHJw7F0+y503e8HdOOwr16LAq5OJntQ/pYCdPfbV6nL39/udaq0n83NdhkJZlrGzs6NclXJM6P4m+R3z8+GyDzm5/yTFyxQnIiySc0fOUqVuldwPPCuZHVAZjrlsjstsltdGI5Naj6Ggc0GGz3+D4hVKcu30Fb5+/XN6Tu5Ph+FdOLBuT/KzoFaXg++b7Njb2/FM1acY2GU4+R3zs/DPLziy7xiXzluvS3RWst1mmZg1eyrbt+9h5469AAQ2bcSRw8dp27oHZco8ybIV39Fgx3NERWXsQSIeT3mywWl2b+9uDlRN9XyjC1AeSP0ktgMwRynlCyQBFQC01puVUp8ppTyA54FftdYP8k1077b1U8AFrfW9z/wOGEJKg3OF+f8jQGGtdRQQpZSKU0oV0VpHZLLuZ4GftNZJwHWl1IYcxNMcaKeUGmN+7wg8AZzIYv2fAGitDyulDqea94JSaiCm7e8NPAMcTrd8XfP07eYvmnzAzvQfYl7PQABvp9K4FfBIXyTHuvXrROeepqTt0YMn8Cqesi5Pbw9Cg8OyWjRLrTo0ZeXvax46ptzS7+UX6dnH9JzXwQNHKG7uZgLg7eNFcFDm3btGvzEEd3c3xrw2LHnanaiU+wvr125hxkeTcXMrQnh4hGWCz4HHvX73GCPCcEiVlTS4FkVHhqctFJfS3TLp+F6wG4Iq5IyOvk3CzjUk7DTtj/na9kFHPPg+LXLuVvBNXH1StpertzsR6Qb3uRV8EzeflAyMq5cbESHptmk2di3fymsL3rR5g/Nu0E3yp6pHfh934oMzdskr9MwTVJz1Cge7v0firZSLvaAfNxL0o6knSJk3u6fJluYFOiIMg2tKtki5FsUYkS7GuJjkl4lH9+DYfWjysQdgX7kWxstn0VER1gg5S216t6FFd9NNtDOHT1M0VRbM3aso4SFp63U7/DaFnAthsDNgTDJS1DulTFjwTW7fus3d2Lvcjb3L0V3HKP1MGcpVLkudZnXwC/AjX/58FHAqwOiPx/DRiA9zvT6BvVrSuHtTAC4cOou7T1HOmOe5eblzK93xFBV+m4Kp6pP6uLwVfPO+y8fcjuHkP0ep2rg6105fIejcNT7oPQ0Az9LeVAuomet1zErXfs/zfA9Tx7ljB0/imao3j6d3MW48wHVLyPUb3AqPJDYmjtiYOPb/c5AKlcrZrMH58sCe9OnbFYAD+45QvIQPYLox7OPjRVBQSKbLvTF+GO5F3XjtxQnJ03r07MzsWab8y/nzl7h06SrlK5Rh/770l56Pqbx2/84G8lyXWgClVBlMDcdQTA3PYeZnPH211qW11ulbECOBEKAapsxmvlTzvgd6AP2Abx4wlHtXvpndWk3trvl/Y6rX995n16jP6vZQIinbxjHVdAV0SvW3eEJrnVljM8v1K6VKA2MwZWurAn+l+4zUn7U21Wc9o7V+KcMHaP2F1tpPa+33KI1NgJ+/+TV5oJ8Nf2+mXZfWAFStWYk7UXcIC32wC6DCToXwq1edjau23L+whX3z1Y/Jg+D8/ed6unQ3Naxr+lUj6nYUoSE3MizTo3dnAgIbMuil0WnuJBbzSLmArl6jCgaDsnlj7HGv3z3GS6cxFPNBuXuasiU1niXx8D9pyiinlOevDE9WAKWSL3hVYRfT/67FsK9Wn4S9m60X/H/QxUNn8SzlTdESHtg52FO7bQMOrd2TpszBtXup97w/AGWqlyc2KobIGxHZrtejVEpXMt+mtQg6dy23Q39gUQfOUbCMN45PFEM52OHRoT5hq/emKZO/uDtVFozh2JA5xJ5P++y7Q1Hn5DLFWtcm5Pe8MajOPUkXT2HwKJ587Dn4+ZN4KN2x55zq2Cv1FBgMycce5J3utH8t/IvhrYYxvNUwdq7+J7kb7FPVnyImKppbmYx4fGTnERq2bghAYOdA/lmzC4B/1vxDpdqVMNgZyO+Yn6eqV+DqmSt89/539K3Th5ca9Gfm0Pc5vOOwRRqbAOu/X8Wk1mOY1HoM+9fspsHzjQEom83xdGLnUWq1Nj2D27CTP/vX7AbgwNo9mS7v5OZMQWfTEBMO+fPxTIOqXDcfd07upn1XKUX7oZ3ZsMh6N5kXf/MbXZv2pWvTvmxctYW2L5huJFSpUYk7UdEPdN2ycfUWatSphp2dHY4F8lOlRiUunLlkqdDv66svfqBR/bY0qt+WP/9cQ/fuHQHwq+XL7dtRhGRyXu/d5wUCA5/lpX6vpTmvX716ncb+pjELinm4U658aS5etH3mVlhPnstwKqWKYeqGOkdrrZVSq4FXlVIbtNYJSqkKQPqzuwtwVWttVEr1AexSzfsW2A0Ea60zjuGcMyeBUkqpclrrs0Av4FGvFLcAr5i753oAAcCP5nkXgZrA30CnVMusBoYppYaZ/zbVtdYHsll/D0zPZFYGqpqnO2NqSEcqpTyBVsAm87wowAkIA/4BPrtXZ/PotSVSZXktasu6HTQKrM/fu34h1jy8+D2fL5rF5FHvciMkjB4vv0C/IT0p6uHGbxt/YOv6nUwe9S4Aga392bF5N7HmgQbyinVrNhPY/Fl2HVxDbEwcrw1JGa5/0dL5jBo2kZDgUGbOnsLVK9f5a+3PQMrPg7Rt34I+L3UjKTGJuLg4Xuk/2lZVydRjXT+jkbglcyk45B1QBhL+WYMx+DIODU03RxK2rcS+egMcGrUxdZdNiCf2m/eTF3d8eQKqkDMkJXJ3yecQ++/qTjR28gz2HDhMRMRtAjv0ZPBLvejUtoWtw8qSMcnIj5O+YsTCtzDYGdi+ZAPXz1ylcQ/TCJ+bF63hyMb9VAmowbub5xAfe5dvxqaMijzgkxE8VbcShV2dmLlzPitmL2bbkg10eqMnXmV80EbNzWs3+H7CF7aqYjKdZOT0+AX4/jwBZWfg+k8biT51FZ/ezQC4vnAtpUd3xsG1ME+9/7JpmcQk9rYYD0CVr0fj4OqEMTGR0+O/Th5cKM8wGon7+TMKvvYuymAgfvsajEGXcHi2DQAJW/7CvkYj8jV+DpKS0Al3if0y1YitDvmxq1iD2B/+Z6MKZG7vhj34Bfjx5davTD+LMiZlzMIp307hkzc+ITwknG/e+4Y35rxOz7G9OH/sPGsWmwYCunr2Cvs27WPOms/QRiOrf17DpdO2a6Qc2rifqgE1+GDzZ9yNvctXYz9LnjfqmwkseONzIkJvsWTGDwz+dCSdRnfn0rELbFmyPtvli3i4MuCjoRgMdiiDYvdfOzi0wZRtq9uuEU17mRp6e1fvYuvSnHQYy31b1+2gYWA9/vxnKXGxcUwaMT153pxFH/L2qBncCAnjxZe60HdID9w93Fi6YSHb1u/k7dEzuHDmEts3/sPSjQvRRs1vi1Zw9uR5m9QlvTWrN9G8hT8HD28gJjaOIYPeSJ639NevGTZkPMHBocz+3zSuXL7G2g2/APDHitXMnDGHmTPmMHf+THbsWolSiskTZxJ+M+8MimRpefnZSmtReeGhXaVUEqbuqA6YsnvfA7PMDUgD8A7QFlPW7QbQAXDF9MxlZfNzm78CMcBGTBnRwqnWvwpYprXO8ofjlFKl7q3P/H4TMEZrvdf8PhD4EFMjfQ/wqtb6rlLqIuBnfu6xr/n1UPMyyfMy+TwFfAo0IaV78A9a61+UUo2ArzFlbXeZ1+GvlCqAqRtvffPf4qLW+rks6lMAU0b3GeAgUA4YrrXeq5T6FqgDnMeUkV2htf5WKTUMU1fhIK11gFKqCfA+kN+82re01ivIQmXPurbfmSzoRlyErUMQj+BsrzK2DsFiHKfMsXUIFvWqX+Y/i/S4eDE2T3Y2yjV+HSLvX+hf7MW/89y9+1zjbsisA9Tj42Bc9qPc/9tdvJN5t9fHReSdc/frgZgnhLVqbLXr46J/b86Tf5M80eC0JHNm7ghQQ2v9eJ/1bEwanCIvkwbnv5c0OP/dpMH57yUNzn83aXDmDWEtrNjgXJ03G5yP9VlOKdUUU3fYT6WxKYQQQgghhBDW9fjelgO01uswjeKaTCnVAlM30dQuaK07WiIGpVQVTF2EU7urta6TS+u3an2EEEIIIYQQOSPPcD7mDc7MaK1XYxp8x1qfdwTwteD6rVofIYQQQgghhMipx7pLrRBCCCGEEEII2/nPZTiFEEIIIYQQwhqkS61kOIUQQgghhBBCWIhkOIUQQgghhBDCAiTDKRlOIYQQQgghhBAWIhlOIYQQQgghhLAErWwdgc1JhlMIIYQQQgghhEVIhlMIIYQQQgghLECe4ZQMpxBCCCGEEEIIC5EMpxBCCCGEEEJYgDbKM5yS4RRCCCGEEEIIYRGS4RRCCCGEEEIIC5BnOCXDKYQQQgghhBDCQiTDKYQQQgghhBAWoOV3OCXDKYQQQgghhBDCMpTW2tYxiMdEv1KdZGcSeZYdcofx32ru3pm2DsGiXvF73dYhWNTjfmc7CTn1/VvJo3X/bt9d/PVfcWK/WqeJ1b4kSuzakCf/Jo/7eUAIIYQQQgghhI1Ig1MIIYQQQgghhEXIoEFCCCGEEEIIYQHamCd7uVqVZDiFEEIIIYQQQliEZDiFEEIIIYQQwgJkfFbJcAohhBBCCCGEsBDJcAohhBBCCCGEBcgznJLhFEIIIYQQQghhIZLhFEIIIYQQQggLkAynZDiFEEIIIYQQQliIZDiFEEIIIYQQwgJklFrJcAohhBBCCCGEsBDJcAohhBBCCCGEBcgznJLhFEIIIYQQQghhIdLgFEIIIYQQQggL0FpZ7d/9KKVaKqVOKaXOKqXGZVOullIqSSnVOTf+BtLgFEIIIYQQQojHmFLKDvgMaAU8A3RXSj2TRbn3gdW59dnyDKewmcqNfXlxUn8Mdga2LF7Pyrm/Zyjz4uT+VA2oQXxsPF+P+ZRLxy5ku6xf63p0GNEV73LFmdZ+HBePnAPAvUQx3l33P4LPXwfg3IHTLJzwxb+iToVcCvPqnFEULeFB2NVQPh/yETG3oyldrRx93xtkWqlSLP94MftX7yafYz4Gfz4Gjye9MCYZObh+L7+8/8O/uq7W2n5ZqdTYl+6T+mGwM7B18Xr+nrssQ5nuk/tTJaA68bHxLBgzh8vmuvadOZiqTWoSdTOSyS1GJZdvP6ob1ZvVwqiNRIXdZsGYOUSG3rJWldJ43OuXU2+9O4st23fj5lqEZT/Ms3U4WTIdP/1Q5u21MpPt9WKq7fV1qu2V1bKD5ozEq4wPAAWdCxFzO5oprcdSulo5+rz3CgBKKZZ/vIT9q3dbpZ7pWWI/tQZrflfaOdjT591XKF2lLEat+fHtBZz65xgAo757CxcPV+zs7Di95zjfT/wKbTTm+bpmdV5/pmFVurzRE3sHexITElny7kJO7Dyaq/W5p8fk/lQzx/xlqphTK1rCg8FzRlLIxYlLx84zf+QnJCUkZrt8lca+9DDXefPi9fxlrnPJik/Sd/or5C/oSNjVG8wb8TFxd2Ipk+q8r5Ri2ceL2ZfLx6Ml6urm7c7AWcNxKVYEbdRs/Gkta7/5C4AOI17Av1tTboffBuCXmT9yeNP+XK2TrencPcweRW3grNb6PIBS6megPXA8XblhwK9Ardz64PtmOJVSWin1Uar3Y5RSU3IrgJxSShVTSu1SSh1QSjXKosxFpdQR87/jSql3lFL5c7DuO7kfcZr1T1FKjclm/rdKqQtKqYNKqf1KqXqWjOdBKKWKKKUG5/p6DQZ6TR3A7L7TmdBsBHXaNcSnXIk0Zar618CztDfj/Ify7Ztz6TV94H2XvXbqMnMGzeT07vTHDoReCmFy6zFMbj3GIo0VS9Wp9asdOb7jCOMChnJ8xxHaDO6YXNe3277O5NZjmNV7Gn2mD8JgZzqkV325gjcDhzO5zRjK13yKKv7V/9V1Bctvv+zq2mPqy3zcdzoTm42kdruGeKeraxX/6vyfvfsOj6L6Gjj+vZvQk0AKJKEoVQUpoVclkR4FQVBEehEQEekgXYogCiiCIAIqwk/B3lBAmvTepfcWAimEkoQke98/dgibSoDMbsx7Ps/DQ3bm3plzdsrunXtntlAJf0YEvsWiEXPpYOQKsOn7tXzUeWKK5a6Y9wvjmg1ifPAQ9q/ZRfO3XzY9l9Rk9/weRMvgRsydnjKXrERZLHQY34MZXSYxqtGAVI+9CoGV8S3hzzuBb/HViLl0sjv20qo7t+8MxgUPYVzwEHb9uZVdf20DbOeZ8c2HMS54CNM7TaTTpF6J5xlHMms/NZujz5X1X20IwOimA/mww7u8OrIzStmG2X365jTGNhvEqMb9cffKT/XnM/erhqM/129G3ODj7pMZ3XQg8wd9wusz+mVqPvYx+5XwZ2hgX74YMYfOdvuVvbbDO7Jiwe8MC+rLres3qd+2Qbr1lcVCp/GvM63LJN5p1J9adjl3m9KHZe8vZlTTgexasY3gni8CcOHoOcY1H8qY4MF82GkCXew+97NyrgnxCXwz8Uveafg241sNp2HHpkn2jRULfmdM8GDGBA/Odo3NLKYIcN7u9QVjWiKlVBGgFZCpV10zspfGAi8ppXwyc8UPoQFwRGtdWWu9IZ1yQVrrCtha8SUBx30zfTRDtNYBwHDgMyfHYq8AkOkNzpIBpQk9G8LV81dIiItn+28bqdw46YWUyo2rs/nH9QCc2nOcvO75yF+wQLp1L5+8mNgL5mhm5VS5UXU2fb8WsH1pqtyoBgB3Yu5gTbBdNsuRKyfa+KGnOzF3OGJc5U2Ii+fsodN4+nn/p3N1phJGvNfOhxrxbiIgWa4Bjauz5cd1wN1c85K/YAEAjm8/zK3rKa9pxdyMTvw7Z95cTvuhruye34OoFlCB/B7uzg4jXfeOH9v22pbK9rIde+uApNsrI3UBqj9fh22/bgTSPs84mln7qdkcfa4sXKYohzcdAOBGWBS3o25RvGIp4N4x6eLqgmsO10w/Jh39uX7u0GkijVETF4+dJ0eunLjmzPyBe1UaV2eTEfNJu5iTK1unPDuWbwFg4w/rqNK4Rrr1SwaU5opdztt+20gVI2f/koU5us3WwD60cR/VmtUCzD8ezcr1+tXIxJ7SmFsxXDp5AU8/r0yNXdgopXoqpXba/bO/apDaTZ7Jd6KPgGFa64TMjCsjDc54bI22AclnGD1zbexe3zT+D1RKrVdKLVNKHVNKTVFKtVdKbTd6H0ultTKl1ONKqdVKqf3G/48ppQKAqUCw0QuY535Ba61vAr2BlkopL2PZQ5RSO4xlv5vKut2Mde424nzRmD5BKfW2XblJSql+6S1TKTXSuCn3b+DJ+8Vr5x+g9IPGktH33Ogp/sGIeYdSqq4xfZxSaqFSap1S6tTd/IApQCnjff/gAfJIl6evF+GXriW+Dr8cjqdv0kZRgWRlIkLC8PTzzlDd1BQsVohxf3zAsKXjKVO9bCZkkZRZOd09WQNcvxqJh0/+xHIlA8owceVHTFgxnUWjPkv8ILorj0deKjWolvgFJLM4I1ezt19aPH29iLDP43IYnr5JPygL+HoTfinsXpmQcApkoJHfanA7pm6eS60Xn+Hn6UszL+gHkN3zy25SHFepbC/PZNsrPCQcTz/vDNV9okZZoq5dJ/RMSOK0kgFlmLByBuNXTOPrUfNSnGccwcz91EyOPleeP3yWyo2qY3Gx4FO0EMUrlMLL/15/waBFo/l410JibkWzY/nW/0SuGVGtWS3OHjpN/J34R8ggdZ6+XoTZx2bEbM/N053bUbcSjw37/TOt+unlfOHYOSo3sjU+qwfXSbINSwaU4b2VHzFpxXS+SuVzPyvmas+naEEeL1eCk3uPJ05r0LkZE/+cTvepfcjrkS/T8skqrFo57J/Wep7WuprdP/uOtwtAMbvXRYHkV3OqAd8qpc4AbYBPlVItH/U9yGg//GygvVIq/31L3lMJeBuoAHQEntBa1wDmYxsbnJZZwCKtdUVgCTBTa70XGAMs1VoHaK2j06mfSGsdBZwGyiilGgNlsPV8BgBVlVLPJqsSA7TSWlcBgoBpyjYWZQHQGUApZQFeBZaktUylVFWjTGXgJR5sDHRz4MCDxmLUzch7/jEwQ2tdHWhtzLvrKaCJkc9YpVQObD2uJ433fcgD5JE+lfIiS/IrdSqtMhmom9z10AgG1enFuOeH8O2EL+n9cX9yu933usWDcXBOAKf2HmdU4/6MbzGM5994CddcORLnWVws9J45gL+//IOr569kJIOMy47bLy0ZyjWVehnYfj99+A1D6/Rm6y8beK5z04eN8NFk9/yymTSPqySFUtbTWmeobs0W9RJ7N+86tfc4oxsPYEKL4QS/0SrJecZhTNxPTeXgc+WGZasJDwlj7G9TeW1sV07sOoo14V5HxbROE+hfoweuOXNQtk75jGaRMU74DAQoXKYYLw/vyFcjTLrvOrUdK6N5pVM/vToLhn5Kw45Nefe3qeRxy514fyTYjscRjfszrsUwXnjjJXJk5vFoUq535cqbm7fmDGHJ+C8Se9zXLF7BkGffZHTwICJDI2k3qvPDxy/uZwe2NlEJpVRObG2IX+0LaK1LaK2La62LA98DfbTWPz/qijPU4DQabouABxkgv0NrfVlrHQucBFYa0w8AxdOpVxv4n/H310C9B1hnau7u/Y2Nf3uA3dgaV2VSKfueUmo/8De2cc2+WuszQJhSqvLdZWitw9JZ5jPAT1rr28Z79yv394FSai/QE+j+ELFAxt7zhsAsY12/Ah5KqbtjyP7QWsdqra8BoYDv/YK277o/eiPljeVpiQgJw6vwvSt2Xv5eRIaGp1vG08+byCvhGaqbXPydeG5F2oZTnT14itBzIfiVKJzheDPCrJyuX41MHNKSv2ABoq5dT7HuyycvEhsdS9EnHkuc1mVyb66cvsyqhX9kSn7p5WF2ro7YfmmJCAnD0z4Pf+/EYVz2ZbwK37uK6+nnReSV9PdJe9t+2UDVprUePdiHkN3zy25SHFcZ2F5exva6X12Li4UqTWqy/fdNqa47tfOMozhiPzWDo8+V1gQr3074krHBg5n5+vvk9cjLldOXk6wvPjaOvX/voEom37Lg6M91W30v3vpsKJ8PnMnVc5l3YbVBx6aMX/4h45d/SOSVcLztY/PzJiLZfnUjPIq8HvkS76e03z8jQsJSrR+eTs6XT17kg04TGNt8KFt+3Ujo2RCSu3s8FnnE49ERuYJtKPdbc4ew+ecN7FqxLbFM1LXraKsVrTXrv11FyUrJv5r/92WVn0XRWscDfbE9ffYwsExrfUgp1Vsp1dvM9+BB7jT+CFtDyL6vO/7uMozet5x282Lt/rbavbbyYE/HfejLk0ZDqjhwDFsDbrLRUxegtS6ttV6QrEp7oCBQ1bif8gqQ25g3H+gCdAUW3l1FOst80LiHGMtopLU++BCxQMbecwtQ2y7mIlrrG6nUTyAD28m+6/5J9xIZTBVO7ztBoeL++BQthEsOV2o0r8eeVTuTlNmzagd1XqoPQMnKZYi+cZvrVyMzVDc5dy8PlMW2uxcs5otvcf9M/XAyM6e9f++kbpsgAOq2CWLPqh2A7Slxd0/43kUK4leyMNcuhALw0qB25HHPxzfjv8jUHJ2VqyO2X1rO7DuBb5J467LPiOuuvat2UvulwBS5pqdQcb/EvwMaVufyyYuZHXqGZPf8spvTybZXzeZ12ZvK9qpjt71u2x176dUtV68iIacuEhFy7wtm0vOMD/525xlHMms/NZujz5U5c+ckZx7bsxLL1atIQryVSycukCtv7sQGqsXFQsWgKpl+TDr6cz2PR176fzGS76cu4cSuo5may+qv/0p8iM3uldupa8RcKp396vCWg1QPtj2IqV7rQHavtD09ds+qHanWT3k83svZ3dsDsPUmvti3DWuW2PoP0vvcz8q5AnR/vw+XTlxgxYLfkizL/h7Rqk1qcuHYuUfKR6RPa71ca/2E1rqU1nqSMW2u1jrFEAGtdRet9feZsd4MN/y01uFKqWXYGp13GzlngKrAMmyP1c2Mfv3N2Lp4v8bW6NqYfvHUKaXcgE+Bn7XWEUqpFcAEpdQSrfVN4ylMcVpr+yM1PxCqtY5TSgUBj9vN+wkYjy3H14xpqS4T232YXyqlpmB7j5vz4A8CetBYMmoltqsbHwAopQKMIctpuQFk+lM0rAlWloyZz6BFo22PuF+2hkvHzxPYvjEA65asZP/a3VQMqsL762dzJzqWBUNmp1sXoEqTGrQf1wN3Lw/6LxzB+cNnmNZpAk/UKEerga+SkJCATrDy1ch5mf4ACbNy+mPOj/SZPYhnX2lA2KWrfNrH9tDoMtXL8vwbrUiIj0dbNV+P/pybETfw9POi+VttuHTiAuP+sN12u/qrP/ln6er/bK6O2H7p5fq/MfPpv2gUFhcLm5at4dLxC9Q3cl2/ZCUH1u6mQlAV3ls/izvRsXwx5NPE+q/P7M+TtZ7GzdOdqVs+49cZS9m4bA2th3XAr2RhtFUTdvEqXzvwybv/n/J7EEPGTmHHnv1ERkbRoGUH+nTvSOvmTZwdVhLWBCuLx8xnoLG9NhrbK7Vjb4qxvRYa2yutunfVaF6Xbb8m7d0sU/0pglM5zziaWfupI+J25LnS3Sc/g74ajdaaiJBwPh84E4BceXPx9vx3cM2ZA4uLhcObD7B2Sab9xJ6puab1ud6wUzN8H/ejRb82tOhne5zIhx3HcyMsKlPz2mfE/MH62cRGxzLfiBlg4BcjWTjsUyJDI1g2ZTF9PhlA60HtOHvoNP8sW51ufWuCla/HzGeIkfM/y9Zw0ci5VotnaNjRdhvCzhXb2PCdbV99onpZXnijFfHG8bgok49Hs3ItU+0p6rYO5Pzhs4xf/iFw7+dP2r7TicfKFQcN1y6E8oVZQ6OdSFvT73n8/0Ddb4y8Uuqm1trN+NsX2z2RU7XW44zXv2DrNVsNvKW1dlNKBQKDtdYvGPXWGa93Jp+XyvqKY2vQ+gBXga5a63NKqS5ANa1133RiPYOtgaSMmH4CJmitY4z5bwM9jOI3gQ5a65N3c1S2J/H+hq0htxeoCzQzhrGilJoLRGqth9utM61ljgQ6AWex3aT7r9b6wzTi/hL43f4qwoPGktH33FjubKAstsbwP1rr3sr2Uzc378aolDoIvKC1PqOU+h9QEfgzvfs4uxZvnfUfQyn+33JJ9eFs4r9gzs6pzg7BVL2qDXV2CKZy/I+oOFbCww/EEk6WdX4eUTyMr8788J/4YD/yRLDDThJPHVueJd+T+zY4hY3xgJ7dwMta6+P3K///JRZ70uAUWZk0OP+7pMH53yYNTpFVSYPzv+2/0uA8XMZxDc6yx7NmgzO7fw5kCqVUOeAEsNrZDbysFIsQQgghhBBCpCfzfyE3g4whpy8nm/zd3RtY71N3G5Ar2eSOWuvM/bFBg9b6X6Dkoy5HKTUb29BYex9rrTP8ZJfMikUIIYQQQghhLrmH04kNTqNhed/GZRp1a2ZyOA6htX7T2TEIIYQQQgghhKM4rcEphBBCCCGEENmZ9T6/j/n/gdzDKYQQQgghhBDCFNLDKYQQQgghhBAm0NLDKT2cQgghhBBCCCHMIT2cQgghhBBCCGECLT/VKz2cQgghhBBCCCHMIQ1OIYQQQgghhBCmkCG1QgghhBBCCGEC+VkU6eEUQgghhBBCCGES6eEUQgghhBBCCBPIz6JID6cQQgghhBBCCJNID6cQQgghhBBCmEB+FkV6OIUQQgghhBBCmER6OIUQQgghhBDCBPKUWunhFEIIIYQQQghhEunhFJlmb0yIs0MwVZxOcHYI4hF8m8/H2SGYJvRWXmeHYKpe1YY6OwRTfbZzqrNDMNW1lt2dHYKp+pxzc3YIpvGw5HR2CKY6HRfp7BBMdTE2wtkhCOQptSA9nEIIIYQQQgghTCI9nEIIIYQQQghhArmHU3o4hRBCCCGEEEKYRHo4hRBCCCGEEMIE8jOc0sMphBBCCCGEEMIk0sMphBBCCCGEECaQezilh1MIIYQQQgghhEmkh1MIIYQQQgghTCC/wyk9nEIIIYQQQgghTCINTiGEEEIIIYQQppAhtUIIIYQQQghhAquzA8gCpIdTCCGEEEIIIYQppIdTCCGEEEIIIUygkYcGSQ+nEEIIIYQQQghTSA+nEEIIIYQQQpjAqp0dgfNJD6cQQgghhBBCCFNID6cQQgghhBBCmMAq93A6v8GplPIDPgKqA7HAGeBnoIXW+gWnBWZQSgUCg9OLRSnVDJgA5AMU8LvWevAjrPOm1tpNKVUYmKm1bqOUCgAKa62Xp1OvC1BNa9032fTlwGta68gMrr8FUE5rPUUp1RI4prX+9+GyeXhDJ/anboPaxETHMPbtSRw5cCxFmbbdWvPa66/wWImiBJULJjL8euK8qnUqM2T827jmcCUyPJIerfqmqO8s70wayDMNahMTHcvIfhM4fOBoijLturWhY8+2PFaiGPXKNknMzc09H1M+fRf/Ir64uLjw5Zwl/PztH45OIV2Pkl/XPu15vnUTAFxcXShZpjjPlGtGVGSUQ3NIi9uzVfAf0xMsFiKWreTa3O+TzHdvWBPfgR3QVg0JCVye8Dm3d/5LzhJFKPbJsMRyOYv5EfrRYsK++NXRKaTLK6gSZSZ2RblYuLxkNWc/+SXJfN/W9Xi874sAJNyK4ejQ+dz89ywARV9vRuEODQDFpSWruTAvzdOVqcrXD+C1MbYcNixdzfI5P6co89rYblQIqsyd6DssGDyLc4dOp1u396wB+JUsDEBej3zcjrrFuOAhlKhUms6TewGglOKXj5axe8V2h+T5oEa9N51/Nm3Hy7MAPy+e6+xwHliumtXxeLsvWFy4/fsf3Fr8Tarlcjz1JN6fzSZy7Hhi1v0DgHLLR/5hQ8hRsgRoTeTkqcQdcvjHWqq6v9uTqkFViY2O5ZNBH3Pq4MkUZQoV82XQrCG4FXDn1MGTfNx/OvFx8YnzS1csw5RfPmDam1PZsnwzAM27v0jDdo1Ba84eOcMngz8mLjbO9Hzaj+1GpaAq3Im+w+eDP+GscWzZ8ylaiD6zBpAvvztnD53iswEzSTDySat+96l9CHiuGlFh1xnZZEDisoqVfZwuk3qRK29url24ytz+HxFzM9r0PFPTb/yb1HquJrHRsUweMJVjB4+nKPNSlxdp06M1RUsUoXn5VlyPsH22PVaqGMNnDOWJ8qWZ//5Cvv3sO0eH/0DGvDeEwIb1iI6OYehbYzm0/0iKMtPnTqRCQDni4+LZt/sQowZNIj4+PpWliezOqUNqlVIK+AlYp7UupbUuB4wAfJ0Z14NQSpUHZgEdtNZlgfLAqVTKPXDjXmt9SWvdxngZAAQ/TIxa6+CMNjaN8r9qracYL1sC5R5mvY+iXoPaPFayKC/WbsvEwVMZ8X7q7fe92/fT+5W3uXT+cpLpbh5ujJgyiP6dh9GmfgeGvD7KEWFnyDMNavNYiWIE13qZcYMnM3rq0FTL7dm+nx4v9+PiuaS5tevWhpNHT9P6uY50fakPQ8b1wzWH068dJXrU/L74dAltGnSiTYNOfDRpDju37MkyjU0sFgq/+wZnuo7lRJM+5G9en1yliyUpcmvzPk4Ev8XJF/pxYdjHFJn8FgB3Tl/k5Av9bP9a9McaE0vUii3OyCJtFsWTU7qz77X32PbMAAq1qkveJ4okKRJ9NpTdLcexPWgIp6f/wJPTegKQ76liFO7QgJ1NR7DjuSH4NKpCnhJ+Dk9BWSx0GN+DGV0mMarRAGq2qEfh0kWTlKkQWBnfEv68E/gWX42YS6dJPe9bd27fGYwLHsK44CHs+nMru/7aBsDFo+cY33wY44KHML3TRDpN6oXFJWverdIyuBFzp090dhgPx2LBY+DbhA8eztUOXcjTsAGuxR9PtZz7Gz2J3b4jyWSPt98idtt2rrbvzNUuPYg/e9ZBgaevSlBVChcvTJ9nezFn+Gx6TXoj1XKd3unCb/N/4c36vbh1/SYN2jZKnGexWOj0Tmf2rt+TOM3L14vnuzZnyPMDeLtRXywuLtRr/qzp+VQMrIJfCX+GBvblixFz6GwcW8m1Hd6RFQt+Z1hQX25dv0n9tg3uW3/j9+v4sPOEFMvqNqUPy95fzKimA9m1YhvBPV80J7n7qPVcDYqWKMpr9TrxwbDpDJz8dqrlDuw4xMBXh3D5fEiS6VGRN5g5elaWb2gCBDasS/GSj/FcjRcZOXAi4z94J9Vyv37/J41qvUSzZ14hd55cvNKxpWMDzSI0ymH/sipnfyoGAXFa68RLrVrrvcAGwE0p9b1S6ohSaonROEUpNUYptUMpdVApNc9u+jql1PtKqe1KqWNKqWeM6XmVUsuUUvuVUkuVUtuUUtWMeY2VUluUUruVUt8ppdyM6U2N9W4EXrpPDkOBSVrrI0b88VrrT43lfKmUmq6UWgu8r5QqpZT6Sym1Sym1QSn1lFGuhBHHDqVU4tlUKVXcyDMnMB5oq5Taq5Rq+yBvslLqjFLKx1jeEaXUfGO5S5RSDZVSm5RSx5VSNYzyXZRSs5RSdYAWwAfGeks9yHofRf0m9fh92V8AHNh9CHcPd3wKeacod/Tg8RQnbYBmLzVi9R/rCbl4BYCIa5Gmxvsggpo+y6/f2Xp+9u86hLuHW6q5HTl4LEVDGkBrTT63vADkzZeH65FRJMQnmBv0A3jU/OwFt2rE8p9WmRLnw8hT6Qliz14m7vwVdFw813//B/dGtZKUsd6OSfzbkic3OpWHBbjVqcSds5eJu3TV7JAfiEeV0tw+HULM2VB0XAKhP2+mYNPqScpE7TxG/PVbtr93HSe3v23b5i1ThKhdx7FG30EnWIncfJiCwTUcnkPJgNKEng3h6vlQEuLi2fbbJgIaJ82hcuPqbP5xHQCn9hwnr3te8hcskKG6ANWfr8O2XzcCcCfmDtYE289658iVE53aBs8iqgVUIL+Hu7PDeCg5yj5FwoVLJFy6DPHxRP+9hlz16qYol7d1K2LWb8AaEZk4TeXNS85KFYn+3ehxj49H37zloMjTV6NxLdb+sAaAY3uOks8jH56FPFOUq1CnIpuXbwJg7ferqdnk3nknuOsLbPlzM9fDriep4+JqIWfunFhcLOTKk4vwK+EmZmJTpXF1Nv24HoCTe46T1z0f+QsWSFGubJ3y7Fhuu+C28Yd1VGlc4771j27/l1vXb6ZYln/JwhzdZuutPrRxH9Wa1UpRxhHqNanLiu9XAvDv7sO45XfDu5BXinLHD50g5MKVFNMjwyI5su9oYk9vVtawWSA/LfsdgL27DuCR352Cvj4pyq37e1Pi3/t2H8Lf/z/TnyQymbMbnOWBXWnMqwz0x9a7VhK4+8kyS2tdXWtdHsgD2A91ddVa1zDqjTWm9QEitNYVsQ17rQqglPIBRgENtdZVgJ3AQKVUbuBzoDnwDHC/S/Tp5QDwhLGOQcA84C2tdVVgMPCpUeZjYI7WujqQovWktb4DjAGWaq0DtNZL7xNTekob66sIPAW8BtQz4hmRbL2bgV+BIcZ6U47zMUkh/4KEXApNfH3lciiF/AtmuP7jJR/Do4A7n//4CUtWLOCFl5uaEeZD8fUvSMjFpLn5PkBu/1vwPSWfKM7a/b/z07olTBk1I0t9yX3U/O7KnScX9YJqser3tZkZ3iPJ4edN3OV7jcT4y9fI4ZuyMe3euDZlVs3h8QVjuTjs4xTz8zd/luu//WNqrA8jl58XsZfCEl/HXgojl1/KL0x3+b/2HGFrbL0qt46cp0Ctsrh6umHJkxPvhpXJVSTle2O2Ar5ehF+6lvg64nIYnr5Jc/D09SbcLs/wkHA8/bwzVPeJGmWJunad0DP3TtUlA8owYeUMxq+Yxtej5iU2QEXmcSnoQ0LovfOK9epVXAom/YJr8fEh97PPcPvnpMPUXQr7Y42MJP+IYfgsnEf+YYNRuXM7JO778fbzJuzyvX0uLCQML7+kx427pwe3om4m7lfXLofhbZTx8vWiVpParFj8V5I64VfC+WXeT8zbupCFOxdxK+oW+zbswWyevl6E2R1D4SFheCbLx83TndtRtxLzsT/OMlI/uQvHzlG5ke3CUPXgOnj5p2z4OIKPnw+hdhcRr16+io+fc2Ixm69/IS5dvNdoDrkUil86n/Ourq60fCWY9Ws2OyK8LMfqwH9ZlbMbnOnZrrW+oLW2AnuB4sb0IKOX8gDwHPC0XZ0fjf932ZWvB3wLoLU+COw3ptfC1pjdpJTaC3QGHsfWCDuttT6ubd/iFz9iHt9prROM3tM6wHfG+j4D/I0ydYG7N6N8/Yjru5/TWusDxvt6CFht5HmAe++Z0xkd10k8SKPKxdWFshWf4q0OQ3iz3UBeH9CFx0oWu39FB1CpDHl4kNzqBtXkyMFjBFV8gdbPdWLE5MGJPZ5ZwaPmd1dg42fYs+NA1hlOm5ZUcruxcgvHG73BuV4T8R3YIck8lcMV9wY1uP7nRkdFmHGpHXekvu0K1H2awq8FcWLCEgBuH7/I2Vm/UHnZKAK+GcHNQ2fR8Y7/+MvQuSOVUUda6wzVrdmiXmLv5l2n9h5ndOMBTGgxnOA3WuGaK8eDBy7Sl8q2SX7sebz9JjfmfgbWpPudcnEhxxNPcPvnX7nWrSc6JoZ8HdqZGe0jSb7PpZ66rUz3ca+zaPKXWJPlnC9/Pmo0qknvuj3oXr0zufPmpn6rQJMivm+wyYqkc5xloH5yC4Z+SsOOTXn3t6nkccvttB7C9LZTdvOgm2n8B8PZsXkPO7eaf9FDZE3OvvHrENAmjXmxdn8nAK5G7+On2B6Mc14pNQ7InUqdBO7lltaAZgWs0lon+dQxHs7zIGeIQ9h6TfelMf/uuB0LEKm1DkijnKPOSvbvq9XutZWH2B+UUj2BngBF3Uvik/fh79l6petLvNS+BQCH9h7Gr3ChxHm+/oW4GnItraophF4KJTI8kpjbMcTcjmH31r088XRpzp06/9DxPYpXu7amTQfbfSUH9x7Gr0jS3EIfILdWr77A/E8WAXD+zAUunrtEiTLFObjHeQ/AyMz87mrWsiHLf1qZaTFmhriQMHLYXcV19fchLjTtYWq3dxwi52N+uHh6kGA8GMKtflViDp0kIQsN874r9nIYuQrf603IVdibOyERKcrlK/cYZaf3Ym+7ycRH3Bvidvl/a7n8P1uPdMkR7ZL0ljpKREgYXoXv9Sp4+nsTGRqRSpl7eXr5eRF5JRzXnK7p1rW4WKjSpCbjm6d+X/LlkxeJjY6l6BOPceaAwwaE/L+QEHoVl0L3ziuWggVJuJZ0/8rx5JMUGDfGNj9/fnLVrolOSCDu0L8kXL1K3L+HAYheux63Dq85LvhkmnUKplE724PRTuw/jrddj5y3nzcRyYa+RoVHkc/DDYuLBWuCFR9/78ThsaUqlGHQrCEAuHt5UDWoKgnxVlxzuHDl/BWiwm3nna1/bebJqmVZ/9O6TM+nQcem1G/XEIDT+07gXdiHu4/K8UolnxvhUeT1yJeYj/1xFhESdt/6yV0+eZEPOtnuRvIt4U+loKqZltv9tOr8Ii+0tz1e48jeoxQqfO/zoaB/QcKuOP4caJYO3V6hbcdWABzYe4jCRXwTh/f5FS7ElZDUbxF5a0hPvLw9GTnwoZ+l+Z+Xle+tdBRn93CuAXIppV6/O0EpVR2on0b5u43La0aPYVqNVXsbgVeMZZcDKhjTtwJ1lVKljXl5lVJPAEeAEnb3K97vMugHwAijLkopi1JqYPJCWuso4LRS6mWjnFJKVTJmbwJeNf5un8Z6bgDOuPkm3fVqredpratpras9SmMTYNkXP/Jqwy682rALa//6hxdesQ2DrVDlaW7euMm10IyfuNet2EDlmpVwcXEhd55clK/yNKePn3mk+B7Ft1/8kPggnDV/rqfFy7YPqIpVHzy3yxevUOsZ2/Ah74JeFC/1GBfOXjQl7ozKzPzA9iTearUrs/avrDXsNHr/MXIVL0yOor6oHK7kf+FZbvy9LUmZnI/7J/6d++lSqBw5EhubAPmb1ycyCw6nBbix5yR5S/qT+7GCqBwuFGpZh2srdiYpk6uINxUWDubQm7OIPpX0HtwcPh6JZQoG1+DKT5twtNP7TuBb3B+fooVwyeFKzeZ12bsq6QNk9q7aSZ2XAgEoWbkMt2/c5vrVyPvWLVevIiGnLhIRcu8LsE/RQokPCfIu4oN/ycJcuxCKyFxxR47gUqwILv5+4OpKnobPEbsp6fC8q6+8xtWX23H15XbErFtP1LSPiN2wCWt4BNbQUFyK2Ua55KpWhfgzZ5yQhc2fi5YzsNnbDGz2NttWbCWo9XMAPFH5SW7fuE1EaMqLPAe37KdOsO3OoqA2Ddi+0nbe6V2vB73q2v5tWb6Zz0bNYfvKrVy9eJUnqjxFzty5AKhYtxIXTphzwXX1138xJngwY4IHs3vlduq+ZPsKV6pyGaKNYyu5w1sOUj24NgD1Wgeye6Xtyc57Vu3IUH177t62845Sihf7tmHNEsddqPzpq1/o3rgX3Rv3YsOKTTRp0xiAclXKcivqFmHpXJD8r1m8cBnNg9rRPKgdK5evo9UrtjvaAqpW4EbUTa5eSXlh+ZUOLXk2qDZv9xyRbXt7RcY4tYdTa62VUq2Aj5RSw4EY7v0sSmrlI5VSn2Mb/nkG2JFauWQ+Bb5SSu0H9mAbUntda33V+BmRb5RSuYyyo7TWx4xeuz+UUtewNVjLp5PDfqVUf2M5ebH1VKb1GxXtgTlKqVFADmxDffcBbwP/U0q9DfyQRt21wHBjOO7kdO7j7GL8lMldj3r3/LfA50qpfkAbR93HufHvLdRrUJtfty4jJjqGcf3fS5z3yZIPGT9wClevXKNd9zZ0frM93oW8WLZmERtXb2H8oCmcPn6WzWu3sWztV1itmp+W/MbJIykfze4M//y9mWca1OHPbd8THR3D6LfvPTXy0yXTGTvwPa5euUb7Hq/Q9c0O+BTy4se1i9mwegtjB77H3OkLmTRzND+uW4xSihkTPk3yczDO9qj5ATQIDmTz+u1E2z2AJ0tIsHJp3FyKfzUeZbEQ8d0qYo+fw/O1ZgBE/O9PPJrWoUCr59DxCeiYO5zv935idZU7F271Arg0apazMkiXTrBy7J2FBHw7EuVi4dI3a7l19AKFO9meiHlp0SpKDGpDDk83nny/h61OfAI7m9ieUFhhwSByeLpjjY/n2DsLEh8u5EjWBCuLx8xn4KJRWFwsbFy2hkvHLxDY3vZFcN2Slexfu5uKQVWYsn4Wd6JjWTjk03Tr3lWjeV22/Zq0EV2m+lMEv9GKhPh4tFXz9ejPuRlxw3EJP4AhY6ewY89+IiOjaNCyA326d6R18ybODitjEqxETZ+J1/SpYLEQ/cefxJ8+Q94XmwNw+5ff0q1+fcZMCowdiXJ1JeHSZSInv59ueUfZtWYnVYOqMWfDPNvPogy+d8/3qC/HMnvYJ0RcCWfR5C8ZNGsorw3pwOlDp/h7afqNquN7j7Fl+SamLf8Ia0ICpw6dYuX//kq3TmbYZxxbH6yfTWx0LPOHzE6cN/CLkSwc9imRoREsm7KYPp8MoPWgdpw9dJp/lq2+b/03Zg7gqVpP4+bpzowt8/hpxlL+WbaaWi2eoWFH2wXqnSu2seG7NabnmZqtq7dR+7mafLPpa2KjY5g88IPEeVMXvcf7Q6YRdiWM1t1a0a5PW7wKevHF35+zdc12pg6ZhldBT+b9OYd8bnmxWjVtXm9Np8Bu3L552yn5pGfdqo0ENqzHmh2/EBMdw7B+4xLnLfhmJu8MGE9oyDUmfDiCi+cv8/2fXwKw4o81zPrwc+cE7URZ+d5KR1HZ/YqDUsoFyKG1jjF6LVcDTxgP4hGZqLJf3Wy9M8XprPMkWPHgvs2XPR/eABB6K+vcw2uGxXmy98f1ZzunOjsEU11r2d3ZIZiqzzk3Z4dgGg9LTmeHYKrTcZHODsFUF2NT9pZnJyev7f5PjFX9y/dVh30/bnrl2yz5njj7Hk5HyAusVUrlwHbf5hvS2BRCCCGEEEII82X7BqfW+gZQ7VGXo5Tqim3oq71NWus3H3XZ/+VYhBBCCCGEEKnL3mN0MibbNzgzi9b6C+ALZ8cBWSsWIYQQQgghhEiLNDiFEEIIIYQQwgTysyjO/1kUIYQQQgghhBDZlPRwCiGEEEIIIYQJrNLBKT2cQgghhBBCCCHMIT2cQgghhBBCCGECq9zDKT2cQgghhBBCCCHMIT2cQgghhBBCCGEC7ewAsgDp4RRCCCGEEEIIYQrp4RRCCCGEEEIIE1idHUAWID2cQgghhBBCCCFMIT2cQgghhBBCCGECq5Kn1EoPpxBCCCGEEEIIU0gPpxBCCCGEEEKYQJ5SKz2cQgghhBBCCCFMIg1OIYQQQgghhBCmkCG1ItPcTIhxdgimCouJcnYI4hGU6FHM2SGY5rFr150dgqn+t8Ld2SGY6lrL7s4OwVQ+Py9wdgimiq3S19khiIcUHn/L2SGY6vyNUGeHIJCfRQHp4RRCCCGEEEIIYRLp4RRCCCGEEEIIE1jlV1Gkh1MIIYQQQgghhDmkh1MIIYQQQgghTGBFujilh1MIIYQQQgghhCmkh1MIIYQQQgghTKCdHUAWID2cQgghhBBCCJHNKaWaKqWOKqVOKKWGpzK/vVJqv/Fvs1KqUmasV3o4hRBCCCGEEMIEWeUptUopF2A20Ai4AOxQSv2qtf7XrthpoL7WOkIp1QyYB9R81HVLD6cQQgghhBBCZG81gBNa61Na6zvAt8CL9gW01pu11hHGy61A0cxYsfRwCiGEEEIIIYQJrM4O4J4iwHm71xdIv/eyO/BnZqxYGpxCCCGEEEII8R+nlOoJ9LSbNE9rPe/u7FSqpPpMI6VUELYGZ73MiEsanEIIIYQQQghhAkc+pdZoXM5LY/YFoJjd66LApeSFlFIVgflAM611WGbEJfdwCiGEEEIIIUT2tgMoo5QqoZTKCbwK/GpfQCn1GPAj0FFrfSyzViw9nEIIIYQQQghhgqzylFqtdbxSqi+wAnABFmqtDymlehvz5wJjAG/gU6UUQLzWutqjrlsanEIIIYQQQgiRzWmtlwPLk02ba/d3D6BHZq9XhtQKIYQQQgghhDCF9HAKIYQQQgghhAmy0M+iOE22anAqpYoCs4Fy2HpvfweGGD9umladEVrr9+6z3P7YHit8O5PiPANU01pfU0pt1lrXyYzlGsvuAnyA7UlUbsAp4F2t9eb71PsS+F1r/X2y6QFAYaML3mlGvzeE+g3rEn07hmH9xvHv/iMpykybM5HyAWWJj4tn/55DjB70HvHx8U6I9v4mTx1No8b1iY6O5s3ew9i/798UZT6bP42AKuWJj4tn9679DOg3mvj4eN56uwdtXmkBgKurC088WYoyJWoSGXHd0WmkKTvn51ImgJzPdwWLhfidq4n75+cUZSwlypHz+a4oiwv69g1i5o8F1xzkfn08uLiiLC7EH9pK3Opljk/gPlyerkbuV3qjLC7c2fgnd1YkjdHliYrk7TMO67UQAOL2bOLOH0uw+BYlz+sjEstZfPyI/e1r7qz+yaHx38/T9QNoN6YrFhcLG5au5s85P6co025sNyoEVeZO9B0WDp7FuUOnAegytQ8Vn6vKjbDrjG0y0MGR31+umtXxeLsvWFy4/fsf3Fr8Tarlcjz1JN6fzSZy7Hhi1v0DgHLLR/5hQ8hRsgRoTeTkqcQdSnncZmWj3pvOP5u24+VZgJ8Xz71/hSyi17u9qB5UndjoWKYPms7JgydTlPEt5svwWcNxK+DGyYMn+bD/h8THxdO6V2sCWwYC4OLqQrHSxWgX0I6b12/S/4P+1GhQg8iwSPo06uOwfNqP7UaloCrcib7D54M/4axx/NjzKVqIPrMGkC+/O2cPneKzATNJiItPt/6HG+cQczMaq9WKNT6BcS2GAVA9uDat+rfFv3QR3n1xOGcOpHz/HOWdSQN5pkFtYqJjGdlvAocPHE1Rpl23NnTs2ZbHShSjXtkmRIbbPtu69mnP862bALZtWbJMcZ4p14yoyCiH5pCW6dPH07Tpc0TfjqZ7jwHs3XswRZnP5n5I1aoVUUpx/PgpuvcYwK1bt2n3aisGD7btgzdv3uKtt95h/4HDjk5BOFG2GVKrbHe2/gj8rLUuAzyBrcE16T5VR9xnPkB/IO8jBZiGzGxs2lmqta5svA9TgB+VUmUfclkBQHCmRfYQ6jesy+Mli9GwRktGD5rI+KnvpFru1x/+pEnt1jz/bFty587FKx1aOjbQDGrYuD6lSj1OtYCGDOg3mmkzxqda7rtlv1KzShPq1nye3Llz07HzKwB88vF86tdtQf26LRg/bhqbNm7PMo0xyOb5KQs5m3cn5qtJRH88AJeKdVEFiyYtkzsvuVq8TuzX7xM9cyAx30yzTY+PI2bBu8TMGkL0rCG4lAnAUqyM43NIj7KQp92b3P5kFDfHvU6O6kFY/B9LUSz++EFuTezDrYl9uPPHEgCsVy4kTrs1qS/6TixxezY5OoN0KYuF9uN78FGXSYxuNIAaLerhXzrp9qsQWJlCJfwZEfgWi0bMpcOkez9ntun7tXzUeaKjw84YiwWPgW8TPng4Vzt0IU/DBrgWfzzVcu5v9CR2+44kkz3efovYbdu52r4zV7v0IP7sWQcFnnlaBjdi7vQsun3SUC2oGkWKF6HHsz2YOXwmfSf1TbVct3e68dP8n3i9/uvcvH6Txm0bA/DDZz/wVrO3eKvZW3z5/pcc3HqQm9dvAvD3d38zutNoh+UCUDGwCn4l/Bka2JcvRsyh86SeqZZrO7wjKxb8zrCgvty6fpP6bRtkqP6UdmMZEzw4sbEJcOHoOWb2nsrR7c69QPJMg9o8VqIYwbVeZtzgyYyeOjTVcnu276fHy/24eO5ykulffLqENg060aZBJz6aNIedW/ZkmcZm06bPUbp0CcqVq8cbfYYx65PJqZYbPGQc1ao3pmq1Rpw7f5E+b3QF4PSZczRo2Iaq1Rrx3uSP+fTTqY4M3+msDvyXVWWbBifwHBCjtf4CQGudAAwAuiml+iilZt0tqJT6XSkVqJSaAuRRSu1VSi1RSuVTSv2hlNqnlDqolGqrlOoHFAbWKqXWGvXnKKV2KqUOKaXetVvuGaXUu0qp3UqpA0qpp4zp3kqplUqpPUqpz7D74VWl1E3j/0Cl1Dql1PdKqSNGPMqYF2xM26iUmqmU+j2jb4rWei223+PpaSyrlFLqL6XULqXUhrsxGhoa044ppV4wHpk8HmhrvEdtM745Mk/DpvX5eekfAOzddRD3/G4U9PVJUW793/e+3O7bfQjfwoUcFuODCH6+Id9+8zMAO3fsxaOAO76+BVOU+3vl+sS/d+/aR+EivinKtG7zAj9+n+HdwSGyc36WoqWxhoegI0IhIZ6E/ZtwLZv04W2uleoRf2gb+vo124Rbdl8Y7sTY/ndxsf3Tjvx1rvtzKfEk1tBL6GshkBBP3M51uFaq/eDLeSoA69XL6PBQE6J8eCUCShN6NoRr50NJiItn+2+bCGhcPUmZgMbV2fLjOgBO7TlOXve85C9YAIDj2w9zy/gyn9XkKPsUCRcukXDpMsTHE/33GnLVq5uiXN7WrYhZvwFrRGTiNJU3LzkrVST6d2MgS3w8+uYtB0WeeaoFVCC/h7uzw3ggtRrXYvUPqwE4uuco+Tzy4VnIM0W5inUqsnH5RgD+/v5vajdJeVwGtghk3a/rEl8f3H6QG5E3zAk8DVUaV2fTj7Zz+8k9x8nrni/x+LFXtk55dizfAsDGH9ZRpXGNB6pv7/LJi4ScSvFTgg4X1PRZfv3Odgzt33UIdw83fAp5pyh35OAxLp2/nGK6veBWjVj+0ypT4nwYzZs3Zsli2wC47dt3U6CAB35+Kb9j3bhx7/yYJ09utPEZt3XrLiIjbReOt23bTZEi/g6IWmQl2anB+TSwy36C1joKOEcaQ4e11sOBaK11gNa6PdAUuKS1rqS1Lg/8pbWeie1HUYO01kFG1ZHGI4IrAvWNH0i965rWugowBxhsTBsLbNRaV8b2ezcpuwxsKmPrTS0HlATqKqVyA59h+/HVekDKb+73txu427CcB7ylta5qxPepXbniQH3geWAutv1jDLYe0wCt9dKHWPcj8/UvxOVLVxJfh1wKxdcv7bfB1dWVlq88z4Y16Y4idhr/wr5cvHjvw+bSxRD8C6dsbN3l6urKK6+2ZPXfG5JMz5MnNw0aPsOvv6wwLdaHkZ3zUx5e6Ov3fgNZR4Wj8if9QmHxLozKk4/c3ceRu8/7uAY8a7cAC7n7fkDedxaQcGI/1gsnHBV6hqgC3lgjria+1hHXsBRIeXHHpWRZ8o2aQ963JmLxT9mLlqN6IHE71pkZ6kPx9PUi4tK1xNcRl8Pw9PVKUqaArzfhl+5t44iQcAr4pfzSmNW4FPQhIfReA9969SouBZNuO4uPD7mffYbbP/+atG5hf6yRkeQfMQyfhfPIP2wwKnduh8T9/52Pnw9XL9875q6FXMPHL+l28/D04FbULawJtv6La5ev4Z1sn8yVOxdVA6uyablzRxV4+noRZneMhYeE4ZksVjdPd27b5WN/HKZbX2uGfD2Gd3+bSmC7RiZn8uB8/QsScvHeMXjlcii+/g/+lS13nlzUC6rFqt/XZmZ4j6RwYT/OX7jXqL9w8TKFC/ulWvbzedM4f24PTz5RmtmfLkwxv2vXV1mxIuvk5ghaOe5fVpWdGpwKSK27IK3pqTmArZfvfaXUM1rrtMbxvaKU2g3swdbQLWc370fj/13YGnAAzwKLAbTWfwARaSx3u9b6gtbaCuw16j8FnNJa370JIvWbctJ3t6fUDagDfKeU2outIWt/mWmZ1tqqtT6O7d7Pp5IvyBmMjt4kdDo9Q+OmDmfHlt3s3LrXxKge3oPm8+GMcWzZtIOtm3cmmd602XNs27Y76ww3NWTr/FI7mSfPzcUFS+GSxCyaTMyXE8kR1AblbRxm2krMrCHcntoLl6KlUYWKmR7yg0k1wSSvEs6d4OaIjtya+AZ31v5CnjfGJi3u4oprpVrE7/rHvDAfVgb2zVSKZLme6FSlFniyuD3efpMbcz8Da9KBV8rFhRxPPMHtn3/lWree6JgY8nVoZ2a0Ih0pzpf3Pyyp2agm/+78N3E4rdNkYD9M9zMinfoTW49k7AtD+LDLRBp0asqTNcqlLOtEKpUNld5nX1oCGz/Dnh0HssxwWniwz/XXew7i8eJVOXL0OC+/3CLJvPr169C1y6uMGHm/u91EdpOdHhp0CGhtP0Ep5QEUA66TtHGd6qVbrfUxpVRVbPcsTlZKrdRaJ7kBTSlVAlvPYHWtdYTxsB375cUa/yeQ9P3NyFkn1u7vu/Uz43pFZeAwtvcgUmsdkEa55DHeN2alVE+M4boF3R4jf+6UvSEPo323l2nbsRUA+/f8m6SHzK9wIUKvXEu1Xt/Br+Pl7cmbg7LWyaz76+3p1MU2InnP7v1JhpMULuJHyOXUhx4OHd4Xbx8vBvR7M8W8Vm2e54fvssZw0+ye3136etIeTeXhhY4KT1YmjIRbURAXC3GxJJw5jMX/cRLC7IZQxdwm4fQhXJ4IID70vKPCvy8deQ2L570r8srTB2tkWNJCMfeenRZ/cAe52/VF5fNAG0OHXctXx3ruBPpGpCNCfiARIWF4Fr53jvL09yYyNCJFGa/C97axp58XkVeSbuOsKCH0Ki6F7g1xsxQsSMK1pNsux5NPUmDcGNv8/PnJVbsmOiGBuEP/knD1KnH/2h7iEb12PW4dXnNc8P/PvNDpBZq0sz0c5vj+4xS06wXz8fMh7ErS7RYVHkU+j3xYXCxYE6z4+Kcs82zzZ1n/y3qcoUHHptRv1xCA0/tO4F3Yh+PGPC8/byKSHT83wqPIa5eP/XEYERKWZv27ZW6ERbFrxTZKVirt9Ps2X+3amjYdXgTg4N7D+BW5dwz6+hciNCT17yrpadayIct/WplpMT6s3r07072b7Tywc+c+ihUtnDivaBF/Ll++klZVrFYr3333GwMH9mbRItuD5yqUL8vcuVNp0aIj4eGRpsae1WTleysdJTv1cK4G8iqlOgEopVyAacCX2HrrApRSFqVUMaCGXb04pVQOo05h4LbWejHwIVDFKHMDuHtjiAdwC7iulPIFmmUgtn+A9sY6mgEpb9BI2xGgpFKquPH6ge6jVErVx9Yg/NwYYnxaKfWyMU8ppSrZFX/ZeI9KYRvSe5SkuaegtZ6nta6mta6WWY1NgCULv6NF0Gu0CHqNv/9cR8u2zwMQULU8N6JucjWVBufLHVryTFBtBvQa8VBXFc204PMliQ/C+eP3v3m1XUsAqlUPIOr6Da5cuZqiTsfOL/Ncw2d4veuAFPm4e7hRt24N/vzjb0eEf1/ZPb+7rBdPYPH2R3kWAhdXXCrWJf5I0p7Z+MM7cCleFiwWyJETl2KlsYZehLwekNt49phrTlxKVURfveiELNKWcOYolkJFUN6+4OJKjmqBxO/bmqSM8rh3+rIUfxIslsTGJmTd4bQAZ/adwLe4Pz5FC+GSw5Uazeuyb1XSh+fsXbWT2i8FAlCychmib9zm+tVIxwf7gOKOHMGlWBFc/P3A1ZU8DZ8jdlPS2wquvvIaV19ux9WX2xGzbj1R0z4idsMmrOERWENDcSlm63HPVa0K8WfOOCGL/x9+X/R74oN+tqzYQoPWtgfmPFn5SW7duEVEaMpBUPu37KdecD0AGrZpyNaV947LvO55qVCrAltWbnFMAsms/vovxgQPZkzwYHav3E7dl+oDUCqd4+fwloNUD7bdh1qvdSC7V24HYM+qHanWz5knF7nz2a7t58yTi/LPVOLCsXMOyC59337xQ+KDftb8uZ4WL9uesVix6tPcvHGTa6Fh91lCUm7u+ahWuzJr/3L+CJG5c7+ieo0mVK/RhF9/+4v2HdoAUKNGFa5fv0FISMoLyaVKFU/8+/nnG3L0qO22kWLFCrN02ed07fo2x4+nfGqxyP6yTQ+n1lorpVoBnyqlRmNrTC/H9hTaO8BpbENmD2K7p/GuecB+Y4jsIuADpZQViAPesCvzp1LqstY6SCm1B1uP6ikgIzdMvAt8Y6xjPbb7SjOaV7RSqg/wl1LqGrA9A9XaKqXqYXuy7mmgtdb67vOn2wNzlFKjgBzAt8A+Y95RIz5foLfWOsZ4UNJwYwjuZGfcx7lu1UbqN6zL6u2/EB0dw/B+4xLnff7Nx4zsP4HQK9cY/8E7XDofwnd/fgHAyt/XMmva544O975WrVhHo8b12bVvNdHR0fR9Y3jivKXff87bfUcSEhLKtI/Gc/7cJVas/g6A339dyQfv25599ULzxqxds5Hbt6OdkkN6snV+Vit3fltA7i4jQVmI370WHXoB1xq2+4nit69CX71IwrG95HlrGmgrcTtXo0PPo3wfI1ebviiLBZQi/sAWEo7uvs8KHcxqJebb2eR9+z2UxcKdTSuxXj5LjmdtF3zi/vkD1yrPkLP+C5CQgI6LJfpzu6cV5siFS9kqRC/+2EkJpM+aYOV/Y+bTf9EoLC4WNi1bw6XjF6jf3vbEz/VLVnJg7W4qBFXhvfWzuBMdyxdD7t3m/vrM/jxZ62ncPN2ZuuUzfp2xlI3L1jgrnaQSrERNn4nX9KlgsRD9x5/Enz5D3hebA3D7l9/SrX59xkwKjB2JcnUl4dJlIie/74ioM9WQsVPYsWc/kZFRNGjZgT7dO9K6eRNnh5WuHWt2UD2oOgs2LCA2OpYZg2ckznv3y3f5eNjHhF8J54vJXzBs1jA6DenEyUMnWbH03r3tdZrUYfc/u4mNjk2y7KGfDKVi7Yp4eHqwaNsiFk9fzMql5vac7Vu7m4pBVfhg/Wxio2OZP2R24ryBX4xk4bBPiQyNYNmUxfT5ZACtB7Xj7KHT/LNsdbr18/sUoN8821NfXVxc2PLLBg6s3wtA1SY16DCuB+5eHgxcOIJzh8/wYacJpuaZmn/+3swzDerw57bviY6OYfTb956Y/OmS6Ywd+B5Xr1yjfY9X6PpmB3wKefHj2sVsWL2FsQNtv87XIDiQzeu3E307xuHxp+fPP9fQtOlzHD68kejbMfR4/d7PQv3yyyJ69x5CSEgoC+bPwMPDHaVg//7D9H3L9qsCI0cMwNurAJ/MtOUZHx9P7TrPOyUXZ5AeTlBZrSdIpKSUctNa3zSeWjsbOK61nnG/eo5WpmDVbL0zhcVknfspxIM73y/A2SGYJuFa9t43B674bz159EFNKPpgvSD/NT4/L3B2CKZ6sUrqP2WSHRS05HF2CKbaFZ21RplktmORF5wdgqnuxF7Iwo/JuWdWsQ4O+37c9/ziLPmeZKchtdnZ60YP4yEgP7aH/QghhBBCCCGyMO3Af1lVthlSm50ZvZlJejSVUl2Bt5MV3aS1Tvn0FSGEEEIIIYRwAmlw/kdprb8AvnB2HEIIIYQQQojUWbPkIFfHkiG1QgghhBBCCCFMIT2cQgghhBBCCGECeUqt9HAKIYQQQgghhDCJNDiFEEIIIYQQQphChtQKIYQQQgghhAlkSK30cAohhBBCCCGEMIn0cAohhBBCCCGECbSzA8gCpIdTCCGEEEIIIYQppIdTCCGEEEIIIUxgVc6OwPmkh1MIIYQQQgghhCmkh1MIIYQQQgghTCBPqZUeTiGEEEIIIYQQJpEeTiGEEEIIIYQwgTylVno4hRBCCCGEEEKYRHo4hRBCCCGEEMIEVunjlB5OIYQQQgghhBDmkB5OkWka5ivl7BBMFZArp7NDEI+gzaIwZ4dgGheVvU/lBS3Z++pwn3Nuzg7BVLFV+jo7BFP9snuWs0MwTc9qQ5wdgqkCchd2dgimmuRZ0tkhCOQptSA9nEIIIYQQQgghTJK9L4sLIYQQQgghhJNk7zE6GSM9nEIIIYQQQgghTCENTiGEEEIIIYQQppAhtUIIIYQQQghhAnlokPRwCiGEEEIIIYQwifRwCiGEEEIIIYQJrMrZETif9HAKIYQQQgghhDCF9HAKIYQQQgghhAms8sMo0sMphBBCCCGEEMIc0sMphBBCCCGEECaQ/k3p4RRCCCGEEEIIYRLp4RRCCCGEEEIIE8jvcEoPpxBCCCGEEEIIk0gPpxBCCCGEEEKYQJ5SKz2cQgghhBBCCCFMIj2cIksoV78Sr4zpinKxsGnpalbO+SVFmVfGduXpoMrciY5l0eBPOX/oNJ7+3nSe/iYeBQugrZqN3/zN2i/+TKwT2LkpgZ2akpCQwME1u/lpyhJHppWqYoEVqfNuR5SLhSPfrGPv7N+SzC9Qyp/A6T3xKV+c7VO/Y/9nyxPnVejRlKfaBYLWhB+5wLpB80iIjXNwBunLrvn1frc31Z+rTmx0LNMGTuPkwZMpyvgW82X47OG4F3DnxMETfPj2h8THxdO6V2uCWgUB4OLqQrHSxXg14FVuRt4kn0c++k/tz+NPPo7WmhmDZ3Bk9xFHp0fPd3tRLagasdGxfDRoRpr5DZ01DPcCbpw4eJLp/acRHxcPQIVaFXh9bE9ccrgQFR7FO68MT6xnsViY8ftHhF0JY3zXd02Jv3z9AF4b0w2Li4V/lq5m+ZyfUpR5bWw3KgZV4U70HRYM/oSzh06nWzdffjfemDUQn6KFuHYhlE/fnMbtqFu45HCl83u9KFGhFFat+d+7Czm69RAAA78aRf5Cnri4uHBsx798PXo+2mruHTzd3+1J1aCqxEbH8smgjzmVyrYrVMyXQbOG4FbAnVMHT/Jx/+mJ2w6gdMUyTPnlA6a9OZUtyzcD0Lz7izRs1xi05uyRM3wy+GPinHA89nq3F9WDbMfe9EHT0z72Zg3HrYAbJw+e5MP+9469wJaBwL1jr11AO25ev0n/D/pTo0ENIsMi6dOoj4OzejCj3pvOP5u24+VZgJ8Xz3V2OGky4zisFlyblv3b4l+6CBNeHM6ZA7btn6+AG2/OGUKJiqXY9P06Fo+d77hEDR3HdScgqAqx0bHMGzyLMwdPpShTsFgh3vxkIG4F3Dhz8DRzBnxMQlw8/qWK0PPDvhR/uiTfffg/ls+7971nxsa5xNyKxppgJSEhgTHNhzoyrRQKBVWkwoRO4GLh3JK1HJ+V9HO96Et1Kd23OQAJt2LYN2whUf+eA6DRjo+JvxmNTrCiE6ysbzLK4fE7m/RvOrCHUynlp5T6Vil1Uin1r1JquVLqiYdc1pdKqTbG3/OVUuWMv0fcp15xpdTBZNPGKaUGG393UUoVtptnv+wzSikf4+/NDxn3iGSvH2o56Sx/nVLqqFJqn1Jqh1Iq4D7lCyil+ti9LqyU+j4zY8oIZVG8Or47s7q8x/hGA6jeoi5+pYskKfN0YGUKlfBjbGA//jdiHu0m9QAgIT6BHyZ+zfiGA5naaiT1OzZJrPtE7aep1KgaE5sNZkLjQfz9+W8p1u1oyqKoO7EzyztOZVnQUEq/WIsCZQonKRMTeYtNY75mn11DDCCvnyfluzXmx+dH813Dd1AuFkq1qOXI8O8ru+ZXPag6hUsUpvsz3Zk5bCZ93+ubarlu73Tj5/k/0+PZHtyMvEmTV5sA8MNnP9C3aV/6Nu3Ll1O+5MDWA9yMvAlA73G92bluJz2DevJmkzc5f+K8w/K6q1pQNQoXL0zPZ19n1vBP6DPpzVTLdXmnK7/M/5me9Xty6/pNGrVtDEA+j3y8MakPE7qP582GfZjyxuQk9Vp0a2FqXspioeP415nRZRIjG/WnZot6FC5dNEmZioFV8C3hz/DAvnw5Yg4dJ/W8b93gN1rx7+YDDA/qy7+bD/B8n1YA1H+1IQCjmw7kww7v8urIziilAPj0zWmMbTaIUY374+6Vn+rP1zYtb4AqQVUpXLwwfZ7txZzhs+k16Y1Uy3V6pwu/zf+FN+v34tb1mzRo2yhxnsViodM7ndm7fk/iNC9fL57v2pwhzw/g7UZ9sbi4UK/5s6bmkppqQdUoUrwIPZ7twczhM+k7Ke1j76f5P/F6/de5ef0mjY1984fPfuCtZm/xVrO3+PL9Lzm49SA3r9uOvb+/+5vRnUY7LJdH0TK4EXOnT3R2GOky6zi8ePQcs3pP5dj2f5MsKy42jp+mfcPS9xY5JsFkKgVVwa+EP4Pqv8mCd+bSZWLPVMu9Orwjfy34jcGBfbl1/SaBbRsAcCvyJl+PXcDyz1NeYAeY9OoYRgYPcnpjE4ui4uSubHltKmueHUKRVnVwfyLpd7Rb50LZ1GoC654bztEZPxHwYY8k8ze1nsS6hiP+XzY2hY1DGpzK9kn8E7BOa11Ka10OGAH42pVxeZhla617aK3vnoXSbXBmQBcg8dtxsmXbr7POQy4/SXyPsJz0tNdaVwI+BT64T9kCQGKDU2t9SWvdxoSY0lU8oDRXz4Zw7XwoCXEJ7PxtM5UaV09SplLjamz98R8ATu85Tl73fHgULEDU1UjOG1dHY2/FEHLyIgX8vAB4tn1jVsz5hfg7tqv4N8KiHJhV6goFlCLqzBVunLuKNS6BE79spXjjqknKxIRFcXXfKazxCSnqW1xdcM2dE+ViwTVPTm5fiXBU6BmSXfOr1bgWq39YDcCRPUdw83DDs5BninKV6lZiwx8bAPj7+7+p3SRlY6P+i/VZ/8t6APK65aV8zfKs+HYFAPFx8dyKumVWGmmq2bgWa35YA8DRPUfJ55Ev1fwq1qnIxuUbAVj9/WpqN7FdEKj/YiCb/9zM1UtXAbgedj2xjrefN9UbVGelkaMZSgaUJvRsCFfPXyEhLp7tv22kcrJzSOXG1dn8o+19P2WcQ/IXLJBu3cqNqrPp+7UAbPp+LZUb1QCgcJmiHN50ALCdV25H3aJ4xVIAxNyMBmy9aa45XEGbe227RuNarDW23bF0tl2FOhXZvHwTAGu/X03NJvcu5gR3fYEtf25Ost0AXFwt5MydE4uLhVx5chF+JdzETFJnf+xldN9M69gLbBHIul/XJb4+uP0gNyJvmBN4JqsWUIH8Hu7ODiNdZh2Hl09eJOTUpRTruxMdy/GdR5zS6w5QtVENNv6wDoCTe46RzyMfBVLZN8vVqcD25VsA2PDDWqo2tp1HosKuc2r/CRLiUn4WZiWelUtz6/QVbp8LRcclcPHnLfg1Sfq5HrHzOHHXbZ9dEbtOkNvfyxmhZllWB/7LqhzVwxkExGmtE8eBaK33Ai5KqbVKqf8BB5RSLkqpD4zeuf1KqV5ga7AqpWYZPaN/AIXuLsfo1aumlJoC5FFK7VVKPfC4SaPHtBqwxFhGnrvLTqXsTeP/8UbZvUqpi0qpL4zpPyuldimlDimlehrTUsRntxxl5H1QKXVAKdXWmB5oxPC9UuqIUmqJunsZ/f62AEWM5bgppVYrpXYby3/RKDMFKGXE9IF9D7BSKrdS6guj/B6lVNCDvqcZVcDXi4hLYYmvIy6HUcDXK5Uy1+6VCQlLbFje5VW0IMXKleDM3hMAFCrpT+kaTzH050kMWDqOx40vhM6U19+Tm5fvfWm7FRJOPv+UH1CpuR0Swb7PltN+28d03D2LOzduc+Gfg/ev6EDZNT9vP2+u2e1/1y5fw8fPJ0kZD08PbkXdwppgTSzj7eedpEyu3LmoFliNjX/avhj7PebH9fDrDJw+kFl/zuLtqW+TK08uk7NJydvPm2uXrya+DgtJGXt6+RUpWRi3/G5MXjqZj/74mOdaP5dYr+e4nix87wu01byGl6evF+F22yf8cjievknjL5CsTERIGJ5+3unWzV+wANevRgJw/WokHj75ATh/+CyVG1XH4mLBp2ghilcohZf/vf1h0KLRfLxrITG3otmxfGum52vP28+bsMv34g8LCcMr2bZz9/TgVtRNu20XlrjtvHy9qNWkNisW/5WkTviVcH6Z9xPzti5k4c5F3Iq6xb4Ne3A0Hz8frtrtm9dCHv7YqxpYlU1Go1tkPrOOw6zK08+LMPuYQ8LwTPbdxc3Tndt2+2b4ZVu+96PRDF88lgm/f0BQu0b3LW+m3P6eRNt9R4u+HJ5ug/Kx1wIJXbMv8bXWmtrfDqf+ikk83uG5NOuJ7M1RDc7ywK405tUARhq9nt2B61rr6kB14HWlVAmgFfAkUAF4HUjRM6i1Hg5Ea60DtNbtHzRArfX3wE5sPYQBWuvoDNQZo7UOAOoDYcAsY1Y3rXVVbA3Yfkop7/vE9xIQAFQCGgIfKKX8jXmVgf5AOaAkUDeDKTUFfjb+jgFaaa2rYGv8TzMarsOBk0ZMQ5LVf9PIsQLQDvhKKZU7g+t+IKm1oXXyXoHU2tl2ZXLlzUWvOYP4bvyX93oYXCzk9XBjasuR/Pje1/SYPSBT434YitTyyFjdnPnzUrxxFf5XewCLq76Fa55clHkpo7uDY2TX/DKyj2akTM1GNfl3x7+Jw2ldXF0oXb40fyz6g77N+hJzO4ZX3nwlEyPPmNS2W4qOuXQOQRcXF0pXKM24LuMY02E0r/Z7lcIlClO9QXUir13n5IETmR90ktgeYftk5PyTzIZlqwkPCWPsb1N5bWxXTuw6ijXhXi/FtE4T6F+jB645c1C2TvmMZpFpUuaedpnu415n0eQvsSa7zzRf/nzUaFST3nV70L16Z3LnzU39VoEmRfxgUn4+pFYo6cuajWry785/E4fTChM4+Dh0tof9XMjIqIfxL41g1POD+aDzRBp2asaTNco9dJyP6kFy8KlbjsfbBXJo4jeJ0zY2H8f6xiPZ0v59SnRthHetp8wKVWRhWeGhQdu11qeNvxsDFe/enwnkB8oAzwLfaK0TgEtKqTUPua60jvKHPqsZDbclwAyt9d1GdT+lVCvj72LYcghLrb6hHvfyu6KUWo+twR2F7f25YKxrL1Ac2JjOspYopfIBLkCVu2EC7ymlnsXW414Eu+HM6cT0CYDW+ohS6izwBLDfvpDRg9sT4FmvqpRzL3mfxaYUERKGZ+F7V/w8/b25Hpp0KGVkSBiehX2Ao7Yyft5EGsMtLa4u9Jw7iO0/b2Dviu12yw1nz4ptAJzddxJtteLm5c7NcOcNobp1ORw3uyuD+fy8uBWSsWGjReuV58b5q8QY8Z/+cye+Vctw/Mesc8U+O+X3QucXaNquKQDH9h3Dp/C9XhUffx/CriQ9pK+HXyefRz4sLhasCVZ8/H1SDEGs36J+kiF91y5f49rlaxzda9uvNy7fyCt9HNPgfL7T8zQx8ju+/xg+/gUT53n7+RCeLL+o8KhU8rOVuRYSRlREFLHRscRGx3Jw2yFKlCtJ6fKlqNmoJtWCqpEzV07yuOdh0EeDmdb/w0zNJSIkDC+77ePl70VkaHi6ZWznkHBcc7qmWff61cjEXs78BQsQdc025NSaYOXbCV8m1hn5wySunL6cZH3xsXHs/XsHVRrV4N+NSU6bj6xZp2AatbPdH3xi/3G87XpXvf28iUi239m2nZvdtvNO3DdLVSjDoFm2643uXh5UDapKQrwV1xwuXDl/hahw260IW//azJNVy7L+p3WZmktqXuj0Ak2M/I7vP05Bu33Txy/lsZfavpm8zLPNn00cyi7MYdZxmJU07NSUoFdtPY6n9p/A2z5mP28ik313uREeRV67fdPLP+XxmZq7y4kKu86uFdsoFVCGo9tT3OHlENGXwslj9x0tj78XMal8rnuULUbAtNfZ8tr7xEXcu7ATcyUSgDvXorj8504KVC5F2FbHPxjPmeRnURzXw3kIqJrGPPsblhTwltHjFqC1LqG1XmnMy4ytFQYkH9/nBVxLpWxGjQMuaK3vDqcNxNZLWdu4l3IPcL+ewfSGycba/Z3A/S8StAdKAP8DZttNKwhUNXpkrzxiTIm01vO01tW01tUeprEJtsZgoeL+eBctiEsOF6o1r8P+VTuTlNm/aie1XrI9sKJE5TJE37hNlDHUreP7vQk5cZHVC/5IUmffyh08WdvWu1CohD8uOVyd2tgECN13ivwl/HAvVhBLDhdKv1iLs6t2Z6juzUthFKpcGtfcOQEoUu9pIk5cNDPcB5ad8vv9q98TH/SzZcUWGrS2PejhqcpPcevGLSJCU37g7t+8n2eefwaAhm0asmXllsR5ed3zUqFWBbasuDct4moEVy9fpUhJ2wMYAuoGcO74OTPTSvTHoj/o1+wt+jV7iy0rtiYOg32y8pPcTiO/A1sOUC+4HgAN2jRg60rbBZ2tK7fydI2nbff65c7Fk5Wf4MLx83z1/ld0qdmZ7nW7MbXv++zfvD/TG5sAp/edoFBxf3yKFsIlhys1mtdjT7JzyJ5VO6jzUn0AShrnkOtXI9Otu/fvndRtY7uboG6bIPas2gFAztw5yWkMfS5XryIJ8VYunbhArry5yV+wAAAWFwsVg6pw+WTm78N/LlrOwGZvM7DZ22xbsZUgY9s9UflJbt+4neq2O7hlP3WCbSMGgto0YLux7XrX60GvurZ/W5Zv5rNRc9i+citXL17liSpPkTO3Lc+KdStxwUEPtPp90e+JD/qxP/aerPxk2sfelv2J+2bDNg3ZuvLeUObEY8/ueBSZz6zjMCv5e9FfjAwexMjgQexauZ16rQMBKFX5CW7fuJ2iwQnw75aD1Ai23VP8TOsgdhvnkbTkypOL3PlyJ/5d/tlKXDjqmM+F1ETuPUm+kn7kfawgKocLRVrWJmRl0kGLeYp4U33hAHb1/ZRbp0ISp7vkzYWrkYtL3lwUql+BG0cc/2A84XyO6uFcg62H7XWt9ecASqnq2Iai2lsBvKGUWqO1jlO2p9heBP4BeimlFmG7fzMIW4MquTilVA6tdap3kGutbyqlLiulGmitVyulvLANPf3YKHIDyPBd+UqpF4BGQKDd5PxAhNb6tlLqKcD+MZtpxXc3v6+wNYCfBYYADzXuwHjvRgEnlVJljZhCjelBwONG0fTy/QdbQ3WNsR0e4273YiazJlj5dsxC3lo0EouLhc3L1nL5+AWeaW+7irhhySoOrt1D+aAqjF8/kzvRd1g05FMASlV7klqt63Ph8FlGLJ8KwC9Tv+HQuj1sXraGjlP7MHqF7fH4iwbNTjMGR9EJVjaO/orgJUNRFgtHl64n4thFyhr3NRxevIY8BfPz0vIJ5HTLg7ZaqdCjKcuChhG65ySnl2/npb8mouMTuHboLIeXrHVyRkll1/x2rNlB9eeqs3DjQmKiY5gxaEbivPFfjeejoR8RfiWchZMXMnz2cDoN6cTJgydZ+e3KxHJ1mtZh9z+7iY2OTbLsOaPnMPSToeTIkYPL5y4nWbaj7Fyzg2pB1fh8w3zbz6IMvhfDuC/HMXPYTMKvhPPF5C8YNmsoHYZ05NShU6xcansQ0IUT59m1bhezVs5GW62s+HYlZ4+ddVj81gQrS8bMZ9Ci0VhcLGxYtoZLx88T2N72pNJ1S1ayf+1uKgZV4f31s7kTHcuCIbPTrQvwx5wf6TN7EM++0oCwS1f5tM80ANx98jPoq9ForYkICefzgTMB29D+t+e/g2vOHFhcLBzefIC1S8x7WBLArjU7qRpUjTkb5tl+FmXwx4nzRn05ltnDPiHiSjiLJn/JoFlDeW1IB04fOsXfS1ems1Q4vvcYW5ZvYtryj7AmJNi29//+SreOGXas2UH1oOos2LCA2OhYZtjtm+9++S4fD/vYbt8cZjv2Dp1kxdJ773udJqkfe0M/GUrF2hXx8PRg0bZFLJ6+mJX3eV+cZcjYKezYs5/IyCgatOxAn+4dad28ibPDSsKs47BKkxq0H9cDdy8P+i8cwfnDZ5jWaQIAH2ycQ263PLjmcKVy4xpM6zieSycuOCTfvWt2USmoCtP++ZQ7xs+i3DX4y5HMH/opkaERfDv5a/rOGsjLg1/jzKHTrFv6N2C7R3zCbx+Qxy0PVqumabcXGNawH26eHvSfNwywPbhr8y8b2G/3BGlH0wlW9o/4ktrfDEe5WDj3zTpuHL1I8U62C0FnFq3myYEvkdPTnUpTuibWWd9kFLl88lPjC9vtTMrVhYs/biJ0beaO+PgvkP5NUI4aI69sPzfyEbaezhjgDLZ7DF/UWr9glLEAE4Hm2HrYrgItsQ0t/QR4DjhmLHKx1vp7pdQ6YLDWeqdS6n2gBbA7rfs4le1nTmZzr6fzA6313Yf4tAbeA6KB2sCfdss+A1TTWl9TSt3UWrsppdZi602MNJb1KzDJyKsItgZaQWCc1npd8vjslqOAqUAzbPvlRK31UqO3dLDd+zML2Km1/jKN3BLfC+P1IGz3fg4DfgNyAHux3QfaTGt9xnhgU0Uj19nA71rr8sb9mnON7RUPDNRap/vt/43ir2TrYyogPqezQxCP4GeV3qj2/zYX5bBfuHKKghZTbh/PMiKtd5wdgqliydpP4XxUv+yedf9C/1E9qyV/vEP2EpfF7xN9VC/HZu9z54sh/8vogzSdakDxVx22o804822WfE8c1uAU2Z80OEVWJg3O/y5pcP63SYPzv0sanP9t0uDMGt52YIPz4yza4Mze31KEEEIIIYQQQjhNVnhKbaZTSnkDq1OZ1UBr/Z/v5lBK/YRtKK+9YVprc28WEkIIIYQQQmSYlrs4s2eD02hUBjg7DrNorVvdv5QQQgghhBBCOFe2bHAKIYQQQgghhLNZnR1AFiD3cAohhBBCCCGEMIX0cAohhBBCCCGECaxyD6f0cAohhBBCCCGEMIf0cAohhBBCCCGECaR/U3o4hRBCCCGEEEKYRHo4hRBCCCGEEMIEcg+n9HAKIYQQQgghhDCJNDiFEEIIIYQQQphChtQKIYQQQgghhAmszg4gC5AeTiGEEEIIIYQQppAeTiGEEEIIIYQwgZaHBkkPpxBCCCGEEEIIc0iDUwghhBBCCCFMYHXgv/tRSjVVSh1VSp1QSg1PZb5SSs005u9XSlV56MTtSINTCCGEEEIIIbIxpZQLMBtoBpQD2imlyiUr1gwoY/zrCczJjHXLPZwi08SQ4OwQTLXNNcbZIYhHUIi8zg5BiFR5WHI6OwTxCHpWG+LsEEwzb+cHzg7BVL2qDXV2CKb6OXess0Mw1YvODiCDstA9nDWAE1rrUwBKqW+xvY3/2pV5EViktdbAVqVUAaWUv9b68qOsWHo4hRBCCCGEECJ7KwKct3t9wZj2oGUemPRwCiGEEEIIIYQJHPk7nEqpntiGwt41T2s97+7sVKok737NSJkHJg1OIYQQQgghhPiPMxqX89KYfQEoZve6KHDpIco8MBlSK4QQQgghhBAmsGrtsH/3sQMoo5QqoZTKCbwK/JqszK9AJ+NptbWA6496/yZID6cQQgghhBBCZGta63ilVF9gBeACLNRaH1JK9TbmzwWWA8HACeA20DUz1i0NTiGEEEIIIYQwQZZ5Ri2gtV6OrVFpP22u3d8aeDOz1ytDaoUQQgghhBBCmEJ6OIUQQgghhBDCBNYs1cfpHNLDKYQQQgghhBDCFNLgFEIIIYQQQghhChlSK4QQQgghhBAm0DKkVno4hRBCCCGEEEKYQ3o4hRBCCCGEEMIEVmcHkAVID6cQQgghhBBCCFNID6cQQgghhBBCmEB+FkV6OIUQQgghhBBCmER6OIUQQgghhBDCBPKU2izW4FRKeQOrjZd+QAJw1XhdQ2t9x65sf2Ce1vr2fZa5Dhistd6ZxvwzwA1jXQD/aK37KaW+BF4BfLXWN4yyHwP9gIJa62tKqZtaa7cHzTMrUkp1AVZqrS8Zr88A1bTW18xaZ/n6Abw2phsWFwv/LF3N8jk/pSjz2thuVAyqwp3oOywY/AlnD51Ot+4r73QioGE14u/EE3ouhAVDZhEddZsSlUrTZXLvu8nyy0dL2b1iu1mp2cXYFeViYcPS1Syf83Oq+VUIqmzkN4tzSfJLWbdYueJ0mtSTHLlyYI238vXozzm97wQlKpWm8+ReRnqKXz5a9p/Mr/esAfiVLAxAXo983I66xbjgIdR68Rma9mqRuNyiTz3Ouy8M5fy/Z0zNsf3YblQy9r/P7fY/ez5FC9Fn1gDy5Xfn7KFTfDZgJglx8fetrywW3v3tfSJCwpnRfTIAj5UrTudJvYztm8Ci0Z9zat+J/0xuOXLlYMTSCbjmyoGLiws7/tzCTzOWAlCs7ON0mdSLXHlzc+3CVeb2/4iYm9Gm5GbGuaVacG1a9m+Lf+kiTHhxOGcOnASgXL2KvDysA645XImPi2fZe4s4vOWgKXnZM2vf7D61DwHPVSMq7DojmwxIXJYjt5+Z+X24cQ4xN6OxWq1Y4xMY12IYANWDa9PK2L7v2m1fMzhy/8xXwI035wyhRMVSbPp+HYvHzjctr0cx6r3p/LNpO16eBfh58Vxnh5MmMz73ABp0bkaDTk1JSLCyf80uvpuyOHGeV2EfJq6awS8ffceKz391QH6O+V5mn9+kVR/xy0fL+Mvk/ITzZKkhtVrrMK11gNY6AJgLzLj72r6xaegP5M2kVQfZraef3fQTwIsASikLEARczKR1pksp5eKI9djpAhR21MqUxULH8a8zo8skRjbqT80W9ShcumiSMhUDq+Bbwp/hgX35csQcOk7qed+6hzbuY1Tj/oxpNpArpy/xQp+XALh49BzvNh/K2ODBTO80gc6TemNxMW/3VxYLHcb3YEaXSYxqNCDV/CoEVsa3hD/vBL7FVyPm0skuv7Tqvjy8I79+/B3jgofw0/Rvefmdjon5jW8+jHHBQ5jeaSKdJvX6T+Y3t+8MxgUPYVzwEHb9uZVdf20DYOsvGxKnfz7gE8IuXDW9sVkxsAp+JfwZGtiXL0bMobMRf3Jth3dkxYLfGRbUl1vXb1K/bYMM1W/c9XkunbiYYlm/fLyMMcGD+XH6Ul4xtu9/Jbe42DimvDaO0c0GMTp4EBXqB1CqchkAuk3pw7L3FzOq6UB2rdhGcM8XTcnNrHPLxaPnmNV7Kse2/5tkWTcjbvBx98mMbjqQ+YM+4fUZ/TCbmfvmxu/X8WHnCSmW5ajtd7/47D3ssTel3VjGBA9ObGwCXDh6jpm9p3I02fbNbI7eP+Ni4/hp2jcsfW+RqXk9qpbBjZg7faKzw0iXWZ97T9V+msqNqjOm2SBGNx6QotH16uguHFi31yH5OfJ72V3tRnflwLo9pufnTFYH/suqslSDMzVKqQZKqT1KqQNKqYVKqVxKqX7YGkdrlVJrjXJzlFI7lVKHlFLvZtLqvwHaGn8HApuA+AzGHaiU+kcp9ZNS6l+l1Fyj0YpSqrFSaotSardS6jullJsx/YxSaoxSaiPwchrLXaeUmmEs+7BSqrpS6kel1HGl1ES7cgOVUgeNf/2NacWNOp8b79NKpVQepVQboBqwRCm1VymVx1jMW0aMB5RSTz3om5eekgGlCT0bwtXzV0iIi2f7bxup3Lh6kjKVG1dn84/rATi15zh53fORv2CBdOse2rAPa4LtkDu55xieft4A3Im5kzg9R66caG3u8IZ7MYaSEBfPtt82EZBqfuvs8subLL/U6mpyu9k2T16PvEReCc9m+d1T/fk6bPt1Y4rpNVvUS3V6ZqvSuDqbjP3vpN3+l1zZOuXZsXwLABt/WEeVxjXuW9/Tz4tKz1Vh/bd/J1mWhmTbN8KEzMzNLfZ2DAAuri64uLpyd1f0L1mYo9tsX4YPbdxHtWa1TMnNrHPL5ZMXCTl1KcX6zh06TWSobTtdPHaeHLly4prT3MFDZm6/o9v/5db1mymW5ajtd7/47D1MfmlJa/tmNkfvn3eiYzm+8whxsXGm5/YoqgVUIL+Hu7PDSJdZn3tB7ZuwfM5PxN+xfb28ERaVZHlXz13h0vHzDszPMd/LbMurwdVzV7jogPyEc2X1Bmdu4Eugrda6ArYhwG9orWcCl7D1TAYZZUdqrasBFYH6SqmKD7CetUZDa69SaoDd9ONAQaWUJ9AO+PYB468BDAIqAKWAl5RSPsAooKHWugqwExhoVydGa11Pa53euu5orZ/F1gv8C/AmUB7oopTyVkpVBboCNYFawOtKqcpG3TLAbK3100Ak0Fpr/b0RR3ujl/fuOKlrRoxzgMEPmHu6PH29CL90b7Ru+OVwPH29k5QpkKxMREgYnn7eGaoL8MzLDZJcNSsZUIaJKz9iworpLBr1WeIJ0AwpYr8chqevV5Iynr7ehF8KS3wdHhKOp593unW/efcLXnmnIx9unssrIzrxw9QlieVKBpRhwsoZjF8xja9HzftP5nfXEzXKEnXtOqFnQlKsu8YLqTdEM5unrxdh9vuZsf/Zc/N053bUrcT32j6X9Oq3H9ONZZO/TnFhYMm7C3n1nU5M3/wZr47oxHd22/e/kpuyWBi//EM+2bWQQxv3cWrvcQAuHDtH5Ua2LyDVg+vg5e9jWm5mn1vSUq1ZLc4eOp34xdEsZm6/tDhq+2U0vofOT2uGfD2Gd3+bSmC7RqblkBZn7p/i0Zj1uedb0p8yNcoy6ufJDFv6LsUrlgIgZ55cNOvdkl8//s7MtOxid+z3spx5chHcuyW/fLwss1PJcrTWDvuXVWX1BqcLcFprfcx4/RXwbBplX1FK7Qb2AE8D5R5gPfZDamckm/cj8Cq2xtuGB1gmwHat9SmtdQK23tJ62BqA5YBNSqm9QGfgcbs6SzOw3LvjLQ4Ah7TWl7XWscApoJixnp+01re01jeNHJ4x6pzWWu81/t4FFE9nPT9msNyDUyrFpOQHikqrTAbqvvBmaxISEtjy8z+J007tPc6oxv0Z32IYz7/xEq65cjxs9PeVZuxJCqWsp7VOt25QhyZ8O+FLBtfpzbcTvqTr+30Sy5zae5zRjQcwocVwgt9o9Z/M7660ejFLBpThTnQsF4854GpoKnGS0X00nfqVnqtKVNh1zhw8lWL2cx2a8L8JXzKwTi/+N+FLuttt30xlUm4A2mplTPBgBtTuSclKZSjyRDEAFgz9lIYdm/Lub1PJ45Y78V67TGfyuSUthcsU4+XhHflqhAPuPzNx+6XFYdsPTM1vYuuRjH1hCB92mUiDTk15ssaDfFXIBE7aP8WjM+tzz+LiQj4PNya2fIdl733NG7NtfRAtB7Rl1YLfE0eNmM7B38taDWjLSkfmJ5wqSz00KBW3MlJIKVUCWw9cda11hPHAn9yZFMO3wG7gK621NbWDLR3JPwk0ttPRKq11uzTqZCTnWON/q93fd1+7kuopL0VdsD0oKU9aBe3KJpDGvqKU6gn0BKjtVZkn3Uuks7h7IkLC8Cp87wq5l78XkaHh6Zbx9PMm8ko4rjld061bt3UglRpU5YPXxqW67ssnLxIbHUvRJx4z7cEQKWL3904cdpe0zL0rgF5+XqnmZ1+3Tuv6/O/dhQDs+GMLXaa8kWLd/+X8ACwuFqo0qcn45kNTrLdG87ps+3VTZqaSRIOOTanfriEAp/edwLuwD8cT4/cm4krSffRGeBR5PfJhcbFgTbAmySUiJCzV+tWDa1O5YXUqBlUhR64c5HHLS68Z/fhswEzqtQ5kibF9t/+xmW6pbN+snJu921G3ObL1IBXrV+bisfNcPnmRDzrZ7g30LeFPpaCqmZabPTPPLWnx9PPirc+G8vnAmVw9dyUTskjJ0dsvObO3n6Pyu1vmRlgUu1Zso2Sl0qbft2nPGfunyBxmfe5FhISxa4XteQWn951AWzXuXh6UDChDteBavPxOR/J65MNqtRIXe4c1i/5ySH5mfy+z5VebV5LkF8fqRX+akJ1zye9wZv0eztxAcaVUaeN1R2C98fcN4O6Afw9sDbXrSilfoFlmBaC1PgeMBD59iOo1lFIljHs32wIbga1A3bs5KaXyKqWeyKx4Df8ALY1l5wNacf/eWfv3M8O01vO01tW01tUy2tgE20m1UHF/fIoWwiWHKzWa12PPqqQPEt6zagd1XqoPQMnKZYi+cZvrVyPTrVu+fgDNerdkZo8p3Im595wpn6KFEh+i412kIH4lC3PtQuiDpvtA+fnaxVizeV32rtqRpMzeVTup81JgYn637fJLq25kaARP1noagLJ1KnDlzOVU8vPB/z+aH9ie+hly6iIRIUk/6JRSVAuuzfbfzBtOu/rrvxgTPJgxwYPZvXI7dY39r5Td/pfc4S0HqR5cG4B6rQPZvdL2dOA9q3akWv+7qUsYULsng+u9wZy3ZnB48wE+GzATsG3fp4ztW85u+/5XcnP38iCvh+1Zbjly5aRc3YpcOml7MJK7twdg244v9m3DmiUrMy03e2adW9KSxyMv/b8YyfdTl3Bi11FTcgLHbL/0mL39HJFfzjy5yJ3Pdi06Z55clH+mEheOncvUPO7H0funyDxmfe7tWbmDsrXLA7aLOa45XLkRHsWUV0YztF4fhtbrw6qFf/DH7J9Ma2zezc+R38smvzKaIfXeYEi9N1i58Hf+mP1jtmxsCpus3sMZg+1exO+UUq7ADmz3LQLMA/5USl3WWgcppfYAh7ANK33QLpC1Sqm7P4uyX2vdyX6m1vqzh4x/CzAF2z2c/2Ab5mo1foLkG6VULqPcKOBY6ot4cFrr3UYv793fxZivtd6jlCqeTrUvgblKqWigdmbFkhZrgpUlY+YzaNFoLC4WNixbw6Xj5wls3xiAdUtWsn/tbioGVeH99bO5Ex3LgiGz060L0OHdHuTImYPBi8cAthvUF42cR5nqZXn+jVYkxMejrZqvR3/OzYgbpua3eMx8Bi4ahcXFwsZla7h0/EKq+U1ZP4s70bEsHPJpunUBvho+l3Zju+Li6kJcbBxfvWPbNctUf4rgbJAfpN2L+UTNckSEhHH1vHkNaXv7jPg/WD+b2OhY5hv7H8DAL0aycNinRIZGsGzKYvp8MoDWg9px9tBp/lm2+r7107Jw+Bw6jO2GxdWFuNg7fPGOOcMzzcqtQCFPXp/WF4vFBWVRbP9jM/vW7AKgVotnaNixKQA7V2xjw3drTMnNrHNLlSY1aD+uB+5eHvRfOILzh88wrdMEGnZqhu/jfrTo14YW/doA8GHH8Uke/JHZzNw335g5gKdqPY2bpzsztszjpxlL+WfZaodtPzPzy+9TgH7zbCMnXFxc2PLLBg6s3wtA1SY16GBs34ELR3Du8Bk+7JTyab2PytH7J8AHG+eQ2y0Prjlcqdy4BtM6jufSiQupB+gkQ8ZOYcee/URGRtGgZQf6dO9I6+ZNnB1WEmZ97m1YtoZuU/swfsV0EuLimT9oltPyc+T3sv9PsvLTYx1Fyfh/cyilArH9/ucLTg7FYboWb52tdyaV7khlkdUlyJCW/6ysPhTnUcmXkf+27Lx/ztv5gbNDMFWvailv3chOdDb/3PvizA//iS9mzR97wWEb4rdzv2fJ9yQ7nyeFEEIIIYQQQjhRVh9Sm2mUUtuAXMkmd9RaH3jE5VYAvk42OVZrXRNY9wjLnQ3UTTb5Y631Fw+7TCGEEEIIIYTjZPee5oz4f9PgNBqAZiz3ABBgwnLfzOxlCiGEEEIIIYQj/b9pcAohhBBCCCGEI8nPosg9nEIIIYQQQgghTCI9nEIIIYQQQghhAvlFEOnhFEIIIYQQQghhEunhFEIIIYQQQggTyG8tSw+nEEIIIYQQQgiTSA+nEEIIIYQQQphAfodTejiFEEIIIYQQQphEejiFEEIIIYQQwgTyO5zSwymEEEIIIYQQwiTSwymEEEIIIYQQJpDf4ZQeTiGEEEIIIYQQJpEeTiGEEEIIIYQwgdzDKT2cQgghhBBCCCFMIj2cQgghhBBCCGEC+R1OaXCKTORJDmeHYKrxbe84OwTxCKosPOfsEEyTxyWns0MwVUBuf2eHYKrTcZHODsFU4fG3nB2CqQJyF3Z2CKbpVW2os0Mw1Wc7pzo7BFN1qjrQ2SEIAciQWiGEEEIIIYQQJpEeTiGEEEIIIYQwgVV+FkV6OIUQQgghhBBCmEN6OIUQQgghhBDCBNK/KT2cQgghhBBCCCFMIj2cQgghhBBCCGECq/RxSg+nEEIIIYQQQghzSA+nEEIIIYQQQphAejilh1MIIYQQQgghhEmkh1MIIYQQQgghTKDldzilh1MIIYQQQgghhDmkh1MIIYQQQgghTCD3cEoPpxBCCCGEEEIIk0gPpxBCCCGEEEKYQEsPp/RwCiGEEEIIIYQwh/RwCiGEEEIIIYQJ5Cm10sMphBBCCCGEEMIkGerhVEq1An4Eymqtj5gbUpox9Afmaa1vp1NmOfCa1jrS5FgCgTta680PWO8MUE1rfc2EsNJaZwFs78mnxutAYLDW+oVUyq4z5u10VHx3PVW/Ei3HdMbiYmHr0jWsmfNrijKtxnambFBl7kTH8s3gOVw8dAaAURs/IfZmNFarFWt8AjNajASgcLnHeXlSD1xz5cAan8APoxdybt9JR6aVKpcnKpOrRTdQFuJ2/E3cup9Slin5NDmbdwMXF7h1g+jPRqPye5OrbT8s7p5obSV+2yriNv3hhAzSl93zAxj13mDqN6xL9O0Yhvcbx7/7j6Yo06H7K3Tu1Y7HSxSj5pMNiAi/DoBHfncmfzyGYsWLcif2Du+8PZ7jR5y/X9obNnEA9RrUJiY6htFvT+TIgWMpyrzarTXtX2/LYyWKUr9cMyKN/ACq1anMkPFvkyOHKxHh1+ne6k2HxN1+bDcqBVXhTvQdPh/8CWcPnU5RxqdoIfrMGkC+/O6cPXSKzwbMJCEuPt36FeoH0H5MNywuFtYvXc0fc2z7dLGyj9NlUi9y5c3NtQtXmdv/I2JuRlOyUmm6TO4NgFKKnz9ayq4V2x3yHvQb/ya1nqtJbHQskwdM5djB4ynKvNTlRdr0aE3REkVoXr4V1yOiAHisVDGGzxjKE+VLM//9hXz72XcOiflBvDNpIM80qE1MdCwj+03g8IGUx167bm3o2LMtj5UoRr2yTRL3za592vN86yYAuLi6ULJMcZ4p14yoyCiH5pBcx3HdCQiqQmx0LPMGz+LMwVMpyhQsVog3PxmIWwE3zhw8zZwBH5MQF49/qSL0/LAvxZ8uyXcf/o/l835JrDNj41xibkVjTbCSkJDAmOZDTc+lfP0AXhvTFeViYcPS1Syf83OKMq+N7UaFoMrcib7DgsGzOGccZ+nVbdC5GQ06NSUhwcr+Nbv4bsrixHlehX2YuGoGv3z0HSs+T/ndISsY9d50/tm0HS/PAvy8eK6zw8mwzuN6EBBUlTvRscwZPDPNfbPfJ4PJV8CNMwdPMXvARyTExVO35bO06P0SADG3Y1gwci7nDp/By9+HPjPepkDBAmirZvX/VvLXF787OjXhYBkdUtsO2Ai8CowzLZr09QcWA2k2OLXWwQ6KJRC4CTxQg9NJCgB9gE+dHEealEXx0vhuzO0wieshYQz49T0OrdrFlRMXE8uUDQzAp4Q/7wX25/HKpWkzqQcftxyVOP/TdhO4FXEjyXKbD2/Pio9/4Mi6vZQNDOCFd9rz6avjHZZXqpSFXC1fJ3r+u+jrYeTpO5X4f3egQy/cK5M7L7la9iR64QR05DVUvvy26VYrd37/CuulU5AzN3n7fUj88X1J6zpbds8PqN+wLsVLFqNRjVZUqlqed6e+w8tNu6Qot2v7Ptau3MDXP3+WZHrv/l05fPAYb3YZQsnSjzP2/WF0bt3HQdHfX70GtXmsZFGa136FClWeZtT7Q+gQ/HqKcnu3H+CfVZuY/+PsJNPdPdwYMWUwfdoNJOTiFbx8PB0Sd8XAKviV8GdoYF9KVS5D50k9Gd/ynRTl2g7vyIoFv7Ptt010ntST+m0bsGbxijTrK4uFTuNfZ2qH8YSHhDHu1/fZs2oHl05coNuUPnz73lcc3fYvz7z8HME9X+TH6d9y4eg5xjUfijXBSv6CBZj453T2/L0Ta4LV1Peg1nM1KFqiKK/V60S5KmUZOPltejfvm6LcgR2H2Pz3Vj7+fnqS6VGRN5g5ehb1mtY1Nc6H9UyD2jxWohjBtV6mYtWnGT11KK81656i3J7t+1m/ahNf/Jj0Y++LT5fwxadLAKjfuB6der3q9MZmpSDbfjeo/puUqvwEXSb2ZFzL4SnKvTq8I38t+I2tv22i66ReBLZtwOrFK7gVeZOvxy6gapMaqS5/0qtjuJnss9EsymKhw/geTOswnvCQcMb8OoW9q3Zy6cS9c3iFwMr4lvDnncC3KFm5DJ0m9WSicZylVfep2k9TuVF1xjQbRPydeNy9PZKs99XRXTiwbq9DcnxYLYMb8VrrFoyY8KGzQ8mwgKCq+JXwZ0D9Nyhd+Qm6T+zN6JYpL1q8Nrwzyxf8ypbfNtJ9Um+C2jbk78V/EXr+CuNfGcmtqFtUCqzC65P7MLrlUKwJCSye+AVnDp4id77cvPf7NA5s3MvF41nrsz4zyc+iZGBIrVLKDagLdMfW4EQpFaiUWq+UWqaUOqaUmqKUaq+U2q6UOqCUKmWUe1wptVoptd/4/zFj+pdKqTZ267hpt9x1SqnvlVJHlFJLlE0/oDCwVim1Np1YzyilfJRSxZVSh5VSnyulDimlViql8iilyiqlttuVL66U2m/8XdXIaZdSaoVSyt+Y3k8p9a+Rw7dKqeJAb2CAUmqvUuoZpVRBpdQPSqkdxr+6Rl1vY917lFKfASqd2IsbOc9XSh00cm+olNqklDqulKphlPNSSv1sxLNVKVXRmD5OKbXQeP9OGe8ZwBSglBHrB8Y0t+TvcbJYuiulZti9fl0plfSbSSZ6LKA0186GEH4+lIS4BPb8tpnyjaslKVO+cTV2/vgPAGf3nCCPe17cCxZId7kaTW63PADk9shL1JUIU+J/EJZipbGGXUaHX4GEeOL3bcS1XNIvCq4BzxJ/cCs60tYRrm/Zrs7rGxG2xhjAnRisoRew5Pd2aPz3k93zA2jQtD4/LV0OwL5dB3HP705B35RxHj5wlIvnL6eYXvrJkmzZYDsNnTpxliLFCuNd0MvcoB9AUJNn+G3ZXwAc2H0Idw83fAqlzO/IwWNcOh+SYnqzlxqz+o/1hFy8AkD4Ncccd1UaV2fTj+sBOLnnOHnd85E/lXNE2Trl2bF8CwAbf1hHlcY10q1fMqA0V86GcPX8FRLi4tn220aqNK4OgH/Jwhzd9i8Ahzbuo1qzWgDcibmT2LjMkSunw+7fqdekLiu+XwnAv7sP45bfDe9CKfet44dOEHLhSorpkWGRHNl3NLHHN6sJavosv35nO/b277rfvpny2LMX3KoRy39aZUqcD6Jqoxps/GEdACf3HCOfRz4KFEp5kaZcnQpsN/bbDT+spaqx30aFXefU/hMkxCU4LOa0lAwoTejZEK6eDzWOlU0EGMfKXZUbV2fzj+sAOLXnOHnd8yYeZ2nVDWrfhOVzfiL+jm2/vBEWlWR5V89d4dLx845J8iFVC6hAfg93Z4fxQKo2qsEGY988secYedPYN5+uU4Fty239L//8sJZqjWsCcHzXUW5F3bLV330UL3/bsRoZGpHYUxpzK4aLJy7glcpnqMheMnIPZ0vgL631MSBcKVXFmF4JeBuoAHQEntBa1wDmA28ZZWYBi7TWFYElwMwMrK8ytt7MckBJoK7WeiZwCQjSWgdlYBkAZYDZWuungUigtdb6MJBTKVXSKNMWWKaUygF8ArTRWlcFFgKTjDLDgcpGDr211meAucAMrXWA1noD8LHxujrQ2ngPAMYCG7XWlYFfgcfuE3NpY1kVgaeA14B6wGBghFHmXWCPEc8IYJFd/aeAJkANYKyR13DgpBHrEKNcivc4WRzfAi2M+gBdgS/uE/tDy+/rReSlsMTXkZfDye+b9EuSR/IyIeHk97OV0VrT6+sRDPjtPWq1a5BY5ud3v6L5O+0ZvXk2LUZ04I+p35iVQoap/N7oyHt56OthqPxJc7UULAx53MjTczx53voA1yqBKZfjWRBLkRIknEs51NGZsnt+AL7+BQm5dK+hdeXSFXz9CmW4/pFDx2j8/HMAVKz8NIWL+eHnn/H6ZivkX5Arl+41Rq5cvkoh/4IZrv94yWJ4FHBn/o+z+GbFQl54uakZYabg6etF2KV7dyuEh4Th6Zf0S4ybpzu3o24lNgYjLofhaZxr0qrv6etFuP30y+F4Gl+OLhw7R+VGti/F1YPr4OXvk1iuZEAZ3lv5EZNWTOerUZ+Z3rsJ4OPnQ+ilq4mvr16+io+fTzo1/lt8/QsScjE08fWVy6H4PsC+eVfuPLmoF1SLVb+nef3aYTz9Utnvkn3+Jd9vwy+n3LdTo9EMXzyWCb9/QFC7RpkbeCoKJDtW7I+vuzx9vQm3+ywPDwnH08873bq+Jf0pU6Mso36ezLCl71K8YikAcubJRbPeLfn146w39Ds78Epl3/RKtj3dPd25Zbdvhl0Ow8sv5UWuwFcbsnfd7hTTfYoWovjTJTmxN+t91mcmrbXD/mVVGRlS2w74yPj7W+P1H8AOrfVlAKXUSWClUeYAcLdRWBt4yfj7a2BqBta3XWt9wVjuXqA4tuG8D+q01nqv8fcuYzkAy4BXsPX8tTX+PQmUB1YZnX0uwN3Lo/uBJUqpn4Gf01hXQ6CcXUehh1LKHXgWI3+t9R9Kqftd6j+ttT4AoJQ6BKzWWmul1AG7+Otha9SitV5j9KIaYxL5Q2sdC8QqpUIB3zTWk+57rLW+pZRaA7yglDoM5LgblxlUKv2+yQ+a1MpglPmk9ViiQiNw8/ag9+KRhJ68yKntR6jboRG/TFjE/r+2U+n5WrR9vxdzO0xKZUFOlvz8YLHgUrQU0fPGQo6c5H1zMgnnjqKvGbtkztzk7jCU2F8XQmy0w8N9YNksP5XKzvggJ/nPPv6KUe8N4pe1Szj270kOHzhKQoLzeycSPWJ+rq4ulKv4JD1f7keu3LlY9Ps8Duw6xNlTJvdApH4iSVYkndzSqJ9enQVDP6XD2G607Pcye/7ekaRn8NTe44xo3N92j920t9i/bg9xsXEPkNCDy8i59L9MpTJI6GHyC2z8DHt2HHD6cFrI2PkktTLJ9+3UjH9pBJGhEXh452fY4rFcOnmRo9v/fehY7ydD58Y09tH06lpc+FL1jgAAYIZJREFUXMjn4cbElu9QolJp3pg9kGHPvEnLAW1ZteB3Ym/HZEr8IqnUt0mKQvctU652eYLaNmRc6xFJpufKm5sBc4exaPwCom9mvc96kbnSbXAqpbyB54DySimNrSGmgeVArF1Rq91razrLvbsbxmP0rhrDOXPalbFfbsL9YkxH8uXkMf5eCnynlPoR0Frr40qpCsAhrXXtVJbzPLaGYwtgtFLq6VTKWIDaWuskR4xxsD7Ip2FG3tNUm16p1E/vvctIufnYelCPkE7vplKqJ9AToIFXNSq6l0qraJoiQ8IpUPje1doC/l5EhSZtm19PXsbPi+vGENm7ZW+GRXFgxQ4eq1SaU9uPUK11fX569ysA9v2xlbZTej5wbJlNXw9DFbiXh8rvjY4KT1Em4dYNiIuFuFgSTv+Lxb84Cdcug8WF3B2HEL/3HxIObXN0+PeVXfNr3+1lXunYEoADe/7Fr7AfsA8A38K+hF65mnblZG7dvMU7/e7dS7xm16+cP3spM8N9YG27vsRL7VsAcGjvEXwL37tW5etfkKshGX/O2ZVLV4kIv0707Riib8ewe+tenni6tCkNzgYdm1K/XUP+r737DpOqyPo4/v0RFJQgQQkmFDEHEMysggiGFRNmzDkrCsY1obvG1XXNiqKo66qvWUFASWaQqC4qKiYkCILkOOf9o24zzWSc7r7Td85nn3noG3o8d6fDrapTpwCmTvyWJi2bkiqR07h5E+bOXPO1t+D3+azXYH1q1KxBwaoCGrVowrzo82PujDklPr/mOrVo3LJwlLBxi8bMmxV+7/TvpnHXKbcA0GyLFuzSuX2xGKd/N41lS5ax8dab8cPnmS8OdeSph3Noz1C+4KsJX7NRy8IRvw1bbMicmXNKe2peOP70Hhx90uEAfDFhMs03LswGaNZiI2atxWsz5eAjDmDgq0PKPzFLDjjlIDofH0Ycv58UXrcpjZsXviZTir5uG7co/touSer3zJ/zB2MHf0rrtm2y2uCcO2POGu+V9PfXmucUfkc0bt6YeTN/p1aR91nR9+bYweH7YOrEb7ECo37jBmzZtg0dDtmTY645mfUarE9BQQErli1n2IB3snaNSdf1lIPZ//huAHw/aUqx1+bcWcU/U9dPe202KfLa3GzbzTnnjou4/dS+LJxXOJe4Zq2a9HrkKj58bSRj3vkky1cVP5/DWX5K7dGElNjNzayVmW0KTCWMslXER0TzPoGeFI6i/QCkvpkPB2pTvgVApRPgzew7QiPrekLjE+BrYENJewFIqi1pB0k1gE3NbDhwJaEAT70SYhkCrK7MIKlt9HAU4bqRdDCQieoZ6b+zEzDbzMrqpv1T/7+Z2afApoS03lJzUc3sMTPrYGYd/kxjE+Dnid+xYavmNN5kQ2rWrkm77nvzxdCxa5zzxdCxdDhqXwA2b7cVSxcsZsFv81in7rqsu34dIKTXbP2XnZnxTbixnT9rLq333B6ANnvvyG8/FJ9vlmsFv3xLjSYtUKONoGYtau3SkVWTx6xxzsr/jabGFttBjRpQex1qbLo1NisUUFr36AspmDWNFe+/GUf45Urq9T335Esc3rknh3fuybuDRnDkceEGf5f2O7Jw/kJ+W4ub+voN6lG7dujjOfakI/js4/EsWrgoK3FX1Av9X+G4A07juANOY/g7o+h+bEiD3WnXHVi4YBGzZ1X8+oYPHsWue+xCzZo1qVN3XXbadQemTvkxK3G/98w73HBIb244pDfjhoxmn6P2A6B1uzYsWbCYP36bV+w5kz/+gt0OCX2LHXt0YtyQMJ92/NAxJT5/6sRvadaqBU032YiatWuxR/eOjB8aCnmnipdI4vCLjmbYc6ER03STjahRM3y9Ntl4Q5pv2ZLZv8wiG159+nXO7HYuZ3Y7l/cHf8iBR4ebxe133Y5F8xcxZ1b5DZOq7L/9X+boLqdwdJdTGDZoJIcdE957O7ffgYULFq7VaxOgXv316bBXO4a/Myob4VbIuwPe4bpDruC6Q65g7JDRdOzRCYDW7bZm8YLFxRppAP/7+At2j163f+nRmXFDxxQ7J926ddelTvTduG7dddlx31345eufMnshRRR/r+zDhCJxThj6GXsf1QmALdu1YXGp77PC544fMobt9toRCB07tWrXYsHv87n92Ou5suMFXNnxAoY++TZvP/iqNzYraeiAQVxzSC+uOaQXnw35lL9Er82t2m3N4gWLSnxtfvnx5+xxyN4A7NujM2OHhs/UJi2b0uvRq3mw173MmLpmp+o5d17Er9/+wsB+VbOqsMu88kYPTyCknqZ7GTgfqEhX7SXAk5L6AL8R5gICPA68HhXweQ+oyN3WY8AgSdPXYh5naV4A7gK2ADCz5VERo39H6am1CGnE3wDPRvtEmKc5T9KbwP9JOpwwX/US4MGoAFEtQqPwPMJ8y+cljQNGApn4tL8J6B/9txYDp5Z1spnNiQoPfQEMIqRDV9SLQFszy2rVj4JVBbxyQ3/OGXAtNWrWYPSLw5k55Rf26hlGLj5+7l0mDx/Pdp3bcu3I+1ixZBnP9wllxes1bcgZj10BQI2aNRj3+od8NTKMPL149WMcceOp1KxVkxXLVvDSNY9n8zIqpqCAZa/3o+6ZN0CNGqwY8x4FM3+m1h7hJnHlp0OwWdNY9fV41rvsXsyMlWPepWDmT9RotS2123di1fQfqHvpPwFY/s5zrPq6+LyI2CT9+oARQz9kvwP24d3Rr7FkyVKuueTm1ccef/4+rrvsFmbNnM3JZx/H2RedQtONmvDGyP8y6t0Pua7XrbTeegvufPBmClYV8O3X33PtZbfEeDXFvf/uR3TsshdvffISS5cs5YbLCtPQH3jubm6+/HZ+mzmbE888htMu7EmTjRrz0rABfPDex9x8xe1MnfIjHw7/hJeGD8AKjFeee4NvvypeSj/TJg4fx86dd+WukQ+ybMky+vUprJ57ef/rePKqh5g3ay4v3v4sF9zfix5XnMCPX05l1Ivvlfn8glUFPHNDP/oMuJ4aNWsw6sVhTIsKlOx52F844OTQOP9s8Ke8/9IwALbebTsOPf9IVq5ciRUYA65/PCeVQj9571P22n8Pnv/wGZYtWcptl9+1+tidA/7BHX3+yZyZc+hxxpGccMFxNN6wMf3ffZxPho3mzj7/pPGGjXhs0MOsX289CgqMo8/uwSmdzmDxwlKLw+fUqHc/4i9d9mbQp//HkmjJnpSHnruHGy//B7/NnE3Ps47l9AtPoulGjXll+LO8/97H3Hj5PwDockgnPho5miVVJA1zwrCx7NJ5V/456iGWR8uipPR+6jr6XRlet/+97RkueuByjul9Ij98OZURL7wLQMMNN+CWN++ibr26FBQYB51xKFcdcAn1GjXgsseuAqBmrRp89Pr7TBo5PqvXUrCqgGdv6MflA/5GjZo1+ODFYfw65Rc69Qyf/yOeG8Kk6H12+8gHWL5kGU/2eajM5wK8/+IwzrjzAvoOvodVK1bS74oHSo2hqupz4+2MGT+JefPm0+WIk7jgzJPp0f3AuMMq0/hhY2nbuT3/GvUIy5Ys49HehWVYrnzqeh6/8gHmzprL87cN4OIHruDY3j354cvvGf5CKMZ11KXHUa9Rfc64JSwRVbBqFdd17802HbZj3x6d+WnyD9w2MNSnfOGuZ5kwfGzxIBLCfIQTJWl+h8ssSW8RGtnvVeT8y1sdn+gXU9/jlscdgquEXZ/Mbu9+nOrWXKf8k/JY2zot4g4hq6aumBd3CFn1+8p4R/CzrW2dlnGHkDXrqCK1JfPXo59VpLRI/jql/eVxh5BVz//4WqmrP1QlOzffK2f3x5NmfFwl/z/5s/MjXYJJ2gAYDUysaGPTOeecc845t6YCH9zLzwanpE+BdYvsPjmblVQzJSrEVFIjrouZVYnqDmY2D9g67jicc84555xz+S0vG5xmtkfcMfxZUaOybdxxOOecc84557LL53CWX6XWOeecc84555z7U/JyhNM555xzzjnnqjqfw+kjnM4555xzzjnnssRHOJ1zzjnnnHMuC3wOp49wOuecc84555zLEm9wOuecc84551w1JqmxpKGSpkT/NirhnE0lDZc0WdKXki6tyO/2BqdzzjnnnHPOZUGBWc5+Kulq4D0zawO8F20XtRK4wsy2A/YELpS0fXm/2BuczjnnnHPOOVe9HQ48HT1+Gjii6AlmNt3MxkWPFwCTgY3L+8VeNMg555xzzjnnsiCPigY1M7PpEBqWkjYq62RJrYB2wKfl/WJvcDrnnHPOOedcnpN0DnBO2q7HzOyxtOPvAs1LeOp1a/nfqQe8DFxmZvPLO98bnM4555xzzjmXBRmYW1lhUePysTKOH1DaMUkzJbWIRjdbALNKOa82obH5nJm9UpG4fA6nc84555xzzlVvbwCnRo9PBV4veoIkAU8Ak83snor+Ym9wOuecc84551wWWA7/V0m3A10lTQG6RttIailpYHTOPsDJwP6SJkQ/h5T3iz2l1jnnnHPOOeeqMTObA3QpYf+vwCHR4w8Are3v9ganc84555xzzmWBWUHcIcTOG5wuY5pYzbhDyKoam7WMOwRXCd//UW7V7ry1/jp14g4hq9rWaRF3CFk1bdncuEPIqp8XlFh3IjH+3mjLuEPImtfqLIs7hKw6pf3lcYeQVQPGVniKnXNZ5Q1O55xzzjnnnMuCgvxZhzNrvGiQc84555xzzrms8BFO55xzzjnnnMsCy+E6nFWVj3A655xzzjnnnMsKH+F0zjnnnHPOuSzwOZw+wumcc84555xzLku8wemcc84555xzLis8pdY555xzzjnnssCLBvkIp3POOeecc865LPERTuecc84555zLggIf4fQRTuecc84555xz2eEjnM4555xzzjmXBebLovgIp3POOeecc8657PARTuecc84555zLAq9S6yOczjnnnHPOOeeyxEc4nXPOOeeccy4LCnwOp49wOuecc84555zLDh/hdFXSlvvtTLcbT0Y1azDhvyP4+OE31zjepHULDr37XJrv0IoRd7/Ip48NBKB+i8Ycdu/51NuwIVZgjP/PMMb0HxzHJZTqwx9mc9eorykw44gdNuaMDluscfzpsT8w8OvpAKwqMKbOXcSwszvRsE5tbnr3S0ZN/Y3Gddfh/07aO47wy5X06wO4956+HHzQ/ixesoQzz+zF+AlfFDvnsUfvpn37XZBgypSpnHHmZSxatJju3btx8019KCgwVq5cyRVX3MiHH42J4SpKd8ddN9CtWycWL1nCBedeycSJXxY75/En7qFdu51YsXIlYz+byGWX/I2VK1fSoEE9Hut3D5ts2pJatWpy/339eO7Zl3N+DT1vPINdOu/K8iXLebz3/fz45dRi5zTdZCMueKAX6zesz49ffs+jvf7NqhUrS31+4xZNOOeeS2i44QZYgTH8+aEM7f82AEdcdiydjj+A+b/PB+D/7vwPk0aMy90Fl+KGf/Sh0wEdWbJkKVdefCNfTvqq2Dn3PHIrO7XdnpUrVjJx3Jf87Yq/s3LlyhiiLd899/TloIP2Z8niJZx5Vi8mlPDee/SRu2nffmckMWXK95x5Vi8WLVrMCccfSe/eFwCwcOEiLr74GiZ9PjnXl1CqjTrvzE63nAI1a/DTc8OZ8sCa33ubHLUPW13UHYBVi5Yy8aonmf+/nwDoOuY+Vi5cgq0qwFYVMPLAv+U8foAd92vLiTecQY2aNRj1wnsMfPjVYueceOMZ7By9t55Ie2+W9txjrzmFtgd0YOXylcz6aQZP9HmAJfMXr/59jVs25e9D/8Xr/3qRdx5/IzcXGjn1prNo27k9y5cs4+He/+aHL74vds6Gm27EJff3Zv0N6vHDF9/zYK9/sWrFSvY5Yl8OO+8oAJYuXsoT1z3CT5N/oHGLplxw76VsEH3OvPefIbzT/62cXtfa+ts/7mHUh6Np3GgDXnv2kbjDqXJ8Dmc1GOGUZJKeSduuJek3SX/q3StpA0kXpG13Ku13SRohqcOf+G+skjRB0kRJ4ySVe+ctaeHa/neqKtUQB91yGv899U4ePeBKdjhsL5q22XiNc5bMW8SQGwfw6eNvr7HfVhXw3q3P8WiXK3nqiBtpf0rXYs+N06oC4/YRX/HA4e14+aS9eeebGXw3Z80/3antW/HCiXvxwol7cfHebWi/cSMa1qkNQPftWvLg4bvGEXqFJP36AA4+aH/abLUF227fkfPPv4oHH7itxPOu6H0T7Tt0Zdf2Xfn5p2lceMHpAAwb9gG7tu9Kh926cfY5V/Doo3fnMvxyde3WidatW9Ful/259OLruOdffUs878UX3qDDrl3Za/eDqVu3DqeediwAZ59zMl9/9S0d9zqUvx7ck7//41pq166dy0tg50670nyLFlzZ6SL6X/swp/79nBLPO+7qkxn8xFtc1fkiFv2xkP2O61Lm81etXMXztz7FNQdcSt8jr+aAkw+i5VabrP59g594ixsO6c0Nh/SuEo3NTgfsQ6stN2P/3Q/nustvpe9d15R43hv/N4iuex7FwX85ljp11+XYk4/IbaAVdNBB+7PVVluw/fYdOf+Cq3jg/pLfe7373ESH3brRvkNXfvp5GhecH957U3/4iS4HHE37Dl35x2338dBDd+Yy/LLVEDvfdjofn3gnw/btw8ZH7k39rdf87lr00yw+PPIWRux/NV/f+ypt7z5rjeMf9vg7Iw64NrbGpmrU4OS+Z3PvaX/nuq6XscdhHdd4f0B4bzXbogVXd7qIp659mJOj91ZZz/3yg4n8rdtl3HDw5cyc+iuHXnDUGr/zhOtP5/MR43NzkWnadm5P8y1a0Gu/83n8moc489bzSjzvxKtPZeATb3B5pwtY9MdCOh93AACzfp5J32Ov46qDLuOVf7/I2beFW8uCVat49tb+9O5yMdcfcSXdTjmYjdtsUuLvriqOOKQrj9xza9xhuCos8Q1OYBGwo6S60XZXYFolft8GwAXlnVRJS8ysrZntAlwDlPytmlAt27bm9x9mMu/n3yhYsYr/vfkJW3dtv8Y5i+fMZ/qk71m1YtUa+xfOmseML34AYPmipcz59lfqN2uUq9DL9cXMP9h0g/XYpOF61K5ZgwPbNGfE97+Vev4738zgoK2br95Ob5xVRUm/PoDu3Q/kmef+D4BPR4+j4QYNad58o2LnLVhQ2NCuU7fO6h7ORYsKe+bXX2+9Ktfz+ddDD+D558PIwmdjJtCwYQOaNduw2HlDh4xY/XjsZxNpuXELIPTk1qu/PgD11l+PuXP/yPlo2a7dduPDV0YC8N34KaxXf30abrhBsfO223tHxgz8GIAPXh7Brt12L/P5f/w2b/VozNJFS/n1u19o1LxxDq7ozzng4E68+mLoD50w9nMaNKzPhs2aFjtvxLsfrn48cdyXtGjRLGcxro3u3bvx3LPhvTd69Dg22KBBue+9umnvvU8+Gcu8eX8A8Omn49g4es1WBY3abcWiqTNZ/NMsbMUqpr32Mc0PXPN7b+5nU1jxx6LweOy31GlRtV57W7bdilk/zuC3n2eyasVKRr/5Ae267bbGOe267cZH0Xvr+7T3VlnP/fL9iRSsKgDgu/Hf0Kh5k7Tftzu//TSTaVN+ztFVFmrfdXfef3kEAN+O/4b1GqzPBhsVv9/YYe+d+HTgRwCMenk4HbrtAcCUsV+zaH74e3477msatwjXNW/W3NUjpUsXLWXat7/QuFmTYr+3KunQdicaNqgfdxhVVoFZzn6qqurQ4AQYBPw1enwC8HzqgKTGkl6TNEnSJ5J2jvbfJOnJaJTye0mXRE+5HWgdjUDeFe2rJ+n/JH0l6TlJSv+PSzpT0r1p22dLuqeCsTcA5kbPqyfpvWjU83NJhxc9ubRzJLWSNFnS45K+lDQk1QiXtJWkd9NGVFtH+/tIGhP9f3NzBeOttPrNG7Ng+pzV2/On/0795mvfaGy4SVOa7bA50yZ8l8nwKmXWwmU0q7fu6u1m9dblt0XLSjx3yYpVfPTjbLpsVTVv/kqS9OsD2Lhlc375+dfV29N+mc7GLZuXeG6/x+9h2s8T2HabrXjgwSdX7z/88IP44vORvPH605x99hVZj3lttGjRjGm/FF7fr7/OoGUp1wdQq1Ytjj/hCN4dGm4iH3v0GbbeZiu+/vZjPvp0IFdd2TfnjepGzRoz59fZq7d/nzFnjZtUgHqN6rN4/qLVN7Jzp8+hUbPGFX5+0002ZPPtt+C7CVNW7+ty6sHcOugezrzzAtZrsH7Gr2ttNWuxEb9Om7l6e8avs2jeonjnQUqtWrU44thDGDnso1yEt9ZatmzOz2mvzV+mTS/1tfn4Y//k55/Gs83WW/HgQ08WO3766cczePDwrMW6tuq0aMSSXwu/95ZM/73MBuVmJ3Zi1rCJq7fNjL3+ezX7Df47m5+0f1ZjLU2jZo35Pf19M/13GhVpKG1Q5Jy50XurIs8F+MsxXVaPZq5Td10OOe8IXr/vxUxfSoU0bl78c6JxszX/ZvUb1WdR2ufMnOlzaFxCJ1Wn4w9gQglZEU032YhWO2zJtxO+yXD0zuVWdWlw/hc4XlIdYGfg07RjNwPjzWxn4FpgQNqxbYEDgd2BGyXVBq4GvotGIPtE57UDLgO2B7YE9inhv39Y9HyA04H+ZcRbN2rQfgX0A26J9i8FjjSzXYHOwD+LNm7LOacN8KCZ7QDMA3pE+5+L9u8C7A1Ml9QtOn93oC3QXtK+ZcScVWt7w1p7vXXp8chlDO37DMsXLslSVNk1aupvtG2xQZUf8fuz8vX6ir/lSn99nnX25Wy6+a5M/moKxx5z2Or9r7/+DjvutB89jj6Tm2/qU+Jz47I21wdwz719+fDDMXz80WcAdDngL3w+6X9ss9Ve/GXv7tz9z5uoX79e1uItUQnXQJFrKPM6y3n+uuvV4eKH+/Bc3/4sjT5fhj07mD77Xsj1h1zBvFnzOOFvp/75+DOkAv83rKHvXVcz5qPxfPZJ7tMTK2JtXptnn3MFm7dqz1dfT+GYtPcewH777c3ppx3Ptdf9PStx/hklXVtpf6ym+2zP5id04stbV/ed80H3mxjZ7To+7nkHW5zelSZ7bputUEtXgb9PqX/DCjz30At7sGrVKj5+bRQAR/Y6jiFPvMWyxUsrE/WfVvK1FDup3HO232tHOh93AM/fNmCN/euuV4dej1zFgL5PsCRP72NcYGY5+6mqqkWD08wmAa0Io5sDixzuCDwTnTcMaCKpYXTsbTNbZmazgVlAaUMxo83sFzMrACZE/630//4iYBhwqKRtgdpm9nkZIadSarcFDgIGRI1GAf+QNAl4F9i4hJjKOmeqmU2IHo8FWkmqD2xsZq9GsS41s8VAt+hnPDCO0PhuUzRQSedI+kzSZ2MWflvGJVXcghm/U79FYc9mgxaNWThzXoWfX6NWTXo8chlfvPYhX7/zWUZiypSN6q3LzIWFI34zFy5jw/XXLfHcwd/M4KBtSh9ZqoqSen3nn3cqn40ZwmdjhvDr9BlssmnL1cc23qQFv06fWepzCwoKeOmlNzjqyL8WO/b+B5+y5Zab06RJvGnfZ51zEu9/9Cbvf/QmM6bPYuNNCq+vZcvmTC/l+q665mKaNG3MtVcX3rj3POlo3nwjFOr6/vsf+fHHX2iz9ZbZvQCgy8kH0Xfg3fQdeDfzZv5Ok5aFqaONmzdh7szf1zh/we/zWa/B+tSoGb4GG7VowrxZc4Ew6lLa82vWqsnFj/Tho9feZ+zgwr7L+bP/wAoKMDNG/ncoW+5S7OMyJ04641jeHP48bw5/nlkzfqPlxoVfEc1bbsTMGSWnuF/c5xwaN2nE36//Z65CrZDzzjuVMaMHM2b0YKb/OpNN016bm2zcotTXJqTee29y5JGHrN63047b8cgjd9Lj6DP4/fd52Qx9rSz59Xfqtiz83qvbojFLZ8wtdl6D7Tal7T/P5tPT/smKuYWpw0uj78jls+czfdBnbNCuddZjLmrujDk0Tn/ftGjMvFm/l3lOo+ZNmDfz93Kfu0+PTuzSpT2PXfqv1fu2bNuGY685mbs+eJhuZxzKXy88ii6nHJyFKyvU9ZSDuW3gvdw28F7mlvQ5M6v458z6aZ8zTVqs+Vm02babc84dF3H3WbexcN6C1ftr1qpJr0eu4sPXRjLmnU+yek3O5UK1aHBG3gDuJi2dNlJCt+LqBXPScwFXUXpV34qc1w84jfJHN9cMxOxjoCmwIdAz+re9mbUFZgJ1ijylrHNKirOk6yfaf1vU8G1rZluZ2RMlxPeYmXUwsw671duqopdVpl8nfk/jLZrTcNMNqVG7Jtt335Nvho6t8PP/eufZzPl2GqP7DcpIPJm0Q7MG/DRvMdP+WMKKVQUMnjKDTlsWT3FbsGwFY6fNpdOWxecnVWVJvb6HH3maDrt1o8Nu3XjjjcGc3PNoAPbYfVfm/zGfGTNmFXtO69atVj8+9K9d+frrb4vtb9d2R9ZZpzZz5hS/scylfo89y1/27s5f9u7OW28N4YQTjgSgw25tmT9/ATNnFm+knHLqsXTpsi9nnn7pGr2qv/zyK/t1CnXONtyoCVu12YIffsj+/Kr3nnlndcGecUNGs89R+wHQul0blixYzB+/zSv2nMkff8Fuh+wFQMcenRg3ZDQA44eOKfX5Z95xAb9++wuDn1izgmj6HNH2B+7BL9/8lOErrJhnn3yR7p1PoHvnExgycARHHnsoAG3b78SC+Qv5bebsYs859qQj2LfzXlx6zrVVrof8kUeeZrfdD2S33Q/kjTffoedJ4b23++678scfC8p97/31rwesfu9tumlLXnjxcU4//VKmTCletThO8yZ8x/pbNme9zTZEtWuy8RF7MWPImt97dTduwm5P9mLsRQ+x6PsZq/fXXG9daq1fZ/XjjfbbiQVf5X5O49SJ37JRqxY03WQjatauxe7dOzJ+6JqdvuOHjmHv6L21Zdp7q6zn7rhfWw4+7wj+fdbtLF+6fPXvuu3Y6+nT8Xz6dDyfIU++xdsPvsJ7A7L7vT90wCCuOaQX1xzSi8+GfMpfenQCYKt2W7N4waLVnVbpvvz4c/Y4JHwm7tujM2OHhs+ZJi2b0uvRq3mw173MmPrrGs85586L+PXbXxjYL7dVd53Lluq0LMqTwB9m9rmkTmn7RxEaabdE+2eb2fwS01uCBcBaz4w2s08lbQrsSkjrrZBoRLQmMAdoCMwysxWSOgObl/CUipyTHtd8Sb9IOsLMXpO0bvTfG0z4/+Q5M1soaWNghZkV/3bPMFtVwOAbnuKEAVdRo2YNJr44ktlTprFrz1BBctxz77H+hg05481bWbdeXayggN3POJhHD7iSjbbdlJ17/IWZk3/irIH/AGD4XS/w3fCJZf0nc6ZWjRpc1WkbLnh9HAUFxuE7tKR1k3q89Hm4OThmp00BGP7db+y5WRPq1q65xvOvfmcSY3+Zy7ylKzjwiVGct2drjtyh6lThTfr1AQwc9B4HHbQ/X0/+kMVLlnDWWZevPvbm6wM457w+zJgxi/5P/Iv6DeohiUmT/seFF4UKoUcdeQgnnXQ0K1asZOmSpZzY8/y4LqVEQwaPoNuBnZgwaRiLlyzlwvOuWn3spZef4OILr2HGjFnce98t/PzTNIYOC0Vc3nxjMHfe/gB33v4ADz96Jx99OhBJ3Hj9nfye4wb1xOHj2Lnzrtw18kGWLVlGvz4Prj52ef/rePKqh5g3ay4v3v4sF9zfix5XnMCPX05l1Ivvlfn8Nh22ZZ8enfh58o/0HRiqC6eWPznumlPYbPtWYDD7l1n0vzb+pQFGDP2ATgd0ZNiY11m6ZClXXXLT6mNPPP9vrunVl1kzZnPL3dcy7efp/N+gpwAY/PYwHrj78XiCLsOgQcM46KD9mTz5A5YsXspZZxe+915/fQDnRe+9J/rdS4MG9ZFg0qTJXHRxeO9dd20vmjTegPv/Hb4bVq5cyV57F888iIOtKmDStU+x1/NXo5o1+On5ESz4ehqtTgnfez8MeI9tLj+KdRrVZ5fbT1/9nJEH/o11mzZk9/69AFCtmkx75UNmDZ+U82soWFXAczf044oB11OjZg3ef3EYv075mU49uwEw4rkhTIreW3eMfJDlS5bxRPTeKu25ACfdfBa116lN72dvAELhoAHXPZbz6ytq/LCxtO3cnn+NeoRlS5bxaO9/rz525VPX8/iVDzB31lyev20AFz9wBcf27skPX37P8BeGAnDUpcdRr1F9zrglVLctWLWK67r3ZpsO27Fvj878NPkHbhsYyn+8cNezTBhe8Y73XOtz4+2MGT+JefPm0+WIk7jgzJPp0f3AuMOqMgqoWh15cVBV683MNEkLzaxekX2dgN5mdqikxoQRxy2AxcA5ZjZJ0k3AQjO7O3rOF8ChZvaDpP8QGo2DgLdTvys67wHgMzN7StKI6Nhn0bGrgbZmdnw5Ma8CUim3Aq41s7clNQXeBGoTUnf3AQ6OYlpoZvVKOyf6XW+Z2Y7Rf6M3UM/MbpLUBniUMJK6AjjGzL6XdCmQqru+EDjJzEqtwPP3zXsm+sXU68qqU+3Wrb0GvYqvB5cU669TNNEhWY5o2jbuELLqg4VVa7Qt035ekPV+yli91Ci28gZZ91qdkou+JcVSW1X+SXlswNiK1qfMT7Wbblnq6FBV0rBe65zdH/+x8Lsq+f9J4kc4izY2o30jgBHR49+BYtVezeymIts7pj0+scjpI9KOXZT2uFOR8zoC91IOM6tZyv7ZwF6lHKtX3jlA+jXcnfZ4ClCsrJ2Z3QfcV168zjnnnHPOueKSPrhXEdVpDmdsJG0g6RtCMaD34o7HOeecc84553Ih8SOcVYGZzQO2Tt8nqQlQUuOzi5nNKWG/c84555xzLo8U+AinNzjjEjUq28Ydh3POOeecc85lizc4nXPOOeeccy4LzKvU+hxO55xzzjnnnHPZ4SOczjnnnHPOOZcFPofTRzidc84555xzzmWJj3A655xzzjnnXBb4Opw+wumcc84555xzLkt8hNM555xzzjnnssCr1PoIp3POOeecc865LPERTuecc84555zLAp/D6SOczjnnnHPOOeeyxBuczjnnnHPOOeeywlNqnXPOOeeccy4LPKXWRzidc84555xzzmWJj3A655xzzjnnXBb4+KaPcDrnnHPOOeecyxJ5XrHLV5LOMbPH4o4jW/z68luSry/J1wZ+ffnOry9/JfnawK/PVV8+wuny2TlxB5Blfn35LcnXl+RrA7++fOfXl7+SfG3g1+eqKW9wOuecc84555zLCm9wOuecc84555zLCm9wunyW9HkCfn35LcnXl+RrA7++fOfXl7+SfG3g1+eqKS8a5JxzzjnnnHMuK3yE0znnnHPOOedcVniD0znnnHPOOedcVniD0znnnEs4SVtUZF++knRMRfa5qkfS1pIelzRE0rDUT9xxOecyxxucLm9IaibpCUmDou3tJZ0Zd1yZEn3pvifpi2h7Z0l/izuuTJJ0kaRGcceRLQpOknRDtL2ZpN3jjitTJK0n6XpJj0fbbSQdGndcmSLpjorsy1Mvl7Dv/3IeRfZcU8F9eUnSOpJ2jH5qxx1Phr0EjAP+BvRJ+0kESXdL2iHuOLJJUkdJp0ePN0xSZ5bLDG9wunzyFDAYaBltfwNcFlcwWfA44QZpBYCZTQKOjzWizGsOjJH0oqSDJCnugDLsIWAv4IRoewHwYHzhZFx/YBnhGgF+AW6NL5yM61rCvoNzHkUGSdpWUg+goaSj0n5OA+rEHF6lSTpY0v3AxpL+nfbzFLAy5vAyQlInYArhs+Qh4BtJ+8YZU4atNLOHzWy0mY1N/cQdVAZ9BTwm6VNJ50lqGHdAmSTpRuAqCjt4agPPxheRq4q8wenySVMzexEoADCzlcCqeEPKqPXMbHSRfYm4YUoxs78BbYAngNOAKZL+Ial1rIFlzh5mdiGwFMDM5gLrxBtSRrU2szsp7BRZAuR9p4Gk8yV9DmwjaVLaz1RgUtzxVdI2wKHABkD3tJ9dgbPjCytjfgU+I7znxqb9vAEcGGNcmfRPoJuZ7Wdm+xKu696YY6o0SY0lNQbelHSBpBapfdH+RDCzfma2D3AK0AqYJOk/kjrHG1nGHAkcBiwCMLNfgfqxRuSqnFpxB+DcWlgkqQlgAJL2BP6IN6SMmh01vFLXdzQwPd6QMs/MTNIMYAahQd0I+D9JQ83synijq7QVkmpS+DfckKiDJCGWS6pL4fW1Jox45rv/AIOA24Cr0/YvMLPf4wkpM8zsdeB1SXuZ2cdxx5NpZjYRmCjpP4TOj20Jr8+vzWx5rMFlTm0z+zq1YWbfJCStdizhb5XqtEpPozVgy5xHlCXR98K20c9sYCJwuaRzzSzfM5mWR9/rqe+F9eMOyFU9vg6nyxuSdgXuB3YEvgA2BI6OUk/znqQtCYsm7w3MBaYCJ5nZD3HGlUmSLgFOJXzh9gNeM7MVkmoAU8wsr0c6JfUEjiOMHj0NHA1cH43M5z1J3YDrgO2BIcA+wOlmNjzWwDIoujFsRlqHrJn9FF9ElSPpSjO7M0o7LfaFb2aXxBBWxkk6BHgU+I7QgNkCONfMBsUaWAZIepLwt3sm2tUTqGVmp8cXVeZIqmNmS8vbl68k3UMYAXwPeCI9k0nS12a2TWzBZYCk3oTMpa6ETrszgP+Y2f2xBuaqFG9wurwiqRYhRUyEHuwVMYeUcVHvYA0zWxB3LJkm6WbgSTP7sYRj25nZ5BjCyihJ2wJdCK/R95JwTemiLIM9Cdf3iZnNjjmkjJF0EXATMJPCkWkzs51jC6qSJHU3szclnVrScTN7OtcxZYOkr4BDzezbaLs18LaZbRtvZJUnaV3gQqAj4X03CnjIzJKQXYCkcWa2a3n78pWkM4D/mtniEo41NLO8z9SS1BXoRnh9DjazoTGH5KoYb3C6vCHpqBJ2/wF8bmazch1PpknagMI5HumjK0kZgagBTDKzHeOOJVskPWNmJ5e3L19Jes/MupS3L19J+pYwD3dO3LG4tSNpVDS/MbUtYGT6Ple1SGoObEwoMHMiham1DYBH8r2zIMrKKpWZjctVLNkUVaSdnhqRjqZdNEtSdparPJ/D6fLJmYTqmKn0vU7AJ8DWkvqa2TOlPTFPDCRcz+cka94fAGZWIGmipM3yOUWxHGuUvo/SM9vHFEvGSKoDrAc0VVjWJv3GsGWpT8w/P5OseeGrSepASIfenDU7tPJ29BbW6Ij8UtJA4EVC+ukxwJjYAssASS+a2bFRQauS0qHz+m9HKH50GrAJcE/a/gXAtXEElGH/LOOYAfvnKpAse4kwFShlVbRvt3jCcVWRNzhdPikAtjOzmRDW5QQeBvYgpBjle4OzjpldHncQWdaCcGM4mqiiHYCZHRZfSJUn6RrCDVJdSfMpbJAtJ8zLzXfnEpYgakko9JG6vvkka9mX74ERkt4mrRiSmd1T+lPyxnOEoixJ69DqnvZ4JrBf9Pg3QkGyfHZp9G9i1rpNF6VzPy2ph5mVtE5sXjOzpFShLU+t9AJdZrZcUpKqs7sM8JRalzckfW5mO6Vti5BOu6Ok8WbWLsbwKk1SL2Ah8BZr3uzmdZXMdJL2K2m/mY3MdSzZIOk2M0vMYvNFSbo4yYUgovXkijGzm3MdS6ZJ+sDMOsYdh1t7ku4ws6vK25evojmqPSg+naRvXDFlmqS9KX59A2ILKIMkDQXuN7M3ou3DgUuSMtXCZYY3OF3ekPQQsBkhVQPCF9QvhF77t/K9N1HShcDfgXkUpk+ZmSWmNHx1EKWctgHqpPaZ2aj4IsosSTsSqtSmX18ibpxSJK1vZovKPzN/SOoCnEColJneofVKbEFlkKStCRkvzaJOyJ2Bw8zs1phDq7RSiupMSkBKLQCS3iGkso8lbW1tMysrJTVvSHoGaA1MoPD6LEH1GVoTMihaErJffgZOSRXwcg68wenySDSieRShUh/AHKCFmV0YX1SZI+k7QsGSxFT9LCpaO/V+YDtgHaAmsMjMGsQaWIZIOouQBrcJ4eZiT+BjM0vEXJ1oBLATocE5EDgY+MDMjo4zrkyRtBfwBFDPzDaTtAthaY0LYg6t0iQ9S1gD8EvWrMB7RnxRZY6kkYTOx0dT2S6SvsjnImWSzgcuIKxH+V3aofrAh2Z2UiyBZVi+/53KI2kysL0l/IZbUj1CuyJxFfZd5fkcTpc3ooWFvyPM2TyWsE5lkuZ9fAkUK5ueMA8AxxNGqTsQqvK2iTWizLqUUCjhEzPrHC2RkvfpmGmOBnYBxpvZ6dE86n4xx5RJ/yIUMnkDwMwmSkpKldNd0qckJNB6ZjY69EuutjKuYDLkP8AgwtqGV6ftX5CkqRbAR5J2MrPP4w4kS74AmgPT4w4kG4qmRKfeg0lKiXaV5w1OV+VFqVLHE9LB5gAvEHrR8jqFtgSrgAmShrNmylsi0m5SzOxbSTXNbBXQX9JHcceUQUvNbKkkJK1rZl9JyutFvYtYElUbXimpATCLMPqSGGb2c5FGy6rSzs0zn0ja3sz+F3cgWTI7Su0zAElHk+c3+NH6jH8QvvuQtBEhlb2epHoJqvbdEThN0lTCd5/I8/VvASS9SXg91gf+FxXLS/9uz+tieWlepzAlOhFrw7rM8wanywdfAe8D3dMW9e4Vb0hZ8Vr0k2SLo+p1EyTdSbghXD/mmDLpl2g91deAoZLmAr/GGlFmfRZd3+OEm4uFwOhYI8qsn6PiHha9Ti8BJsccU6Z0BE5N2k19mgsJFaG3lTSNkAHTM96QMkNSd8KyIS0JnTybE16XO5T1vDxycNwBZMndcQeQI5uY2UFxB+GqNp/D6ao8SUcSRjj3Bt4B/gv0M7MtYg0sC6Kb3K2jza/NbEWc8WSapM0JN0y1gV5AQ+ChJBYXiCryNgQGJe3vCCCpFdDAzCbFHUumSGoK3AccQGiQDQEuNbM5sQaWAdF7rxgz+zHXsWSTpPWBGkmaRyZpImHNxnfNrJ2kzsAJZnZOzKFlTDRf+i/R5vtmNjHOeDKpGlQZfoxQpTapKdEuA7zB6fJGdCNxBCG9aH/gaeBVMxsSZ1yZIqkT4Zp+INzsbgqcmqQKp9WNpG5AHzPrGncslSFp17KOm9m4XMXi1o6kBmY2X1Ljko4nYS5glLZ+DqEoEoTRv8fM7Jv4osocSZ+ZWYeo4dkuSmsfbWa7xx1bJki6FDgbSFVMPpLw90vEEkzVoMrw/4CtCFkFScyecBngDU6Xl6Kbp2OA4xJUAXQscKKZfR1tbw08b2bt442s8iR9TuFSL8Xk+xeTpP2BRwgpb68B/wAGEL54/57vS09E84ohzB/rAEwkXNvOwKdJWd9R0hbAxRRfLy9v51pJesvMDo1SaY3wd0vJ+2WXosrCrwCPAuMJ19eO0IA5ysw+iTG8jJD0LqGz9TagKSFLZDcz2zvOuDJF0iRgr9RSRFHn8scJ+F4oq8rwR2aWlJTvapE94SrHG5zOVREl9XgmpRe0tC+klHz/YpI0npAi/DFhPtIA4Hozuy/WwDJM0n8JDejPo+0dgd5mdlqsgWVINIL0BPA5hUuHYGYjYwsqiyRtbGbT4o6jMiQNAu4wsxFF9u8HXG1meT8/MGqALSU0pnsSUvWfTcLoNKzukNzNzJZG23WAMfleVVlSQ6ARya8yDKxR1AqABBW1chngDU7nqghJTxJGIJ6JdvUEapnZ6fFF5SqiaMqUpO/MrHWcMWWDpAlm1ra8fflK0qdmtkfcceSKpJ/MbLO446gMSd+Y2dalHPvazJJUJRqAaLmlK8zs7LhjyQRJlwOnAq9Gu44AnjKzf8UVU6ZJqgk0Y83MiUQ0yCQdBvyTIkWtzCwpRa1cBniVWueqjvMJlRYvIfRkjwIeijWiDJO0J3A/sB2wDlATWGRmDWINrPI2kHRU2rbSt/M9pTbNZEn9gGcJnSMnkZwqrgD3SbqRUCwoffmCpM5RVfmnVHllFQdalLMoskDSzoRKp6lU/fsJ3wl7EG7wE8HM7pE0glBJWcDpZjY+3qgyR9JFwE3ATAozJ4wwJSEJbgH2pEhRq5hjclWMj3A6V0Wk0qai9SlTPaLrmtnieCPLHEmfESoOv0SYC3gKsJWZXRdrYJUkqX8Zh83MzshZMFkUpbqdD+wb7RoFPJxKhct3km4DTibMt1p9Y5iUeeJFJWSEcxahcnmxQ8CxZtYsxyFljKRPgYcJqfoHAVcC/yGk6yfiPZciqRGhUF76CGAiOnokfQvskYRq1yVJelErlxne4HSuipD0CXCAmS2MtusBQ5JSGALW+GJaPTdV0kdJusaySDrVzJ6OO45skfSymfWIO44/S9JXwM5mtjzuWDJF0v2UXLBLhCrYeZ1dIOnUso7n8/utaLq6pJ+BVqlOyaSQdAtwGqGjJ/VaTUxHT1R0rauZrYw7lmxIelErlxmeUutc1VEn1dgEMLOFktaLM6AsWBytNTpB0p3AdGD9mGPKpUsJS98kVV5XPCVU392AcMOUFJ/9yWN5oaINSkn3m9nF2Y4nw+pIakdh6vNCYGdJguSMAALHAq2T1NFTxPfACElvs2aq/j3xhZRRhxOKWvWisKhV31gjclWONzidqzoWSdo1dRMhqT2wJOaYMu1koAZwEeHLaVMgb0fE/oQkzJkrS76nzDQDvpI0hjVvDPN2WZSEN8jWxj5xB/AnTAfSGyUz0raNsB51EnxB8jp60v0U/awT/SRKajmbSJI7VF0leIPTuarjMuAlSb9G2y2A4+ILJ/NSy59IWgW8AUwzs6TeZJQk3xtkSXdj3AHEKB8bZIlmZp0rcp6krmY2NNvxZNFtwHhJX5CQjp50ZnYzgKT6YbMwkymfSVpA6en6lu/p+i6zvMHpXBVhZmOicvfbED6wvzKzFTGHlRGSHgHuN7Mvo7XJPgZWAY0l9Taz5+ONMGeSPsKZ79e3E/Ccmc2NOxDn1sIdQD43OJ8mXMMa698mRbRe8TNA42h7NnCKmX0Za2CVZGb1447B5Q9vcDpXtewGtCK8N9tJwswGxBtSRvzFzM6LHp8OfGNmR0hqDgwCEtHglLSFmU0tY9+HMYSVUZLqApuZ2dclHL4q1/FkWHNgjKRxwJPAYPPKekmR750hZcn3a5ttZv+OO4gsegy43MyGA0jqBDwOJKqojqSNgDqp7aSsM+oyo0bcATjnAknPENZc60hoeO5GWDokCdKLQXQlrCmHmc2IJZrsebmEff+XemBmF+UwloyT1B2YALwTbbeV9EbquJkNiSm0jDCzvwFtgCcIVTOnSPqHpNaxBpYb+d5oKc99cQeQRfneKTJW0m2S9pK0a+on7qAyaP1UYxPAzEaQoGJ5kg6TNAWYCowEfiB0JDu3mo9wOld1dAC2T+iIyjxJhwLTCHPFzgSQVAuoG2dgmRClQu8ANJR0VNqhBqT1+CbATcDuwAgAM5sgqVWM8WScmZmkGYQCLSuBRsD/SRpqZlfGG92fJ+kYM3upjH153SCT9CbFG15/ECrxPmpmT+U8KFdR7aJ/90zbl6SiSN9Lup6QVgtwEqFxlhS3EP5275pZO0mdgRNijslVMd7gdK7q+IKQ0jc97kCy4Fzg34TruyxtZLML8HZsUWXONsChhEqL3dP2LwDOjiOgLFlpZn9EqzIkjqRLgFOB2UA/oI+ZrZBUA5gC5G2DE7gGeKm0fQlokH0PbEhhev5xwExga0L64skxxZULP8QdQGWUVxwpAesXnwHcDLxCyCQYRZhakhQrzGyOpBqSapjZcEl3xB2Uq1q8welc1dEU+J+k0SSsUp+ZfQMcVML+wcDg1Laka8zstlzGlglm9jrwuqS9zOzjuOPJoi8knQjUlNQGuAT4KOaYMqkpcFSqmnKKmRVEI/R5R9LBwCHAxpLS58k1IIzgJkU7M9s3bftNSaPMbF9JeV2cBUDS3hTO7wdYPb/fzI4q5WlJkdfrF0dFyC6JO44smiepHqEh/ZykWSTrs8VlgDc4nas6boo7gCrgGEKJ/Hx1ZHRzu4Qwz3EXwojus/GGlTEXA9cROkSeJ3QW3BJrRBlkZjdAycUvzGxybIFVzq+EtNLDgLFp+xcQ1sJNig0lbZYqVCJpM0IHAqw5hzzvRPP7WxPmT6+KdhuQhIJyFZHXKRWSOgDXUrzDYOe4Ysqwwwnfeb2AnkBDoG+sEbkqR8mcLuacy0eSxptZu/LPrJokTTCztpKOBI4gfAEPN7Nd4o3MVURUFOkeoCVhEfrNgclmtkOsgWWApFpmlthRB0mHAI8A3xEaKFsAFxDmG59tZv+KLbhKkjSZ5M7vL5ekcWaWt0WEJH0N9KHIsi9FMymSQFJTYE51fa260vkIp3Mx88WT15DvX1K1o38PAZ43s9+TNN9R0nBK+BuZWVKKe9xKwopfSHrRzI4Fxksq6W+XiFEWMxsYpXlvS+E6xkujw/+KLbDMSPL8/orI9w/R38zsjfJPyy+S9gRuB34nZLo8Q8gqqCHpFDN7J874XNXiDU7nYlbRxZMlNaoGC9Ln+43Fm5K+IqQXXSBpQ2BpOc/JJ73THtcBepCsuTpJLH5xafRvXs5BXUvtKUxb3DlB6xgndn5/VJDraDN7sYzT8n394hsl9QPeY82/3yvxhZQRDxBShRsCw4CDzeyTqGr780TLZzkHnlLrXN7I97SiipB0rZn9I+44KkNSI2C+ma2StD5QP4Hrja4maaSZ7Rd3HJkg6V1CKvRthJv8WcBuZpaoBdqTqLR5jmaW98VaJJX4/jKzkbmOJRtSxZ3ijiNbJD1LGHn/ksKUWjOzM+KLqvJSU0iix5PNbLu0Y3k9PcZlno9wOpc/8nb0T9L9lJEum7opTEBjcz3gQmAz4BzCXMBtgLfijCtTJDVO26xBGFFqHlM42XAYYUQ6McUvykjZByBBKfuJXcfYzEZKagbsFu0abWaz4owpw4ZK6g28ACxK7TSz3+MLKaN2MbOd4g4iCwrSHi8pcixx70NXOd7gdC5/5PMH+GfRv/sA2xNuLCBUpR1b4jPyU3/C9aRGxH4hrHOYiAYn4dqM0PmxkrB4+ZmxRpQBkvYAHiOMkH0OnJnn6/6tlkrZl9QXmEGYZyVCg7pC6fx5IrHzHCUdC9xFKIAk4H5Jfczs/2INLHNSI30Xpu0zYMsYYsmGTyRtb2b/izuQDNtF0nzCa7Ju9Jhou07pT3PVkafUOpcnkpBSGxWd6WZmK6Lt2sCQ8hb+zheSPjOzDunpRJImepXaqk3SZ8A1hHXkDgPOMrMD440qsyR9amZ7lLcvX0WfLW2BJM5znAh0TY1qRnPD3/XPlfwQVRluTeigW0ZhQcBEFOwqTzWpP+HK4SOczuWPvE2pTdOSMKqSSpWqF+1LiuWS6hKNRktqTdrNb76SVObC8gkoflHDzIZGj1+SdE2s0WTHKkk9gf8SXp8nUDjXMQluijuALKpRJIV2DiGlPRGiqQiXA5uZ2TlRteFtzCwpmSEHlXWwGjTI3gPyurPcVZ43OJ2LWZF5ccWkzWPpkoNwsu12wvIMw6Pt/UjWjeKNhMp8m0p6jpBCfFqsEWVG9+jfjQjpwsOi7c6ENL98b3BuUKRRvcZ2AhrUACcC90U/Rqj8eWKsEWVQUgrolOIdSYMJlT8BjgMGxhhPpiV6KkIF1ttMeoMsCZ3lrpI8pda5mEmaSuG8uKLMzJIyjwUASc2BVBrfp0mp4Joq70+4ediT8Pf8xMxmxxpYBkl6CzjbzKZH2y2AB82szBHQqk5S/zIO5301ySST9IGZdSyhOFKi1jGW1IPQgSVglJm9GnNIGVPdpyIkvaJrEqYDucrzEU7nYmZmW8QdQ47VBH4jfP5sLWlrMxsVc0yVZmYFki6K1pN7O+54sqRVqrEZmQlsHVcwmWJmp1fkPEmn5msxIUlbAw8DzcxsR0k7A4eZ2a0xh1YpZtYx+jdJBZCKMbOXgZfjjiNLEjkVYS34yI9LPG9wOleFRGs4tiGtwlsSGmMpku4gpIOtsR4ZoVhLEiS9vP+ItNQ+A44Hhpf9lES5FMjLBifwONAHeBTAzCZJ+g+Q1w3OtZiSkHeqy+gtyZ2K4AJPqXWeUutcVSHpLMIN7SaExcv3BD42s/3jjCuTJH0N7Gxmiey9jtKji0pUWrSkI4HUIu2JSu0rTz6nvkkaY2a7FUlbXL1we74qMiVhM2Bu9HgD4KdqmEGSlyQ1IaFTEcqTz58rAJLuBvqb2ZelHG+czx0/LjN8hNO5quNSwsLen5hZZ0nbAjfHHFOmfQ/UJqHpUtXh5jZqYJbYyJT0sZntleOQcimfe2hnR6mKqbTFo0nAmpWp95ykR4A3zGxgtH0wcECcsWWKpGfM7OTy9uW5/YCOhNdnbUr5jMkn1agg4FfAY5JqEQpAPW9mf6QOemPTgTc4natKlprZUklIWtfMvpK0TdxBZdhiYIKk91hzrbxL4gspc6pBef/yJH2x73xODbsQeAzYVtI0wpqAPeMNKaN2M7PzUhtmNkjSLXEGlEE7pG9EN/btY4ol4yQ9BGxFYRXecyUdYGYXxhhWJoyljNF3YAvI/waZmfUD+kX3K6cDkyR9CDxuZtVpyoUrgzc4nas6fpG0AfAaYS7gXODXWCPKvDein6RKdHn/CsjnEcCK+DDuAP4MSTWB883sAEnrE9Z1XBB3XBk2W9LfgGcJr8OTCOtV5q1oPdhrgbqS5qd2A8sJnQdJsR+wo0VzvCQ9DXweb0iVVx1G31Oiz5hto5/ZwETgcknnmtnxsQbnqgSfw+lcFSRpP6Ah8I6ZLY87HlcxXt4/P8vfS7q8rONmdk+uYskWScOSNB+8qCh98UbS5hcDN+f76BGApNvM7Jq448gWSa8AvVLrVUraHLjdzE6IN7LMkDTWzNoX2feZmXWIK6ZMknQPcBhhSbAnzGx02rGvzSxpmVruT/ARTueqCEmbpW2mis80J6TeJEKUYnobsD1rVuJNSlGd6l7eP19TTlNLamxDmEedGoXvTnIqKI+X9AZhxD29gvIr8YWUOVHD8tK448gGM7sm4RXMmwCTJaUaKrsBH0evV8zssNgiy4zEjb4X8QXwNzNbXMKx3XMdjKuafITTuSpC0ucUzveoQ5jf8bWZ7VDmE/OIpA8IoxD3Em7mTyd8Dt0Ya2AZIqkbcB2hQT2EUN7/9KTNY5HUgLQOy9QokqQdzeyL2AKrJElDgB6pdFNJ9YGXzOygeCOrPEn9S9htZnZGzoPJgmid0d5AK9Z8beb9qG7SK5hHGT2lMrORuYolG4qMvqeWAeub76PvksrMZjGzcbmKxVV93uB0roqKPszPNbNz444lU1KpRZI+N7Odon3vm9lf4o4tU5Jc3l/SuUBfYAmF8zUTs+yLpK+AXVLL9khaF5hoZtvGG5krj6SJwCOEOdSrUvvNbGxsQWVI1BmZqmDeNlXB3MyOizm0nEhK9WtJ9cxsYdxxZIqksjpSLSkdIi4zPKXWuSrKzMZJ2i3uODJsqaQawBRJFwHTgI1ijiljJL1nZl2At0vYlwS9gR2S1Igu4hlgtKRXCQ3qI4EB8YZUOZLuBL43s0eK7O8FNDezq+KJLONWmtnDcQeRJdWhgnlZ8rr6taS9gX5APWAzSbsQOpMviDeyyjGzznHH4PKHNzidqyKKFC6pAewK/BZTONlyGbAecAlwC7A/cGqcAWWCpDqE62oazbVKzWVsALSMLbDM+46wtE0imdnfJQ0CUiPup5vZ+DhjyoBDgR1L2H8fMAlISoPzTUkXENZvTF9yKa/TFiPVoYJ5WfI9Fe9e4ECiueFmNlHSvmU/Jb9EjepWrJnOnteddS6zvMHpXNVRP+3xSsIo2csxxZIVZjYmeriQMH8zKc4lNKZbElL6Ug3O+cCDMcWUDdcAH0n6lASuoxpZD5hvZv0lbShpCzObWu6zqi4zs4ISdhZIytciTyVJdVz1SdtnQN6ne5vZkdHDm6I0xobAoBhDcmvJzH4u8nZbVdq5+UbSM0Brwvzi1HUZeZ4d4jLLG5zOVRFmdnPcMWRbVNijD7A5CSrsYWb3AfdJutjM7o87nix6FBhGWCOvWCMm30m6EehAqFbbH6hNqCy5T5xxVdJiSW3MbEr6zqhi9JKYYsq41JqHSSTpCeB+M5uQKqAj6SbgpjjjyqF87xj5ORoBNEnrEDJ8JsccUyZ1ALZPraPqXEm8aJBzVUSSqyymJLmwR0qSU4skfWRme8cdR7ZImgC0A8alraM6ycx2jjWwSogWmb8fuJXwvoNwg3gNcFlqMfokkLQjxZdcyvv3nqRfgNnAvWb2dLQvL9e8/TMSUP26KSGF/QBC43kIcElC0r2R9BLheqbHHYurunyE07mq4yVCY6wfCUq3KSLJhT2qQ2rRcEnnAG+SvHlyAMvNzCSl1lFdP+6AKsvMBkk6gpBZcHG0+wvC8i+fxxZYhkWj050IDc6BwMHAByTjvTeLcG3PSdqdsERKvo/6IWkBJc/PFCEVvAHhQd42NiPbmFnP9B2S9gE+jCmejJD0JuHvVx/4X7SOavr3Qr6vn+oyyEc4nasiUkuGxB1HNkTrkEFIJZpFMgt7IGkyCU4tklTSXMYkLYvSG2gDdAVuA84A/pPwNGkAJN1vZheXf2bVFC0dsgsw3sx2kdQM6Gdm3WMOrdIkjU8bcb+J8PpskZT3XdKVNBqdhBHqpK+f6jLLRzidqzqSXGVxLKEnNNUrn7jCHpEvgOZAIlOLkjxPDsDM7pbUlVDsaRvgBjMbGnNYuZLP81QBlkSFkFZKakDo2ErK58obqQdmdpOkz4DLyzg/L6R1RJYo37/7JO0F7A1sWKQKfQOgZjxRZU7afOI7ii6vJOkOwBucbjVvcDpXdSS5ymKiGyppmpLg1CJJtYHzgVRJ/xHAo2a2IragMihaG/a5atTITJLPoqVDHid0cC0ERscaUYaY2Y1Ftt8C3oopnEyaDfxCqMoOa6YJJ+G7bx3C2pu1WLMK/Xzg6Fgiyo6uFF9e6eAS9rlqzFNqnXM5lfCiOiWmGCUltUhSP0Ll1qejXScDq8zsrPiiyhxJtwLHA+OAJ4HBSU2PLioJKX4pkloBDcxsUtyxVIakD8ysYwlzHdeY45ivJN1HmJv6IfA88EES32+SNjezH6PHNYB6ZjY/5rAqTdL5wAWEjoHv0g7VBz4qOm/VVW/e4HSuCklyYwxKL6qTsHUcE0vSRDPbpbx9+Sxam7IbYZ3YDsCLwBNm9l2ZT8xz6fME85Gk98ysS3n7XNUSvd86AScAuxMquD6c52vfrkHSf4DzCN95YwnrqN5jZnfFGlglSWoINCLMd7867dCCfE+HdpnnKbXOVRHVoMIpJHS9ropWW0yAVZJapxpfkrYkYRWVoyq1M4AZhFS/RsD/SRpqZlfGG11W3Rd3AH+GpDrAekBTSY0oTMtsALSMLbAMSPocRwjvN0L16/GE7IJbgCmE1Oik2N7M5kvqSaigfBWh4ZnXDU4z+wP4AzhBUk2gGaFdUU9SPTP7KdYAXZXiDU7nqo5ENsaKSGRRHTOrX/5ZidCbcHP4PeHGfnPCSGAiSLqEMJd6NmF5oj5mtiJKg5sC5F2DM23pghKl5heb2VO5iinDzgUuIzQux1LY4JwPPBhTTJlStNhauryf4xgtO3Q4cBywIfAKsKuZ/RxrYJlXO5r/fgTwQPSZkpjv+Wju+03ATKAg2m1A3q5f7DLPG5zOVR2JbIwVkeiiOkkW9WDvQlg2ZBvCTfBXZraszCfml6bAUan5VilR9dNDY4qpsu6O/j2K8PnybLR9AvBDHAFlkpndB9wn6eKkLV9TDYqtzSJ05DwPfEtopOwmaTcAM3slxtgy6VHCe20iMErS5oQOkaS4jLDW6Jy4A3FVl8/hdK6KkDQcaEuorJi6iTczOzy2oDIs6UV1kk7ScDPrHHcc2SZpI6BOajsJqWGSRpnZvuXty1eSjgHeMbMFkv4G7ArcambjYg7tT5O0rZl9JanEYk75fG0Akp6i9NF3M7MzchhOTkmqZWYryz+z6ovuXbom5XpcdniD07kqokhjTEBH4AQz2yGmkJxbg6S/EwpevAAsSu3P9xvfFEndgXsI6ZmzCCnDk5PwHpQ0GfirmX0fbW8BDDSz7eKNLDMkTTKznSV1JBQxuRu41sz2iDm0P03SY2Z2TnRDX5SZ2f45D8qtNUnNgH8ALc3sYEnbA3uZ2RMxh5YRkp4gZL28zZqZS/fEFpSrcjyl1rkqwsxGSmoLnAgcC0wFHok1qAypRkV1km7v6N++afsMSMqN763AnsC7ZtZOUmdC6mkS9AJGRPNvIVTDPje+cDIuVbzqr4Qqp69LuinGeCrNzM6JHh5sZkvTj0XFkvKapH+Z2WXR40uj9OjUsafM7LS4Ysuwp4D+wHXR9jeETrtENDiBn6KfdaIf54rxEU7nYiZpa0J1vhOAOYQvot5mtnmsgcVAUiMzmxt3HG5NqZtBSR3N7IO448kWSZ+ZWQdJE4F20dzN0Wa2e9yxZYKkdYFto81Ezb+V9BYwDTgAaA8sAUYnYcmektZITcK6qenXUPR6knB9KZLGmNlu6UsPSZpgZm1jDi2jJNUndCAvjDsWV/XUiDsA5xxfAV2A7mbWMSp8kailJtbCe3EH4EqUqkT771ijyL55kuoBo4DnooXpEzEvSdJ6QB/gIjObCGyWx4WQSnIsMBg4yMzmAY0J15u3JDWX1B6oK6mdpF2jn06EpWDynUp5nDSLJDUhyvKRtCdhOZFEkLRjtKzNF8CXksZKyvtpCC6zPKXWufj1IIxwDpf0DvBfkv3lW5bqet1V3WRJPwAbSpqUtj+VEp2U8veHA0sJ6ac9CfNV+5b5jPzRn7DMxl7R9i/AS8BbsUWUWY+a2cmpDTObLulOYEiMMVXWgcBpwCaEucUp84Fr4wgow2pEa6fWSHuc+g6oGV9YGXcF8AbQWtKHhCVgjo43pIx6DLjczIYDRB0ij1M4BcM5T6l1rqqI1iQ7gpBauz/wNPCqmeXzDdNaSVIaVdJIak4YQSq2hE3RZURc1ZOWLpye1jcxCSmnUGJKZk3gczPbPsawMkJSDzN7Oe44Mi3qxCqglHVGzSyv1xlNJ6kWhctJfW1mK2IOKWNK+hxJ0meLywwf4XSuijCzRcBzhFS+xsAxwNXkdw+9Swgzm0FYh7NUkl42sx45CiljSihqpWg7SUWtlkuqS2FaX2vSKkrmK0nXEEb76kqaT2HjZTlh5CVvSbq8yGMDZgMfmNnU2ALLEDNrVZHzJO1gZl9mOZysieaEvwC8YGbfxR1PFnwv6XrgmWj7JELRQ+dW8xFO51yVkT764vKP//2qLkldgb8B2xM6sfYBTjOzEXHGlSmSbjOza+KOI5Mk3VjC7saEVNubzOy/OQ4pFvme+SJpc+C46KeA0Ph8MQnr+0Io9gfcTFjKTYQ58Dd5AUCXzhuczrmckXQ30L+03mpJjc3s9xyH5TIk328MAaJ1HNuYWX9JTYH6SRhNAogKl+xJuCn8xMxmxxxSxkjat6T9ZjYq17FkW5QB826+v9cqKkkdWZLaANcDPc0sSfNUnSuTp9Q653LpK+CxaD5Lf+B5M1tdrc8bmy5O0YhSB8Jcq/6ENeWeJYwG5jVJqcbJ9OjfzSQ1BH40syRU4k2vSFsH2J1QJCkpa8SuZma/S6pOBdbyfmREUitCJeXjCFXor4w1oAyQ9EZZx82s2Hx/V315g9M5lzNm1g/oJ2kbwlIbk6KqfY+nKty5vJbvN8FHAu2AcQBm9mu0tlwSPATsCkwi/J12jB43kXRevhcnM7Pu6duSNgXujCmcrJK0P+DpinlC0qdAbUJV6GPM7PuYQ8qUvYCfgeeBT8n/z3+XRd7gdM7lVFQ9ctvoZzYwEbhc0rlmdnyswbkyRes2DjSzglJOuSqX8WTBcjMzSanCOuvHHVAG/QCcmUpnl7Q9YVTwFuAVklec7BdCozpvSfqc4qN7jYFfgVNyH1FslscdQCWdamZfxR1EFjQHuhIq658IvE3IWsrbAk8ue3wOp3MuZyTdQ1hW4z3gCTMbnXbsazPbJrbgXLkkPUvo1X6ZMBd3cswhZZSk3kAbwk3UbcAZwH/M7P5YA8sASRPMrG1J+0o6lm8k3U9h46wGYaR6qpmdFF9UlRMVm0lnwJyoonn6eY3ysUBLWpp3icxsXK5iySZJ6xLW225F2kCPmSVljd/UNZ4A3AX0TcJnpsssb3A653JG0hnAf81scQnHGqbP53RVk6QGhBuL0wk3wKm5uAtiDSxDomqu3QjpYYPNbGjMIWWEpBeA34FUZdPjgKbAyYRlNnaLK7ZMkHQ+UJPwmvyD0Nj8MN6ociNfi3VJKmsahZlZIubfSnqH8JocS5i/CYCZ/TO2oDIkamj+lfCd0Ap4A3jSzKbFGZererzB6ZzLuurSk11dRNVbTwIuAyYDWwH/zvdebUkbEEY4Ab5JUgdItAbnBRQuXfABYV7nUmA9M1sYY3h/WlSA7B+E0eifCNe2KfAkcJ2ZrYgxvJxIUhXXJJL0hZnldXp3SSQ9TUhbH0ToSP4i5pBcFeYNTudc1lWXnuykk9SdcGPfmrDI99NmNkvSesBkMyuaApgXJK0DPAYcAXxPSMncHHgVOM/M8n0OWWJJuheoD/RKjbJHo/B3A0vM7NI448uFfB3hTCdpR8IasXVS+8xsQHwRZY6kx4D7zezzuGPJJEkFQCq9O70xIcL3eoPcR+WqKm9wOuecqxBJA4B+Ja1tKKmLmb0XQ1iVJqkvoRF9XlqjpT7wIGHZkOvjjC8TJO0D3ERoSKfPI9syrpgyQdIUYGsrcjMTFSf7yszalPzM5Mj3Bme0HFEnQoNzIHAwIc376DjjyhRJ/yNkgUwFllHYINs51sCcyyFvcDrnckrS3hQvnpCInmyXnyR9AexedG6xpHrAJ0lIh5P0FdCL4vPI5sQWVAZI+sbMtl7bY0mS7ym1UTXeXYDxZraLpGaEjq3u5Tw1L5RQ/AkAM/sx17E4F5cacQfgnKs+JD1DSHXrCOwW/XSINShXYZL2lDRG0kJJyyWtkjQ/7rgyoKCkQlbRvMak9Mr+YWaDzGyWmc1J/cQdVAb8T1KxJUIknQQkYimK6HOzrH1dchhONiyJllpaGaVDzwLyeuQdVqd2Aywo5ce5asPX4XTO5VIHYPui6W8ubzwAHE9YwLwDYS3ArWKNKDNMUiNKXri8tDVH881wSXcR1txcltqZgIJdFwKvRBWwxxI6CHYD6gJHxhlYBu2QvhGlC7dPbZvZ7zmPKLM+iwp2PU74Gy4ERpf5jPzwH+BQCl+X6Z8vRgIa1c5VlKfUOudyRtJLwCVmNj3uWNzak/SZmXWQNCk1/0jSR2a2d9yxVYakHwgNy5IanJbv8xyh1MJdiSnYJWl/QsNMwJf5Op84naRrgGsJjefUCLyA5cBjZnZNXLFli6RWQAMzmxR3LLkiaQcz+zLuOJzLJm9wOueyTtKbhB7d+kBbQu91+ijLYfFE5taGpFHAAUA/YAYwHTjNzHaJNbAc8RtDFwdJtyWxcZki6T0z61LevqTK96JPzlWEp9Q653Lh7rgDcBlxMlATuIhQgGZToEesEeXWM0De3hhK+ithFDB96Ym+8UXkyiJpWzP7CnippLWM8z0dWlIdYD2gaZGU9gZAy9gCy72SMiucSxRvcDrnss7MRgJIusPMrko/JukOYGQsgbm1klZVcQlwc5yxxCRvbwwlPUK4ue9MGKE+mmTMk0uyK4CzgX+WcMyAfE+HPhe4jNC4TG88zycsSVRdeKqhSzxPqXXO5UxJqUPp8wFd1RQtW1Dql0V1+fvlc+pb6n2W9m894BUz6xZ3bK56k3Sxmd0fdxxxyefPFecqykc4nXNZJ+l84AJgS0npxSDqAx/FE5VbC4fGHYCrtCXRv4sltQTmAFvEGI8rh6SjyjpuZq/kKpYse1TSJcC+0fYI4FEzWxFfSDm1PO4AnMs2b3A653LhP8Ag4Dbg6rT9CxJQ0j/x0hcojxYxb2Nm70qqSwK+RyTtY2YfSlrXzJaVcWo+3xi+FS09cRchfdEIqbWu6uoe/bsRsDcwLNruTGiUJaXB+RBQO/oXwlzxh4GzYosog8orimRme8YTmXO54ym1zrmcitaQa0ZaQ8XMfoovIldRks4GzgEam1lrSW2AR/K9mqSksWbWvrqktklaF6hjZn/EHYsrn6S3gLNTy0lJagE8aGZljoBWdZJqmdlKSROLVrouaV++SSuKNBzoxJpFkQaZ2XYxheZczuV9z7RzLn9Iugi4CZhJWPcQwkhLtZgDmAAXArsDnwKY2RRJG8UbUkaskNQf2FjSv4seNLNLYogp4yTtDbQi+u6XhJkNiDUoVxGtiqxdPBPYOq5gMmg0oerzKkmtzew7AElbAqtijSwz0osijaWwwVndiiI55w1O51xOXQZsY2Zz4g7E/SnLzGy5FO6bJNUiGRUWDyWsL7o/4cYwcSQ9A7QGJlB4M2+ANzirvhGSBgPPE/5mxxNGzfJdqgHWGxgu6ftouxVweiwRZZCZ3QfcV92LIjkHnlLrnMshScOBrma2Mu5Y3NqTdCcwDzgFuJhQCOp/ZnZdnHFliqRdzGxi3HFkg6TJwPbmX/p5SdKRFBbVGWVmr8YZTyZI+gW4J9qsS1jjdxFhndglZnZPac/NN0WzCwDPLnDVio9wOudy6XtCb/3bwOriLEm6sUi4q4Ezgc8J6WIDSVbhmTmSXgX2IYwkfQBcama/xBtWRnwBNAeml3eiq5LGEYqsvStpPUn1zWxB3EFVUk2gHmuub1sv+rd+7sPJDs8ucM5HOJ1zOSTpxpL2m9nNuY7F/TmSNgQws9/ijiXTJA0lVFR+Jtp1EtDTzLrGF1XlSHqTcHNbH2hLmDeX3tlzWDyRuYpKcLGu6lKky7MLXLXnI5zOuZxJNSwl1Q+btjDmkFwFKEzavBG4iDAaIUmrgPvNrG+swWXWRmbWP237KUmXxRVMhrxBqAr9fpH9+wHTch+O+xOSWqxL5Z+SCJ5d4Ko9b3A653JG0o6E0aPG0fZs4BQz+zLWwFx5LiOkme5mZlNhdSXJhyX1MrN74wwug36TdBKhOAvACUC+F7g6HLjWzCal75S0iNCJ8EQsUbm1kdRiXXk9QrsWmgL/k+TZBa7a8pRa51zOSPoIuM7MhkfbnYB/mNneccblyiZpPKHY0+wi+zcEhphZu3giyyxJmwEPAHsRbug/Iszh/DHWwCpB0hdmtmMpxz43s51yHZNbO0kv1pV0kvYrab+Zjcx1LM7FxRuczrmcSeoC30lXTqOl1GNJI+kaM7st7jjWhqRvzWyrtT3mqo4opf0soBshDXUw0M/nBDrn8oWn1Drncul7SdezZlGWqTHG4ypm+Z88ljTHAHnV4ATGSDrbzB5P3ynpTBK65miSSKoBTIo6dR4v73xX9UhaQGEK9DpAbWCRmTWILyrncssbnM65XDoDuBl4hdBTP4oELPBdDewiaX4J+0VYM6+6yMciJ5cBr0rqSWEDswPhxvfIuIJyFWNmBZImStrMzH6KOx639sxsjSVeJB1BKALlXLXhKbXOOedcBeTzMg6SOgOp1OcvzWxYnPG4ipM0DNiNsKTNotR+LzqTvyR9YmZ7xh2Hc7niI5zOuayT9EZZx/3GyeWJfBzhBCAq1DU87jhcxUnairCkTdF1in1Jmzwi6ai0zRqEDAMf7XHVijc4nXO5sBfwM2G5iU/J4xt3V629FHcArlr5F76kTRJ0T3u8EviBsFyRc9WGp9Q657JOUk2gK2Fdw52Bt4Hnff1NV5VI2oKw7EQr0jpkfQTexcGXtHHOJYWPcDrnss7MVgHvAO9IWpfQ8Bwhqa+Z3R9vdM6t9hph1OhNoCDeUJwrsyBX3ZxF4SpF0ibA/cA+hFTaDwjr+/4Sa2DO5ZA3OJ1zORE1NP9KaGy2Av5NqFbrXFWx1Mz+HXcQzkV8SZtk6A/8h7CsEoTlwPoTsn6cqxY8pdY5l3WSniZUyBwE/NfMvog5JOeKkXQi0AYYAixL7TezcbEF5aotSc2AVwlr3RZb0sbMZsQVm6s4SRPMrG15+5xLMm9wOueyTlIBheX80z90BJgvgO2qAkm3AScD31GYUmtmtn98Ubnqzpe0yW+S3gWeIhTNg5Dlc7qZdYktKOdyzBuczjnnHCDpK2BnM1sedyzOuWSQtBnwAKFauwEfEeZw/hhrYM7lkM/hdM4554KJwAbArJjjcM4lhJn9BHila1eteYPTOeecC5oBX0kaw5pzOP1m0Tn3p/hyS855g9M555xLuTHuAJxzifMavtySq+Z8DqdzzjnnnHNZIOlTM9sj7jici5M3OJ1zzjlA0gIKqyivA9QGFnkVZefcn+XLLTnnKbXOOeccAGZWP31b0hHA7vFE45xLiJ0Iyy3tT9pyS9G2c9WCj3A655xzpZD0iZntGXcczrn85MstOecjnM455xwAko5K26wBdKAwxdY55/4MX27JVXve4HTOOeeC7mmPVwI/AIfHE4pzLiFKWm7JzMw/W1y14Sm1zjnnnHPOZYGk/dI3gY7ACWa2Q0whOZdzPsLpnHOuWpN0QxmHzcxuyVkwzrlEMbORktoCJwLHAlOBR2INyrkc8wanc8656m5RCfvWB84EmgDe4HTOrRVJWwPHAycAc4AXCJmFnWMNzLkYeEqtc845F5FUH7iU0Nh8EfinmXmxD+fcWpFUALwPnGlm30b7vjezLeONzLncqxF3AM4551zcJDWWdCswiZD9s6uZXeWNTefcn9QDmAEMl/S4pC6EOZzOVTs+wumcc65ak3QXcBTwGPCgmS2MOSTnXEJIWh84gpBauz/wNPCqmQ2JMy7ncskbnM4556q1KPVtGWEplPQvRRGKBjWIJTDnXKJIagwcAxxnZvvHHY9zueINTuecc84555xzWeFzOJ1zzjnnnHPOZYU3OJ1zzjnnnHPOZYU3OJ1zzjnnnHPOZYU3OJ1zzjnnnHPOZYU3OJ1zzjnnnHPOZcX/A+pBra9xmlJO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data:image/png;base64,iVBORw0KGgoAAAANSUhEUgAAA5wAAAK+CAYAAADOoRFYAAAAOXRFWHRTb2Z0d2FyZQBNYXRwbG90bGliIHZlcnNpb24zLjQuMywgaHR0cHM6Ly9tYXRwbG90bGliLm9yZy/MnkTPAAAACXBIWXMAAAsTAAALEwEAmpwYAAEAAElEQVR4nOzdd3gUxRvA8e9cEgglCUkgDVC6Ii1A6CAJoSNNQEA6CiJNqoJIEUQRFfwpClhQUVTAAqhI70V6772mEEJCSCHl5vfHHekJAXJ3Ed/P8/Bwtzu7905293Zn39k5pbVGCCGEEEIIIYTIbQZbByCEEEIIIYQQ4vEkDU4hhBBCCCGEEBYhDU4hhBBCCCGEEBYhDU4hhBBCCCGEEBYhDU4hhBBCCCGEEBYhDU4hhBBCCCGEEBYhDU4hhBBCCCGEeMwppRYopUKVUkezmK+UUp8opc4qpQ4rpWrkxudKg1MIIYQQQgghHn/fAi2zmd8KKG/+NxCYmxsfKg1OIYQQQgghhHjMaa23AOHZFGkPLNQm/wBFlFLej/q50uAUQgghhBBCCFEcuJLq/VXztEdi/6grEOKehLDz2tYxWNLbfm/ZOgTxCBZFHbN1CBZTyL6ArUOwqFoFHvlcl6cdjAu2dQgWdScpztYhWFTTQmVtHYLFxJFk6xAsyhUHW4dgUe7aztYhWNSES4uUrWPICWteH+crVvYVTF1h7/lCa/3FA6wis7/pI8cvDU4hhBBCCCGE+JczNy4fpIGZ3lWgZKr3JYDrjxQU0uAUQgghhBBCCMsw/qt6CqwAhiqlfgbqAJFa66BHXak0OIUQQgghhBDiMaeU+gnwB4oqpa4Ck8HUt1xrPQ9YCbQGzgIxQL/c+FxpcAohhBBCCCGEJWijrSNIprXufp/5GhiS258ro9QKIYQQQgghhLAIaXAKIYQQQgghhLAI6VIrhBBCCCGEEJZgzDtdam1FMpxCCCGEEEIIISxCMpxCCCGEEEIIYQE6Dw0aZCuS4RRCCCGEEEIIYRGS4RRCCCGEEEIIS5BnOCXDKYQQQgghhBDCMiTDKYQQQgghhBCWIM9wSoZTCCGEEEIIIYRlSIZTCCGEEEIIISzBmGTrCGxOMpxCCCGEEEIIISxCMpxCCCGEEEIIYQnyDKc0OP9LlFIdgd+Ailrrk7aO52G99e4stmzfjZtrEZb9MM/W4eRI+cZVaT2pNwY7A/sWb2TL3D8ylGkzuTcVAnxJiI3n1zHzCDp2EYB6/Vri1y0AlGLvzxvYuWAVAC3Gv8jTTWuQFJ9I+OUQfhs7n7jbMdasVjJL1K9S6zo0GdGJYuV8mNd+ItePXLBmlbI1+b038G/akLjYOMYMncixwxkPp9nz3qVq9UokJCRyaP9RJoyaRmJiIu07t2bQ8H4AREfHMHHMdE4cO23tKmRr/PRRNAqsR1zsXSYMn8aJI6cylOnevzO9BnblidIlaVixBRHhkQD0G9yDNp1aAGBnb0eZ8qVo9Ewrbkfctlr8lRv78uKk/hjsDGxZvJ6Vc3/PUObFyf2pGlCD+Nh4vh7zKZeOXch2Wb/W9egwoive5Yozrf04Lh45B4B7iWK8u+5/BJ+/DsC5A6dZOOELK9U0o9ffGUGDwHrExcYx+bXpnDyScd/q2r8TLw54gSdKlyDgmdbJ2w6gZv3qjJ36GvYO9kSER/Byx6HWDP+BTHx3LI2bNiA2Jo43hk/heCbH4Udz36Gyb0USExI5fOAYE0e/S2Jiog2izdwzjavxwqR+KDsD2xevZ83c5RnKvDC5H5UCqhMfe5eFYz7nyrELuHq702fWEJyLFUEbNdt+WsfGb/5OXsa/T0v8e7ckKSmJoxv28/uMRVapjyWOvRfG98a3qR+J8YmEXg7m67FziL0dQ+lq5ej73iDTSpVi+ceL2b96t1XqCfB042p0mNQHg52BfxZvYMPcFRnKdJzch4rmbffTmLlcM5/33tr2KXfvxGI0GjEmJjG73QQAfJ55ki7TX8Y+vwPGxCR+nbiAy4fOWa1OWSnTuCrNJ/dC2Rk4+PMmdqY7x7uX9ea5D1/Bq1IpNn24hF1frATAyduNdrNfpXAxF7RRc+DHDez5ZrUtqiBsTLrU/rd0B7YB3WwdyKPo0LoZ82a9Y+swckwZFG2n9mNh35l80mwsVdrVp1i54mnKVPD3xb20F7P9R7Hsza9oN70/AB4VSuDXLYB57SfyWatxPN2kBu6lvAA4t+0InzZ/nTmtxhF2IYhnB7ezet3AcvULPXWFnwbN5tLuvHVvxL9pQ0qVeYKAWm0ZP2oq73z4Vqbllv+yksA67WnZsBOOjvnp2qsjAFcuXaNr2/60erYLn374Be/OnmTN8O+rUWA9nihdktZ1uzBlzHtMnPl6puUO7D7My12Gc+1yUJrp33y+iM6Bvekc2JuPp89l784DVm1sKoOBXlMHMLvvdCY0G0Gddg3xKVciTZmq/jXwLO3NOP+hfPvmXHpNH3jfZa+dusycQTM5vft4hs8MvRTC5NZjmNx6jE0bmw0D6/FEmRK0r9eVd8bM5M33x2Ra7uDuwwx64TWuX0m77Qo7F+bNGaMZ0ecNOjfuydgBme/beUHjpg14skxJmtbuwMTR7zB15vhMy6349W9a1OtEm2e74uiYnxd6drBuoNlQBkW3qS8xp++7TG02klrtGuCV7ruzkn91PEp7Mdl/OD+++QXdp78MQFJiEr++8z1Tm45iZscJNO7VInnZCvUqUa2ZH++0GsO05qNZ92XGG4CWqY9ljr1j2w7xVvMRTGo1ipAL13lu8POA6Zh8u+3rTG49hlm9p9Fn+iAMdta5rFUGxfNT+/NF3xm832w0Ndo1wDPdtqvo70vR0t686z+CpW9+SWfztrvn8+7T+Kj1uOTGJkDbcT1Y/b9f+aj1OFbNWspz43tYpT7ZUQZFy2l9+bnPTOY3fZ1K7epRtHzausZGRLNm8kJ2fflXmuk6ycj6dxYxP/B1vu0wmZq9m2VY9j/BaLTevzxKGpz/EUqpwkAD4CXMDU6llEEp9blS6phS6k+l1EqlVGfzvJpKqc1KqX1KqdVKKW8bhp+Gn28VXJydbB1GjpXwLcfNSyHcuhJKUkISR/7YScXmNdOUqdi8Jgd/2wrA1QNncXQqSOFiRShWrjhXDpwlIS4eY5KRC7tOULGFHwBntx7BmGT6crly4CwuXu7WrZiZpep349x1ws4HZfg8W2vWKoDfFpsu4A7uPYKzixPFPItmKLdp3bbk14f2H8XbxxOA/XsOcTsyCoADew/jZZ6eVwS0fJYVS013pw/vO4aTc2GKemTct04ePZ2hwZJe647NWPn7WovEmZUyvuUIvRTMjSshJCUksvuPbVRvXitNmerNa7Hjt80AnD9whoJOhXApViTbZYPOXUvOYuZVjVs05M8lph4CR/Yfw8nZKdNtd+roGYKuBGeY3ur5Zqz/azPB10IAuBUWYdF4H0XTlo1Ztth0cXtw31GcXApnehxuXrc9+fWh/cfw9PGwWoz3U8q3HDcuBRNm/u7c+8cOqqXbV6s19+Of37YAcMG8rzoXK8LtGxFcMWcG70bHEXzuGkW83AB4tkdzVs9dTmK8KZMbddM6N3wsdewd23oo+Vx37sBpXM3nunjzeQPAIX8+tNZWqSfAE77lCLsUTLh52x34YweVm/ulKVO5uR97zdvu0oGzFHAqiFOxItmuV6NxLFwAAEfngtwOuWWR+B+Ej29Zwi+GEHHlBsaEJI7/8Q8VmqU9x8fcvE3Q4fMkJaQdHOdOaATBRy8CEB8dx82z13HydLVW6CIPkQbnf0cHYJXW+jQQrpSqATwPlAKqAC8D9QCUUg7Ap0BnrXVNYAEw3QYxPxacPV2JvH4z+f3toHCcPd3SlHHydCXyenhKmeBwnL1cCT11hVK1n6ZAkcI4OOajQoAvLt4ZLyBrdvHn9KaDFqtDdqxRv7zE09uDIPMFOUDQ9RC8vLO+iLW3t6fjC8+xef32DPO69uzI5lQN07zA07sYwddCk9+HBIXi6V3sgdfjWCA/DQPqsvbPjbkZ3n25eroRfj0s+X14UDiunmn3qSLpytwKvomrl3uOls1MsZIeTPnrA95YPJXytSrmQi0ejod3MYKvp912Hg+w7Z4s8wTORZz48rdPWbT6a57r0tISYeYKT28Pgq6nHIfB10Px9Mq6rvb29nR4oQ1bN+ywRng5UsTTjVupvjtvBd2kSLrvTlOZtPvqvYblPW4lilHymdJcPHgWAI8y3pSr/TSvL5vOyMVTeLJqWQvWIoU1jr1GXQI5sulA8vsyvuV5Z83HTFs9i4VvzU9ugFqai6cbEam2XURQOC7ptp1z+jLB4biYt53Wmle+f5ORf7xL3e6ByWWWvf0dbcf3YOKOz2j3Zk/+mvmThWtyf05ebkQFpT3HO3k9eKPRpURRPCs9ybWDtu8ibG1aG632L6+SZzj/O7oDH5tf/2x+7wAs1aY9NFgpde/K8CmgMrBWKQVgB+S9VNO/helvmEb6O7EqkzJoU5Zv67w/6PfDeOKj4wg+cQljUto7iI2HtMeYlMShZRkbNFZh4frlNZlWJZs769M+eJPdO/ex558DaabXbViLF3p2pEvrvrkc4aNR3H975oR/80Yc2HPEqt1pgYfeH7XWOVo2vcjQW4yu/wrREXd4snIZhn/xBhOajyDuTuwDBv7osqxXDtnZ21Gx6tO80mU4jo75+e7P+Rzed4zL56/kZpi54kHrOmXmOPbs3M/efw5aMKoHk6M6ZP6Fk/wyf8H8vDJ3NEunfpu8z9nZGSjoXJiZHSbwZLWyvPzZSCY2ssKzuBY+9p4b0omkpCR2LtuSPO38wTO81XwE3mWL8/JHwzi86QCJdxMetgY5lpPzQGZl7m27TztN5nboLQq7OzPohwmEnrvG+d0nadCzGcunLeTwqt1Ua1OXru+/wryeee9+/4OeExwK5qfTvBGsnfo98Tb4bhS2Jw3O/wCllDvQBKislNKYGpAayPg0v3kR4JjWul4O1j0QGAjw+Ufv8HLv7rkT9GPkdnA4Lj4pd2qdvd2ICr2VSZmUu6POXm7JXWn2LdnEviWbAGg2tiuRqe40Vu/UiKcCa/DNi7Y7IVmyfnlFr5e60q2X6bmhwweO4V08pRust48nIcE3Ml1u+NhXcCvqypu9p6WZ/vQz5Znx8WT6dR1CxK3ITJe1pm79OtG5Z3sAjh48gVfxlIytp7cHocFhWS2apVYdmrLy9zW5FmNO3Qq+iZtPStdKN283IkLDsy3j6uVOREg49vns77tseonxiSTG3wHg0tHzhF4Oxqu0T/KgQpb2Qr/neb6H6fntYwdP4OWTdtvdeIBtF3o9lIjwCOJi4oiLiWP/PwepUKlcnmlw9ujfJflZ6MMHjid3Uwfw8vEgNCTzug4dMwA3d1eGjM5bF+63gm/imuq709Xbnch0350RwTdx9SkKmAbuMu2rpjIGezsGzhvN7mVbOZhqsJxbweEcWL0LgEuHzqGNRgq7OXEnPMri9bHUsdegkz/VAmvywYtTMv3soHPXuBt7lxIVnrDKsRcRHE6RVNuuiLcbt9Ntu8j0ZbzciDRvu3tl79y8zZHVe3iiWjnO7z6JX6fG/P72dwAc+usfus4YaOmq3FdUcDhO3mnP8XdCInK8vMHejk7zRnB02XZOrdprgQjFv4F0qf1v6Aws1Fo/qbUupbUuCVwAwoBO5mc5PQF/c/lTQDGlVHIXW6VUpcxWrLX+Qmvtp7X2k8Zm5q4dOod7KS9cSxTDzsGOKm3rcXLtvjRlTqzdh+/zjQAoUb0cd6NiuXMjAoBC7s4AuPi480zLWhxesRMwjQzbaFBbfnj5QxLi4q1XoXQsVb+85PuvF9PGvytt/LuyZuVGnu/aFgBfvypE3b7DjUwudLv27MizTeozfMC4NHeDfYp7Mfe7WYx6dQIXzl2yWh2y8/M3vyYP9LPh782069IagKo1K3En6g5hoQ92E6CwUyH86lVn46ot9y+cyy4cOotHKW+KlvDAzsGe2m0bcmBt2oucA2v3UP/5xgCUqV6e2KgYIm9E5GjZ9JzcnFEG06m0WElPPEt5c+NySLbL5KYl3/xGt6Z96da0LxtXbeG5F0zdYKvUePBtt2n1VqrXqYadnR2OBfJTuUYlLpy5aKHIH9yiBUtpF/Ai7QJeZN3fm+jQtQ0AvjUrZ3kcdunZgUYB9Rj5yptWfcYvJy4dOodHKW/czd+dfm3rczjd/nZ47V7qPv8sAKXN++pt83dnr/cHEXz2Guu/TjtQy6E1e3iqXmUAPEp7Y+dgb/HGJlju2Kvc2JdWgzrwycsziE91ritawiN5kCD34sXwKuND2NVQrOHKoXMUK+WFm3nbVW9bn6PpzntH1+7Dz7ztnqxejrioGKJuRJCvQH7yF3IEIF+B/FRoVJXg06abOrdDb1G27jMAlK9fmRsXMz5rbW3XD53HrbQXLiWLYXCw45m2dTmdrq7ZaTNzADfPXmP3V3/fv/DjSgYNQuW1L2CR+5RSm4AZWutVqaYNBypiymY+C5wG8gOztNZrlVK+wCeAC6ZM+Mda6y+z+5yEsPNW2ZnGTp7BngOHiYi4jbtbEQa/1ItObVtY/HPf9nv4ERsr+PvSelIv08+GLNnE5s+WU6uH6bmNPYvWA/Dc1L5UaFyN+Ni7/DZ2fvLPgLy8ZBIFXQuTlJjE39N+4PyOYwCM3DQL+3wOxESYLiSuHDjLigkLHqWKD80S9avYwo/npvShkJszcbdjCDpxie96z3joGBdFHXvEWqaYOnM8zzZpQGxsHK8Pm8SRg6aRSxf8PIdxI94mNPgGZ0L2ce1KENF3ogFY9ecGPv1wPjM+nkzLtk25dsU0AE1iUhLtA198pHgK2Rd4tAqlM+G9MTRsUpfY2DgmvvYOxw6ZRgr+fNEsJo96lxshYfR4+QX6DelJUQ83wsNusXX9TiaPeheA9l3b0LBJXca+MjFX4qlV4MFGNazqX4Puk/phsDOwdckG/vzsV/x7NAdg0yJT1rXn1Jep0tj0cwVfj/0sOSuS2bIANVrUpseUl3FycybmdjRXTlzko97TqNmyLh1HdSMpKQmdZOT32Ys5tP7B7uIfjMu9i8px742ifkBd4mLjmDLiXY6bt92niz5k6qgZ3AgJo/tLnekzpAfuHm7cCotg2/qdTB1tOrZ6D36R9t1aYzRqfl/0Bz9+ueSRY7qTFPfI68jM5Pff4NmA+sTGxjFu+BSOHjoBwJc//Y8JI6YRGhLGiaBdXL8STHS06Thc8+dG5nyU7ansgTUt9PDPSFbyr04X809r7FiykVWf/U6jHs0A2LrINOBWt6kv8UzjasTHxrNw7OdcPnKesn5PMeaXaVw9cSm5Ib185k8c23QAOwc7es0cTMlnniQxIZHfpn/PqZ0P9/0Xx4M94mCJY2/Gpjk45HPgjvlcd++nh+p1bEybVzuSlJiINmqWf7KUA2se7GdRXHF4oPKpVfT3pb152+1espF1ny2jXo+mAOxctA6A56f24+nGviTE3uWnsfO4euQ8biU96P/FaAAMdgb2L9/Ous+WAVDa7yk6TO6Dnb0dCXcT+PWtr7l69OF/Esxd2z30sqmVDahGM/M5/tCSzWyfs5wa5nP8/kXrKVTMhf5/vEP+wgXQRiPxMXeZ3/R1PJ4uSZ9fJxNy4jIYTfvpxg8Wc27joVyJa8KlRZl1XM5z7p7ZYbXGVv7y9fPk30QanP9xSqnCWus75m63u4EGWuuHuvqxVoPTVh6lwSlsLzcbnHlNbjc485oHbXD+2+RmgzMvslSDM694lAZnXvegDc5/m0dpcP4b5FaDM6/61zQ4T2+zXoOzQsM8+TeRZzjFn0qpIkA+YNrDNjaFEEIIIYQQIj1pcP7Haa39bR2DEEIIIYQQjyXj491TICdk0CAhhBBCCCGEEBYhGU4hhBBCCCGEsASdd0ePtRbJcAohhBBCCCGEsAjJcAohhBBCCCGEJeTh38e0FslwCiGEEEIIIYSwCMlwCiGEEEIIIYQlyDOckuEUQgghhBBCCGEZkuEUQgghhBBCCEuQZzglwymEEEIIIYQQwjIkwymEEEIIIYQQFqB1kq1DsDnJcAohhBBCCCGEsAhpcAohhBBCCCGEsAjpUiuEEEIIIYQQliA/iyIZTiGEEEIIIYQQliEZTiGEEEIIIYSwBPlZFMlwCiGEEEIIIYSwDMlwilzztt9btg7BoibvfcfWIYhH8GEJf1uHYDEu+e/aOgTLKlDc1hFYVMJjPmT+zbjbtg7Bonzz57N1CBazyz7O1iFY1NSu8bYOwaIMT/jYOgQB8gwnkuEUQgghhBBCCGEhkuEUQgghhBBCCEswPt69WHJCMpxCCCGEEEIIISxCMpxCCCGEEEIIYQnyDKdkOIUQQgghhBBCWIZkOIUQQgghhBDCEuR3OCXDKYQQQgghhBDCMiTDKYQQQgghhBCWIM9wSoZTCCGEEEIIIYRlSIZTCCGEEEIIISxBnuGUDKcQQgghhBBCCMuQBqcQQgghhBBCCIuQLrVCCCGEEEIIYQnSpVYynEIIIYQQQgghLEMynEIIIYQQQghhAVon2ToEm5MMpxBCCCGEEEIIi5AMpxBCCCGEEEJYgjzDKQ1OkTeUb1yV1pN6Y7AzsG/xRrbM/SNDmTaTe1MhwJeE2Hh+HTOPoGMXAajXryV+3QJAKfb+vIGdC1YB0GL8izzdtAZJ8YmEXw7ht7HzibsdY81qPZS33p3Flu27cXMtwrIf5tk6nFz3uNXvo4/epmXLAGJiYhkwYDQHDx7NUGbevJnUqFEVpRRnzlxgwIBRREfn3X1x+vsTCGz+LLExcQwfPJ4jh45nKPP5lx9QrXplEhMSOLDvCGNGTCYxMZH6DWvz3Y+fcfnSVQD++mMts2Z+bvGYKzf25cVJ/THYGdiyeD0r5/6eocyLk/tTNaAG8bHxfD3mUy4du5DtsoVcCvPqnFEULeFB2NVQPh/yETG3oyldrRx93xtkWqlSLP94MftX7yafYz4Gfz4Gjye9MCYZObh+L7+8/4PF657a+OmjaBRYj7jYu0wYPo0TR05lKNO9f2d6DezKE6VL0rBiCyLCIwEo7FSIGZ+/jXdxT+zs7Ph27iKW/fyXVeO/n/dmTqRZ88bExsYyZNAbHM5k35z/1Uf41qhMYkIi+/cdZuTwiSQmJjLstZfp/EI7AOzt7ajwVFnKl65DxK1Ia1cjUyX9q1L/7V4oOwMnf9rEwc/SngeLlPXGf9ZAilYuxe6ZSzk8f2XyvCovt+Tp7v6gNeEnr7Jp9Bck3U2wcg3uHUv9UHYGti5ez8q5yzKUeXFyf6oEVDcfh3O4nOY4zLhsyWdK0Xv6QBzyO2BMNPL9xC+5cOgspauVo897rwCglGL5x0vYv3q3taqagV2F6uRv1x+UgYQ960jYlPE7yK5MJfK17Q92dhAdRez8iSgXd/J3HY7ByRWtjSTuWkvC9rx13G2/GMYHW05h1JoOlYrT3690mvnf7bvIylNBACQZNRduRbNhgD8ujg5MWXeMLRdu4FYgH7/0rG+L8EUeIF1qzZRSHZVSWin1tJU/96JSqmg28+9YMx5bUAZF26n9WNh3Jp80G0uVdvUpVq54mjIV/H1xL+3FbP9RLHvzK9pN7w+AR4US+HULYF77iXzWahxPN6mBeykvAM5tO8KnzV9nTqtxhF0I4tnB7axet4fRoXUz5s16x9ZhWMzjVL8WLQIoV64UlSo9y5Ah4/jkk+mZlhs7diq1a7ekVq0WXLlyjVdf7WvdQB9AYLNnKV32SepWb8GY1yYxc9bkTMv9uuQPGvi1onG9djgWcKRHn87J83bt3Edgo44ENupolcamMhjoNXUAs/tOZ0KzEdRp1xCfciXSlKnqXwPP0t6M8x/Kt2/Opdf0gfddtvWrHTm+4wjjAoZyfMcR2gzuCMC1U5d5u+3rTG49hlm9p9Fn+iAMdqbT6aovV/Bm4HAmtxlD+ZpPUcW/usXrf0+jwHo8Ubokret2YcqY95g48/VMyx3YfZiXuwzn2uWgNNO79+/MuVMX6NSkF/2eH8zYKcOxd8g796WbNm9M2bJP4ufblJHDJ/LR7KmZllu6ZAV1arSgQZ02ODo60qvPCwB8+r+vaNygHY0btGPqlI/Yvm13nmlsKoOiwTt9WNlrJksCXqdc+7oUKe+TpkxcRDTbJ33PoVQNTYCCXq5U7t+c39pMZGnT8Sg7A2Xb1bVm+IDpWOo59WVm953OW81GZnocVvGvjmdpb8b7D+O7N+fRO9VxmNWyXcb1YsX/ljKl9Vh+n/UzXcb3AkzH4dS2bzCl9Vhm9X6H3tNfST4OrU4ZyN9hALEL3iFm1mvYV2uE8khbdxwLkr/DQOK+e4/YWSOI++FD03Sjkfg/vyPmo+HEzhmHQ71WGZe1oSSjZsamk8xpX51fe9Zn1elgzt1Me2nap2YpFr9Yj8Uv1mNY/fLULO6Ki6MDAG0r+vBZ+xq2CD3v0Ebr/cujpMGZojuwDehm60D+a0r4luPmpRBuXQklKSGJI3/spGLzmmnKVGxek4O/bQXg6oGzODoVpHCxIhQrV5wrB86SEBePMcnIhV0nqNjCD4CzW49gTDIdfFcOnMXFy926FXtIfr5VcHF2snUYFvM41a9t2+YsWvQrALt3H6BIEWe8vDwylIuKSjk5FyjgiNbaajE+qJZtAln603IA9u09hLOLMx6exTKUW792S/LrA/sO4+PjZbUY0yvjW47QS8HcuBJCUkIiu//YRvXmtdKUqd68Fjt+2wzA+QNnKOhUCJdiRbJdtnqzWmz/ZSMA23/ZSPVmtQGIN3/fADjkz5e8PePj4jm505ThTkpI5NKxC7ha8XsnoOWzrFhqaowc3ncMJ+fCFPXI+Pknj57m+pWgDNO11hQqXBCAgoUKEBlxm6TEvDPYRes2Tfn5p2UA7N1zEOciTnhmsm+uW7M5+fX+fYfwKe6ZoUynzs/x2y9/WizWB+XhW5bbF0OIunwDY0ISZ5f/Q6l058G4m7e5ceg8xky2icHeDnvHfCg7A/YF8hETcstaoSdLOZZCSUpIZNcf2/HN9DjcBNw7DgumOw4zW1bjWLgAAAWdCxIREg5kfRzagqFkOYw3g9DhIZCUSOKhbdg/UztNGXvfZ0k8+g86IgwAHW262aGjbmG8ft5UKD4OY+hVDC5553rlaEgkJYsUpIRLQRzsDLQo78Wm8zeyLL/qdDAtK6ScD1I3PsV/lzQ4AaVUYaAB8BLmBqdSyl8ptUkp9YtS6qRSapFSSpnnXVRKva2U2q+UOnIvK6qUmqKUGpNqvUeVUqXMr5cppfYppY4ppQY+RIzZxVNLKbVDKXVIKbVbKeWklHJUSn1jju+AUirAXLavOZY/lFIXlFJDlVKjzGX+UUq5mcuVVUqtMse81ZKZX2dPVyKv30x+fzsoHGdPtzRlnDxdibwenlImOBxnL1dCT12hVO2nKVCkMA6O+agQ4IuLd8Yv6ppd/Dm96aClqiD+o3x8vLh6NeXC/dq14CwbXl988SGXLu3jqafK8vnn31grxAfm7e3JtWspdQq6Hoy3T8YL9nvs7e3p3K0dG9ZtTZ5Ws7YvG7Yt48dfvuCpp8tZNF4AV083wq+HJb8PDwrH1TPt90CRdGVuBd/E1cs922VdihUh8kYEAJE3InAu6pJcroxved5Z8zHTVs9i4Vvzky987yngXJBqgX6c2H4k1+p5P57exQi+Fpr8PiQoFE/vjA2yrPz49S+UqVCKjYf/5PdNi5jx1uw8dXPE2yftvnn92v33zRe6dWB9qn0TTDd9Aps2YsXy1RaL9UEV9HblTlDKOS46OJxC3q45WjYm+BaH5q+kx67/0Wv/HOKjYri6JWPXfkvLcIwF3cQ13bnc1dOd8FTn+/DgcFy93LNd9qe3v+GF8b34cMc8XnizN7/OXJRcroxveaatmc3U1R/x/VtfZDgOrUW5uKMjUuqlI2+iXNLW3VDMBwoUpsDAqRQY9gH2Nfwzrse1GIbipUm6fNrSIedY6J27eBbOn/zes3B+bkTfzbRsbEISOy6FEVgu6+PyP8lotN6/PEoanCYdgFVa69NAuFLqXu6/OjACeAYog6lRek+Y1roGMBcYw/3111rXBPyA4Uqph7l9lSEepVQ+YDHwmta6GtAUiAWGAGitq2DK3n6nlHI0r6cy8CJQG5gOxGitqwM7gd7mMl8Aw8wxjwEs1y/O1G5OI/1FjsqkDBpunLvO1nl/0O+H8fT57g2CT1zCmJT27m/jIe0xJiVxaNn2XA1biEx3yywu0AcOHEPp0rU4efIsXbq0tXBkj+AB6gTw/qxJ/LN9L7t27gPg8KFj1KzchCYNO/D1/B/49sc5loo0xUN+h2itc7RsZs4fPMNbzUcwtd0btHn1eezzp9zBN9gZGPTJSNZ9+xc3roTkpAa5QmWy8R6kwdggoA4nj54moOpzdGrSmzffG5Oc8cwLstyGWfhw9hR2bt/DPzv2ppneslUTdu3an2e600Lm244cbrp8LgUp1bwGP9YbyQ81h2FfID/ln29w/wVzWY62TxbfL9ktG9CzBT9P+5Yx9Qfx87Rv6ff+4OQy5w+eYWLzkUxrN47Wr3ZMcxzaXPrtZzBgV6Issd9MJ/brqeQL7Iwq6p0yP58jjj1f5+6KBXA31qqh5pYtF27g611EMpoiA2lwmnQHfja//tn8HmC31vqq1toIHARKpVrmN/P/+9JNz8pwpdQh4B+gJFD+IeLMLJ6ngCCt9R4ArfVtrXUi0BD43jztJHAJqGBez0atdZTW+gYQCdwbmeAIUMqc8a0PLFVKHQTmA6m+FVMopQYqpfYqpfbujzr7EFUyZStdfFLa387ebkSF3sqkTMrdQmcvN26buwztW7KJz5+bwFddpxEbEc3NC8HJ5ap3asRTgTVY+tpnDxWbEOm98kpvdu36m127/iYoKJQSJVIOjeLFvQgKyrqBYTQa+eWXP+jQobU1Qs2xfi+/yPqtv7N+6++EBIdSvHhKnbx9vAgOCs10udFvDMHd3Y1Jb85InnYnKpoY84BI69duwd7eATe3IhaN/1bwTdx8Uh6Fd/N2IyI0PNsyrl7uRISEZ7ts5I0IXIqZYncpVoTbYRkbKEHnrnE39i4lKjyRPK3ve4MIuRDE2gWWH/ijW79O/LJ+Ib+sX0hoSBhexVO6dHt6exAaHJbN0ml17PYc6/7aBMCVi1e5dvk6pcuXyuWIH8xLA3qwefsKNm9fQXBQSJp906d41vvm6+OG4l7UjQnj380wr2PnNvy6NO90pwWIDgqnsHfKOa6QlxvRwTnrFluiYWWirtwgLjwKY2ISF/7ei2fNh7nEeDQZjjFvdyLSnctNZVLO925ebpkeh6mXrd+pMftW7QJgz187KV0tY6+JzI5Da9KRN1FFUuqlXNzRt8MzlEk6dQAS7kJMFEkXjmPwLmWaabDDsddYEg9uIenYLitGfn8ehfMTcicloxly5y7FCuXPtOzq08G0fMp2j1fkWfIMpzQ4zZnGJsBXSqmLwFigK6b7cKn7DCSRdlTfu5lMTyTt39TR/Bn+mDKP9cxZyAP35j2gzOJRZH4fNJP7iJmux5jqvdG8TgMQobX2TfWvYmYr0lp/obX201r71XB6uK5z1w6dw72UF64limHnYEeVtvU4uXZfmjIn1u7D9/lGAJSoXo67UbHcMXd1K+TuDICLjzvPtKzF4RU7AdPIt40GteWHlz8kIS7+oWITIr358xdSp04r6tRpxYoVq+nRoxMAtWtXJzIyiuDgjBfAZco8mfy6deumnDr1cDdnLOWbr35MHuTn7z/X06V7ewBq+lUj6nYUoSEZn9fp0bszAYENGfTS6DRZjGIeKReN1WtUwWBQhIdHWDT+C4fO4lHKm6IlPLBzsKd224YcWJs2q3Vg7R7qP98YgDLVyxMbFUPkjYhslz24bi8NOgcA0KBzAAfW7gGgaAmP5MFJ3IsXw6uMD2FXTdv9+dHdKeBUiJ+mWqfb9M/f/ErnwN50DuzNhr83066L6WZG1ZqVuBN1h7DQm/dZQ4qgayHUbWR6bs69mBulyj7B1UvXLBJ3Tn395aLkgX7++nMd3bp3AMCvli+3I6MIyWTf7NWnC02aNmJAv5EZMmxOzoVp0KA2f/+1zhrh51joofO4lPbCqWQxDA52lGtfl0tr9+do2TvXb+JRvRz2jvkAKN6wErfOWn+7XTh0Fs9Ux1Kdtg04aD5m7jm4di/1n/cHTMdhTKrjMKtlI0Jv8VTdSgBUrF+FkIumbtVpj8OieKc6Dq3NePUsBndvlKsH2NljX60hSSfS1j3x+G4MpSuCwQAO+TCUrIAONW2n/J2HYAy9RsLWjCP021olT2cuR8RwLTKWhCQjq88E418mY1f9qLsJ7Lt2C/8yGccxECLvDD9nO52BhVrrV+5NUEptxpQhfFAXgefM66gB3Bs32gW4pbWOMT8LmZvDx50EfJRStbTWe5RSTpi61G4BegAblFIVgCeAU8B9hwrTWt82P9/ZRWu91PysaFWt9aFcjDuZMcnIn5O+pc/CcaafRVmyidAz16jVIxCAPYvWc3rjQSoE+DJq82ziY+/y29j5yct3nzuCgq6FSUpM4o+J3xB3OxqA597ui30+B/r9MB4wDRy0YsICS1QhV42dPIM9Bw4TEXGbwA49GfxSLzq1bWHrsHLN41S/Vas20LJlAMePbyUmJpaBA1N61y9b9i2vvvoGwcGhfP31bJycCqOU4siR4wwbNsGGUWdv3ZrNBDZ/ll0H1xAbE8drQ95Mnrdo6XxGDZtISHAoM2dP4eqV6/y11tQ55N7Pn7Rt34I+L3UjKTGJuLg4Xuk/2uIxG5OMLJr0FaMXTsRgZ2Drkg1cP3MF/x7NAdi0aA2HN+6nakAN3t/8GfGxd/l67GfZLgvw19zfGPzZaJ59IZCb12/w+eCPAChfqyJtXu1IUmIi2qj5fuKX3LkVhauXG22Hdeb62atM+esDANZ/9zdbFq+3+N8AYMu6HTQKrM/fu34hNjaOia+ljAb9+aJZTB71LjdCwujx8gv0G9KToh5u/LbxB7au38nkUe8yb9YCpn8ykd82/YBSitnTPk/+yZS8YO3qTTRr3ph9h9YTGxvL0FfHJc9b/MuXvDZ0AsHBoXz08VSuXL7O6vVLAfhzxRo+eN/Utfu5ts3ZuGEbMTF5q8uiTjKybeJ3tF70Ospg4NTizdw6fY2KPZsAcOKHDRQo5sLzK6eRr3ABtNFIlZdbsiTgDUIPnOPCyt08v+oddGISYccucWLRRqvXwZhk5IdJXzFq4VsY7AxsW7KB62euZnocztg8h/jYuywY+3m2ywJ8N24e3Sf3w87ejoS7CXw33nT+L1/raVpnchzahNHI3eVfUeClSWAwkLBnPcaQK9jXMdU9cdcadOg1kk4doOAI07PRiXvWYQy5jKHU0zjU9Ccp6CIFXjN9x8SvWkTSqZzdcLA0e4OBN/yfYvDy/RiNmvaVfCjrXpilR0zfk12qlARg47kb1H3CnQIOdmmWH7fqMPuu3iIiLoEWX29hUN2ydKxUPMPnPNby8LOV1qLy0oAAtqCU2gTM0FqvSjVtOPAqcE5rfa8BOQfYq7X+1pwJ9dNahyml/IAPtdb+SqkCwHLAA9iDqdHaCggClgHFMTX6igFTtNabUq8ri/juaK0Lm7OkY7KIpxbwKVAAU2OzKaZs6zygpvn1KK31RqVUX/PnDTWvJ3VdkucppUpjej7VG3AAftZaZz4GvdlbpV58rHemyXsfj5/y+K9yKuFv6xAsxiV/3nnOzhJau1aydQgWtSfWtllES7sek/Ms67/Rey51bB2Cxeyyj7N1CBb1SdfHuyFgeMLn/oX+xQoOmZNdb748I3bN51a7Pi7QfHCe/Jv85zOcWmv/TKZ9AnySbtrQVK9LpXq9F/A3v44FmmfxUa2y+PxSmU1PNb+w+f9NwKYs4tlD5lnTvpms71vg28w+P/U8rfUFoGV2sQkhhBBCCCGykYefrbSW//wznEIIIYQQQgghLOM/n+HMC8wDF2X2kE+g1vrx7oskhBBCCCGEeGxJgzMPMDcqfW0dhxBCCCGEECIXyaBB0qVWCCGEEEIIIYRlSIZTCCGEEEIIISxBMpyS4RRCCCGEEEKIx51SqqVS6pRS6qxSalwm812UUn8opQ4ppY4ppfrlxudKhlMIIYQQQgghLCGP/CyKUsoO+AxoBlwF9iilVmitj6cqNgQ4rrVuq5QqBpxSSi3SWsc/ymdLhlMIIYQQQgghHm+1gbNa6/PmBuTPQPt0ZTTgpJRSQGEgHEh81A+WDKcQQgghhBBCWELeeYazOHAl1furQJ10ZeYAK4DrgBPQVetHT9FKhlMIIYQQQggh/uWUUgOVUntT/RuYenYmi+h071sABwEfTD/ZOEcp5fyocUmGUwghhBBCCCEswYrPcGqtvwC+yGL2VaBkqvclMGUyU+sHzNBaa+CsUuoC8DSw+1HikgynEEIIIYQQQjze9gDllVKllVL5gG6Yus+mdhkIBFBKeQJPAecf9YMlwymEEEIIIYQQlpBHnuHUWicqpYYCqwE7YIHW+phSapB5/jxgGvCtUuoIpi64b2itwx71s6XBKYQQQgghhBCPOa31SmBlumnzUr2+DjTP7c+VBqcQQgghhBBCWEIe+R1OW5JnOIUQQgghhBBCWIRkOIUQQgghhBDCEvLIM5y2JBlOIYQQQgghhBAWIQ1OIYQQQgghhBAWIV1qhRBCCCGEEMISpEutZDiFEEIIIYQQQliGZDiFEEIIIYQQwhK0tnUENicZTiGEEEIIIYQQFiEZTiGEEEIIIYSwBHmGUzKcQgghhBBCCCEsQzKcQgghhBBCCGEJkuGUDKcQQgghhBBCCMuQDKcQQgghhBBCWIKWDKdkOIUQQgghhBBCWIRkOIUQQgghhBDCEuQZTslwCiGEEEIIIYSwDMlwCiGEEEIIIYQlaG3rCGxOMpxCCCGEEEIIISxCMpxCCCGEEEIIYQnyDKdkOIUQQgghhBBCWIZkOEWeUL5xVVpP6o3BzsC+xRvZMvePDGXaTO5NhQBfEmLj+XXMPIKOXQSgXr+W+HULAKXY+/MGdi5YBUCl1nVoMqITxcr5MK/9RK4fuWDNKj20t96dxZbtu3FzLcKyH+bZOpxc97jV76OP3qZlywBiYmIZMGA0Bw8ezVBm3ryZ1KhRFaUUZ85cYMCAUURHx9gg2pyZ/v4EAps/S2xMHMMHj+fIoeMZynz+5QdUq16ZxIQEDuw7wpgRk0lMTKR+w9p89+NnXL50FYC//ljLrJmfWzX+yo19eXFSfwx2BrYsXs/Kub9nKPPi5P5UDahBfGw8X4/5lEvHLmS7bCGXwrw6ZxRFS3gQdjWUz4d8RMztaNxLFOPddf8j+Px1AM4dOM3CCV9Yr7LpjJ8+ikaB9YiLvcuE4dM4ceRUhjLd+3em18CuPFG6JA0rtiAiPBKAfoN70KZTCwDs7O0oU74UjZ5pxe2I21atQ3bemzmRZs0bExsby5BBb3A4k31z/lcf4VujMokJiezfd5iRwyeSmJjIsNdepvML7QCwt7ejwlNlKV+6DhG3Iq1djUyV9K9K/bd7oewMnPxpEwc/S3seLFLWG/9ZAylauRS7Zy7l8PyVyfOqvNySp7v7g9aEn7zKptFfkHQ3wco1uHf89EPZGdi6eD0r5y7LUObFyf2pElDdfOzN4XKaYy/jsoPmjMSrjA8ABZ0LEXM7mimtx1K3fSNavtIueb0lnn6St597nSvHL1q6mpmyq1Cd/O36gzKQsGcdCZsyfu/YlalEvrb9wc4OoqOInT8R5eJO/q7DMTi5orWRxF1rSdj+lw1qkLXtF8P4YMspjFrToVJx+vuVTjP/u30XWXkqCIAko+bCrWg2DPDHxdGBKeuOseXCDdwK5OOXnvVtEb7tSYbTOhlOpZRWSn2f6r29UuqGUurPh1xfEaXU4FTv/bNal1Jqk1LK7yE+404OylxUShV90HXnYL19lVJzspn/lLleB5VSJ5RS2V7dKKVKKaUyXgXnEcqgaDu1Hwv7zuSTZmOp0q4+xcoVT1Omgr8v7qW9mO0/imVvfkW76f0B8KhQAr9uAcxrP5HPWo3j6SY1cC/lBUDoqSv8NGg2l3aftHqdHkWH1s2YN+sdW4dhMY9T/Vq0CKBcuVJUqvQsQ4aM45NPpmdabuzYqdSu3ZJatVpw5co1Xn21r3UDfQCBzZ6ldNknqVu9BWNem8TMWZMzLffrkj9o4NeKxvXa4VjAkR59OifP27VzH4GNOhLYqKPVG5vKYKDX1AHM7judCc1GUKddQ3zKlUhTpqp/DTxLezPOfyjfvjmXXtMH3nfZ1q925PiOI4wLGMrxHUdoM7hj8vpCL4UwufUYJrceY9PGZqPAejxRuiSt63Zhypj3mDjz9UzLHdh9mJe7DOfa5aA007/5fBGdA3vTObA3H0+fy96dB/JUY7Np88aULfskfr5NGTl8Ih/NnpppuaVLVlCnRgsa1GmDo6Mjvfq8AMCn//uKxg3a0bhBO6ZO+Yjt23bnmcamMigavNOHlb1msiTgdcq1r0uR8j5pysRFRLN90vccStXQBCjo5Url/s35rc1EljYdj7IzULZdXWuGD5iOn55TX2Z23+m81WxkpsdeFf/qeJb2Zrz/ML57cx69Ux17WS07b+hsprQey5TWY9n39z/sW7ULgH+Wb02e/uXIT7l59YbNGpsoA/k7DCB2wTvEzHoN+2qNUB5p645jQfJ3GEjcd+8RO2sEcT98aJpuNBL/53fEfDSc2DnjcKjXKuOyNpRk1MzYdJI57avza8/6rDodzLmbaS+R+9QsxeIX67H4xXoMq1+emsVdcXF0AKBtRR8+a1/DFqGLPMRaXWqjgcpKqQLm982Aa4+wviLA4PsVeox9AszWWvtqrSsCn+bmypVSdrm5vvsp4VuOm5dCuHUllKSEJI78sZOKzWumKVOxeU0O/rYVgKsHzuLoVJDCxYpQrFxxrhw4S0JcPMYkIxd2naBiC9P9hRvnrhN2PijD5+V1fr5VcHF2snUYFvM41a9t2+YsWvQrALt3H6BIEWe8vDwylIuKSjk5FyjgiM7DI9a1bBPI0p+WA7Bv7yGcXZzx8CyWodz6tVuSXx/YdxgfHy+rxZidMr7lCL0UzI0rISQlJLL7j21Ub14rTZnqzWux47fNAJw/cIaCToVwKVYk22WrN6vF9l82ArD9l41Ub1bbuhXLgYCWz7JiqakxcnjfMZycC1PUwz1DuZNHT3P9Svbfja07NmPl72stEufDat2mKT//tAyAvXsO4lzECc9M9s11azYnv96/7xA+xT0zlOnU+Tl+++Wh7nlbhIdvWW5fDCHq8g2MCUmcXf4PpdKdB+Nu3ubGofMYE5MyLG+wt8PeMR/KzoB9gXzEhNyyVujJUo6fUJISEtn1x3Z8Mz32NgH3jr2C6Y69rJcFqNWmPrtWbMswvU67hplOtxZDyXIYbwahw0MgKZHEQ9uwfybtd4S977MkHv0HHREGgI423ezQUbcwXj9vKhQfhzH0KgaXjMetrRwNiaRkkYKUcCmIg52BFuW92HT+RpblV50OpmWFlPNB6san+O+y5jOcfwNtzK+7Az/dm6GUclNKLVNKHVZK/aOUqmqePkUptcCczTuvlBpuXmQGUNac4fvAPK2wUuoXpdRJpdQipZRK/eFKqZeUUrNTvR+glJp1v6DN2dNN2ax7mFJqv1LqiFLqafMytZVSO5RSB8z/P2We3lcp9ZtSapVS6oxSamaqz+mnlDqtlNoMNLhPWN7A1XtvtNZHzOsopZTaao5nv1IqQ9+FrMqY67lRKfUjcEQpNU0p9Vqq5aan+vvnKmdPVyKv30x+fzsoHGdPtzRlnDxdibwenlImOBxnL1dCT12hVO2nKVCkMA6O+agQ4IuLd975ohaPNx8fL65eTblwv3YtOMuG1xdffMilS/t46qmyfP75N9YK8YF5e3ty7VpKnYKuB+Ptk/GC/R57e3s6d2vHhnVbk6fVrO3Lhm3L+PGXL3jq6XIWjTc9V083wq+HJb8PDwrH1TPtd0KRdGVuBd/E1cs922VdihUh8kYEAJE3InAu6pJcrlhJD6b89QFvLJ5K+VoVLVGtHPH0LkbwtdDk9yFBoXh6Z2yQ3Y9jgfw0DKjL2j835mZ4j8zbJ+2+ef3a/ffNF7p1YH2qfRNMN30CmzZixfLVFov1QRX0duVOUMo5Ljo4nELerjlaNib4Fofmr6THrv/Ra/8c4qNiuLrF+p2aMhxXQTdxTXcud/V0JzzV+T48OBxXL/ccLVuhdkVuh0USejE4w2fXfi7zhqi1KBd3dERKvXTkTZRL2vgNxXygQGEKDJxKgWEfYF/DP+N6XIthKF6apMunLR1yjoXeuYtn4fzJ7z0L5+dG9N1My8YmJLHjUhiB5bI+Lv+TtNF6//IoazY4fwa6KaUcgarArlTz3gYOaK2rAm8CC1PNexpoAdQGJiulHIBxwDlzhm+suVx1YATwDFCGjI22n4F25uUB+gE5verLbt1hWusawFxgjHnaSeBZrXV1YBLwbqryvkBXoArQVSlVUinlbf4bNMCU/X3mPvHMBjYopf5WSo1UShUxTw8Fmpnj6YopE5pedmVqAxO01s8AXwN9AJRSBqAbsOg+cT2ctPcGADJkgFQmZdCmLObWeX/Q74fx9PnuDYJPXMKYlPHurxCWkOlumUX2cuDAMZQuXYuTJ8/SpUtbC0f2CB6gTgDvz5rEP9v3smvnPgAOHzpGzcpNaNKwA1/P/4Fvf8zy6QDLeMjvE611jpZNLzL0FqPrv8KUNmP5edq3DPrfCBwLF8h2GUtRmWy8h8mm+zdvxIE9R/JUd1rIZrtl4cPZU9i5fQ//7NibZnrLVk3YtWt/nulOC5lvO3K46fK5FKRU8xr8WG8kP9Qchn2B/JR//n73rXNfjrZPFt8vOVk2qyxmGd/yxMfe5drpKw8WsKWl334GA3YlyhL7zXRiv55KvsDOqKLeKfPzOeLY83XurlgAd2OtGmpu2XLhBr7eRSSjKTKwWoNTa30YKIUpu7ky3eyGwPfmchsAd6XUvdvHf2mt72qtwzA1lrK6bbJba31Va20EDpo/K/XnRwMbgOfMmUiHe5nBHMhu3b+Z/9+XaroLsNT83ORsoFKq8uu11pFa6zjgOPAkUAfYpLW+obWOBxZnF4zW+hugIrAU8Af+UUrlBxyAL5VSR8zzMmu4Zldmt9b6gvkzLgI3lVLVgeaYbgjcTL8ypdRApdRepdTe/VFnsws7S7eDw3HxSclAOHu7ERV6K5MyKXcLnb3cuG3uMrRvySY+f24CX3WdRmxENDcvZLz7KURueeWV3uza9Te7dv1NUFAoJUqkXDAUL+5FUFBIlssajUZ++eUPOnRobY1Qc6zfyy+yfuvvrN/6OyHBoRQvnlInbx8vgoNCM11u9BtDcHd3Y9KbM5Kn3YmKJsY8INL6tVuwt3fAza2IReNP7VbwTdx8Uh6td/N2IyI0PNsyrl7uRISEZ7ts5I0IXIoVAUzZztthpsZKYnwi0RGmLtOXjp4n9HIwXqXTPntnSd36deKX9Qv5Zf1CQkPC8Cqe0qXb09uD0OCwbJbOXKsOTVn5+5rcDPOhvTSgB5u3r2Dz9hUEB4Wk2Td9ime9b74+bijuRd2YMP7dDPM6dm7Dr0vzTndagOigcAp7p5zjCnm5ER2cs26xJRpWJurKDeLCozAmJnHh77141ixvqVCzlOG48nYnIt253FQm5Xzv5uWW6bGXflmDnYEaLeqw+8/tGT63dtsG7FqRcbo16cibqCIp9VIu7ujb4RnKJJ06AAl3ISaKpAvHMXiXMs002OHYayyJB7eQdGwXeYlH4fyE3EnJaIbcuUuxQvkzLbv6dDAtn8obj1fkJdqorfYvr7L2z6KsAD4kVXdas0zueSXfG0qdt08i65F1c1LuK6AvD5bdvN+672YyfRqwUWtdGWgLOOZgXQ+0l2itr2utF2it2wOJQGVgJBACVAP8gHyZLJpdmeh0ZVP/vRZkEccXWms/rbVfDaeH6zp37dA53Et54VqiGHYOdlRpW4+Ta/elKXNi7T58n28EQInq5bgbFcsdc/e2Qu7OALj4uPNMy1ocXrHzoeIQIifmz19InTqtqFOnFStWrKZHj04A1K5dncjIKIKDM14AlynzZPLr1q2bcurUw92csZRvvvoxeZCfv/9cT5fu7QGo6VeNqNtRhIZkfF6nR+/OBAQ2ZNBLo9NkIop5pFw0Vq9RBYNBER4eYfE63HPh0Fk8SnlTtIQHdg721G7bkANr02a4DqzdQ/3nGwNQpnp5YqNiiLwRke2yB9ftpUHnAAAadA7gwNo9ADi5OaMMplNpsZKeeJby5sblrG865Lafv/k1eaCfDX9vpl0X082MqjUrcSfqDmGhGe4TZquwUyH86lVn46ot9y9sBV9/uSh5oJ+//lxHt+4dAPCr5cvtyChCMtk3e/XpQpOmjRjQb2SGLJmTc2EaNKjN33+ts0b4ORZ66Dwupb1wKlkMg4Md5drX5dLa/Tla9s71m3hUL4e9o+l0XrxhJW6dfZRhMh7OhUNn8Ux1/NRp24CD5uPknoNr91L/eX/AdOzFpDr2slv2mYZVCT5/jVvBaRtxSin8Wtdj9x+2604LYLx6FoO7N8rVA+zssa/WkKQTaeueeHw3htIVwWAAh3wYSlZAh5q2U/7OQzCGXiNha8YR+m2tkqczlyNiuBYZS0KSkdVngvEvk7GrftTdBPZdu4V/mYzjGAhh7Z9FWQBEaq2PKKX8U03fAvQAppmnh2mtb2fajdIkCnjgUUe01ruUUiWBGpi69VqKCymDIvXNQfldwP+UUu7AbaALcCirwkqplpgypQlKKS/A3fx5LsBVrbVRKdUHyGzwn5yUued3YCqmrOiLOajHQzEmGflz0rf0WTjO9LMoSzYReuYatXoEArBn0XpObzxIhQBfRm2eTXzsXX4bOz95+e5zR1DQtTBJiUn8MfEb4m6b2s0VW/jx3JQ+FHJzpveC1wk6cYnves/INIa8ZOzkGew5cJiIiNsEdujJ4Jd60altC1uHlWsep/qtWrWBli0DOH58KzExsQwcOCZ53rJl3/Lqq28QHBzK11/PxsmpMEopjhw5zrBhE2wYdfbWrdlMYPNn2XVwDbExcbw25M3keYuWzmfUsImEBIcyc/YUrl65zl9rfwZSfv6kbfsW9HmpG0mJScTFxfFK/9FWjd+YZGTRpK8YvXAiBjsDW5ds4PqZK/j3aA7ApkVrOLxxP1UDavD+5s+Ij73L12M/y3ZZgL/m/sbgz0bz7AuB3Lx+g88HfwRAhdrP0HFUN5KSktBJRr6b8AXRkfcd5NwitqzbQaPA+vy96xdiY+OY+FrKaNCfL5rF5FHvciMkjB4vv0C/IT0p6uHGbxt/YOv6nUweZcoEBrb2Z8fm3cTGxNmkDtlZu3oTzZo3Zt+h9cTGxjL01XHJ8xb/8iWvDZ1AcHAoH308lSuXr7N6/VIA/lyxhg/eN3Xtfq5tczZu2EZMTN7qsqiTjGyb+B2tF72OMhg4tXgzt05fo2LPJgCc+GEDBYq58PzKaeQrXABtNFLl5ZYsCXiD0APnuLByN8+vegedmETYsUucWGT952+NSUZ+mPQVoxa+hcHOwLYlG7h+5mqmx96MzXOIj73LgrGfZ7vsPVllMSvUeYZbwTe5cSXzTLfVGI3cXf4VBV6aBAYDCXvWYwy5gn0dU90Td61Bh14j6dQBCo6YjdaaxD3rMIZcxlDqaRxq+pMUdJECr5m+V+JXLSLpVM5uOFiavcHAG/5PMXj5foxGTftKPpR1L8zSI6bvxi5VSgKw8dwN6j7hTgGHtJeV41YdZt/VW0TEJdDi6y0MqluWjpWKZ/icx5r8LArKGqMlKqXuaK0Lp5vmD4zRWj+nlHLDlHEsDcQAA7XWh5VSU4A7WusPzcscBZ7TWl80D25TFdNgRH/dW5e53Bxgr9b6W6XUJvO8veZ54wBfrXW3nMScOs5M1n0R8NNah5l/euVDrbW/Uqoe8B1wA1M33l5a61JKqb7m8kPN6/rTvMwmpVQ/YDwQhKnbrt29cpnENgvTAEz3rgg+0Fr/oJQqD/xq/htuBIaZ61AK+FNrXTmbMmnqmeqz5gERWutx3MdbpV7Mu7n8XDB57+PxUx7/VU4l/G0dgsW45C9o6xAsqrVrpfsX+hfbE2v9bJQ1XY95sCzrv817LnVsHYLF7LLPezcectMnXR/vhoDhCet177eFgkPmZJmZykti5r1mtevjgoP+lyf/JlZpcOYl5kbebK31elvHkteZBwvaD3TRWp+5X3lpcIq8TBqc/17S4Px3kwbnv5c0OP/dpMGZN8TMHWa9Buern+bJv4m1n+G0GaVUEaXUaSBWGpv3p5R6BjiLqevufRubQgghhBBCCJGetZ/htBmtdQRQIfU08zOTmTU+AzMbkdXalFITMD3PmdpSrfV0S3+21vo4pp+AEUIIIYQQQjyMPDx6rLX8ZxqcmTE3Kn1tHUdWzA1LizcuhRBCCCGEEMIS/tMNTiGEEEIIIYSwGBml9r/zDKcQQgghhBBCCOuSDKcQQgghhBBCWIJkOCXDKYQQQgghhBDCMiTDKYQQQgghhBCWoGWUWslwCiGEEEIIIYSwCGlwCiGEEEIIIYSwCOlSK4QQQgghhBCWIIMGSYZTCCGEEEIIIYRlSIZTCCGEEEIIISzBKIMGSYZTCCGEEEIIIYRFSIZTCCGEEEIIISxByzOckuEUQgghhBBCCGERkuEUQgghhBBCCEuQZzglwymEEEIIIYQQwjKU1tLqFrmjtHu1x3pnCoq+ZesQxCOIurrJ1iFYTNyUobYOwaJG/lnQ1iFY1AhDnK1DsKjS3QvYOgSL6rzwjq1DsBgPu8f72NsZfcnWIVjU+cggW4dgUYnx15StY8iJ6Pf6WO36uND47/Lk30QynEIIIYQQQgghLEKe4RRCCCGEEEIIS5BnOCXDKYQQQgghhBDCMiTDKYQQQgghhBCWIL/DKRlOIYQQQgghhBCWIRlOIYQQQgghhLAEeYZTMpxCCCGEEEIIISxDGpxCCCGEEEIIISxCutQKIYQQQgghhCUYZdAgyXAKIYQQQgghhLAIyXAKIYQQQgghhCXIoEGS4RRCCCGEEEIIYRmS4RRCCCGEEEIIS9DyDKdkOIUQQgghhBBCWIRkOIUQQgghhBDCEuQZTslwCiGEEEIIIYSwDMlwCiGEEEIIIYQFaPkdTmlwPgil1B2tdeH7lBkBfKG1jrFgHB2A01rr49mU+RZoDEQCChiltV5/n/W+qbV+NxdDfSST33sD/6YNiYuNY8zQiRw7fDJDmdnz3qVq9UokJCRyaP9RJoyaRmJiIu07t2bQ8H4AREfHMHHMdE4cO23tKuTYRx+9TcuWAcTExDJgwGgOHjyaocy8eTOpUaMqSinOnLnAgAGjiI622G6Wax7nuqX31ruz2LJ9N26uRVj2wzxbh/NQ7CrWxLHzK2AwkLBjNfFrl6adX74KBQZOwngzGIDEgzuIX/UTAA7+7XGo3wKUImH7KhI2Lbd6/OlVauxL90n9MNgZ2Lp4PX/PXZahTPfJ/akSUJ342HgWjJnD5WMXAOg7czBVm9Qk6mYkk1uMSi7fflQ3qjerhVEbiQq7zYIxc4gMvWWtKmWp8LM18J40EAwGbi1ZQ9i8X9LMd2paB89RPdFGDUlJBE37kpi9x8lXujglP30juVy+kl6EfvwDN79ZYe0qZMuuvC/52vQDg4HEvetJ2LIsQxlD6WfI16YfymCHjoki7qvJYO+A44CpYGePMtiReOwfEtYvsX4FsjDo7UHUalKLu7F3+WjUR5w7ei5DGc+Snoz7bBxORZw4e/QsH772IYkJiXR6pRMBHQMAsLO3o2S5knTz7cadiDsUci7EiJkjePKpJ9FaM3vMbE7uz3gezW09JvenWkAN4mPj+XLMp1wyH0+pFS3hweA5Iynk4sSlY+eZP/ITkhIS77u8Mhh4+4/3uRUczuyX3gPgiWdK0Wf6Kzjkd8CYmMTCiV9y/tBZi9czM2+9O4bGTRsQGxPHuOFTOH74VIYyPV96gT6vdOfJ0iWp81Qgt8IjAXB2ceK9/02iZKkSxN+NZ/xrUzlzMuO+YCuzZ02lVcsmxMTG8tJLIzmQybn8i/kfUrNmNZSCM2cu0P+lEURHx9C2bXPenjIWo1GTmJjI6NGT2b5jjw1qIWxFutTmvhFAwQdZQCll94Cf0QF4Jgflxmqtfc0x5eTq980HjMNi/Js2pFSZJwio1Zbxo6byzodvZVpu+S8rCazTnpYNO+HomJ+uvToCcOXSNbq27U+rZ7vw6Ydf8O7sSdYM/4G0aBFAuXKlqFTpWYYMGccnn0zPtNzYsVOpXbsltWq14MqVa7z6al/rBvoQHue6ZaZD62bMm/WOrcN4eMqA4wuDifl8EtHvDMK+ZmMMXiUzFEs6d4yYGcOImTEsubFp8H4Sh/otiPlgJDHvDcG+cm1UMR9r1yANZTDQY+rLfNx3OhObjaR2u4Z4lyuRpkwV/+p4lPbmTf9hLHxzHj2nD0yet/2XjXzcJ+P2XP3Fcqa0Gs3U1mM5vGEfbV/rYvG63JfBgM/br3Kx32TOthiMS9vG5C+XdttF7zjE2dbDOPfccK6+8T+KvzcMgPgL1zj33HDTv3YjMMbd5fbqnbaoRdaUgXxtXyLuu+nE/m8kdlUboIql3ZY4FiR/uwHc/f59Yj8ZRdxPH5mmJyYQ9/XbxM0ZS+ycsdiV98VQsrz165CJWgG18Cntw0uNXuKTNz5h6LtDMy3Xf3x/ln21jJeffZk7EXdo0a0FAL/O/5WhLYcytOVQvp3xLUf+OcKdiDsADJoyiL2b9jIwYCBDWgzhytkrFq9PVf8aeJX25nX/oXzz5lz6pDqeUus6rherv/6TNwKGEh15h8ZdA3O0fPN+bbh+9lqGdS3/3xImtR7Db7MW88L4Xpap3H00btqAUmVK0qx2RyaOns7bM8dnWm7f7kP07TSYq5evp5k+aEQ/Thw9TTv/7rw+ZBJvTR9tjbBzpFXLJpQvV5qnn2nIq6++wWdz3su03OgxU6jp14waNZtx5fI1hgw23fjfsGEbNWo2w69WcwYMHM38+R9aM3zbM2rr/cujpMH5EJRS/kqpTUqpX5RSJ5VSi5TJcMAH2KiU2mgu21wptVMptV8ptVQpVdg8/aJSapJSahvQJZtyM5RSx5VSh5VSHyql6gPtgA+UUgeVUmVzEPJOoHiq+JcppfYppY4ppQbe+xyggHmdi8zTeiqldpunzX+IhvFDa9YqgN8W/wHAwb1HcHZxophn0QzlNq3blvz60P6jePt4ArB/zyFuR0YBcGDvYbzM0/Oitm2bs2jRrwDs3n2AIkWc8fLyyFAuKupO8usCBRzROu9+sdzzONctM36+VXBxdrJ1GA/NUKoCxrDr6JvBkJRI4v4t2Fetl7NlvUqSdPEUJNwFo5Gks0dxqFbfwhFnr7RvOUIvBRN2JZSkhER2/7Ed3+a10pTxbV6Lnb9tAuD8gTMUdCqIS7EiAJzZfYLoyDukF3cnNvl1voL5IQ/srwWqVeDupSASroSgExKJ/HMLTs3qpiljjIlLfm0o4Jhp2IXrVyP+UhAJ129YOuQHYihRDmN4MPpWKCQlknR4O/YV/dKUsa/WkMRju9CRYaYJ0bdTZsab625nZ/qXB7YZQN3mdVn/q6nz0ckDJynsXBhXD9cM5ao1qMbWv7YCsO6XddRrkfG4bNy+MZuXbwagYOGCVK5TmdU/rwYgMSGR6NvRlqpGshrNa7H9N1MM5w6coaBToeTjKbWK9SuzZ6Xppsa2XzdRo3nt+y7v6uVGtSY12PzzujTr0oBj4QIAFHQuSESIbXobBLZszO+LVwJwaN9RnFycKObpnqHciSOnuHYlKMP0ck+VYefW3QCcP3uJ4iV9cC/mZtmgc6ht2xZ8v8jUY2LX7v24FHG577ncMdW5PHWPpUIFC/5rz/Hi4UmD8+FVx5Q5fAYoAzTQWn8CXAcCtNYBSqmiwFtAU611DWAvMCrVOuK01g2BdZmVU0q5AR2BSlrrqsA7WusdwArM2UutdU76W7QElqV6319rXRPwA4Yrpdy11uOAWPM6eyilKgJdzfXyBZKAHg/6R3pYnt4eBF0LSX4fdD0EL++MX2732Nvb0/GF59i8fnuGeV17dmRzqoZpXuPj48XVqyknn2vXgvHx8cq07BdffMilS/t46qmyfP75N9YK8aE9znV7HBlc3DHeCkt+b7wVhnLJeMFkV/ppCo6bQ4FXp2LwesJU9vol7MtVhkJO4JAf+0p+KNeMN4msydXTjVvXU+pzK+gmrp5pL+CKeLoTfv1mSpngcIp4Zaxzeh3HdGfmjnnUbd+IZbMW517QD8nBy52EoJRGYmJQGA6ZXOw6Na9H+bVzefLryVx7438Z5ru0fZbIP7ZYNNaHoZzd0JEp20nfDs+wbxrcfVAFCuH40hQcB7+Pve+zqVZgwHHoBxQc/zVJZw9jvGqbLpfpuXu5E5ZqHw0LCqOoV9rjxtnVmejb0RiTjMll3NPto/kd8+Pn78e2v03nOq8nvIgMj2TUrFHM+XsOr818jfwF8lu4NqZj7maq+oQH38Q1XayFXZ2ISVWf1Mdldsv3mNSfJe99n6GxsujtBXQb35tZO+bT7c3eLJ25yCJ1ux9P72IEXw9Ofh9yPQTPTBplWTl57DTN2zQBoGr1SviU9Mr2useaivt4cfVKSkb22tUgimdxLv/qy1lcu3KQp58qx5zPFiRPb9++JUePbGbF8u8YMCDvZG+tQjKc0uB8BLu11le11kbgIFAqkzJ1MTVItyulDgJ9gCdTzV98n3K3gTjgK6XU88CDPtT2gVLqPPADkPrZzOFKqUPAP0BJILO+RYFATWCPOaZATA1rq1Aq47Ts7ohN++BNdu/cx55/DqSZXrdhLV7o2ZEZb3+cyxHmngep68CBYyhduhYnT56lS5e2Fo7s0T3OdXssZbbBSLu9kq6c5c7EvsTMGEr85hUUGDgRAGPIFeLXLqXg0OkUGDKNpGsXICnJCkFnI5P6pN//Mq/y/U/av3/4E6/XH8Q/y7fSpE/Lh43QsjKpR9SanZxp9iqXX3kHz1E908xTDvY4BdYm8u88eIMuJ9vJzg6DTxniFr5H3Lfv4BDQGeXubS5rJG7OWGJmvoJdiXIoj4xdxW1B5WgfvX+ZOs3qcHzP8eTutHb2dpSrXI6/Fv7F0FZDiYuJ44UhL+Ri5FnI/Es/XZFs6pPF8tWa1OT2zUguHj2fYXaTni34cdq3jKr/Cj9O+5aX3h/8UKE/qpxsp+zM/993OBdxYvnGRfR6uSsnjpwiydbfoWYPUreXB4yi5JM1OHHyDC90aZc8ffnyVVSu0phOnV/i7SljLRaryJukwfnw7qZ6nUTmAzApYK05a+irtX5Ga/1SqvnR2ZXTWicCtYFfMT23ueoBYxwLlMOUPf0OTN2BgaZAPa11NeAA4JhF7N+liukprfWUDIWUGqiU2quU2hsVdzPjWh5Ar5e68temxfy1aTGhwTfwLp7SDdbbx5OQ4My7eA0f+wpuRV155620zwQ8/Ux5Znw8mYE9RxBxK/KRYsttr7zSm127/mbXrr8JCgqlRAnv5HnFi3sRFBSS5bJGo5FffvmDDh1aWyPUB/Y41+1xZ4wIw5AqK2lwLYqODE9bKC42uXti0vG9poFYCjkDkLBzDTHvDyf249fR0VEYb6R9RsnabgXfxNUnpT6u3u5EpBvc51bwTdx8UjIwrl5uRISkq3M2di3fSs2Wde9f0MISgm/i4F0s+b29d1ESQrOuR8yeY+R7wgs7V+fkaYUb1yTu2DmSwiIsGepD0ZFpM5rK2Q19OzxdmZsknTlo6tYdE0XSxRMYvJ9Mu6K4GJIuHMOugq/lg87Cc32eY86qOcxZNYebITcpmmofLepdlJshac+lkeGRFHIuhMHOkFwmPN0+2rhdYzat2JT8PiwojLCgME4dNA1as23lNspVLmeR+gT2asnUlR8ydeWHRISE456qPm5e7txKF2tU+G0KpqpP6uPyVvDNTJev4Pc01ZvW4sNtc3n105FUrF+FV2YPB6BhJ3/2rvoHgN1/7aBMNcvUMzM9+ndh+cZFLN+4iNDgG3ilyvp5+ngSGpLzrunRd6IZP3wq7QN6MHbIJFzdXblyyXbfoa8O6sPePWvYu2cN14OCKVEy5Zn84iW8uX6fc/nSpSt4vmObDPO2bttFmTJP4u6esev4Y0sbrfcvj5IGZ+6LAu49xPUP0EApVQ5AKVVQKVUhk2UyLWd+jtNFa70SU/dd30w+I1vmDOz/AINSqgXgAtzSWscopZ7GlF29J0Ep5WB+vR7orJTyMMfkppRKd+YGrfUXWms/rbWfk+P9u6Fl5/uvF9PGvytt/LuyZuVGnu9qynL5+lUh6vYdboSEZVima8+OPNukPsMHjEtzt82nuBdzv5vFqFcncOHcpUeKyxLmz19InTqtqFOnFStWrKZHj04A1K5dncjIKIKDQzMsU6ZMyp+/deumnDqVN7qEpfc41+1xZ7x0GkMxH5S7J9jZY1/jWRIP/5OmjHJKuUgwPFkBlEKbn5VThV1M/7sWw75afRL2brZe8Jm4eOgsnqW8KVrCAzsHe2q3bcChtWlHRjy4di/1nvcHoEz18sRGxRB5IyLb9XqUSrmo9G1ai6Bz17IpbR2xh0+Tv5QPDiU8UQ72uDz3LFHrdqUpk+/JlJs/jpXKohwcSLqV8pyjS9vGROTB7rQAxmtnMbh7o1w9wM4eu6oNSDy5N02ZxBN7sCtVEQwGcMiHXclyGEOvQUFncDSP5WefD7uyVdE3bLfN/vzuz+SBfnau3klgJ9OAOU9Xf5roqGhuZTLi8eEdh2nUphEATTs3ZeealEGdCjoVpErdKuxMNdDTrRu3uBF0g+JlTMM3+Dbw5fKZyxapz/rvVzGp9RgmtR7D/jW7afB8YwDKZnM8ndh5lFqtTc+hNuzkz/41pmcXD6zdk+nyS2cuYmS9gYxp+Cpzh83mxI4jzB/5CQARobd4um4lAJ6pX4WQixmfj7SURQuW0j6gB+0DerDu70107Gq6WVqtZmXu3L7DjZCc34h3ci6Mg4Mpd/FCzw7s3XmA6DuWf+42K3PnfYdfreb41WrOihWr6dWjMwB1atfgduTtTM/lZcuWSn79XJtmyefy1NOr+1YmXz4Hbt60/cje/0VKqZZKqVNKqbNKqXFZlPE3j99yTCmVKydy+VmU3PcF8LdSKsj8HGdf4Cel1L2HJ94C0vw+h9b6RhblooDlSilHTBnHkeZ5PwNfmgcp6ny/5zi11lop9Q7wOtAaGKSUOgycwtTYTR37YaXUfvNznG8Ba5RSBiABGAJYpfW2ce1WApo1ZNPeP4mNjeP1YSmjzC74eQ7jRrxNaPAN3vnoLa5dCeK3VQsBWPXnBj79cD7Dx76Cq1sRpn1gGng3MSmJ9oEvWiP0B7Zq1QZatgzg+PGtxMTEMnDgmOR5y5Z9y6uvvkFwcChffz0bJ6fCKKU4cuQ4w4ZNsGHUOfM41y0zYyfPYM+Bw0RE3CawQ08Gv9SLTm1b2DqsnDMaiVsyl4JD3gFlIOGfNRiDL+PQ0HQRlbBtJfbVG+DQqI2pu2xCPLHfvJ+8uOPLE0zZzqRE7i75HGIzDrhjTcYkIz9O+ooRC9/CYGdg+5INXD9zlcY9mgOwedEajmzcT5WAGry7eQ7xsXf5ZuznycsP+GQET9WtRGFXJ2bunM+K2YvZtmQDnd7oiVcZH7RRc/PaDb6f8IWtqpgiycj1KfMo9d1UlMHAraVruXvmMq4vtgLg1o9/49yyPkU6NkEnJqHj4rkyPGXbKcf8FG7oy/W35tiqBtkzGon/42sc+04AZSBx/0Z06FXsazcDIHH3WvSNaySdPkiBYR+BNpKwdz069ArK8wnydx6KMhhAKRKP7CTp1H4bV8hkz4Y91GpSiwXbFhAXG8fs0bOT5039biofv/4x4SHhLHhvAeM+G0fvsb05d/Qca35ek1yufsv67N+yn7uxd9Ose+7Eubz+6es4ODgQdDkozbot5dDG/VQNqMEHmz/jbuxdvhr7WfK8Ud9MYMEbnxMReoslM35g8Kcj6TS6O5eOXWDLkvX3XT4rC8bNpefk/hjs7Ui4G883423zk1Sb1m6ncdMGrNu9jNjYOMYPfzt53pc//Y8JI6YRGhJGrwFdGTC0N0U93Fmx+We2rNvOhJHvULZCaWZ+9jbGJCNnT53nzRHTbFKPzKz8ez0tWzbh1IntxMTG8vLLKcOR/LF8IQMHjSU4OJRvvv4YJ2fTufzw4eMMGWoaqff5jq3p2bMzCQmJxMXG8WKPV21Vlf808+CfnwHNgKuYHptbkfpnFpVSRYDPgZZa68v3Ek+P/NkyUpTILaXdqz3WO1NQtNyN+zeLurrJ1iFYTNyUzH9K4XEx8s8H+qWpf50Rhrj7F/oXK929gK1DsKjOC217Y8WSPOwe72NvZ3Te6wGVm85HWi/bawuJ8dcye7o7z7kzqp3Vro8Lz1qR5d9EKVUPmKK1bmF+Px5Aa/1eqjKDAR+tdea/R/iQpEutEEIIIYQQQjzeigOpf5D3Kql+NtGsAuBq/vnHfUqp3rnxwdKl9l9OKfUZ0CDd5P9preV3JYQQQgghhLAhbcWfK1FKDQQGppr0hdb63nMf9x+K3tQ2rInp1ykKADuVUv9orU9nWPIBSIPzX05rPcTWMQghhBBCCCFsy9y4zGpggauYfg7xnhJA+qGQrwJhWutoIFoptQWoRrrxZx6UdKkVQgghhBBCCEswauv9y94eoLxSqrRSKh/QDViRrsxyoJFSyl4pVRCoA5x41D+BZDiFEEIIIYQQ4jGmtU5USg0FVgN2wAKt9TGl1CDz/Hla6xNKqVXAYcAIfKW1Pvqony0NTiGEEEIIIYSwBKPR1hEk01qvBFammzYv3fsPgA9y83OlS60QQgghhBBCCIuQDKcQQgghhBBCWIIVR6nNqyTDKYQQQgghhBDCIiTDKYQQQgghhBCWIBlOyXAKIYQQQgghhLAMyXAKIYQQQgghhAVoLRlOyXAKIYQQQgghhLAIyXAKIYQQQgghhCXIM5yS4RRCCCGEEEIIYRnS4BRCCCGEEEIIYRHSpVYIIYQQQgghLEG61EqGUwghhBBCCCGEZUiGU+SaQvYFbB2CRbnkv2vrEMQjiJsy1NYhWIzjlDm2DsGy/nzd1hFYVGh0QVuHYFFPhEXaOgSLslNyKfVvVcAun61DsKhC+RxtHYIAtGQ4JcMphBBCCCGEEMIy5LacEEIIIYQQQliCZDglwymEEEIIIYQQwjIkwymEEEIIIYQQlmC0dQC2JxlOIYQQQgghhBAWIRlOIYQQQgghhLAAGaVWMpxCCCGEEEIIISxEMpxCCCGEEEIIYQmS4ZQMpxBCCCGEEEIIy5AMpxBCCCGEEEJYgoxSKxlOIYQQQgghhBCWIRlOIYQQQgghhLAAGaVWMpxCCCGEEEIIISxEGpxCCCGEEEIIISxCutQKIYQQQgghhCXIoEGS4RRCCCGEEEIIYRmS4RRCCCGEEEIIC5BBg6TBKfKw8dNH0SiwHnGxd5kwfBonjpzKUKZ7/870GtiVJ0qXpGHFFkSERwLQb3AP2nRqAYCdvR1lypei0TOtuB1x26p1yMr09ycQ2PxZYmPiGD54PEcOHc9Q5vMvP6Ba9cokJiRwYN8RxoyYTGJiIvUb1ua7Hz/j8qWrAPz1x1pmzfzc2lXI1uNcP7uKNXHs/AoYDCTsWE382qVp55evQoGBkzDeDAYg8eAO4lf9BICDf3sc6rcApUjYvoqETcutHv+jeOvdWWzZvhs31yIs+2GercPJkUqNfek+qR8GOwNbF6/n77nLMpTpPrk/VQKqEx8bz4Ixc7h87AIAfWcOpmqTmkTdjGRyi1HJ5duP6kb1ZrUwaiNRYbdZMGYOkaG3rFWlLLkFVKP8O/1QdgaCFq3n0qdp9y/PTg15cmh7AJKi4zj1+lfcOX4JgBIDWuHTMxBQXF+0nqtfrLR2+PdlV8kPxxcGoQx2xG/7m/jVS9LOr1CVgoOnYAwzHXsJB7YT/9ciDJ4lKDDgzeRyhqJe3P3je+LX/27V+LMy8O1X8Avw427sXT4ePZtzR89lKONZ0pPX57yBU5HCnD16jlkjPiIxIRGAKnWrMGDyQOwc7LgdfpvxL4xLXs5gMDD7z4+5GXKTqf3etkp9ekzuT7WAGsTHxvPlmE+5ZD6eUitawoPBc0ZSyMWJS8fOM3/kJySZ65PZ8g75HXhz8TTs8ztgZ2fHnr938vvsxQCUrPgkfae/Qv6CjoRdvcG8ER8TdyfWKnVN7413RtIwsB5xsXFMfO0dTh45naFMt/6d6DGgK0+ULkHjZ1olX7cA+NWvztipr+HgYM+t8Ehe6jjEmuFn6/0PJtG8uT8xsbEMfuV1Dh06lqHMl1/Ponr1KiQkJrJv7yFGDH+LxMREnJ0L88VXsyhR0gd7ezs+/d9XLPrhVxvUQthKnuhSq5RKUkodVEodU0odUkqNUkplG5tSqpRS6mgux/GTUuqwUmpkbq43h5/9rVKqswXXv0kp5XefMiOUUgUtFcODaBRYjydKl6R13S5MGfMeE2e+nmm5A7sP83KX4Vy7HJRm+jefL6JzYG86B/bm4+lz2bvzQJ5pbAY2e5bSZZ+kbvUWjHltEjNnTc603K9L/qCBXysa12uHYwFHevRJ2T127dxHYKOOBDbqmKcaY/CY108ZcHxhMDGfTyL6nUHY12yMwatkhmJJ544RM2MYMTOGJTc2Dd5P4lC/BTEfjCTmvSHYV66NKuZj7Ro8kg6tmzFv1ju2DiPHlMFAj6kv83Hf6UxsNpLa7RriXa5EmjJV/KvjUdqbN/2HsfDNefScPjB53vZfNvJxn4z1Xf3Fcqa0Gs3U1mM5vGEfbV/rYvG63JdB8dSMlzj04rvsajQSj44NKFiheJoisZdC2d9hCrsDxnJh1q889ZGproWeLolPz0D2tnyTPU3GUrRZDQqU9rJFLbKmDBToPoSYT9/izpQBONQKwOD9RIZiiWeOEv3OYKLfGUz8X4sAMIZcTZ4WPX0oOv4uCQe2W7sGmfIL8MOnlA8Dnx3AnHGfMnh65g2MvuP7sfyrZQxsPJDoyDs069ocgELOhXh1+mCmvTSVIU0HM+PV99Is165/O66cvWLxetxT1b8GXqW9ed1/KN+8OZc+qY6n1LqO68Xqr//kjYChREfeoXHXwGyXT7ibwIwXpzCx1Wgmth5Nlca+lK1eHoD+Mwaz5P0feKvlKPat3kXrge2tU9l0GgbW44kyJWhb7wWmjnmft94fm2m5g7uP8MoLw7l2Je11i5NzYd6cMYbX+rzB8417MnbAW9YIO0eaNfenbNlSVK/WhNeGTWDWx1MzLbdk8Qr8ajSjXu1WFCjgSJ++LwAwYGAvTp08S8N6z9GmVQ+mv/smDg4O1qyCbRmt+C+PyhMNTiBWa+2rta4ENANaA5lfpVqIUsoLqK+1rqq1np1u3n8lEzwCyBMNzoCWz7JiqekO++F9x3ByLkxRD/cM5U4ePc31dF/a6bXu2IyVv6+1SJwPo2WbQJb+ZMo87Nt7CGcXZzw8i2Uot37tluTXB/Ydxscnj10AZuFxrp+hVAWMYdfRN4MhKZHE/Vuwr1ovZ8t6lSTp4ilIuAtGI0lnj+JQrb6FI85dfr5VcHF2snUYOVbatxyhl4IJuxJKUkIiu//Yjm/zWmnK+Davxc7fNgFw/sAZCjoVxKVYEQDO7D5BdOSdDOtNnT3JVzA/aNt3l3KuUY6YC8HEXQpFJyQRumwHxVqmrevtvadJjIw2vd53Bkdv03dqwfLFub3vDMbYeHSSkYgdJyjWurbV65Adu9JPYQy9jg4zHXsJezdhXy1nx16a9Tzti/FGEDo81AJRPrg6zeuy4dcNAJw6cIpCzoVw9XDNUK5q/apsW7kNgPW/rKdei7oANG7vz46/d3Dj+g0AIm+mZMvcvdypFViLNT+vtnQ1ktVoXovtv20G4NyBMxR0KpR8PKVWsX5l9qzcCcC2XzdRo3nt+y5/NyYOMPVasrO3Tz7svMv4cGqXqRfNsW2H8GtV11LVy1ZAi0b8sWQVAEf23++6JTjD9FbPN2f9X5sJvhYCQHiY7XtN3NPmuab89JOpR8DePQdxcXHGM5Pz+to1m5Jf79t7CJ/i3gBorSnsVAiAwoUKcutWJImJiZYPXOQZeaXBmUxrHQoMBIYqEzul1AdKqT3m7OMr6ZcxZzu3KqX2m//VN0//XinVPlW5RUqpdll89BrAw5xpbWTOCL6rlNoMvKaUClRKHVBKHVFKLVBK5Tev86K53E6l1F6lVA2l1Gql1Dml1KCs6mmu2xyl1HGl1F+AR6p5F5VSRc2v/ZRSm8yvC5k/e485lixv4ymlCiilfjb/zRYDBVLNm2uO9ZhS6m3ztOGAD7BRKbXRPK25uV77lVJLlVKFs/q83ObpXYzgaykXBCFBoXh6Z/xyux/HAvlpGFCXtX9uzM3wHom3tyfXrqU0koOuB+Pt45lleXt7ezp3a8eGdVuTp9Ws7cuGbcv48ZcveOrpchaN90E9zvUzuLhjvBWW/N54KwzlkvGCwq700xQcN4cCr07F4GXKwhivX8K+XGUo5AQO+bGv5IdyLWq12P+LXD3duHU9ZXvdCrqJq6dbmjJFPN0Jv34zpUxwOEW8Mm7T9DqO6c7MHfOo274Ry2Ytzr2gH1J+LzfupqrH3es3ye/llmV57xebcHPDAQCiT16hSN2K2LsWxlAgH+5Nq5O/+P3/BtakirhjvHUj+b2+FYahSMbjx65MRQq9NZeCw97B4P1khvkOtfxJ2LPJkqE+EHcvd8KCUup1MzgM93T7n7OrM9G3ozEmmdIXYUEpZYqX8aGwS2HeW/weH//1P5p0apK83MApA1nw7jdWfX7M1dONm6mOufDgm7imq09hVydiUtUn9XGZ3fLKYGDqyg/5dN8Cjm07xPmDZwC4evoy1ZuZbq7Ual0fN2/bfK96eBcj5HpI8vuQoBt4PMB1y5NlSuJcxImvfpvDT6sX8FyXlpYI86F4e3ty7er15PfXrwdne5PY3t6ebt07sG6t6ebBF/O/p8JT5Th1dic7dq3kjdenovPAjTpr0Ubr/cur8mTmTmt93tyl1gNoD0RqrWuZG3nblVJrgNR7aijQTGsdp5QqD/wE+AFfASOB5UopF6A+0CeLj20H/Km19gVQSgEU0Vo3Vko5AmeAQK31aaXUQuBV4GPzsle01vWUUrOBb4EGgCNwDMjqQaeOwFNAFcATOA4suM+fZgKwQWvdXylVBNitlFqntY7OpOyrQIzWuqpSqiqwP/V6tNbhSik7YL1SqqrW+hOl1CggQGsdZm7wvgU01VpHK6XeAEYBmfejyGUKlWHaw3w5+TdvxIE9R/JMd1qATKqWbd3enzWJf7bvZdfOfQAcPnSMmpWbEBMdQ2CzZ/n2xznUq5F3TkyPdf1UJpUjbd2SrpzlzsS+EB+H3TN+FBg4keipAzCGXCF+7VIKDp2OvhtH0rULkJRklbD/szLZXun3xcw36f2/a37/8Cd+//AnWg3uSJM+LVkxe8l9l7GozOpK5vUo0qASPi8GsK/dJABizlzj0pzlVF/yFknRcdw5dgmdmNeuXHJw7F0+y503e8HdOOwr16LAq5OJntQ/pYCdPfbV6nL39/udaq0n83NdhkJZlrGzs6NclXJM6P4m+R3z8+GyDzm5/yTFyxQnIiySc0fOUqVuldwPPCuZHVAZjrlsjstsltdGI5Naj6Ggc0GGz3+D4hVKcu30Fb5+/XN6Tu5Ph+FdOLBuT/KzoFaXg++b7Njb2/FM1acY2GU4+R3zs/DPLziy7xiXzluvS3RWst1mmZg1eyrbt+9h5469AAQ2bcSRw8dp27oHZco8ybIV39Fgx3NERWXsQSIeT3mywWl2b+9uDlRN9XyjC1AeSP0ktgMwRynlCyQBFQC01puVUp8ppTyA54FftdYP8k1077b1U8AFrfW9z/wOGEJKg3OF+f8jQGGtdRQQpZSKU0oV0VpHZLLuZ4GftNZJwHWl1IYcxNMcaKeUGmN+7wg8AZzIYv2fAGitDyulDqea94JSaiCm7e8NPAMcTrd8XfP07eYvmnzAzvQfYl7PQABvp9K4FfBIXyTHuvXrROeepqTt0YMn8Cqesi5Pbw9Cg8OyWjRLrTo0ZeXvax46ptzS7+UX6dnH9JzXwQNHKG7uZgLg7eNFcFDm3btGvzEEd3c3xrw2LHnanaiU+wvr125hxkeTcXMrQnh4hGWCz4HHvX73GCPCcEiVlTS4FkVHhqctFJfS3TLp+F6wG4Iq5IyOvk3CzjUk7DTtj/na9kFHPPg+LXLuVvBNXH1StpertzsR6Qb3uRV8EzeflAyMq5cbESHptmk2di3fymsL3rR5g/Nu0E3yp6pHfh934oMzdskr9MwTVJz1Cge7v0firZSLvaAfNxL0o6knSJk3u6fJluYFOiIMg2tKtki5FsUYkS7GuJjkl4lH9+DYfWjysQdgX7kWxstn0VER1gg5S216t6FFd9NNtDOHT1M0VRbM3aso4SFp63U7/DaFnAthsDNgTDJS1DulTFjwTW7fus3d2Lvcjb3L0V3HKP1MGcpVLkudZnXwC/AjX/58FHAqwOiPx/DRiA9zvT6BvVrSuHtTAC4cOou7T1HOmOe5eblzK93xFBV+m4Kp6pP6uLwVfPO+y8fcjuHkP0ep2rg6105fIejcNT7oPQ0Az9LeVAuomet1zErXfs/zfA9Tx7ljB0/imao3j6d3MW48wHVLyPUb3AqPJDYmjtiYOPb/c5AKlcrZrMH58sCe9OnbFYAD+45QvIQPYLox7OPjRVBQSKbLvTF+GO5F3XjtxQnJ03r07MzsWab8y/nzl7h06SrlK5Rh/770l56Pqbx2/84G8lyXWgClVBlMDcdQTA3PYeZnPH211qW11ulbECOBEKAapsxmvlTzvgd6AP2Abx4wlHtXvpndWk3trvl/Y6rX995n16jP6vZQIinbxjHVdAV0SvW3eEJrnVljM8v1K6VKA2MwZWurAn+l+4zUn7U21Wc9o7V+KcMHaP2F1tpPa+33KI1NgJ+/+TV5oJ8Nf2+mXZfWAFStWYk7UXcIC32wC6DCToXwq1edjau23L+whX3z1Y/Jg+D8/ed6unQ3Naxr+lUj6nYUoSE3MizTo3dnAgIbMuil0WnuJBbzSLmArl6jCgaDsnlj7HGv3z3GS6cxFPNBuXuasiU1niXx8D9pyiinlOevDE9WAKWSL3hVYRfT/67FsK9Wn4S9m60X/H/QxUNn8SzlTdESHtg52FO7bQMOrd2TpszBtXup97w/AGWqlyc2KobIGxHZrtejVEpXMt+mtQg6dy23Q39gUQfOUbCMN45PFEM52OHRoT5hq/emKZO/uDtVFozh2JA5xJ5P++y7Q1Hn5DLFWtcm5Pe8MajOPUkXT2HwKJ587Dn4+ZN4KN2x55zq2Cv1FBgMycce5J3utH8t/IvhrYYxvNUwdq7+J7kb7FPVnyImKppbmYx4fGTnERq2bghAYOdA/lmzC4B/1vxDpdqVMNgZyO+Yn6eqV+DqmSt89/539K3Th5ca9Gfm0Pc5vOOwRRqbAOu/X8Wk1mOY1HoM+9fspsHzjQEom83xdGLnUWq1Nj2D27CTP/vX7AbgwNo9mS7v5OZMQWfTEBMO+fPxTIOqXDcfd07upn1XKUX7oZ3ZsMh6N5kXf/MbXZv2pWvTvmxctYW2L5huJFSpUYk7UdEPdN2ycfUWatSphp2dHY4F8lOlRiUunLlkqdDv66svfqBR/bY0qt+WP/9cQ/fuHQHwq+XL7dtRhGRyXu/d5wUCA5/lpX6vpTmvX716ncb+pjELinm4U658aS5etH3mVlhPnstwKqWKYeqGOkdrrZVSq4FXlVIbtNYJSqkKQPqzuwtwVWttVEr1AexSzfsW2A0Ea60zjuGcMyeBUkqpclrrs0Av4FGvFLcAr5i753oAAcCP5nkXgZrA30CnVMusBoYppYaZ/zbVtdYHsll/D0zPZFYGqpqnO2NqSEcqpTyBVsAm87wowAkIA/4BPrtXZ/PotSVSZXktasu6HTQKrM/fu34h1jy8+D2fL5rF5FHvciMkjB4vv0C/IT0p6uHGbxt/YOv6nUwe9S4Aga392bF5N7HmgQbyinVrNhPY/Fl2HVxDbEwcrw1JGa5/0dL5jBo2kZDgUGbOnsLVK9f5a+3PQMrPg7Rt34I+L3UjKTGJuLg4Xuk/2lZVydRjXT+jkbglcyk45B1QBhL+WYMx+DIODU03RxK2rcS+egMcGrUxdZdNiCf2m/eTF3d8eQKqkDMkJXJ3yecQ++/qTjR28gz2HDhMRMRtAjv0ZPBLvejUtoWtw8qSMcnIj5O+YsTCtzDYGdi+ZAPXz1ylcQ/TCJ+bF63hyMb9VAmowbub5xAfe5dvxqaMijzgkxE8VbcShV2dmLlzPitmL2bbkg10eqMnXmV80EbNzWs3+H7CF7aqYjKdZOT0+AX4/jwBZWfg+k8biT51FZ/ezQC4vnAtpUd3xsG1ME+9/7JpmcQk9rYYD0CVr0fj4OqEMTGR0+O/Th5cKM8wGon7+TMKvvYuymAgfvsajEGXcHi2DQAJW/7CvkYj8jV+DpKS0Al3if0y1YitDvmxq1iD2B/+Z6MKZG7vhj34Bfjx5davTD+LMiZlzMIp307hkzc+ITwknG/e+4Y35rxOz7G9OH/sPGsWmwYCunr2Cvs27WPOms/QRiOrf17DpdO2a6Qc2rifqgE1+GDzZ9yNvctXYz9LnjfqmwkseONzIkJvsWTGDwz+dCSdRnfn0rELbFmyPtvli3i4MuCjoRgMdiiDYvdfOzi0wZRtq9uuEU17mRp6e1fvYuvSnHQYy31b1+2gYWA9/vxnKXGxcUwaMT153pxFH/L2qBncCAnjxZe60HdID9w93Fi6YSHb1u/k7dEzuHDmEts3/sPSjQvRRs1vi1Zw9uR5m9QlvTWrN9G8hT8HD28gJjaOIYPeSJ639NevGTZkPMHBocz+3zSuXL7G2g2/APDHitXMnDGHmTPmMHf+THbsWolSiskTZxJ+M+8MimRpefnZSmtReeGhXaVUEqbuqA6YsnvfA7PMDUgD8A7QFlPW7QbQAXDF9MxlZfNzm78CMcBGTBnRwqnWvwpYprXO8ofjlFKl7q3P/H4TMEZrvdf8PhD4EFMjfQ/wqtb6rlLqIuBnfu6xr/n1UPMyyfMy+TwFfAo0IaV78A9a61+UUo2ArzFlbXeZ1+GvlCqAqRtvffPf4qLW+rks6lMAU0b3GeAgUA4YrrXeq5T6FqgDnMeUkV2htf5WKTUMU1fhIK11gFKqCfA+kN+82re01ivIQmXPurbfmSzoRlyErUMQj+BsrzK2DsFiHKfMsXUIFvWqX+Y/i/S4eDE2T3Y2yjV+HSLvX+hf7MW/89y9+1zjbsisA9Tj42Bc9qPc/9tdvJN5t9fHReSdc/frgZgnhLVqbLXr46J/b86Tf5M80eC0JHNm7ghQQ2v9eJ/1bEwanCIvkwbnv5c0OP/dpMH57yUNzn83aXDmDWEtrNjgXJ03G5yP9VlOKdUUU3fYT6WxKYQQQgghhBDW9fjelgO01uswjeKaTCnVAlM30dQuaK07WiIGpVQVTF2EU7urta6TS+u3an2EEEIIIYQQOSPPcD7mDc7MaK1XYxp8x1qfdwTwteD6rVofIYQQQgghhMipx7pLrRBCCCGEEEII2/nPZTiFEEIIIYQQwhqkS61kOIUQQgghhBBCWIhkOIUQQgghhBDCAiTDKRlOIYQQQgghhBAWIhlOIYQQQgghhLAErWwdgc1JhlMIIYQQQgghhEVIhlMIIYQQQgghLECe4ZQMpxBCCCGEEEIIC5EMpxBCCCGEEEJYgDbKM5yS4RRCCCGEEEIIYRGS4RRCCCGEEEIIC5BnOCXDKYQQQgghhBDCQiTDKYQQQgghhBAWoOV3OCXDKYQQQgghhBDCMpTW2tYxiMdEv1KdZGcSeZYdcofx32ru3pm2DsGiXvF73dYhWNTjfmc7CTn1/VvJo3X/bt9d/PVfcWK/WqeJ1b4kSuzakCf/Jo/7eUAIIYQQQgghhI1Ig1MIIYQQQgghhEXIoEFCCCGEEEIIYQHamCd7uVqVZDiFEEIIIYQQQliEZDiFEEIIIYQQwgJkfFbJcAohhBBCCCGEsBDJcAohhBBCCCGEBcgznJLhFEIIIYQQQghhIZLhFEIIIYQQQggLkAynZDiFEEIIIYQQQliIZDiFEEIIIYQQwgJklFrJcAohhBBCCCGEsBDJcAohhBBCCCGEBcgznJLhFEIIIYQQQghhIdLgFEIIIYQQQggL0FpZ7d/9KKVaKqVOKaXOKqXGZVOullIqSSnVOTf+BtLgFEIIIYQQQojHmFLKDvgMaAU8A3RXSj2TRbn3gdW59dnyDKewmcqNfXlxUn8Mdga2LF7Pyrm/Zyjz4uT+VA2oQXxsPF+P+ZRLxy5ku6xf63p0GNEV73LFmdZ+HBePnAPAvUQx3l33P4LPXwfg3IHTLJzwxb+iToVcCvPqnFEULeFB2NVQPh/yETG3oyldrRx93xtkWqlSLP94MftX7yafYz4Gfz4Gjye9MCYZObh+L7+8/8O/uq7W2n5ZqdTYl+6T+mGwM7B18Xr+nrssQ5nuk/tTJaA68bHxLBgzh8vmuvadOZiqTWoSdTOSyS1GJZdvP6ob1ZvVwqiNRIXdZsGYOUSG3rJWldJ43OuXU2+9O4st23fj5lqEZT/Ms3U4WTIdP/1Q5u21MpPt9WKq7fV1qu2V1bKD5ozEq4wPAAWdCxFzO5oprcdSulo5+rz3CgBKKZZ/vIT9q3dbpZ7pWWI/tQZrflfaOdjT591XKF2lLEat+fHtBZz65xgAo757CxcPV+zs7Di95zjfT/wKbTTm+bpmdV5/pmFVurzRE3sHexITElny7kJO7Dyaq/W5p8fk/lQzx/xlqphTK1rCg8FzRlLIxYlLx84zf+QnJCUkZrt8lca+9DDXefPi9fxlrnPJik/Sd/or5C/oSNjVG8wb8TFxd2Ipk+q8r5Ri2ceL2ZfLx6Ml6urm7c7AWcNxKVYEbdRs/Gkta7/5C4AOI17Av1tTboffBuCXmT9yeNP+XK2TrencPcweRW3grNb6PIBS6megPXA8XblhwK9Ardz64PtmOJVSWin1Uar3Y5RSU3IrgJxSShVTSu1SSh1QSjXKosxFpdQR87/jSql3lFL5c7DuO7kfcZr1T1FKjclm/rdKqQtKqYNKqf1KqXqWjOdBKKWKKKUG5/p6DQZ6TR3A7L7TmdBsBHXaNcSnXIk0Zar618CztDfj/Ify7Ztz6TV94H2XvXbqMnMGzeT07vTHDoReCmFy6zFMbj3GIo0VS9Wp9asdOb7jCOMChnJ8xxHaDO6YXNe3277O5NZjmNV7Gn2mD8JgZzqkV325gjcDhzO5zRjK13yKKv7V/9V1Bctvv+zq2mPqy3zcdzoTm42kdruGeKeraxX/6vyfvfsOj6L6Gjj+vZvQk0AKJKEoVQUpoVclkR4FQVBEehEQEekgXYogCiiCIAIqwk/B3lBAmvTepfcWAimEkoQke98/dgibSoDMbsx7Ps/DQ3bm3plzdsrunXtntlAJf0YEvsWiEXPpYOQKsOn7tXzUeWKK5a6Y9wvjmg1ifPAQ9q/ZRfO3XzY9l9Rk9/weRMvgRsydnjKXrERZLHQY34MZXSYxqtGAVI+9CoGV8S3hzzuBb/HViLl0sjv20qo7t+8MxgUPYVzwEHb9uZVdf20DbOeZ8c2HMS54CNM7TaTTpF6J5xlHMms/NZujz5X1X20IwOimA/mww7u8OrIzStmG2X365jTGNhvEqMb9cffKT/XnM/erhqM/129G3ODj7pMZ3XQg8wd9wusz+mVqPvYx+5XwZ2hgX74YMYfOdvuVvbbDO7Jiwe8MC+rLres3qd+2Qbr1lcVCp/GvM63LJN5p1J9adjl3m9KHZe8vZlTTgexasY3gni8CcOHoOcY1H8qY4MF82GkCXew+97NyrgnxCXwz8Uveafg241sNp2HHpkn2jRULfmdM8GDGBA/Odo3NLKYIcN7u9QVjWiKlVBGgFZCpV10zspfGAi8ppXwyc8UPoQFwRGtdWWu9IZ1yQVrrCtha8SUBx30zfTRDtNYBwHDgMyfHYq8AkOkNzpIBpQk9G8LV81dIiItn+28bqdw46YWUyo2rs/nH9QCc2nOcvO75yF+wQLp1L5+8mNgL5mhm5VS5UXU2fb8WsH1pqtyoBgB3Yu5gTbBdNsuRKyfa+KGnOzF3OGJc5U2Ii+fsodN4+nn/p3N1phJGvNfOhxrxbiIgWa4Bjauz5cd1wN1c85K/YAEAjm8/zK3rKa9pxdyMTvw7Z95cTvuhruye34OoFlCB/B7uzg4jXfeOH9v22pbK9rIde+uApNsrI3UBqj9fh22/bgTSPs84mln7qdkcfa4sXKYohzcdAOBGWBS3o25RvGIp4N4x6eLqgmsO10w/Jh39uX7u0GkijVETF4+dJ0eunLjmzPyBe1UaV2eTEfNJu5iTK1unPDuWbwFg4w/rqNK4Rrr1SwaU5opdztt+20gVI2f/koU5us3WwD60cR/VmtUCzD8ezcr1+tXIxJ7SmFsxXDp5AU8/r0yNXdgopXoqpXba/bO/apDaTZ7Jd6KPgGFa64TMjCsjDc54bI22AclnGD1zbexe3zT+D1RKrVdKLVNKHVNKTVFKtVdKbTd6H0ultTKl1ONKqdVKqf3G/48ppQKAqUCw0QuY535Ba61vAr2BlkopL2PZQ5RSO4xlv5vKut2Mde424nzRmD5BKfW2XblJSql+6S1TKTXSuCn3b+DJ+8Vr5x+g9IPGktH33Ogp/sGIeYdSqq4xfZxSaqFSap1S6tTd/IApQCnjff/gAfJIl6evF+GXriW+Dr8cjqdv0kZRgWRlIkLC8PTzzlDd1BQsVohxf3zAsKXjKVO9bCZkkZRZOd09WQNcvxqJh0/+xHIlA8owceVHTFgxnUWjPkv8ILorj0deKjWolvgFJLM4I1ezt19aPH29iLDP43IYnr5JPygL+HoTfinsXpmQcApkoJHfanA7pm6eS60Xn+Hn6UszL+gHkN3zy25SHFepbC/PZNsrPCQcTz/vDNV9okZZoq5dJ/RMSOK0kgFlmLByBuNXTOPrUfNSnGccwcz91EyOPleeP3yWyo2qY3Gx4FO0EMUrlMLL/15/waBFo/l410JibkWzY/nW/0SuGVGtWS3OHjpN/J34R8ggdZ6+XoTZx2bEbM/N053bUbcSjw37/TOt+unlfOHYOSo3sjU+qwfXSbINSwaU4b2VHzFpxXS+SuVzPyvmas+naEEeL1eCk3uPJ05r0LkZE/+cTvepfcjrkS/T8skqrFo57J/Wep7WuprdP/uOtwtAMbvXRYHkV3OqAd8qpc4AbYBPlVItH/U9yGg//GygvVIq/31L3lMJeBuoAHQEntBa1wDmYxsbnJZZwCKtdUVgCTBTa70XGAMs1VoHaK2j06mfSGsdBZwGyiilGgNlsPV8BgBVlVLPJqsSA7TSWlcBgoBpyjYWZQHQGUApZQFeBZaktUylVFWjTGXgJR5sDHRz4MCDxmLUzch7/jEwQ2tdHWhtzLvrKaCJkc9YpVQObD2uJ433fcgD5JE+lfIiS/IrdSqtMhmom9z10AgG1enFuOeH8O2EL+n9cX9yu933usWDcXBOAKf2HmdU4/6MbzGM5994CddcORLnWVws9J45gL+//IOr569kJIOMy47bLy0ZyjWVehnYfj99+A1D6/Rm6y8beK5z04eN8NFk9/yymTSPqySFUtbTWmeobs0W9RJ7N+86tfc4oxsPYEKL4QS/0SrJecZhTNxPTeXgc+WGZasJDwlj7G9TeW1sV07sOoo14V5HxbROE+hfoweuOXNQtk75jGaRMU74DAQoXKYYLw/vyFcjTLrvOrUdK6N5pVM/vToLhn5Kw45Nefe3qeRxy514fyTYjscRjfszrsUwXnjjJXJk5vFoUq535cqbm7fmDGHJ+C8Se9zXLF7BkGffZHTwICJDI2k3qvPDxy/uZwe2NlEJpVRObG2IX+0LaK1LaK2La62LA98DfbTWPz/qijPU4DQabouABxkgv0NrfVlrHQucBFYa0w8AxdOpVxv4n/H310C9B1hnau7u/Y2Nf3uA3dgaV2VSKfueUmo/8De2cc2+WuszQJhSqvLdZWitw9JZ5jPAT1rr28Z79yv394FSai/QE+j+ELFAxt7zhsAsY12/Ah5KqbtjyP7QWsdqra8BoYDv/YK277o/eiPljeVpiQgJw6vwvSt2Xv5eRIaGp1vG08+byCvhGaqbXPydeG5F2oZTnT14itBzIfiVKJzheDPCrJyuX41MHNKSv2ABoq5dT7HuyycvEhsdS9EnHkuc1mVyb66cvsyqhX9kSn7p5WF2ro7YfmmJCAnD0z4Pf+/EYVz2ZbwK37uK6+nnReSV9PdJe9t+2UDVprUePdiHkN3zy25SHFcZ2F5exva6X12Li4UqTWqy/fdNqa47tfOMozhiPzWDo8+V1gQr3074krHBg5n5+vvk9cjLldOXk6wvPjaOvX/voEom37Lg6M91W30v3vpsKJ8PnMnVc5l3YbVBx6aMX/4h45d/SOSVcLztY/PzJiLZfnUjPIq8HvkS76e03z8jQsJSrR+eTs6XT17kg04TGNt8KFt+3Ujo2RCSu3s8FnnE49ERuYJtKPdbc4ew+ecN7FqxLbFM1LXraKsVrTXrv11FyUrJv5r/92WVn0XRWscDfbE9ffYwsExrfUgp1Vsp1dvM9+BB7jT+CFtDyL6vO/7uMozet5x282Lt/rbavbbyYE/HfejLk0ZDqjhwDFsDbrLRUxegtS6ttV6QrEp7oCBQ1bif8gqQ25g3H+gCdAUW3l1FOst80LiHGMtopLU++BCxQMbecwtQ2y7mIlrrG6nUTyAD28m+6/5J9xIZTBVO7ztBoeL++BQthEsOV2o0r8eeVTuTlNmzagd1XqoPQMnKZYi+cZvrVyMzVDc5dy8PlMW2uxcs5otvcf9M/XAyM6e9f++kbpsgAOq2CWLPqh2A7Slxd0/43kUK4leyMNcuhALw0qB25HHPxzfjv8jUHJ2VqyO2X1rO7DuBb5J467LPiOuuvat2UvulwBS5pqdQcb/EvwMaVufyyYuZHXqGZPf8spvTybZXzeZ12ZvK9qpjt71u2x176dUtV68iIacuEhFy7wtm0vOMD/525xlHMms/NZujz5U5c+ckZx7bsxLL1atIQryVSycukCtv7sQGqsXFQsWgKpl+TDr6cz2PR176fzGS76cu4cSuo5may+qv/0p8iM3uldupa8RcKp396vCWg1QPtj2IqV7rQHavtD09ds+qHanWT3k83svZ3dsDsPUmvti3DWuW2PoP0vvcz8q5AnR/vw+XTlxgxYLfkizL/h7Rqk1qcuHYuUfKR6RPa71ca/2E1rqU1nqSMW2u1jrFEAGtdRet9feZsd4MN/y01uFKqWXYGp13GzlngKrAMmyP1c2Mfv3N2Lp4v8bW6NqYfvHUKaXcgE+Bn7XWEUqpFcAEpdQSrfVN4ylMcVpr+yM1PxCqtY5TSgUBj9vN+wkYjy3H14xpqS4T232YXyqlpmB7j5vz4A8CetBYMmoltqsbHwAopQKMIctpuQFk+lM0rAlWloyZz6BFo22PuF+2hkvHzxPYvjEA65asZP/a3VQMqsL762dzJzqWBUNmp1sXoEqTGrQf1wN3Lw/6LxzB+cNnmNZpAk/UKEerga+SkJCATrDy1ch5mf4ACbNy+mPOj/SZPYhnX2lA2KWrfNrH9tDoMtXL8vwbrUiIj0dbNV+P/pybETfw9POi+VttuHTiAuP+sN12u/qrP/ln6er/bK6O2H7p5fq/MfPpv2gUFhcLm5at4dLxC9Q3cl2/ZCUH1u6mQlAV3ls/izvRsXwx5NPE+q/P7M+TtZ7GzdOdqVs+49cZS9m4bA2th3XAr2RhtFUTdvEqXzvwybv/n/J7EEPGTmHHnv1ERkbRoGUH+nTvSOvmTZwdVhLWBCuLx8xnoLG9NhrbK7Vjb4qxvRYa2yutunfVaF6Xbb8m7d0sU/0pglM5zziaWfupI+J25LnS3Sc/g74ajdaaiJBwPh84E4BceXPx9vx3cM2ZA4uLhcObD7B2Sab9xJ6puab1ud6wUzN8H/ejRb82tOhne5zIhx3HcyMsKlPz2mfE/MH62cRGxzLfiBlg4BcjWTjsUyJDI1g2ZTF9PhlA60HtOHvoNP8sW51ufWuCla/HzGeIkfM/y9Zw0ci5VotnaNjRdhvCzhXb2PCdbV99onpZXnijFfHG8bgok49Hs3ItU+0p6rYO5Pzhs4xf/iFw7+dP2r7TicfKFQcN1y6E8oVZQ6OdSFvT73n8/0Ddb4y8Uuqm1trN+NsX2z2RU7XW44zXv2DrNVsNvKW1dlNKBQKDtdYvGPXWGa93Jp+XyvqKY2vQ+gBXga5a63NKqS5ANa1133RiPYOtgaSMmH4CJmitY4z5bwM9jOI3gQ5a65N3c1S2J/H+hq0htxeoCzQzhrGilJoLRGqth9utM61ljgQ6AWex3aT7r9b6wzTi/hL43f4qwoPGktH33FjubKAstsbwP1rr3sr2Uzc378aolDoIvKC1PqOU+h9QEfgzvfs4uxZvnfUfQyn+33JJ9eFs4r9gzs6pzg7BVL2qDXV2CKZy/I+oOFbCww/EEk6WdX4eUTyMr8788J/4YD/yRLDDThJPHVueJd+T+zY4hY3xgJ7dwMta6+P3K///JRZ70uAUWZk0OP+7pMH53yYNTpFVSYPzv+2/0uA8XMZxDc6yx7NmgzO7fw5kCqVUOeAEsNrZDbysFIsQQgghhBBCpCfzfyE3g4whpy8nm/zd3RtY71N3G5Ar2eSOWuvM/bFBg9b6X6Dkoy5HKTUb29BYex9rrTP8ZJfMikUIIYQQQghhLrmH04kNTqNhed/GZRp1a2ZyOA6htX7T2TEIIYQQQgghhKM4rcEphBBCCCGEENmZ9T6/j/n/gdzDKYQQQgghhBDCFNLDKYQQQgghhBAm0NLDKT2cQgghhBBCCCHMIT2cQgghhBBCCGECLT/VKz2cQgghhBBCCCHMIQ1OIYQQQgghhBCmkCG1QgghhBBCCGEC+VkU6eEUQgghhBBCCGES6eEUQgghhBBCCBPIz6JID6cQQgghhBBCCJNID6cQQgghhBBCmEB+FkV6OIUQQgghhBBCmER6OIUQQgghhBDCBPKUWunhFEIIIYQQQghhEunhFJlmb0yIs0MwVZxOcHYI4hF8m8/H2SGYJvRWXmeHYKpe1YY6OwRTfbZzqrNDMNW1lt2dHYKp+pxzc3YIpvGw5HR2CKY6HRfp7BBMdTE2wtkhCOQptSA9nEIIIYQQQgghTCI9nEIIIYQQQghhArmHU3o4hRBCCCGEEEKYRHo4hRBCCCGEEMIE8jOc0sMphBBCCCGEEMIk0sMphBBCCCGEECaQezilh1MIIYQQQgghhEmkh1MIIYQQQgghTCC/wyk9nEIIIYQQQgghTCINTiGEEEIIIYQQppAhtUIIIYQQQghhAquzA8gCpIdTCCGEEEIIIYQppIdTCCGEEEIIIUygkYcGSQ+nEEIIIYQQQghTSA+nEEIIIYQQQpjAqp0dgfNJD6cQQgghhBBCCFNID6cQQgghhBBCmMAq93A6v8GplPIDPgKqA7HAGeBnoIXW+gWnBWZQSgUCg9OLRSnVDJgA5AMU8LvWevAjrPOm1tpNKVUYmKm1bqOUCgAKa62Xp1OvC1BNa9032fTlwGta68gMrr8FUE5rPUUp1RI4prX+9+GyeXhDJ/anboPaxETHMPbtSRw5cCxFmbbdWvPa66/wWImiBJULJjL8euK8qnUqM2T827jmcCUyPJIerfqmqO8s70wayDMNahMTHcvIfhM4fOBoijLturWhY8+2PFaiGPXKNknMzc09H1M+fRf/Ir64uLjw5Zwl/PztH45OIV2Pkl/XPu15vnUTAFxcXShZpjjPlGtGVGSUQ3NIi9uzVfAf0xMsFiKWreTa3O+TzHdvWBPfgR3QVg0JCVye8Dm3d/5LzhJFKPbJsMRyOYv5EfrRYsK++NXRKaTLK6gSZSZ2RblYuLxkNWc/+SXJfN/W9Xi874sAJNyK4ejQ+dz89ywARV9vRuEODQDFpSWruTAvzdOVqcrXD+C1MbYcNixdzfI5P6co89rYblQIqsyd6DssGDyLc4dOp1u396wB+JUsDEBej3zcjrrFuOAhlKhUms6TewGglOKXj5axe8V2h+T5oEa9N51/Nm3Hy7MAPy+e6+xwHliumtXxeLsvWFy4/fsf3Fr8Tarlcjz1JN6fzSZy7Hhi1v0DgHLLR/5hQ8hRsgRoTeTkqcQdcvjHWqq6v9uTqkFViY2O5ZNBH3Pq4MkUZQoV82XQrCG4FXDn1MGTfNx/OvFx8YnzS1csw5RfPmDam1PZsnwzAM27v0jDdo1Ba84eOcMngz8mLjbO9Hzaj+1GpaAq3Im+w+eDP+GscWzZ8ylaiD6zBpAvvztnD53iswEzSTDySat+96l9CHiuGlFh1xnZZEDisoqVfZwuk3qRK29url24ytz+HxFzM9r0PFPTb/yb1HquJrHRsUweMJVjB4+nKPNSlxdp06M1RUsUoXn5VlyPsH22PVaqGMNnDOWJ8qWZ//5Cvv3sO0eH/0DGvDeEwIb1iI6OYehbYzm0/0iKMtPnTqRCQDni4+LZt/sQowZNIj4+PpWliezOqUNqlVIK+AlYp7UupbUuB4wAfJ0Z14NQSpUHZgEdtNZlgfLAqVTKPXDjXmt9SWvdxngZAAQ/TIxa6+CMNjaN8r9qracYL1sC5R5mvY+iXoPaPFayKC/WbsvEwVMZ8X7q7fe92/fT+5W3uXT+cpLpbh5ujJgyiP6dh9GmfgeGvD7KEWFnyDMNavNYiWIE13qZcYMnM3rq0FTL7dm+nx4v9+PiuaS5tevWhpNHT9P6uY50fakPQ8b1wzWH068dJXrU/L74dAltGnSiTYNOfDRpDju37MkyjU0sFgq/+wZnuo7lRJM+5G9en1yliyUpcmvzPk4Ev8XJF/pxYdjHFJn8FgB3Tl/k5Av9bP9a9McaE0vUii3OyCJtFsWTU7qz77X32PbMAAq1qkveJ4okKRJ9NpTdLcexPWgIp6f/wJPTegKQ76liFO7QgJ1NR7DjuSH4NKpCnhJ+Dk9BWSx0GN+DGV0mMarRAGq2qEfh0kWTlKkQWBnfEv68E/gWX42YS6dJPe9bd27fGYwLHsK44CHs+nMru/7aBsDFo+cY33wY44KHML3TRDpN6oXFJWverdIyuBFzp090dhgPx2LBY+DbhA8eztUOXcjTsAGuxR9PtZz7Gz2J3b4jyWSPt98idtt2rrbvzNUuPYg/e9ZBgaevSlBVChcvTJ9nezFn+Gx6TXoj1XKd3unCb/N/4c36vbh1/SYN2jZKnGexWOj0Tmf2rt+TOM3L14vnuzZnyPMDeLtRXywuLtRr/qzp+VQMrIJfCX+GBvblixFz6GwcW8m1Hd6RFQt+Z1hQX25dv0n9tg3uW3/j9+v4sPOEFMvqNqUPy95fzKimA9m1YhvBPV80J7n7qPVcDYqWKMpr9TrxwbDpDJz8dqrlDuw4xMBXh3D5fEiS6VGRN5g5elaWb2gCBDasS/GSj/FcjRcZOXAi4z94J9Vyv37/J41qvUSzZ14hd55cvNKxpWMDzSI0ymH/sipnfyoGAXFa68RLrVrrvcAGwE0p9b1S6ohSaonROEUpNUYptUMpdVApNc9u+jql1PtKqe1KqWNKqWeM6XmVUsuUUvuVUkuVUtuUUtWMeY2VUluUUruVUt8ppdyM6U2N9W4EXrpPDkOBSVrrI0b88VrrT43lfKmUmq6UWgu8r5QqpZT6Sym1Sym1QSn1lFGuhBHHDqVU4tlUKVXcyDMnMB5oq5Taq5Rq+yBvslLqjFLKx1jeEaXUfGO5S5RSDZVSm5RSx5VSNYzyXZRSs5RSdYAWwAfGeks9yHofRf0m9fh92V8AHNh9CHcPd3wKeacod/Tg8RQnbYBmLzVi9R/rCbl4BYCIa5Gmxvsggpo+y6/f2Xp+9u86hLuHW6q5HTl4LEVDGkBrTT63vADkzZeH65FRJMQnmBv0A3jU/OwFt2rE8p9WmRLnw8hT6Qliz14m7vwVdFw813//B/dGtZKUsd6OSfzbkic3OpWHBbjVqcSds5eJu3TV7JAfiEeV0tw+HULM2VB0XAKhP2+mYNPqScpE7TxG/PVbtr93HSe3v23b5i1ThKhdx7FG30EnWIncfJiCwTUcnkPJgNKEng3h6vlQEuLi2fbbJgIaJ82hcuPqbP5xHQCn9hwnr3te8hcskKG6ANWfr8O2XzcCcCfmDtYE289658iVE53aBs8iqgVUIL+Hu7PDeCg5yj5FwoVLJFy6DPHxRP+9hlz16qYol7d1K2LWb8AaEZk4TeXNS85KFYn+3ehxj49H37zloMjTV6NxLdb+sAaAY3uOks8jH56FPFOUq1CnIpuXbwJg7ferqdnk3nknuOsLbPlzM9fDriep4+JqIWfunFhcLOTKk4vwK+EmZmJTpXF1Nv24HoCTe46T1z0f+QsWSFGubJ3y7Fhuu+C28Yd1VGlc4771j27/l1vXb6ZYln/JwhzdZuutPrRxH9Wa1UpRxhHqNanLiu9XAvDv7sO45XfDu5BXinLHD50g5MKVFNMjwyI5su9oYk9vVtawWSA/LfsdgL27DuCR352Cvj4pyq37e1Pi3/t2H8Lf/z/TnyQymbMbnOWBXWnMqwz0x9a7VhK4+8kyS2tdXWtdHsgD2A91ddVa1zDqjTWm9QEitNYVsQ17rQqglPIBRgENtdZVgJ3AQKVUbuBzoDnwDHC/S/Tp5QDwhLGOQcA84C2tdVVgMPCpUeZjYI7WujqQovWktb4DjAGWaq0DtNZL7xNTekob66sIPAW8BtQz4hmRbL2bgV+BIcZ6U47zMUkh/4KEXApNfH3lciiF/AtmuP7jJR/Do4A7n//4CUtWLOCFl5uaEeZD8fUvSMjFpLn5PkBu/1vwPSWfKM7a/b/z07olTBk1I0t9yX3U/O7KnScX9YJqser3tZkZ3iPJ4edN3OV7jcT4y9fI4ZuyMe3euDZlVs3h8QVjuTjs4xTz8zd/luu//WNqrA8jl58XsZfCEl/HXgojl1/KL0x3+b/2HGFrbL0qt46cp0Ctsrh6umHJkxPvhpXJVSTle2O2Ar5ehF+6lvg64nIYnr5Jc/D09SbcLs/wkHA8/bwzVPeJGmWJunad0DP3TtUlA8owYeUMxq+Yxtej5iU2QEXmcSnoQ0LovfOK9epVXAom/YJr8fEh97PPcPvnpMPUXQr7Y42MJP+IYfgsnEf+YYNRuXM7JO778fbzJuzyvX0uLCQML7+kx427pwe3om4m7lfXLofhbZTx8vWiVpParFj8V5I64VfC+WXeT8zbupCFOxdxK+oW+zbswWyevl6E2R1D4SFheCbLx83TndtRtxLzsT/OMlI/uQvHzlG5ke3CUPXgOnj5p2z4OIKPnw+hdhcRr16+io+fc2Ixm69/IS5dvNdoDrkUil86n/Ourq60fCWY9Ws2OyK8LMfqwH9ZlbMbnOnZrrW+oLW2AnuB4sb0IKOX8gDwHPC0XZ0fjf932ZWvB3wLoLU+COw3ptfC1pjdpJTaC3QGHsfWCDuttT6ubd/iFz9iHt9prROM3tM6wHfG+j4D/I0ydYG7N6N8/Yjru5/TWusDxvt6CFht5HmAe++Z0xkd10k8SKPKxdWFshWf4q0OQ3iz3UBeH9CFx0oWu39FB1CpDHl4kNzqBtXkyMFjBFV8gdbPdWLE5MGJPZ5ZwaPmd1dg42fYs+NA1hlOm5ZUcruxcgvHG73BuV4T8R3YIck8lcMV9wY1uP7nRkdFmHGpHXekvu0K1H2awq8FcWLCEgBuH7/I2Vm/UHnZKAK+GcHNQ2fR8Y7/+MvQuSOVUUda6wzVrdmiXmLv5l2n9h5ndOMBTGgxnOA3WuGaK8eDBy7Sl8q2SX7sebz9JjfmfgbWpPudcnEhxxNPcPvnX7nWrSc6JoZ8HdqZGe0jSb7PpZ66rUz3ca+zaPKXWJPlnC9/Pmo0qknvuj3oXr0zufPmpn6rQJMivm+wyYqkc5xloH5yC4Z+SsOOTXn3t6nkccvttB7C9LZTdvOgm2n8B8PZsXkPO7eaf9FDZE3OvvHrENAmjXmxdn8nAK5G7+On2B6Mc14pNQ7InUqdBO7lltaAZgWs0lon+dQxHs7zIGeIQ9h6TfelMf/uuB0LEKm1DkijnKPOSvbvq9XutZWH2B+UUj2BngBF3Uvik/fh79l6petLvNS+BQCH9h7Gr3ChxHm+/oW4GnItraophF4KJTI8kpjbMcTcjmH31r088XRpzp06/9DxPYpXu7amTQfbfSUH9x7Gr0jS3EIfILdWr77A/E8WAXD+zAUunrtEiTLFObjHeQ/AyMz87mrWsiHLf1qZaTFmhriQMHLYXcV19fchLjTtYWq3dxwi52N+uHh6kGA8GMKtflViDp0kIQsN874r9nIYuQrf603IVdibOyERKcrlK/cYZaf3Ym+7ycRH3Bvidvl/a7n8P1uPdMkR7ZL0ljpKREgYXoXv9Sp4+nsTGRqRSpl7eXr5eRF5JRzXnK7p1rW4WKjSpCbjm6d+X/LlkxeJjY6l6BOPceaAwwaE/L+QEHoVl0L3ziuWggVJuJZ0/8rx5JMUGDfGNj9/fnLVrolOSCDu0L8kXL1K3L+HAYheux63Dq85LvhkmnUKplE724PRTuw/jrddj5y3nzcRyYa+RoVHkc/DDYuLBWuCFR9/78ThsaUqlGHQrCEAuHt5UDWoKgnxVlxzuHDl/BWiwm3nna1/bebJqmVZ/9O6TM+nQcem1G/XEIDT+07gXdiHu4/K8UolnxvhUeT1yJeYj/1xFhESdt/6yV0+eZEPOtnuRvIt4U+loKqZltv9tOr8Ii+0tz1e48jeoxQqfO/zoaB/QcKuOP4caJYO3V6hbcdWABzYe4jCRXwTh/f5FS7ElZDUbxF5a0hPvLw9GTnwoZ+l+Z+Xle+tdBRn93CuAXIppV6/O0EpVR2on0b5u43La0aPYVqNVXsbgVeMZZcDKhjTtwJ1lVKljXl5lVJPAEeAEnb3K97vMugHwAijLkopi1JqYPJCWuso4LRS6mWjnFJKVTJmbwJeNf5un8Z6bgDOuPkm3fVqredpratpras9SmMTYNkXP/Jqwy682rALa//6hxdesQ2DrVDlaW7euMm10IyfuNet2EDlmpVwcXEhd55clK/yNKePn3mk+B7Ft1/8kPggnDV/rqfFy7YPqIpVHzy3yxevUOsZ2/Ah74JeFC/1GBfOXjQl7ozKzPzA9iTearUrs/avrDXsNHr/MXIVL0yOor6oHK7kf+FZbvy9LUmZnI/7J/6d++lSqBw5EhubAPmb1ycyCw6nBbix5yR5S/qT+7GCqBwuFGpZh2srdiYpk6uINxUWDubQm7OIPpX0HtwcPh6JZQoG1+DKT5twtNP7TuBb3B+fooVwyeFKzeZ12bsq6QNk9q7aSZ2XAgEoWbkMt2/c5vrVyPvWLVevIiGnLhIRcu8LsE/RQokPCfIu4oN/ycJcuxCKyFxxR47gUqwILv5+4OpKnobPEbsp6fC8q6+8xtWX23H15XbErFtP1LSPiN2wCWt4BNbQUFyK2Ua55KpWhfgzZ5yQhc2fi5YzsNnbDGz2NttWbCWo9XMAPFH5SW7fuE1EaMqLPAe37KdOsO3OoqA2Ddi+0nbe6V2vB73q2v5tWb6Zz0bNYfvKrVy9eJUnqjxFzty5AKhYtxIXTphzwXX1138xJngwY4IHs3vlduq+ZPsKV6pyGaKNYyu5w1sOUj24NgD1Wgeye6Xtyc57Vu3IUH177t62845Sihf7tmHNEsddqPzpq1/o3rgX3Rv3YsOKTTRp0xiAclXKcivqFmHpXJD8r1m8cBnNg9rRPKgdK5evo9UrtjvaAqpW4EbUTa5eSXlh+ZUOLXk2qDZv9xyRbXt7RcY4tYdTa62VUq2Aj5RSw4EY7v0sSmrlI5VSn2Mb/nkG2JFauWQ+Bb5SSu0H9mAbUntda33V+BmRb5RSuYyyo7TWx4xeuz+UUtewNVjLp5PDfqVUf2M5ebH1VKb1GxXtgTlKqVFADmxDffcBbwP/U0q9DfyQRt21wHBjOO7kdO7j7GL8lMldj3r3/LfA50qpfkAbR93HufHvLdRrUJtfty4jJjqGcf3fS5z3yZIPGT9wClevXKNd9zZ0frM93oW8WLZmERtXb2H8oCmcPn6WzWu3sWztV1itmp+W/MbJIykfze4M//y9mWca1OHPbd8THR3D6LfvPTXy0yXTGTvwPa5euUb7Hq/Q9c0O+BTy4se1i9mwegtjB77H3OkLmTRzND+uW4xSihkTPk3yczDO9qj5ATQIDmTz+u1E2z2AJ0tIsHJp3FyKfzUeZbEQ8d0qYo+fw/O1ZgBE/O9PPJrWoUCr59DxCeiYO5zv935idZU7F271Arg0apazMkiXTrBy7J2FBHw7EuVi4dI3a7l19AKFO9meiHlp0SpKDGpDDk83nny/h61OfAI7m9ieUFhhwSByeLpjjY/n2DsLEh8u5EjWBCuLx8xn4KJRWFwsbFy2hkvHLxDY3vZFcN2Slexfu5uKQVWYsn4Wd6JjWTjk03Tr3lWjeV22/Zq0EV2m+lMEv9GKhPh4tFXz9ejPuRlxw3EJP4AhY6ewY89+IiOjaNCyA326d6R18ybODitjEqxETZ+J1/SpYLEQ/cefxJ8+Q94XmwNw+5ff0q1+fcZMCowdiXJ1JeHSZSInv59ueUfZtWYnVYOqMWfDPNvPogy+d8/3qC/HMnvYJ0RcCWfR5C8ZNGsorw3pwOlDp/h7afqNquN7j7Fl+SamLf8Ia0ICpw6dYuX//kq3TmbYZxxbH6yfTWx0LPOHzE6cN/CLkSwc9imRoREsm7KYPp8MoPWgdpw9dJp/lq2+b/03Zg7gqVpP4+bpzowt8/hpxlL+WbaaWi2eoWFH2wXqnSu2seG7NabnmZqtq7dR+7mafLPpa2KjY5g88IPEeVMXvcf7Q6YRdiWM1t1a0a5PW7wKevHF35+zdc12pg6ZhldBT+b9OYd8bnmxWjVtXm9Np8Bu3L552yn5pGfdqo0ENqzHmh2/EBMdw7B+4xLnLfhmJu8MGE9oyDUmfDiCi+cv8/2fXwKw4o81zPrwc+cE7URZ+d5KR1HZ/YqDUsoFyKG1jjF6LVcDTxgP4hGZqLJf3Wy9M8XprPMkWPHgvs2XPR/eABB6K+vcw2uGxXmy98f1ZzunOjsEU11r2d3ZIZiqzzk3Z4dgGg9LTmeHYKrTcZHODsFUF2NT9pZnJyev7f5PjFX9y/dVh30/bnrl2yz5njj7Hk5HyAusVUrlwHbf5hvS2BRCCCGEEEII82X7BqfW+gZQ7VGXo5Tqim3oq71NWus3H3XZ/+VYhBBCCCGEEKnL3mN0MibbNzgzi9b6C+ALZ8cBWSsWIYQQQgghhEiLNDiFEEIIIYQQwgTysyjO/1kUIYQQQgghhBDZlPRwCiGEEEIIIYQJrNLBKT2cQgghhBBCCCHMIT2cQgghhBBCCGECq9zDKT2cQgghhBBCCCHMIT2cQgghhBBCCGEC7ewAsgDp4RRCCCGEEEIIYQrp4RRCCCGEEEIIE1idHUAWID2cQgghhBBCCCFMIT2cQgghhBBCCGECq5Kn1EoPpxBCCCGEEEIIU0gPpxBCCCGEEEKYQJ5SKz2cQgghhBBCCCFMIg1OIYQQQgghhBCmkCG1ItPcTIhxdgimCouJcnYI4hGU6FHM2SGY5rFr150dgqn+t8Ld2SGY6lrL7s4OwVQ+Py9wdgimiq3S19khiIcUHn/L2SGY6vyNUGeHIJCfRQHp4RRCCCGEEEIIYRLp4RRCCCGEEEIIE1jlV1Gkh1MIIYQQQgghhDmkh1MIIYQQQgghTGBFujilh1MIIYQQQgghhCmkh1MIIYQQQgghTKCdHUAWID2cQgghhBBCCJHNKaWaKqWOKqVOKKWGpzK/vVJqv/Fvs1KqUmasV3o4hRBCCCGEEMIEWeUptUopF2A20Ai4AOxQSv2qtf7XrthpoL7WOkIp1QyYB9R81HVLD6cQQgghhBBCZG81gBNa61Na6zvAt8CL9gW01pu11hHGy61A0cxYsfRwCiGEEEIIIYQJrM4O4J4iwHm71xdIv/eyO/BnZqxYGpxCCCGEEEII8R+nlOoJ9LSbNE9rPe/u7FSqpPpMI6VUELYGZ73MiEsanEIIIYQQQghhAkc+pdZoXM5LY/YFoJjd66LApeSFlFIVgflAM611WGbEJfdwCiGEEEIIIUT2tgMoo5QqoZTKCbwK/GpfQCn1GPAj0FFrfSyzViw9nEIIIYQQQghhgqzylFqtdbxSqi+wAnABFmqtDymlehvz5wJjAG/gU6UUQLzWutqjrlsanEIIIYQQQgiRzWmtlwPLk02ba/d3D6BHZq9XhtQKIYQQQgghhDCF9HAKIYQQQgghhAmy0M+iOE22anAqpYoCs4Fy2HpvfweGGD9umladEVrr9+6z3P7YHit8O5PiPANU01pfU0pt1lrXyYzlGsvuAnyA7UlUbsAp4F2t9eb71PsS+F1r/X2y6QFAYaML3mlGvzeE+g3rEn07hmH9xvHv/iMpykybM5HyAWWJj4tn/55DjB70HvHx8U6I9v4mTx1No8b1iY6O5s3ew9i/798UZT6bP42AKuWJj4tn9679DOg3mvj4eN56uwdtXmkBgKurC088WYoyJWoSGXHd0WmkKTvn51ImgJzPdwWLhfidq4n75+cUZSwlypHz+a4oiwv69g1i5o8F1xzkfn08uLiiLC7EH9pK3Opljk/gPlyerkbuV3qjLC7c2fgnd1YkjdHliYrk7TMO67UQAOL2bOLOH0uw+BYlz+sjEstZfPyI/e1r7qz+yaHx38/T9QNoN6YrFhcLG5au5s85P6co025sNyoEVeZO9B0WDp7FuUOnAegytQ8Vn6vKjbDrjG0y0MGR31+umtXxeLsvWFy4/fsf3Fr8Tarlcjz1JN6fzSZy7Hhi1v0DgHLLR/5hQ8hRsgRoTeTkqcQdSnncZmWj3pvOP5u24+VZgJ8Xz71/hSyi17u9qB5UndjoWKYPms7JgydTlPEt5svwWcNxK+DGyYMn+bD/h8THxdO6V2sCWwYC4OLqQrHSxWgX0I6b12/S/4P+1GhQg8iwSPo06uOwfNqP7UaloCrcib7D54M/4axx/NjzKVqIPrMGkC+/O2cPneKzATNJiItPt/6HG+cQczMaq9WKNT6BcS2GAVA9uDat+rfFv3QR3n1xOGcOpHz/HOWdSQN5pkFtYqJjGdlvAocPHE1Rpl23NnTs2ZbHShSjXtkmRIbbPtu69mnP862bALZtWbJMcZ4p14yoyCiH5pCW6dPH07Tpc0TfjqZ7jwHs3XswRZnP5n5I1aoVUUpx/PgpuvcYwK1bt2n3aisGD7btgzdv3uKtt95h/4HDjk5BOFG2GVKrbHe2/gj8rLUuAzyBrcE16T5VR9xnPkB/IO8jBZiGzGxs2lmqta5svA9TgB+VUmUfclkBQHCmRfYQ6jesy+Mli9GwRktGD5rI+KnvpFru1x/+pEnt1jz/bFty587FKx1aOjbQDGrYuD6lSj1OtYCGDOg3mmkzxqda7rtlv1KzShPq1nye3Llz07HzKwB88vF86tdtQf26LRg/bhqbNm7PMo0xyOb5KQs5m3cn5qtJRH88AJeKdVEFiyYtkzsvuVq8TuzX7xM9cyAx30yzTY+PI2bBu8TMGkL0rCG4lAnAUqyM43NIj7KQp92b3P5kFDfHvU6O6kFY/B9LUSz++EFuTezDrYl9uPPHEgCsVy4kTrs1qS/6TixxezY5OoN0KYuF9uN78FGXSYxuNIAaLerhXzrp9qsQWJlCJfwZEfgWi0bMpcOkez9ntun7tXzUeaKjw84YiwWPgW8TPng4Vzt0IU/DBrgWfzzVcu5v9CR2+44kkz3efovYbdu52r4zV7v0IP7sWQcFnnlaBjdi7vQsun3SUC2oGkWKF6HHsz2YOXwmfSf1TbVct3e68dP8n3i9/uvcvH6Txm0bA/DDZz/wVrO3eKvZW3z5/pcc3HqQm9dvAvD3d38zutNoh+UCUDGwCn4l/Bka2JcvRsyh86SeqZZrO7wjKxb8zrCgvty6fpP6bRtkqP6UdmMZEzw4sbEJcOHoOWb2nsrR7c69QPJMg9o8VqIYwbVeZtzgyYyeOjTVcnu276fHy/24eO5ykulffLqENg060aZBJz6aNIedW/ZkmcZm06bPUbp0CcqVq8cbfYYx65PJqZYbPGQc1ao3pmq1Rpw7f5E+b3QF4PSZczRo2Iaq1Rrx3uSP+fTTqY4M3+msDvyXVWWbBifwHBCjtf4CQGudAAwAuiml+iilZt0tqJT6XSkVqJSaAuRRSu1VSi1RSuVTSv2hlNqnlDqolGqrlOoHFAbWKqXWGvXnKKV2KqUOKaXetVvuGaXUu0qp3UqpA0qpp4zp3kqplUqpPUqpz7D74VWl1E3j/0Cl1Dql1PdKqSNGPMqYF2xM26iUmqmU+j2jb4rWei223+PpaSyrlFLqL6XULqXUhrsxGhoa044ppV4wHpk8HmhrvEdtM745Mk/DpvX5eekfAOzddRD3/G4U9PVJUW793/e+3O7bfQjfwoUcFuODCH6+Id9+8zMAO3fsxaOAO76+BVOU+3vl+sS/d+/aR+EivinKtG7zAj9+n+HdwSGyc36WoqWxhoegI0IhIZ6E/ZtwLZv04W2uleoRf2gb+vo124Rbdl8Y7sTY/ndxsf3Tjvx1rvtzKfEk1tBL6GshkBBP3M51uFaq/eDLeSoA69XL6PBQE6J8eCUCShN6NoRr50NJiItn+2+bCGhcPUmZgMbV2fLjOgBO7TlOXve85C9YAIDj2w9zy/gyn9XkKPsUCRcukXDpMsTHE/33GnLVq5uiXN7WrYhZvwFrRGTiNJU3LzkrVST6d2MgS3w8+uYtB0WeeaoFVCC/h7uzw3ggtRrXYvUPqwE4uuco+Tzy4VnIM0W5inUqsnH5RgD+/v5vajdJeVwGtghk3a/rEl8f3H6QG5E3zAk8DVUaV2fTj7Zz+8k9x8nrni/x+LFXtk55dizfAsDGH9ZRpXGNB6pv7/LJi4ScSvFTgg4X1PRZfv3Odgzt33UIdw83fAp5pyh35OAxLp2/nGK6veBWjVj+0ypT4nwYzZs3Zsli2wC47dt3U6CAB35+Kb9j3bhx7/yYJ09utPEZt3XrLiIjbReOt23bTZEi/g6IWmQl2anB+TSwy36C1joKOEcaQ4e11sOBaK11gNa6PdAUuKS1rqS1Lg/8pbWeie1HUYO01kFG1ZHGI4IrAvWNH0i965rWugowBxhsTBsLbNRaV8b2ezcpuwxsKmPrTS0HlATqKqVyA59h+/HVekDKb+73txu427CcB7ylta5qxPepXbniQH3geWAutv1jDLYe0wCt9dKHWPcj8/UvxOVLVxJfh1wKxdcv7bfB1dWVlq88z4Y16Y4idhr/wr5cvHjvw+bSxRD8C6dsbN3l6urKK6+2ZPXfG5JMz5MnNw0aPsOvv6wwLdaHkZ3zUx5e6Ov3fgNZR4Wj8if9QmHxLozKk4/c3ceRu8/7uAY8a7cAC7n7fkDedxaQcGI/1gsnHBV6hqgC3lgjria+1hHXsBRIeXHHpWRZ8o2aQ963JmLxT9mLlqN6IHE71pkZ6kPx9PUi4tK1xNcRl8Pw9PVKUqaArzfhl+5t44iQcAr4pfzSmNW4FPQhIfReA9969SouBZNuO4uPD7mffYbbP/+atG5hf6yRkeQfMQyfhfPIP2wwKnduh8T9/52Pnw9XL9875q6FXMPHL+l28/D04FbULawJtv6La5ev4Z1sn8yVOxdVA6uyablzRxV4+noRZneMhYeE4ZksVjdPd27b5WN/HKZbX2uGfD2Gd3+bSmC7RiZn8uB8/QsScvHeMXjlcii+/g/+lS13nlzUC6rFqt/XZmZ4j6RwYT/OX7jXqL9w8TKFC/ulWvbzedM4f24PTz5RmtmfLkwxv2vXV1mxIuvk5ghaOe5fVpWdGpwKSK27IK3pqTmArZfvfaXUM1rrtMbxvaKU2g3swdbQLWc370fj/13YGnAAzwKLAbTWfwARaSx3u9b6gtbaCuw16j8FnNJa370JIvWbctJ3t6fUDagDfKeU2outIWt/mWmZ1tqqtT6O7d7Pp5IvyBmMjt4kdDo9Q+OmDmfHlt3s3LrXxKge3oPm8+GMcWzZtIOtm3cmmd602XNs27Y76ww3NWTr/FI7mSfPzcUFS+GSxCyaTMyXE8kR1AblbRxm2krMrCHcntoLl6KlUYWKmR7yg0k1wSSvEs6d4OaIjtya+AZ31v5CnjfGJi3u4oprpVrE7/rHvDAfVgb2zVSKZLme6FSlFniyuD3efpMbcz8Da9KBV8rFhRxPPMHtn3/lWree6JgY8nVoZ2a0Ih0pzpf3Pyyp2agm/+78N3E4rdNkYD9M9zMinfoTW49k7AtD+LDLRBp0asqTNcqlLOtEKpUNld5nX1oCGz/Dnh0HssxwWniwz/XXew7i8eJVOXL0OC+/3CLJvPr169C1y6uMGHm/u91EdpOdHhp0CGhtP0Ep5QEUA66TtHGd6qVbrfUxpVRVbPcsTlZKrdRaJ7kBTSlVAlvPYHWtdYTxsB375cUa/yeQ9P3NyFkn1u7vu/Uz43pFZeAwtvcgUmsdkEa55DHeN2alVE+M4boF3R4jf+6UvSEPo323l2nbsRUA+/f8m6SHzK9wIUKvXEu1Xt/Br+Pl7cmbg7LWyaz76+3p1MU2InnP7v1JhpMULuJHyOXUhx4OHd4Xbx8vBvR7M8W8Vm2e54fvssZw0+ye3136etIeTeXhhY4KT1YmjIRbURAXC3GxJJw5jMX/cRLC7IZQxdwm4fQhXJ4IID70vKPCvy8deQ2L570r8srTB2tkWNJCMfeenRZ/cAe52/VF5fNAG0OHXctXx3ruBPpGpCNCfiARIWF4Fr53jvL09yYyNCJFGa/C97axp58XkVeSbuOsKCH0Ki6F7g1xsxQsSMK1pNsux5NPUmDcGNv8/PnJVbsmOiGBuEP/knD1KnH/2h7iEb12PW4dXnNc8P/PvNDpBZq0sz0c5vj+4xS06wXz8fMh7ErS7RYVHkU+j3xYXCxYE6z4+Kcs82zzZ1n/y3qcoUHHptRv1xCA0/tO4F3Yh+PGPC8/byKSHT83wqPIa5eP/XEYERKWZv27ZW6ERbFrxTZKVirt9Ps2X+3amjYdXgTg4N7D+BW5dwz6+hciNCT17yrpadayIct/WplpMT6s3r07072b7Tywc+c+ihUtnDivaBF/Ll++klZVrFYr3333GwMH9mbRItuD5yqUL8vcuVNp0aIj4eGRpsae1WTleysdJTv1cK4G8iqlOgEopVyAacCX2HrrApRSFqVUMaCGXb04pVQOo05h4LbWejHwIVDFKHMDuHtjiAdwC7iulPIFmmUgtn+A9sY6mgEpb9BI2xGgpFKquPH6ge6jVErVx9Yg/NwYYnxaKfWyMU8ppSrZFX/ZeI9KYRvSe5SkuaegtZ6nta6mta6WWY1NgCULv6NF0Gu0CHqNv/9cR8u2zwMQULU8N6JucjWVBufLHVryTFBtBvQa8VBXFc204PMliQ/C+eP3v3m1XUsAqlUPIOr6Da5cuZqiTsfOL/Ncw2d4veuAFPm4e7hRt24N/vzjb0eEf1/ZPb+7rBdPYPH2R3kWAhdXXCrWJf5I0p7Z+MM7cCleFiwWyJETl2KlsYZehLwekNt49phrTlxKVURfveiELNKWcOYolkJFUN6+4OJKjmqBxO/bmqSM8rh3+rIUfxIslsTGJmTd4bQAZ/adwLe4Pz5FC+GSw5Uazeuyb1XSh+fsXbWT2i8FAlCychmib9zm+tVIxwf7gOKOHMGlWBFc/P3A1ZU8DZ8jdlPS2wquvvIaV19ux9WX2xGzbj1R0z4idsMmrOERWENDcSlm63HPVa0K8WfOOCGL/x9+X/R74oN+tqzYQoPWtgfmPFn5SW7duEVEaMpBUPu37KdecD0AGrZpyNaV947LvO55qVCrAltWbnFMAsms/vovxgQPZkzwYHav3E7dl+oDUCqd4+fwloNUD7bdh1qvdSC7V24HYM+qHanWz5knF7nz2a7t58yTi/LPVOLCsXMOyC59337xQ+KDftb8uZ4WL9uesVix6tPcvHGTa6Fh91lCUm7u+ahWuzJr/3L+CJG5c7+ieo0mVK/RhF9/+4v2HdoAUKNGFa5fv0FISMoLyaVKFU/8+/nnG3L0qO22kWLFCrN02ed07fo2x4+nfGqxyP6yTQ+n1lorpVoBnyqlRmNrTC/H9hTaO8BpbENmD2K7p/GuecB+Y4jsIuADpZQViAPesCvzp1LqstY6SCm1B1uP6ikgIzdMvAt8Y6xjPbb7SjOaV7RSqg/wl1LqGrA9A9XaKqXqYXuy7mmgtdb67vOn2wNzlFKjgBzAt8A+Y95RIz5foLfWOsZ4UNJwYwjuZGfcx7lu1UbqN6zL6u2/EB0dw/B+4xLnff7Nx4zsP4HQK9cY/8E7XDofwnd/fgHAyt/XMmva544O975WrVhHo8b12bVvNdHR0fR9Y3jivKXff87bfUcSEhLKtI/Gc/7cJVas/g6A339dyQfv25599ULzxqxds5Hbt6OdkkN6snV+Vit3fltA7i4jQVmI370WHXoB1xq2+4nit69CX71IwrG95HlrGmgrcTtXo0PPo3wfI1ebviiLBZQi/sAWEo7uvs8KHcxqJebb2eR9+z2UxcKdTSuxXj5LjmdtF3zi/vkD1yrPkLP+C5CQgI6LJfpzu6cV5siFS9kqRC/+2EkJpM+aYOV/Y+bTf9EoLC4WNi1bw6XjF6jf3vbEz/VLVnJg7W4qBFXhvfWzuBMdyxdD7t3m/vrM/jxZ62ncPN2ZuuUzfp2xlI3L1jgrnaQSrERNn4nX9KlgsRD9x5/Enz5D3hebA3D7l9/SrX59xkwKjB2JcnUl4dJlIie/74ioM9WQsVPYsWc/kZFRNGjZgT7dO9K6eRNnh5WuHWt2UD2oOgs2LCA2OpYZg2ckznv3y3f5eNjHhF8J54vJXzBs1jA6DenEyUMnWbH03r3tdZrUYfc/u4mNjk2y7KGfDKVi7Yp4eHqwaNsiFk9fzMql5vac7Vu7m4pBVfhg/Wxio2OZP2R24ryBX4xk4bBPiQyNYNmUxfT5ZACtB7Xj7KHT/LNsdbr18/sUoN8821NfXVxc2PLLBg6s3wtA1SY16DCuB+5eHgxcOIJzh8/wYacJpuaZmn/+3swzDerw57bviY6OYfTb956Y/OmS6Ywd+B5Xr1yjfY9X6PpmB3wKefHj2sVsWL2FsQNtv87XIDiQzeu3E307xuHxp+fPP9fQtOlzHD68kejbMfR4/d7PQv3yyyJ69x5CSEgoC+bPwMPDHaVg//7D9H3L9qsCI0cMwNurAJ/MtOUZHx9P7TrPOyUXZ5AeTlBZrSdIpKSUctNa3zSeWjsbOK61nnG/eo5WpmDVbL0zhcVknfspxIM73y/A2SGYJuFa9t43B674bz159EFNKPpgvSD/NT4/L3B2CKZ6sUrqP2WSHRS05HF2CKbaFZ21RplktmORF5wdgqnuxF7Iwo/JuWdWsQ4O+37c9/ziLPmeZKchtdnZ60YP4yEgP7aH/QghhBBCCCGyMO3Af1lVthlSm50ZvZlJejSVUl2Bt5MV3aS1Tvn0FSGEEEIIIYRwAmlw/kdprb8AvnB2HEIIIYQQQojUWbPkIFfHkiG1QgghhBBCCCFMIT2cQgghhBBCCGECeUqt9HAKIYQQQgghhDCJNDiFEEIIIYQQQphChtQKIYQQQgghhAlkSK30cAohhBBCCCGEMIn0cAohhBBCCCGECbSzA8gCpIdTCCGEEEIIIYQppIdTCCGEEEIIIUxgVc6OwPmkh1MIIYQQQgghhCmkh1MIIYQQQgghTCBPqZUeTiGEEEIIIYQQJpEeTiGEEEIIIYQwgTylVno4hRBCCCGEEEKYRHo4hRBCCCGEEMIEVunjlB5OIYQQQgghhBDmkB5OkWka5ivl7BBMFZArp7NDEI+gzaIwZ4dgGheVvU/lBS3Z++pwn3Nuzg7BVLFV+jo7BFP9snuWs0MwTc9qQ5wdgqkCchd2dgimmuRZ0tkhCOQptSA9nEIIIYQQQgghTJK9L4sLIYQQQgghhJNk7zE6GSM9nEIIIYQQQgghTCENTiGEEEIIIYQQppAhtUIIIYQQQghhAnlokPRwCiGEEEIIIYQwifRwCiGEEEIIIYQJrMrZETif9HAKIYQQQgghhDCF9HAKIYQQQgghhAms8sMo0sMphBBCCCGEEMIc0sMphBBCCCGEECaQ/k3p4RRCCCGEEEIIYRLp4RRCCCGEEEIIE8jvcEoPpxBCCCGEEEIIk0gPpxBCCCGEEEKYQJ5SKz2cQgghhBBCCCFMIj2cIksoV78Sr4zpinKxsGnpalbO+SVFmVfGduXpoMrciY5l0eBPOX/oNJ7+3nSe/iYeBQugrZqN3/zN2i/+TKwT2LkpgZ2akpCQwME1u/lpyhJHppWqYoEVqfNuR5SLhSPfrGPv7N+SzC9Qyp/A6T3xKV+c7VO/Y/9nyxPnVejRlKfaBYLWhB+5wLpB80iIjXNwBunLrvn1frc31Z+rTmx0LNMGTuPkwZMpyvgW82X47OG4F3DnxMETfPj2h8THxdO6V2uCWgUB4OLqQrHSxXg14FVuRt4kn0c++k/tz+NPPo7WmhmDZ3Bk9xFHp0fPd3tRLagasdGxfDRoRpr5DZ01DPcCbpw4eJLp/acRHxcPQIVaFXh9bE9ccrgQFR7FO68MT6xnsViY8ftHhF0JY3zXd02Jv3z9AF4b0w2Li4V/lq5m+ZyfUpR5bWw3KgZV4U70HRYM/oSzh06nWzdffjfemDUQn6KFuHYhlE/fnMbtqFu45HCl83u9KFGhFFat+d+7Czm69RAAA78aRf5Cnri4uHBsx798PXo+2mruHTzd3+1J1aCqxEbH8smgjzmVyrYrVMyXQbOG4FbAnVMHT/Jx/+mJ2w6gdMUyTPnlA6a9OZUtyzcD0Lz7izRs1xi05uyRM3wy+GPinHA89nq3F9WDbMfe9EHT0z72Zg3HrYAbJw+e5MP+9469wJaBwL1jr11AO25ev0n/D/pTo0ENIsMi6dOoj4OzejCj3pvOP5u24+VZgJ8Xz3V2OGky4zisFlyblv3b4l+6CBNeHM6ZA7btn6+AG2/OGUKJiqXY9P06Fo+d77hEDR3HdScgqAqx0bHMGzyLMwdPpShTsFgh3vxkIG4F3Dhz8DRzBnxMQlw8/qWK0PPDvhR/uiTfffg/ls+7971nxsa5xNyKxppgJSEhgTHNhzoyrRQKBVWkwoRO4GLh3JK1HJ+V9HO96Et1Kd23OQAJt2LYN2whUf+eA6DRjo+JvxmNTrCiE6ysbzLK4fE7m/RvOrCHUynlp5T6Vil1Uin1r1JquVLqiYdc1pdKqTbG3/OVUuWMv0fcp15xpdTBZNPGKaUGG393UUoVtptnv+wzSikf4+/NDxn3iGSvH2o56Sx/nVLqqFJqn1Jqh1Iq4D7lCyil+ti9LqyU+j4zY8oIZVG8Or47s7q8x/hGA6jeoi5+pYskKfN0YGUKlfBjbGA//jdiHu0m9QAgIT6BHyZ+zfiGA5naaiT1OzZJrPtE7aep1KgaE5sNZkLjQfz9+W8p1u1oyqKoO7EzyztOZVnQUEq/WIsCZQonKRMTeYtNY75mn11DDCCvnyfluzXmx+dH813Dd1AuFkq1qOXI8O8ru+ZXPag6hUsUpvsz3Zk5bCZ93+ubarlu73Tj5/k/0+PZHtyMvEmTV5sA8MNnP9C3aV/6Nu3Ll1O+5MDWA9yMvAlA73G92bluJz2DevJmkzc5f+K8w/K6q1pQNQoXL0zPZ19n1vBP6DPpzVTLdXmnK7/M/5me9Xty6/pNGrVtDEA+j3y8MakPE7qP582GfZjyxuQk9Vp0a2FqXspioeP415nRZRIjG/WnZot6FC5dNEmZioFV8C3hz/DAvnw5Yg4dJ/W8b93gN1rx7+YDDA/qy7+bD/B8n1YA1H+1IQCjmw7kww7v8urIziilAPj0zWmMbTaIUY374+6Vn+rP1zYtb4AqQVUpXLwwfZ7txZzhs+k16Y1Uy3V6pwu/zf+FN+v34tb1mzRo2yhxnsViodM7ndm7fk/iNC9fL57v2pwhzw/g7UZ9sbi4UK/5s6bmkppqQdUoUrwIPZ7twczhM+k7Ke1j76f5P/F6/de5ef0mjY1984fPfuCtZm/xVrO3+PL9Lzm49SA3r9uOvb+/+5vRnUY7LJdH0TK4EXOnT3R2GOky6zi8ePQcs3pP5dj2f5MsKy42jp+mfcPS9xY5JsFkKgVVwa+EP4Pqv8mCd+bSZWLPVMu9Orwjfy34jcGBfbl1/SaBbRsAcCvyJl+PXcDyz1NeYAeY9OoYRgYPcnpjE4ui4uSubHltKmueHUKRVnVwfyLpd7Rb50LZ1GoC654bztEZPxHwYY8k8ze1nsS6hiP+XzY2hY1DGpzK9kn8E7BOa11Ka10OGAH42pVxeZhla617aK3vnoXSbXBmQBcg8dtxsmXbr7POQy4/SXyPsJz0tNdaVwI+BT64T9kCQGKDU2t9SWvdxoSY0lU8oDRXz4Zw7XwoCXEJ7PxtM5UaV09SplLjamz98R8ATu85Tl73fHgULEDU1UjOG1dHY2/FEHLyIgX8vAB4tn1jVsz5hfg7tqv4N8KiHJhV6goFlCLqzBVunLuKNS6BE79spXjjqknKxIRFcXXfKazxCSnqW1xdcM2dE+ViwTVPTm5fiXBU6BmSXfOr1bgWq39YDcCRPUdw83DDs5BninKV6lZiwx8bAPj7+7+p3SRlY6P+i/VZ/8t6APK65aV8zfKs+HYFAPFx8dyKumVWGmmq2bgWa35YA8DRPUfJ55Ev1fwq1qnIxuUbAVj9/WpqN7FdEKj/YiCb/9zM1UtXAbgedj2xjrefN9UbVGelkaMZSgaUJvRsCFfPXyEhLp7tv22kcrJzSOXG1dn8o+19P2WcQ/IXLJBu3cqNqrPp+7UAbPp+LZUb1QCgcJmiHN50ALCdV25H3aJ4xVIAxNyMBmy9aa45XEGbe227RuNarDW23bF0tl2FOhXZvHwTAGu/X03NJvcu5gR3fYEtf25Ost0AXFwt5MydE4uLhVx5chF+JdzETFJnf+xldN9M69gLbBHIul/XJb4+uP0gNyJvmBN4JqsWUIH8Hu7ODiNdZh2Hl09eJOTUpRTruxMdy/GdR5zS6w5QtVENNv6wDoCTe46RzyMfBVLZN8vVqcD25VsA2PDDWqo2tp1HosKuc2r/CRLiUn4WZiWelUtz6/QVbp8LRcclcPHnLfg1Sfq5HrHzOHHXbZ9dEbtOkNvfyxmhZllWB/7LqhzVwxkExGmtE8eBaK33Ai5KqbVKqf8BB5RSLkqpD4zeuf1KqV5ga7AqpWYZPaN/AIXuLsfo1aumlJoC5FFK7VVKPfC4SaPHtBqwxFhGnrvLTqXsTeP/8UbZvUqpi0qpL4zpPyuldimlDimlehrTUsRntxxl5H1QKXVAKdXWmB5oxPC9UuqIUmqJunsZ/f62AEWM5bgppVYrpXYby3/RKDMFKGXE9IF9D7BSKrdS6guj/B6lVNCDvqcZVcDXi4hLYYmvIy6HUcDXK5Uy1+6VCQlLbFje5VW0IMXKleDM3hMAFCrpT+kaTzH050kMWDqOx40vhM6U19+Tm5fvfWm7FRJOPv+UH1CpuR0Swb7PltN+28d03D2LOzduc+Gfg/ev6EDZNT9vP2+u2e1/1y5fw8fPJ0kZD08PbkXdwppgTSzj7eedpEyu3LmoFliNjX/avhj7PebH9fDrDJw+kFl/zuLtqW+TK08uk7NJydvPm2uXrya+DgtJGXt6+RUpWRi3/G5MXjqZj/74mOdaP5dYr+e4nix87wu01byGl6evF+F22yf8cjievknjL5CsTERIGJ5+3unWzV+wANevRgJw/WokHj75ATh/+CyVG1XH4mLBp2ghilcohZf/vf1h0KLRfLxrITG3otmxfGum52vP28+bsMv34g8LCcMr2bZz9/TgVtRNu20XlrjtvHy9qNWkNisW/5WkTviVcH6Z9xPzti5k4c5F3Iq6xb4Ne3A0Hz8frtrtm9dCHv7YqxpYlU1Go1tkPrOOw6zK08+LMPuYQ8LwTPbdxc3Tndt2+2b4ZVu+96PRDF88lgm/f0BQu0b3LW+m3P6eRNt9R4u+HJ5ug/Kx1wIJXbMv8bXWmtrfDqf+ikk83uG5NOuJ7M1RDc7ywK405tUARhq9nt2B61rr6kB14HWlVAmgFfAkUAF4HUjRM6i1Hg5Ea60DtNbtHzRArfX3wE5sPYQBWuvoDNQZo7UOAOoDYcAsY1Y3rXVVbA3Yfkop7/vE9xIQAFQCGgIfKKX8jXmVgf5AOaAkUDeDKTUFfjb+jgFaaa2rYGv8TzMarsOBk0ZMQ5LVf9PIsQLQDvhKKZU7g+t+IKm1oXXyXoHU2tl2ZXLlzUWvOYP4bvyX93oYXCzk9XBjasuR/Pje1/SYPSBT434YitTyyFjdnPnzUrxxFf5XewCLq76Fa55clHkpo7uDY2TX/DKyj2akTM1GNfl3x7+Jw2ldXF0oXb40fyz6g77N+hJzO4ZX3nwlEyPPmNS2W4qOuXQOQRcXF0pXKM24LuMY02E0r/Z7lcIlClO9QXUir13n5IETmR90ktgeYftk5PyTzIZlqwkPCWPsb1N5bWxXTuw6ijXhXi/FtE4T6F+jB645c1C2TvmMZpFpUuaedpnu415n0eQvsSa7zzRf/nzUaFST3nV70L16Z3LnzU39VoEmRfxgUn4+pFYo6cuajWry785/E4fTChM4+Dh0tof9XMjIqIfxL41g1POD+aDzRBp2asaTNco9dJyP6kFy8KlbjsfbBXJo4jeJ0zY2H8f6xiPZ0v59SnRthHetp8wKVWRhWeGhQdu11qeNvxsDFe/enwnkB8oAzwLfaK0TgEtKqTUPua60jvKHPqsZDbclwAyt9d1GdT+lVCvj72LYcghLrb6hHvfyu6KUWo+twR2F7f25YKxrL1Ac2JjOspYopfIBLkCVu2EC7ymlnsXW414Eu+HM6cT0CYDW+ohS6izwBLDfvpDRg9sT4FmvqpRzL3mfxaYUERKGZ+F7V/w8/b25Hpp0KGVkSBiehX2Ao7Yyft5EGsMtLa4u9Jw7iO0/b2Dviu12yw1nz4ptAJzddxJtteLm5c7NcOcNobp1ORw3uyuD+fy8uBWSsWGjReuV58b5q8QY8Z/+cye+Vctw/Mesc8U+O+X3QucXaNquKQDH9h3Dp/C9XhUffx/CriQ9pK+HXyefRz4sLhasCVZ8/H1SDEGs36J+kiF91y5f49rlaxzda9uvNy7fyCt9HNPgfL7T8zQx8ju+/xg+/gUT53n7+RCeLL+o8KhU8rOVuRYSRlREFLHRscRGx3Jw2yFKlCtJ6fKlqNmoJtWCqpEzV07yuOdh0EeDmdb/w0zNJSIkDC+77ePl70VkaHi6ZWznkHBcc7qmWff61cjEXs78BQsQdc025NSaYOXbCV8m1hn5wySunL6cZH3xsXHs/XsHVRrV4N+NSU6bj6xZp2AatbPdH3xi/3G87XpXvf28iUi239m2nZvdtvNO3DdLVSjDoFm2643uXh5UDapKQrwV1xwuXDl/hahw260IW//azJNVy7L+p3WZmktqXuj0Ak2M/I7vP05Bu33Txy/lsZfavpm8zLPNn00cyi7MYdZxmJU07NSUoFdtPY6n9p/A2z5mP28ik313uREeRV67fdPLP+XxmZq7y4kKu86uFdsoFVCGo9tT3OHlENGXwslj9x0tj78XMal8rnuULUbAtNfZ8tr7xEXcu7ATcyUSgDvXorj8504KVC5F2FbHPxjPmeRnURzXw3kIqJrGPPsblhTwltHjFqC1LqG1XmnMy4ytFQYkH9/nBVxLpWxGjQMuaK3vDqcNxNZLWdu4l3IPcL+ewfSGycba/Z3A/S8StAdKAP8DZttNKwhUNXpkrzxiTIm01vO01tW01tUeprEJtsZgoeL+eBctiEsOF6o1r8P+VTuTlNm/aie1XrI9sKJE5TJE37hNlDHUreP7vQk5cZHVC/5IUmffyh08WdvWu1CohD8uOVyd2tgECN13ivwl/HAvVhBLDhdKv1iLs6t2Z6juzUthFKpcGtfcOQEoUu9pIk5cNDPcB5ad8vv9q98TH/SzZcUWGrS2PejhqcpPcevGLSJCU37g7t+8n2eefwaAhm0asmXllsR5ed3zUqFWBbasuDct4moEVy9fpUhJ2wMYAuoGcO74OTPTSvTHoj/o1+wt+jV7iy0rtiYOg32y8pPcTiO/A1sOUC+4HgAN2jRg60rbBZ2tK7fydI2nbff65c7Fk5Wf4MLx83z1/ld0qdmZ7nW7MbXv++zfvD/TG5sAp/edoFBxf3yKFsIlhys1mtdjT7JzyJ5VO6jzUn0AShrnkOtXI9Otu/fvndRtY7uboG6bIPas2gFAztw5yWkMfS5XryIJ8VYunbhArry5yV+wAAAWFwsVg6pw+WTm78N/LlrOwGZvM7DZ22xbsZUgY9s9UflJbt+4neq2O7hlP3WCbSMGgto0YLux7XrX60GvurZ/W5Zv5rNRc9i+citXL17liSpPkTO3Lc+KdStxwUEPtPp90e+JD/qxP/aerPxk2sfelv2J+2bDNg3ZuvLeUObEY8/ueBSZz6zjMCv5e9FfjAwexMjgQexauZ16rQMBKFX5CW7fuJ2iwQnw75aD1Ai23VP8TOsgdhvnkbTkypOL3PlyJ/5d/tlKXDjqmM+F1ETuPUm+kn7kfawgKocLRVrWJmRl0kGLeYp4U33hAHb1/ZRbp0ISp7vkzYWrkYtL3lwUql+BG0cc/2A84XyO6uFcg62H7XWt9ecASqnq2Iai2lsBvKGUWqO1jlO2p9heBP4BeimlFmG7fzMIW4MquTilVA6tdap3kGutbyqlLiulGmitVyulvLANPf3YKHIDyPBd+UqpF4BGQKDd5PxAhNb6tlLqKcD+MZtpxXc3v6+wNYCfBYYADzXuwHjvRgEnlVJljZhCjelBwONG0fTy/QdbQ3WNsR0e4273YiazJlj5dsxC3lo0EouLhc3L1nL5+AWeaW+7irhhySoOrt1D+aAqjF8/kzvRd1g05FMASlV7klqt63Ph8FlGLJ8KwC9Tv+HQuj1sXraGjlP7MHqF7fH4iwbNTjMGR9EJVjaO/orgJUNRFgtHl64n4thFyhr3NRxevIY8BfPz0vIJ5HTLg7ZaqdCjKcuChhG65ySnl2/npb8mouMTuHboLIeXrHVyRkll1/x2rNlB9eeqs3DjQmKiY5gxaEbivPFfjeejoR8RfiWchZMXMnz2cDoN6cTJgydZ+e3KxHJ1mtZh9z+7iY2OTbLsOaPnMPSToeTIkYPL5y4nWbaj7Fyzg2pB1fh8w3zbz6IMvhfDuC/HMXPYTMKvhPPF5C8YNmsoHYZ05NShU6xcansQ0IUT59m1bhezVs5GW62s+HYlZ4+ddVj81gQrS8bMZ9Ci0VhcLGxYtoZLx88T2N72pNJ1S1ayf+1uKgZV4f31s7kTHcuCIbPTrQvwx5wf6TN7EM++0oCwS1f5tM80ANx98jPoq9ForYkICefzgTMB29D+t+e/g2vOHFhcLBzefIC1S8x7WBLArjU7qRpUjTkb5tl+FmXwx4nzRn05ltnDPiHiSjiLJn/JoFlDeW1IB04fOsXfS1ems1Q4vvcYW5ZvYtryj7AmJNi29//+SreOGXas2UH1oOos2LCA2OhYZtjtm+9++S4fD/vYbt8cZjv2Dp1kxdJ773udJqkfe0M/GUrF2hXx8PRg0bZFLJ6+mJX3eV+cZcjYKezYs5/IyCgatOxAn+4dad28ibPDSsKs47BKkxq0H9cDdy8P+i8cwfnDZ5jWaQIAH2ycQ263PLjmcKVy4xpM6zieSycuOCTfvWt2USmoCtP++ZQ7xs+i3DX4y5HMH/opkaERfDv5a/rOGsjLg1/jzKHTrFv6N2C7R3zCbx+Qxy0PVqumabcXGNawH26eHvSfNwywPbhr8y8b2G/3BGlH0wlW9o/4ktrfDEe5WDj3zTpuHL1I8U62C0FnFq3myYEvkdPTnUpTuibWWd9kFLl88lPjC9vtTMrVhYs/biJ0beaO+PgvkP5NUI4aI69sPzfyEbaezhjgDLZ7DF/UWr9glLEAE4Hm2HrYrgItsQ0t/QR4DjhmLHKx1vp7pdQ6YLDWeqdS6n2gBbA7rfs4le1nTmZzr6fzA6313Yf4tAbeA6KB2sCfdss+A1TTWl9TSt3UWrsppdZi602MNJb1KzDJyKsItgZaQWCc1npd8vjslqOAqUAzbPvlRK31UqO3dLDd+zML2Km1/jKN3BLfC+P1IGz3fg4DfgNyAHux3QfaTGt9xnhgU0Uj19nA71rr8sb9mnON7RUPDNRap/vt/43ir2TrYyogPqezQxCP4GeV3qj2/zYX5bBfuHKKghZTbh/PMiKtd5wdgqliydpP4XxUv+yedf9C/1E9qyV/vEP2EpfF7xN9VC/HZu9z54sh/8vogzSdakDxVx22o804822WfE8c1uAU2Z80OEVWJg3O/y5pcP63SYPzv0sanP9t0uDMGt52YIPz4yza4Mze31KEEEIIIYQQQjhNVnhKbaZTSnkDq1OZ1UBr/Z/v5lBK/YRtKK+9YVprc28WEkIIIYQQQmSYlrs4s2eD02hUBjg7DrNorVvdv5QQQgghhBBCOFe2bHAKIYQQQgghhLNZnR1AFiD3cAohhBBCCCGEMIX0cAohhBBCCCGECaxyD6f0cAohhBBCCCGEMIf0cAohhBBCCCGECaR/U3o4hRBCCCGEEEKYRHo4hRBCCCGEEMIEcg+n9HAKIYQQQgghhDCJNDiFEEIIIYQQQphChtQKIYQQQgghhAmszg4gC5AeTiGEEEIIIYQQppAeTiGEEEIIIYQwgZaHBkkPpxBCCCGEEEIIc0iDUwghhBBCCCFMYHXgv/tRSjVVSh1VSp1QSg1PZb5SSs005u9XSlV56MTtSINTCCGEEEIIIbIxpZQLMBtoBpQD2imlyiUr1gwoY/zrCczJjHXLPZwi08SQ4OwQTLXNNcbZIYhHUIi8zg5BiFR5WHI6OwTxCHpWG+LsEEwzb+cHzg7BVL2qDXV2CKb6OXess0Mw1YvODiCDstA9nDWAE1rrUwBKqW+xvY3/2pV5EViktdbAVqVUAaWUv9b68qOsWHo4hRBCCCGEECJ7KwKct3t9wZj2oGUemPRwCiGEEEIIIYQJHPk7nEqpntiGwt41T2s97+7sVKok737NSJkHJg1OIYQQQgghhPiPMxqX89KYfQEoZve6KHDpIco8MBlSK4QQQgghhBAmsGrtsH/3sQMoo5QqoZTKCbwK/JqszK9AJ+NptbWA6496/yZID6cQQgghhBBCZGta63ilVF9gBeACLNRaH1JK9TbmzwWWA8HACeA20DUz1i0NTiGEEEIIIYQwQZZ5Ri2gtV6OrVFpP22u3d8aeDOz1ytDaoUQQgghhBBCmEJ6OIUQQgghhBDCBNYs1cfpHNLDKYQQQgghhBDCFNLgFEIIIYQQQghhChlSK4QQQgghhBAm0DKkVno4hRBCCCGEEEKYQ3o4hRBCCCGEEMIEVmcHkAVID6cQQgghhBBCCFNID6cQQgghhBBCmEB+FkV6OIUQQgghhBBCmER6OIUQQgghhBDCBPKU2izW4FRKeQOrjZd+QAJw1XhdQ2t9x65sf2Ce1vr2fZa5Dhistd6ZxvwzwA1jXQD/aK37KaW+BF4BfLXWN4yyHwP9gIJa62tKqZtaa7cHzTMrUkp1AVZqrS8Zr88A1bTW18xaZ/n6Abw2phsWFwv/LF3N8jk/pSjz2thuVAyqwp3oOywY/AlnD51Ot+4r73QioGE14u/EE3ouhAVDZhEddZsSlUrTZXLvu8nyy0dL2b1iu1mp2cXYFeViYcPS1Syf83Oq+VUIqmzkN4tzSfJLWbdYueJ0mtSTHLlyYI238vXozzm97wQlKpWm8+ReRnqKXz5a9p/Mr/esAfiVLAxAXo983I66xbjgIdR68Rma9mqRuNyiTz3Ouy8M5fy/Z0zNsf3YblQy9r/P7fY/ez5FC9Fn1gDy5Xfn7KFTfDZgJglx8fetrywW3v3tfSJCwpnRfTIAj5UrTudJvYztm8Ci0Z9zat+J/0xuOXLlYMTSCbjmyoGLiws7/tzCTzOWAlCs7ON0mdSLXHlzc+3CVeb2/4iYm9Gm5GbGuaVacG1a9m+Lf+kiTHhxOGcOnASgXL2KvDysA645XImPi2fZe4s4vOWgKXnZM2vf7D61DwHPVSMq7DojmwxIXJYjt5+Z+X24cQ4xN6OxWq1Y4xMY12IYANWDa9PK2L7v2m1fMzhy/8xXwI035wyhRMVSbPp+HYvHzjctr0cx6r3p/LNpO16eBfh58Vxnh5MmMz73ABp0bkaDTk1JSLCyf80uvpuyOHGeV2EfJq6awS8ffceKz391QH6O+V5mn9+kVR/xy0fL+Mvk/ITzZKkhtVrrMK11gNY6AJgLzLj72r6xaegP5M2kVQfZraef3fQTwIsASikLEARczKR1pksp5eKI9djpAhR21MqUxULH8a8zo8skRjbqT80W9ShcumiSMhUDq+Bbwp/hgX35csQcOk7qed+6hzbuY1Tj/oxpNpArpy/xQp+XALh49BzvNh/K2ODBTO80gc6TemNxMW/3VxYLHcb3YEaXSYxqNCDV/CoEVsa3hD/vBL7FVyPm0skuv7Tqvjy8I79+/B3jgofw0/Rvefmdjon5jW8+jHHBQ5jeaSKdJvX6T+Y3t+8MxgUPYVzwEHb9uZVdf20DYOsvGxKnfz7gE8IuXDW9sVkxsAp+JfwZGtiXL0bMobMRf3Jth3dkxYLfGRbUl1vXb1K/bYMM1W/c9XkunbiYYlm/fLyMMcGD+XH6Ul4xtu9/Jbe42DimvDaO0c0GMTp4EBXqB1CqchkAuk3pw7L3FzOq6UB2rdhGcM8XTcnNrHPLxaPnmNV7Kse2/5tkWTcjbvBx98mMbjqQ+YM+4fUZ/TCbmfvmxu/X8WHnCSmW5ajtd7/47D3ssTel3VjGBA9ObGwCXDh6jpm9p3I02fbNbI7eP+Ni4/hp2jcsfW+RqXk9qpbBjZg7faKzw0iXWZ97T9V+msqNqjOm2SBGNx6QotH16uguHFi31yH5OfJ72V3tRnflwLo9pufnTFYH/suqslSDMzVKqQZKqT1KqQNKqYVKqVxKqX7YGkdrlVJrjXJzlFI7lVKHlFLvZtLqvwHaGn8HApuA+AzGHaiU+kcp9ZNS6l+l1Fyj0YpSqrFSaotSardS6jullJsx/YxSaoxSaiPwchrLXaeUmmEs+7BSqrpS6kel1HGl1ES7cgOVUgeNf/2NacWNOp8b79NKpVQepVQboBqwRCm1VymVx1jMW0aMB5RSTz3om5eekgGlCT0bwtXzV0iIi2f7bxup3Lh6kjKVG1dn84/rATi15zh53fORv2CBdOse2rAPa4LtkDu55xieft4A3Im5kzg9R66caG3u8IZ7MYaSEBfPtt82EZBqfuvs8subLL/U6mpyu9k2T16PvEReCc9m+d1T/fk6bPt1Y4rpNVvUS3V6ZqvSuDqbjP3vpN3+l1zZOuXZsXwLABt/WEeVxjXuW9/Tz4tKz1Vh/bd/J1mWhmTbN8KEzMzNLfZ2DAAuri64uLpyd1f0L1mYo9tsX4YPbdxHtWa1TMnNrHPL5ZMXCTl1KcX6zh06TWSobTtdPHaeHLly4prT3MFDZm6/o9v/5db1mymW5ajtd7/47D1MfmlJa/tmNkfvn3eiYzm+8whxsXGm5/YoqgVUIL+Hu7PDSJdZn3tB7ZuwfM5PxN+xfb28ERaVZHlXz13h0vHzDszPMd/LbMurwdVzV7jogPyEc2X1Bmdu4Eugrda6ArYhwG9orWcCl7D1TAYZZUdqrasBFYH6SqmKD7CetUZDa69SaoDd9ONAQaWUJ9AO+PYB468BDAIqAKWAl5RSPsAooKHWugqwExhoVydGa11Pa53euu5orZ/F1gv8C/AmUB7oopTyVkpVBboCNYFawOtKqcpG3TLAbK3100Ak0Fpr/b0RR3ujl/fuOKlrRoxzgMEPmHu6PH29CL90b7Ru+OVwPH29k5QpkKxMREgYnn7eGaoL8MzLDZJcNSsZUIaJKz9iworpLBr1WeIJ0AwpYr8chqevV5Iynr7ehF8KS3wdHhKOp593unW/efcLXnmnIx9unssrIzrxw9QlieVKBpRhwsoZjF8xja9HzftP5nfXEzXKEnXtOqFnQlKsu8YLqTdEM5unrxdh9vuZsf/Zc/N053bUrcT32j6X9Oq3H9ONZZO/TnFhYMm7C3n1nU5M3/wZr47oxHd22/e/kpuyWBi//EM+2bWQQxv3cWrvcQAuHDtH5Ua2LyDVg+vg5e9jWm5mn1vSUq1ZLc4eOp34xdEsZm6/tDhq+2U0vofOT2uGfD2Gd3+bSmC7RqblkBZn7p/i0Zj1uedb0p8yNcoy6ufJDFv6LsUrlgIgZ55cNOvdkl8//s7MtOxid+z3spx5chHcuyW/fLwss1PJcrTWDvuXVWX1BqcLcFprfcx4/RXwbBplX1FK7Qb2AE8D5R5gPfZDamckm/cj8Cq2xtuGB1gmwHat9SmtdQK23tJ62BqA5YBNSqm9QGfgcbs6SzOw3LvjLQ4Ah7TWl7XWscApoJixnp+01re01jeNHJ4x6pzWWu81/t4FFE9nPT9msNyDUyrFpOQHikqrTAbqvvBmaxISEtjy8z+J007tPc6oxv0Z32IYz7/xEq65cjxs9PeVZuxJCqWsp7VOt25QhyZ8O+FLBtfpzbcTvqTr+30Sy5zae5zRjQcwocVwgt9o9Z/M7660ejFLBpThTnQsF4854GpoKnGS0X00nfqVnqtKVNh1zhw8lWL2cx2a8L8JXzKwTi/+N+FLuttt30xlUm4A2mplTPBgBtTuSclKZSjyRDEAFgz9lIYdm/Lub1PJ45Y78V67TGfyuSUthcsU4+XhHflqhAPuPzNx+6XFYdsPTM1vYuuRjH1hCB92mUiDTk15ssaDfFXIBE7aP8WjM+tzz+LiQj4PNya2fIdl733NG7NtfRAtB7Rl1YLfE0eNmM7B38taDWjLSkfmJ5wqSz00KBW3MlJIKVUCWw9cda11hPHAn9yZFMO3wG7gK621NbWDLR3JPwk0ttPRKq11uzTqZCTnWON/q93fd1+7kuopL0VdsD0oKU9aBe3KJpDGvqKU6gn0BKjtVZkn3Uuks7h7IkLC8Cp87wq5l78XkaHh6Zbx9PMm8ko4rjld061bt3UglRpU5YPXxqW67ssnLxIbHUvRJx4z7cEQKWL3904cdpe0zL0rgF5+XqnmZ1+3Tuv6/O/dhQDs+GMLXaa8kWLd/+X8ACwuFqo0qcn45kNTrLdG87ps+3VTZqaSRIOOTanfriEAp/edwLuwD8cT4/cm4krSffRGeBR5PfJhcbFgTbAmySUiJCzV+tWDa1O5YXUqBlUhR64c5HHLS68Z/fhswEzqtQ5kibF9t/+xmW6pbN+snJu921G3ObL1IBXrV+bisfNcPnmRDzrZ7g30LeFPpaCqmZabPTPPLWnx9PPirc+G8vnAmVw9dyUTskjJ0dsvObO3n6Pyu1vmRlgUu1Zso2Sl0qbft2nPGfunyBxmfe5FhISxa4XteQWn951AWzXuXh6UDChDteBavPxOR/J65MNqtRIXe4c1i/5ySH5mfy+z5VebV5LkF8fqRX+akJ1zye9wZv0eztxAcaVUaeN1R2C98fcN4O6Afw9sDbXrSilfoFlmBaC1PgeMBD59iOo1lFIljHs32wIbga1A3bs5KaXyKqWeyKx4Df8ALY1l5wNacf/eWfv3M8O01vO01tW01tUy2tgE20m1UHF/fIoWwiWHKzWa12PPqqQPEt6zagd1XqoPQMnKZYi+cZvrVyPTrVu+fgDNerdkZo8p3Im595wpn6KFEh+i412kIH4lC3PtQuiDpvtA+fnaxVizeV32rtqRpMzeVTup81JgYn637fJLq25kaARP1noagLJ1KnDlzOVU8vPB/z+aH9ie+hly6iIRIUk/6JRSVAuuzfbfzBtOu/rrvxgTPJgxwYPZvXI7dY39r5Td/pfc4S0HqR5cG4B6rQPZvdL2dOA9q3akWv+7qUsYULsng+u9wZy3ZnB48wE+GzATsG3fp4ztW85u+/5XcnP38iCvh+1Zbjly5aRc3YpcOml7MJK7twdg244v9m3DmiUrMy03e2adW9KSxyMv/b8YyfdTl3Bi11FTcgLHbL/0mL39HJFfzjy5yJ3Pdi06Z55clH+mEheOncvUPO7H0funyDxmfe7tWbmDsrXLA7aLOa45XLkRHsWUV0YztF4fhtbrw6qFf/DH7J9Ma2zezc+R38smvzKaIfXeYEi9N1i58Hf+mP1jtmxsCpus3sMZg+1exO+UUq7ADmz3LQLMA/5USl3WWgcppfYAh7ANK33QLpC1Sqm7P4uyX2vdyX6m1vqzh4x/CzAF2z2c/2Ab5mo1foLkG6VULqPcKOBY6ot4cFrr3UYv793fxZivtd6jlCqeTrUvgblKqWigdmbFkhZrgpUlY+YzaNFoLC4WNixbw6Xj5wls3xiAdUtWsn/tbioGVeH99bO5Ex3LgiGz060L0OHdHuTImYPBi8cAthvUF42cR5nqZXn+jVYkxMejrZqvR3/OzYgbpua3eMx8Bi4ahcXFwsZla7h0/EKq+U1ZP4s70bEsHPJpunUBvho+l3Zju+Li6kJcbBxfvWPbNctUf4rgbJAfpN2L+UTNckSEhHH1vHkNaXv7jPg/WD+b2OhY5hv7H8DAL0aycNinRIZGsGzKYvp8MoDWg9px9tBp/lm2+r7107Jw+Bw6jO2GxdWFuNg7fPGOOcMzzcqtQCFPXp/WF4vFBWVRbP9jM/vW7AKgVotnaNixKQA7V2xjw3drTMnNrHNLlSY1aD+uB+5eHvRfOILzh88wrdMEGnZqhu/jfrTo14YW/doA8GHH8Uke/JHZzNw335g5gKdqPY2bpzsztszjpxlL+WfZaodtPzPzy+9TgH7zbCMnXFxc2PLLBg6s3wtA1SY16GBs34ELR3Du8Bk+7JTyab2PytH7J8AHG+eQ2y0Prjlcqdy4BtM6jufSiQupB+gkQ8ZOYcee/URGRtGgZQf6dO9I6+ZNnB1WEmZ97m1YtoZuU/swfsV0EuLimT9oltPyc+T3sv9PsvLTYx1Fyfh/cyilArH9/ucLTg7FYboWb52tdyaV7khlkdUlyJCW/6ysPhTnUcmXkf+27Lx/ztv5gbNDMFWvailv3chOdDb/3PvizA//iS9mzR97wWEb4rdzv2fJ9yQ7nyeFEEIIIYQQQjhRVh9Sm2mUUtuAXMkmd9RaH3jE5VYAvk42OVZrXRNY9wjLnQ3UTTb5Y631Fw+7TCGEEEIIIYTjZPee5oz4f9PgNBqAZiz3ABBgwnLfzOxlCiGEEEIIIYQj/b9pcAohhBBCCCGEI8nPosg9nEIIIYQQQgghTCI9nEIIIYQQQghhAvlFEOnhFEIIIYQQQghhEunhFEIIIYQQQggTyG8tSw+nEEIIIYQQQgiTSA+nEEIIIYQQQphAfodTejiFEEIIIYQQQphEejiFEEIIIYQQwgTyO5zSwymEEEIIIYQQwiTSwymEEEIIIYQQJpDf4ZQeTiGEEEIIIYQQJpEeTiGEEEIIIYQwgdzDKT2cQgghhBBCCCFMIj2cQgghhBBCCGEC+R1OaXCKTORJDmeHYKrxbe84OwTxCKosPOfsEEyTxyWns0MwVUBuf2eHYKrTcZHODsFU4fG3nB2CqQJyF3Z2CKbpVW2os0Mw1Wc7pzo7BFN1qjrQ2SEIAciQWiGEEEIIIYQQJpEeTiGEEEIIIYQwgVV+FkV6OIUQQgghhBBCmEN6OIUQQgghhBDCBNK/KT2cQgghhBBCCCFMIj2cQgghhBBCCGECq/RxSg+nEEIIIYQQQghzSA+nEEIIIYQQQphAejilh1MIIYQQQgghhEmkh1MIIYQQQgghTKDldzilh1MIIYQQQgghhDmkh1MIIYQQQgghTCD3cEoPpxBCCCGEEEIIk0gPpxBCCCGEEEKYQEsPp/RwCiGEEEIIIYQwh/RwCiGEEEIIIYQJ5Cm10sMphBBCCCGEEMIkGerhVEq1An4Eymqtj5gbUpox9Afmaa1vp1NmOfCa1jrS5FgCgTta680PWO8MUE1rfc2EsNJaZwFs78mnxutAYLDW+oVUyq4z5u10VHx3PVW/Ei3HdMbiYmHr0jWsmfNrijKtxnambFBl7kTH8s3gOVw8dAaAURs/IfZmNFarFWt8AjNajASgcLnHeXlSD1xz5cAan8APoxdybt9JR6aVKpcnKpOrRTdQFuJ2/E3cup9Slin5NDmbdwMXF7h1g+jPRqPye5OrbT8s7p5obSV+2yriNv3hhAzSl93zAxj13mDqN6xL9O0Yhvcbx7/7j6Yo06H7K3Tu1Y7HSxSj5pMNiAi/DoBHfncmfzyGYsWLcif2Du+8PZ7jR5y/X9obNnEA9RrUJiY6htFvT+TIgWMpyrzarTXtX2/LYyWKUr9cMyKN/ACq1anMkPFvkyOHKxHh1+ne6k2HxN1+bDcqBVXhTvQdPh/8CWcPnU5RxqdoIfrMGkC+/O6cPXSKzwbMJCEuPt36FeoH0H5MNywuFtYvXc0fc2z7dLGyj9NlUi9y5c3NtQtXmdv/I2JuRlOyUmm6TO4NgFKKnz9ayq4V2x3yHvQb/ya1nqtJbHQskwdM5djB4ynKvNTlRdr0aE3REkVoXr4V1yOiAHisVDGGzxjKE+VLM//9hXz72XcOiflBvDNpIM80qE1MdCwj+03g8IGUx167bm3o2LMtj5UoRr2yTRL3za592vN86yYAuLi6ULJMcZ4p14yoyCiH5pBcx3HdCQiqQmx0LPMGz+LMwVMpyhQsVog3PxmIWwE3zhw8zZwBH5MQF49/qSL0/LAvxZ8uyXcf/o/l835JrDNj41xibkVjTbCSkJDAmOZDTc+lfP0AXhvTFeViYcPS1Syf83OKMq+N7UaFoMrcib7DgsGzOGccZ+nVbdC5GQ06NSUhwcr+Nbv4bsrixHlehX2YuGoGv3z0HSs+T/ndISsY9d50/tm0HS/PAvy8eK6zw8mwzuN6EBBUlTvRscwZPDPNfbPfJ4PJV8CNMwdPMXvARyTExVO35bO06P0SADG3Y1gwci7nDp/By9+HPjPepkDBAmirZvX/VvLXF787OjXhYBkdUtsO2Ai8CowzLZr09QcWA2k2OLXWwQ6KJRC4CTxQg9NJCgB9gE+dHEealEXx0vhuzO0wieshYQz49T0OrdrFlRMXE8uUDQzAp4Q/7wX25/HKpWkzqQcftxyVOP/TdhO4FXEjyXKbD2/Pio9/4Mi6vZQNDOCFd9rz6avjHZZXqpSFXC1fJ3r+u+jrYeTpO5X4f3egQy/cK5M7L7la9iR64QR05DVUvvy26VYrd37/CuulU5AzN3n7fUj88X1J6zpbds8PqN+wLsVLFqNRjVZUqlqed6e+w8tNu6Qot2v7Ptau3MDXP3+WZHrv/l05fPAYb3YZQsnSjzP2/WF0bt3HQdHfX70GtXmsZFGa136FClWeZtT7Q+gQ/HqKcnu3H+CfVZuY/+PsJNPdPdwYMWUwfdoNJOTiFbx8PB0Sd8XAKviV8GdoYF9KVS5D50k9Gd/ynRTl2g7vyIoFv7Ptt010ntST+m0bsGbxijTrK4uFTuNfZ2qH8YSHhDHu1/fZs2oHl05coNuUPnz73lcc3fYvz7z8HME9X+TH6d9y4eg5xjUfijXBSv6CBZj453T2/L0Ta4LV1Peg1nM1KFqiKK/V60S5KmUZOPltejfvm6LcgR2H2Pz3Vj7+fnqS6VGRN5g5ehb1mtY1Nc6H9UyD2jxWohjBtV6mYtWnGT11KK81656i3J7t+1m/ahNf/Jj0Y++LT5fwxadLAKjfuB6der3q9MZmpSDbfjeo/puUqvwEXSb2ZFzL4SnKvTq8I38t+I2tv22i66ReBLZtwOrFK7gVeZOvxy6gapMaqS5/0qtjuJnss9EsymKhw/geTOswnvCQcMb8OoW9q3Zy6cS9c3iFwMr4lvDnncC3KFm5DJ0m9WSicZylVfep2k9TuVF1xjQbRPydeNy9PZKs99XRXTiwbq9DcnxYLYMb8VrrFoyY8KGzQ8mwgKCq+JXwZ0D9Nyhd+Qm6T+zN6JYpL1q8Nrwzyxf8ypbfNtJ9Um+C2jbk78V/EXr+CuNfGcmtqFtUCqzC65P7MLrlUKwJCSye+AVnDp4id77cvPf7NA5s3MvF41nrsz4zyc+iZGBIrVLKDagLdMfW4EQpFaiUWq+UWqaUOqaUmqKUaq+U2q6UOqCUKmWUe1wptVoptd/4/zFj+pdKqTZ267hpt9x1SqnvlVJHlFJLlE0/oDCwVim1Np1YzyilfJRSxZVSh5VSnyulDimlViql8iilyiqlttuVL66U2m/8XdXIaZdSaoVSyt+Y3k8p9a+Rw7dKqeJAb2CAUmqvUuoZpVRBpdQPSqkdxr+6Rl1vY917lFKfASqd2IsbOc9XSh00cm+olNqklDqulKphlPNSSv1sxLNVKVXRmD5OKbXQeP9OGe8ZwBSglBHrB8Y0t+TvcbJYuiulZti9fl0plfSbSSZ6LKA0186GEH4+lIS4BPb8tpnyjaslKVO+cTV2/vgPAGf3nCCPe17cCxZId7kaTW63PADk9shL1JUIU+J/EJZipbGGXUaHX4GEeOL3bcS1XNIvCq4BzxJ/cCs60tYRrm/Zrs7rGxG2xhjAnRisoRew5Pd2aPz3k93zA2jQtD4/LV0OwL5dB3HP705B35RxHj5wlIvnL6eYXvrJkmzZYDsNnTpxliLFCuNd0MvcoB9AUJNn+G3ZXwAc2H0Idw83fAqlzO/IwWNcOh+SYnqzlxqz+o/1hFy8AkD4Ncccd1UaV2fTj+sBOLnnOHnd85E/lXNE2Trl2bF8CwAbf1hHlcY10q1fMqA0V86GcPX8FRLi4tn220aqNK4OgH/Jwhzd9i8Ahzbuo1qzWgDcibmT2LjMkSunw+7fqdekLiu+XwnAv7sP45bfDe9CKfet44dOEHLhSorpkWGRHNl3NLHHN6sJavosv35nO/b277rfvpny2LMX3KoRy39aZUqcD6Jqoxps/GEdACf3HCOfRz4KFEp5kaZcnQpsN/bbDT+spaqx30aFXefU/hMkxCU4LOa0lAwoTejZEK6eDzWOlU0EGMfKXZUbV2fzj+sAOLXnOHnd8yYeZ2nVDWrfhOVzfiL+jm2/vBEWlWR5V89d4dLx845J8iFVC6hAfg93Z4fxQKo2qsEGY988secYedPYN5+uU4Fty239L//8sJZqjWsCcHzXUW5F3bLV330UL3/bsRoZGpHYUxpzK4aLJy7glcpnqMheMnIPZ0vgL631MSBcKVXFmF4JeBuoAHQEntBa1wDmA28ZZWYBi7TWFYElwMwMrK8ytt7MckBJoK7WeiZwCQjSWgdlYBkAZYDZWuungUigtdb6MJBTKVXSKNMWWKaUygF8ArTRWlcFFgKTjDLDgcpGDr211meAucAMrXWA1noD8LHxujrQ2ngPAMYCG7XWlYFfgcfuE3NpY1kVgaeA14B6wGBghFHmXWCPEc8IYJFd/aeAJkANYKyR13DgpBHrEKNcivc4WRzfAi2M+gBdgS/uE/tDy+/rReSlsMTXkZfDye+b9EuSR/IyIeHk97OV0VrT6+sRDPjtPWq1a5BY5ud3v6L5O+0ZvXk2LUZ04I+p35iVQoap/N7oyHt56OthqPxJc7UULAx53MjTczx53voA1yqBKZfjWRBLkRIknEs51NGZsnt+AL7+BQm5dK+hdeXSFXz9CmW4/pFDx2j8/HMAVKz8NIWL+eHnn/H6ZivkX5Arl+41Rq5cvkoh/4IZrv94yWJ4FHBn/o+z+GbFQl54uakZYabg6etF2KV7dyuEh4Th6Zf0S4ybpzu3o24lNgYjLofhaZxr0qrv6etFuP30y+F4Gl+OLhw7R+VGti/F1YPr4OXvk1iuZEAZ3lv5EZNWTOerUZ+Z3rsJ4OPnQ+ilq4mvr16+io+fTzo1/lt8/QsScjE08fWVy6H4PsC+eVfuPLmoF1SLVb+nef3aYTz9Utnvkn3+Jd9vwy+n3LdTo9EMXzyWCb9/QFC7RpkbeCoKJDtW7I+vuzx9vQm3+ywPDwnH08873bq+Jf0pU6Mso36ezLCl71K8YikAcubJRbPeLfn146w39Ds78Epl3/RKtj3dPd25Zbdvhl0Ow8sv5UWuwFcbsnfd7hTTfYoWovjTJTmxN+t91mcmrbXD/mVVGRlS2w74yPj7W+P1H8AOrfVlAKXUSWClUeYAcLdRWBt4yfj7a2BqBta3XWt9wVjuXqA4tuG8D+q01nqv8fcuYzkAy4BXsPX8tTX+PQmUB1YZnX0uwN3Lo/uBJUqpn4Gf01hXQ6CcXUehh1LKHXgWI3+t9R9Kqftd6j+ttT4AoJQ6BKzWWmul1AG7+Otha9SitV5j9KIaYxL5Q2sdC8QqpUIB3zTWk+57rLW+pZRaA7yglDoM5LgblxlUKv2+yQ+a1MpglPmk9ViiQiNw8/ag9+KRhJ68yKntR6jboRG/TFjE/r+2U+n5WrR9vxdzO0xKZUFOlvz8YLHgUrQU0fPGQo6c5H1zMgnnjqKvGbtkztzk7jCU2F8XQmy0w8N9YNksP5XKzvggJ/nPPv6KUe8N4pe1Szj270kOHzhKQoLzeycSPWJ+rq4ulKv4JD1f7keu3LlY9Ps8Duw6xNlTJvdApH4iSVYkndzSqJ9enQVDP6XD2G607Pcye/7ekaRn8NTe44xo3N92j920t9i/bg9xsXEPkNCDy8i59L9MpTJI6GHyC2z8DHt2HHD6cFrI2PkktTLJ9+3UjH9pBJGhEXh452fY4rFcOnmRo9v/fehY7ydD58Y09tH06lpc+FL1jgAAYIZJREFUXMjn4cbElu9QolJp3pg9kGHPvEnLAW1ZteB3Ym/HZEr8IqnUt0mKQvctU652eYLaNmRc6xFJpufKm5sBc4exaPwCom9mvc96kbnSbXAqpbyB54DySimNrSGmgeVArF1Rq91razrLvbsbxmP0rhrDOXPalbFfbsL9YkxH8uXkMf5eCnynlPoR0Frr40qpCsAhrXXtVJbzPLaGYwtgtFLq6VTKWIDaWuskR4xxsD7Ip2FG3tNUm16p1E/vvctIufnYelCPkE7vplKqJ9AToIFXNSq6l0qraJoiQ8IpUPje1doC/l5EhSZtm19PXsbPi+vGENm7ZW+GRXFgxQ4eq1SaU9uPUK11fX569ysA9v2xlbZTej5wbJlNXw9DFbiXh8rvjY4KT1Em4dYNiIuFuFgSTv+Lxb84Cdcug8WF3B2HEL/3HxIObXN0+PeVXfNr3+1lXunYEoADe/7Fr7AfsA8A38K+hF65mnblZG7dvMU7/e7dS7xm16+cP3spM8N9YG27vsRL7VsAcGjvEXwL37tW5etfkKshGX/O2ZVLV4kIv0707Riib8ewe+tenni6tCkNzgYdm1K/XUP+r737DpOqyPo4/v0RFJQgQQkmFDEHEMysggiGFRNmzDkrCsY1obvG1XXNiqKo66qvWUFASWaQqC4qKiYkCILkOOf9o24zzWSc7r7Td85nn3noG3o8d6fDrapTpwCmTvyWJi2bkiqR07h5E+bOXPO1t+D3+azXYH1q1KxBwaoCGrVowrzo82PujDklPr/mOrVo3LJwlLBxi8bMmxV+7/TvpnHXKbcA0GyLFuzSuX2xGKd/N41lS5ax8dab8cPnmS8OdeSph3Noz1C+4KsJX7NRy8IRvw1bbMicmXNKe2peOP70Hhx90uEAfDFhMs03LswGaNZiI2atxWsz5eAjDmDgq0PKPzFLDjjlIDofH0Ycv58UXrcpjZsXviZTir5uG7co/touSer3zJ/zB2MHf0rrtm2y2uCcO2POGu+V9PfXmucUfkc0bt6YeTN/p1aR91nR9+bYweH7YOrEb7ECo37jBmzZtg0dDtmTY645mfUarE9BQQErli1n2IB3snaNSdf1lIPZ//huAHw/aUqx1+bcWcU/U9dPe202KfLa3GzbzTnnjou4/dS+LJxXOJe4Zq2a9HrkKj58bSRj3vkky1cVP5/DWX5K7dGElNjNzayVmW0KTCWMslXER0TzPoGeFI6i/QCkvpkPB2pTvgVApRPgzew7QiPrekLjE+BrYENJewFIqi1pB0k1gE3NbDhwJaEAT70SYhkCrK7MIKlt9HAU4bqRdDCQieoZ6b+zEzDbzMrqpv1T/7+Z2afApoS03lJzUc3sMTPrYGYd/kxjE+Dnid+xYavmNN5kQ2rWrkm77nvzxdCxa5zzxdCxdDhqXwA2b7cVSxcsZsFv81in7rqsu34dIKTXbP2XnZnxTbixnT9rLq333B6ANnvvyG8/FJ9vlmsFv3xLjSYtUKONoGYtau3SkVWTx6xxzsr/jabGFttBjRpQex1qbLo1NisUUFr36AspmDWNFe+/GUf45Urq9T335Esc3rknh3fuybuDRnDkceEGf5f2O7Jw/kJ+W4ub+voN6lG7dujjOfakI/js4/EsWrgoK3FX1Av9X+G4A07juANOY/g7o+h+bEiD3WnXHVi4YBGzZ1X8+oYPHsWue+xCzZo1qVN3XXbadQemTvkxK3G/98w73HBIb244pDfjhoxmn6P2A6B1uzYsWbCYP36bV+w5kz/+gt0OCX2LHXt0YtyQMJ92/NAxJT5/6sRvadaqBU032YiatWuxR/eOjB8aCnmnipdI4vCLjmbYc6ER03STjahRM3y9Ntl4Q5pv2ZLZv8wiG159+nXO7HYuZ3Y7l/cHf8iBR4ebxe133Y5F8xcxZ1b5DZOq7L/9X+boLqdwdJdTGDZoJIcdE957O7ffgYULFq7VaxOgXv316bBXO4a/Myob4VbIuwPe4bpDruC6Q65g7JDRdOzRCYDW7bZm8YLFxRppAP/7+At2j163f+nRmXFDxxQ7J926ddelTvTduG7dddlx31345eufMnshRRR/r+zDhCJxThj6GXsf1QmALdu1YXGp77PC544fMobt9toRCB07tWrXYsHv87n92Ou5suMFXNnxAoY++TZvP/iqNzYraeiAQVxzSC+uOaQXnw35lL9Er82t2m3N4gWLSnxtfvnx5+xxyN4A7NujM2OHhs/UJi2b0uvRq3mw173MmLpmp+o5d17Er9/+wsB+VbOqsMu88kYPTyCknqZ7GTgfqEhX7SXAk5L6AL8R5gICPA68HhXweQ+oyN3WY8AgSdPXYh5naV4A7gK2ADCz5VERo39H6am1CGnE3wDPRvtEmKc5T9KbwP9JOpwwX/US4MGoAFEtQqPwPMJ8y+cljQNGApn4tL8J6B/9txYDp5Z1spnNiQoPfQEMIqRDV9SLQFszy2rVj4JVBbxyQ3/OGXAtNWrWYPSLw5k55Rf26hlGLj5+7l0mDx/Pdp3bcu3I+1ixZBnP9wllxes1bcgZj10BQI2aNRj3+od8NTKMPL149WMcceOp1KxVkxXLVvDSNY9n8zIqpqCAZa/3o+6ZN0CNGqwY8x4FM3+m1h7hJnHlp0OwWdNY9fV41rvsXsyMlWPepWDmT9RotS2123di1fQfqHvpPwFY/s5zrPq6+LyI2CT9+oARQz9kvwP24d3Rr7FkyVKuueTm1ccef/4+rrvsFmbNnM3JZx/H2RedQtONmvDGyP8y6t0Pua7XrbTeegvufPBmClYV8O3X33PtZbfEeDXFvf/uR3TsshdvffISS5cs5YbLCtPQH3jubm6+/HZ+mzmbE888htMu7EmTjRrz0rABfPDex9x8xe1MnfIjHw7/hJeGD8AKjFeee4NvvypeSj/TJg4fx86dd+WukQ+ybMky+vUprJ57ef/rePKqh5g3ay4v3v4sF9zfix5XnMCPX05l1Ivvlfn8glUFPHNDP/oMuJ4aNWsw6sVhTIsKlOx52F844OTQOP9s8Ke8/9IwALbebTsOPf9IVq5ciRUYA65/PCeVQj9571P22n8Pnv/wGZYtWcptl9+1+tidA/7BHX3+yZyZc+hxxpGccMFxNN6wMf3ffZxPho3mzj7/pPGGjXhs0MOsX289CgqMo8/uwSmdzmDxwlKLw+fUqHc/4i9d9mbQp//HkmjJnpSHnruHGy//B7/NnE3Ps47l9AtPoulGjXll+LO8/97H3Hj5PwDockgnPho5miVVJA1zwrCx7NJ5V/456iGWR8uipPR+6jr6XRlet/+97RkueuByjul9Ij98OZURL7wLQMMNN+CWN++ibr26FBQYB51xKFcdcAn1GjXgsseuAqBmrRp89Pr7TBo5PqvXUrCqgGdv6MflA/5GjZo1+ODFYfw65Rc69Qyf/yOeG8Kk6H12+8gHWL5kGU/2eajM5wK8/+IwzrjzAvoOvodVK1bS74oHSo2hqupz4+2MGT+JefPm0+WIk7jgzJPp0f3AuMMq0/hhY2nbuT3/GvUIy5Ys49HehWVYrnzqeh6/8gHmzprL87cN4OIHruDY3j354cvvGf5CKMZ11KXHUa9Rfc64JSwRVbBqFdd17802HbZj3x6d+WnyD9w2MNSnfOGuZ5kwfGzxIBLCfIQTJWl+h8ssSW8RGtnvVeT8y1sdn+gXU9/jlscdgquEXZ/Mbu9+nOrWXKf8k/JY2zot4g4hq6aumBd3CFn1+8p4R/CzrW2dlnGHkDXrqCK1JfPXo59VpLRI/jql/eVxh5BVz//4WqmrP1QlOzffK2f3x5NmfFwl/z/5s/MjXYJJ2gAYDUysaGPTOeecc845t6YCH9zLzwanpE+BdYvsPjmblVQzJSrEVFIjrouZVYnqDmY2D9g67jicc84555xz+S0vG5xmtkfcMfxZUaOybdxxOOecc84557LL53CWX6XWOeecc84555z7U/JyhNM555xzzjnnqjqfw+kjnM4555xzzjnnssRHOJ1zzjnnnHMuC3wOp49wOuecc84555zLEm9wOuecc84551w1JqmxpKGSpkT/NirhnE0lDZc0WdKXki6tyO/2BqdzzjnnnHPOZUGBWc5+Kulq4D0zawO8F20XtRK4wsy2A/YELpS0fXm/2BuczjnnnHPOOVe9HQ48HT1+Gjii6AlmNt3MxkWPFwCTgY3L+8VeNMg555xzzjnnsiCPigY1M7PpEBqWkjYq62RJrYB2wKfl/WJvcDrnnHPOOedcnpN0DnBO2q7HzOyxtOPvAs1LeOp1a/nfqQe8DFxmZvPLO98bnM4555xzzjmXBRmYW1lhUePysTKOH1DaMUkzJbWIRjdbALNKOa82obH5nJm9UpG4fA6nc84555xzzlVvbwCnRo9PBV4veoIkAU8Ak83snor+Ym9wOuecc84551wWWA7/V0m3A10lTQG6RttIailpYHTOPsDJwP6SJkQ/h5T3iz2l1jnnnHPOOeeqMTObA3QpYf+vwCHR4w8Are3v9ganc84555xzzmWBWUHcIcTOG5wuY5pYzbhDyKoam7WMOwRXCd//UW7V7ry1/jp14g4hq9rWaRF3CFk1bdncuEPIqp8XlFh3IjH+3mjLuEPImtfqLIs7hKw6pf3lcYeQVQPGVniKnXNZ5Q1O55xzzjnnnMuCgvxZhzNrvGiQc84555xzzrms8BFO55xzzjnnnMsCy+E6nFWVj3A655xzzjnnnMsKH+F0zjnnnHPOuSzwOZw+wumcc84555xzLku8wemcc84555xzLis8pdY555xzzjnnssCLBvkIp3POOeecc865LPERTuecc84555zLggIf4fQRTuecc84555xz2eEjnM4555xzzjmXBebLovgIp3POOeecc8657PARTuecc84555zLAq9S6yOczjnnnHPOOeeyxEc4nXPOOeeccy4LCnwOp49wOuecc84555zLDh/hdFXSlvvtTLcbT0Y1azDhvyP4+OE31zjepHULDr37XJrv0IoRd7/Ip48NBKB+i8Ycdu/51NuwIVZgjP/PMMb0HxzHJZTqwx9mc9eorykw44gdNuaMDluscfzpsT8w8OvpAKwqMKbOXcSwszvRsE5tbnr3S0ZN/Y3Gddfh/07aO47wy5X06wO4956+HHzQ/ixesoQzz+zF+AlfFDvnsUfvpn37XZBgypSpnHHmZSxatJju3btx8019KCgwVq5cyRVX3MiHH42J4SpKd8ddN9CtWycWL1nCBedeycSJXxY75/En7qFdu51YsXIlYz+byGWX/I2VK1fSoEE9Hut3D5ts2pJatWpy/339eO7Zl3N+DT1vPINdOu/K8iXLebz3/fz45dRi5zTdZCMueKAX6zesz49ffs+jvf7NqhUrS31+4xZNOOeeS2i44QZYgTH8+aEM7f82AEdcdiydjj+A+b/PB+D/7vwPk0aMy90Fl+KGf/Sh0wEdWbJkKVdefCNfTvqq2Dn3PHIrO7XdnpUrVjJx3Jf87Yq/s3LlyhiiLd899/TloIP2Z8niJZx5Vi8mlPDee/SRu2nffmckMWXK95x5Vi8WLVrMCccfSe/eFwCwcOEiLr74GiZ9PjnXl1CqjTrvzE63nAI1a/DTc8OZ8sCa33ubHLUPW13UHYBVi5Yy8aonmf+/nwDoOuY+Vi5cgq0qwFYVMPLAv+U8foAd92vLiTecQY2aNRj1wnsMfPjVYueceOMZ7By9t55Ie2+W9txjrzmFtgd0YOXylcz6aQZP9HmAJfMXr/59jVs25e9D/8Xr/3qRdx5/IzcXGjn1prNo27k9y5cs4+He/+aHL74vds6Gm27EJff3Zv0N6vHDF9/zYK9/sWrFSvY5Yl8OO+8oAJYuXsoT1z3CT5N/oHGLplxw76VsEH3OvPefIbzT/62cXtfa+ts/7mHUh6Np3GgDXnv2kbjDqXJ8Dmc1GOGUZJKeSduuJek3SX/q3StpA0kXpG13Ku13SRohqcOf+G+skjRB0kRJ4ySVe+ctaeHa/neqKtUQB91yGv899U4ePeBKdjhsL5q22XiNc5bMW8SQGwfw6eNvr7HfVhXw3q3P8WiXK3nqiBtpf0rXYs+N06oC4/YRX/HA4e14+aS9eeebGXw3Z80/3antW/HCiXvxwol7cfHebWi/cSMa1qkNQPftWvLg4bvGEXqFJP36AA4+aH/abLUF227fkfPPv4oHH7itxPOu6H0T7Tt0Zdf2Xfn5p2lceMHpAAwb9gG7tu9Kh926cfY5V/Doo3fnMvxyde3WidatW9Ful/259OLruOdffUs878UX3qDDrl3Za/eDqVu3DqeediwAZ59zMl9/9S0d9zqUvx7ck7//41pq166dy0tg50670nyLFlzZ6SL6X/swp/79nBLPO+7qkxn8xFtc1fkiFv2xkP2O61Lm81etXMXztz7FNQdcSt8jr+aAkw+i5VabrP59g594ixsO6c0Nh/SuEo3NTgfsQ6stN2P/3Q/nustvpe9d15R43hv/N4iuex7FwX85ljp11+XYk4/IbaAVdNBB+7PVVluw/fYdOf+Cq3jg/pLfe7373ESH3brRvkNXfvp5GhecH957U3/4iS4HHE37Dl35x2338dBDd+Yy/LLVEDvfdjofn3gnw/btw8ZH7k39rdf87lr00yw+PPIWRux/NV/f+ypt7z5rjeMf9vg7Iw64NrbGpmrU4OS+Z3PvaX/nuq6XscdhHdd4f0B4bzXbogVXd7qIp659mJOj91ZZz/3yg4n8rdtl3HDw5cyc+iuHXnDUGr/zhOtP5/MR43NzkWnadm5P8y1a0Gu/83n8moc489bzSjzvxKtPZeATb3B5pwtY9MdCOh93AACzfp5J32Ov46qDLuOVf7/I2beFW8uCVat49tb+9O5yMdcfcSXdTjmYjdtsUuLvriqOOKQrj9xza9xhuCos8Q1OYBGwo6S60XZXYFolft8GwAXlnVRJS8ysrZntAlwDlPytmlAt27bm9x9mMu/n3yhYsYr/vfkJW3dtv8Y5i+fMZ/qk71m1YtUa+xfOmseML34AYPmipcz59lfqN2uUq9DL9cXMP9h0g/XYpOF61K5ZgwPbNGfE97+Vev4738zgoK2br95Ob5xVRUm/PoDu3Q/kmef+D4BPR4+j4QYNad58o2LnLVhQ2NCuU7fO6h7ORYsKe+bXX2+9Ktfz+ddDD+D558PIwmdjJtCwYQOaNduw2HlDh4xY/XjsZxNpuXELIPTk1qu/PgD11l+PuXP/yPlo2a7dduPDV0YC8N34KaxXf30abrhBsfO223tHxgz8GIAPXh7Brt12L/P5f/w2b/VozNJFS/n1u19o1LxxDq7ozzng4E68+mLoD50w9nMaNKzPhs2aFjtvxLsfrn48cdyXtGjRLGcxro3u3bvx3LPhvTd69Dg22KBBue+9umnvvU8+Gcu8eX8A8Omn49g4es1WBY3abcWiqTNZ/NMsbMUqpr32Mc0PXPN7b+5nU1jxx6LweOy31GlRtV57W7bdilk/zuC3n2eyasVKRr/5Ae267bbGOe267cZH0Xvr+7T3VlnP/fL9iRSsKgDgu/Hf0Kh5k7Tftzu//TSTaVN+ztFVFmrfdXfef3kEAN+O/4b1GqzPBhsVv9/YYe+d+HTgRwCMenk4HbrtAcCUsV+zaH74e3477msatwjXNW/W3NUjpUsXLWXat7/QuFmTYr+3KunQdicaNqgfdxhVVoFZzn6qqurQ4AQYBPw1enwC8HzqgKTGkl6TNEnSJ5J2jvbfJOnJaJTye0mXRE+5HWgdjUDeFe2rJ+n/JH0l6TlJSv+PSzpT0r1p22dLuqeCsTcA5kbPqyfpvWjU83NJhxc9ubRzJLWSNFnS45K+lDQk1QiXtJWkd9NGVFtH+/tIGhP9f3NzBeOttPrNG7Ng+pzV2/On/0795mvfaGy4SVOa7bA50yZ8l8nwKmXWwmU0q7fu6u1m9dblt0XLSjx3yYpVfPTjbLpsVTVv/kqS9OsD2Lhlc375+dfV29N+mc7GLZuXeG6/x+9h2s8T2HabrXjgwSdX7z/88IP44vORvPH605x99hVZj3lttGjRjGm/FF7fr7/OoGUp1wdQq1Ytjj/hCN4dGm4iH3v0GbbeZiu+/vZjPvp0IFdd2TfnjepGzRoz59fZq7d/nzFnjZtUgHqN6rN4/qLVN7Jzp8+hUbPGFX5+0002ZPPtt+C7CVNW7+ty6sHcOugezrzzAtZrsH7Gr2ttNWuxEb9Om7l6e8avs2jeonjnQUqtWrU44thDGDnso1yEt9ZatmzOz2mvzV+mTS/1tfn4Y//k55/Gs83WW/HgQ08WO3766cczePDwrMW6tuq0aMSSXwu/95ZM/73MBuVmJ3Zi1rCJq7fNjL3+ezX7Df47m5+0f1ZjLU2jZo35Pf19M/13GhVpKG1Q5Jy50XurIs8F+MsxXVaPZq5Td10OOe8IXr/vxUxfSoU0bl78c6JxszX/ZvUb1WdR2ufMnOlzaFxCJ1Wn4w9gQglZEU032YhWO2zJtxO+yXD0zuVWdWlw/hc4XlIdYGfg07RjNwPjzWxn4FpgQNqxbYEDgd2BGyXVBq4GvotGIPtE57UDLgO2B7YE9inhv39Y9HyA04H+ZcRbN2rQfgX0A26J9i8FjjSzXYHOwD+LNm7LOacN8KCZ7QDMA3pE+5+L9u8C7A1Ml9QtOn93oC3QXtK+ZcScVWt7w1p7vXXp8chlDO37DMsXLslSVNk1aupvtG2xQZUf8fuz8vX6ir/lSn99nnX25Wy6+a5M/moKxx5z2Or9r7/+DjvutB89jj6Tm2/qU+Jz47I21wdwz719+fDDMXz80WcAdDngL3w+6X9ss9Ve/GXv7tz9z5uoX79e1uItUQnXQJFrKPM6y3n+uuvV4eKH+/Bc3/4sjT5fhj07mD77Xsj1h1zBvFnzOOFvp/75+DOkAv83rKHvXVcz5qPxfPZJ7tMTK2JtXptnn3MFm7dqz1dfT+GYtPcewH777c3ppx3Ptdf9PStx/hklXVtpf6ym+2zP5id04stbV/ed80H3mxjZ7To+7nkHW5zelSZ7bputUEtXgb9PqX/DCjz30At7sGrVKj5+bRQAR/Y6jiFPvMWyxUsrE/WfVvK1FDup3HO232tHOh93AM/fNmCN/euuV4dej1zFgL5PsCRP72NcYGY5+6mqqkWD08wmAa0Io5sDixzuCDwTnTcMaCKpYXTsbTNbZmazgVlAaUMxo83sFzMrACZE/630//4iYBhwqKRtgdpm9nkZIadSarcFDgIGRI1GAf+QNAl4F9i4hJjKOmeqmU2IHo8FWkmqD2xsZq9GsS41s8VAt+hnPDCO0PhuUzRQSedI+kzSZ2MWflvGJVXcghm/U79FYc9mgxaNWThzXoWfX6NWTXo8chlfvPYhX7/zWUZiypSN6q3LzIWFI34zFy5jw/XXLfHcwd/M4KBtSh9ZqoqSen3nn3cqn40ZwmdjhvDr9BlssmnL1cc23qQFv06fWepzCwoKeOmlNzjqyL8WO/b+B5+y5Zab06RJvGnfZ51zEu9/9Cbvf/QmM6bPYuNNCq+vZcvmTC/l+q665mKaNG3MtVcX3rj3POlo3nwjFOr6/vsf+fHHX2iz9ZbZvQCgy8kH0Xfg3fQdeDfzZv5Ok5aFqaONmzdh7szf1zh/we/zWa/B+tSoGb4GG7VowrxZc4Ew6lLa82vWqsnFj/Tho9feZ+zgwr7L+bP/wAoKMDNG/ncoW+5S7OMyJ04641jeHP48bw5/nlkzfqPlxoVfEc1bbsTMGSWnuF/c5xwaN2nE36//Z65CrZDzzjuVMaMHM2b0YKb/OpNN016bm2zcotTXJqTee29y5JGHrN63047b8cgjd9Lj6DP4/fd52Qx9rSz59Xfqtiz83qvbojFLZ8wtdl6D7Tal7T/P5tPT/smKuYWpw0uj78jls+czfdBnbNCuddZjLmrujDk0Tn/ftGjMvFm/l3lOo+ZNmDfz93Kfu0+PTuzSpT2PXfqv1fu2bNuGY685mbs+eJhuZxzKXy88ii6nHJyFKyvU9ZSDuW3gvdw28F7mlvQ5M6v458z6aZ8zTVqs+Vm02babc84dF3H3WbexcN6C1ftr1qpJr0eu4sPXRjLmnU+yek3O5UK1aHBG3gDuJi2dNlJCt+LqBXPScwFXUXpV34qc1w84jfJHN9cMxOxjoCmwIdAz+re9mbUFZgJ1ijylrHNKirOk6yfaf1vU8G1rZluZ2RMlxPeYmXUwsw671duqopdVpl8nfk/jLZrTcNMNqVG7Jtt335Nvho6t8PP/eufZzPl2GqP7DcpIPJm0Q7MG/DRvMdP+WMKKVQUMnjKDTlsWT3FbsGwFY6fNpdOWxecnVWVJvb6HH3maDrt1o8Nu3XjjjcGc3PNoAPbYfVfm/zGfGTNmFXtO69atVj8+9K9d+frrb4vtb9d2R9ZZpzZz5hS/scylfo89y1/27s5f9u7OW28N4YQTjgSgw25tmT9/ATNnFm+knHLqsXTpsi9nnn7pGr2qv/zyK/t1CnXONtyoCVu12YIffsj+/Kr3nnlndcGecUNGs89R+wHQul0blixYzB+/zSv2nMkff8Fuh+wFQMcenRg3ZDQA44eOKfX5Z95xAb9++wuDn1izgmj6HNH2B+7BL9/8lOErrJhnn3yR7p1PoHvnExgycARHHnsoAG3b78SC+Qv5bebsYs859qQj2LfzXlx6zrVVrof8kUeeZrfdD2S33Q/kjTffoedJ4b23++678scfC8p97/31rwesfu9tumlLXnjxcU4//VKmTCletThO8yZ8x/pbNme9zTZEtWuy8RF7MWPImt97dTduwm5P9mLsRQ+x6PsZq/fXXG9daq1fZ/XjjfbbiQVf5X5O49SJ37JRqxY03WQjatauxe7dOzJ+6JqdvuOHjmHv6L21Zdp7q6zn7rhfWw4+7wj+fdbtLF+6fPXvuu3Y6+nT8Xz6dDyfIU++xdsPvsJ7A7L7vT90wCCuOaQX1xzSi8+GfMpfenQCYKt2W7N4waLVnVbpvvz4c/Y4JHwm7tujM2OHhs+ZJi2b0uvRq3mw173MmPrrGs85586L+PXbXxjYL7dVd53Lluq0LMqTwB9m9rmkTmn7RxEaabdE+2eb2fwS01uCBcBaz4w2s08lbQrsSkjrrZBoRLQmMAdoCMwysxWSOgObl/CUipyTHtd8Sb9IOsLMXpO0bvTfG0z4/+Q5M1soaWNghZkV/3bPMFtVwOAbnuKEAVdRo2YNJr44ktlTprFrz1BBctxz77H+hg05481bWbdeXayggN3POJhHD7iSjbbdlJ17/IWZk3/irIH/AGD4XS/w3fCJZf0nc6ZWjRpc1WkbLnh9HAUFxuE7tKR1k3q89Hm4OThmp00BGP7db+y5WRPq1q65xvOvfmcSY3+Zy7ylKzjwiVGct2drjtyh6lThTfr1AQwc9B4HHbQ/X0/+kMVLlnDWWZevPvbm6wM457w+zJgxi/5P/Iv6DeohiUmT/seFF4UKoUcdeQgnnXQ0K1asZOmSpZzY8/y4LqVEQwaPoNuBnZgwaRiLlyzlwvOuWn3spZef4OILr2HGjFnce98t/PzTNIYOC0Vc3nxjMHfe/gB33v4ADz96Jx99OhBJ3Hj9nfye4wb1xOHj2Lnzrtw18kGWLVlGvz4Prj52ef/rePKqh5g3ay4v3v4sF9zfix5XnMCPX05l1Ivvlfn8Nh22ZZ8enfh58o/0HRiqC6eWPznumlPYbPtWYDD7l1n0vzb+pQFGDP2ATgd0ZNiY11m6ZClXXXLT6mNPPP9vrunVl1kzZnPL3dcy7efp/N+gpwAY/PYwHrj78XiCLsOgQcM46KD9mTz5A5YsXspZZxe+915/fQDnRe+9J/rdS4MG9ZFg0qTJXHRxeO9dd20vmjTegPv/Hb4bVq5cyV57F888iIOtKmDStU+x1/NXo5o1+On5ESz4ehqtTgnfez8MeI9tLj+KdRrVZ5fbT1/9nJEH/o11mzZk9/69AFCtmkx75UNmDZ+U82soWFXAczf044oB11OjZg3ef3EYv075mU49uwEw4rkhTIreW3eMfJDlS5bxRPTeKu25ACfdfBa116lN72dvAELhoAHXPZbz6ytq/LCxtO3cnn+NeoRlS5bxaO9/rz525VPX8/iVDzB31lyev20AFz9wBcf27skPX37P8BeGAnDUpcdRr1F9zrglVLctWLWK67r3ZpsO27Fvj878NPkHbhsYyn+8cNezTBhe8Y73XOtz4+2MGT+JefPm0+WIk7jgzJPp0f3AuMOqMgqoWh15cVBV683MNEkLzaxekX2dgN5mdqikxoQRxy2AxcA5ZjZJ0k3AQjO7O3rOF8ChZvaDpP8QGo2DgLdTvys67wHgMzN7StKI6Nhn0bGrgbZmdnw5Ma8CUim3Aq41s7clNQXeBGoTUnf3AQ6OYlpoZvVKOyf6XW+Z2Y7Rf6M3UM/MbpLUBniUMJK6AjjGzL6XdCmQqru+EDjJzEqtwPP3zXsm+sXU68qqU+3Wrb0GvYqvB5cU669TNNEhWY5o2jbuELLqg4VVa7Qt035ekPV+yli91Ci28gZZ91qdkou+JcVSW1X+SXlswNiK1qfMT7Wbblnq6FBV0rBe65zdH/+x8Lsq+f9J4kc4izY2o30jgBHR49+BYtVezeymIts7pj0+scjpI9KOXZT2uFOR8zoC91IOM6tZyv7ZwF6lHKtX3jlA+jXcnfZ4ClCsrJ2Z3QfcV168zjnnnHPOueKSPrhXEdVpDmdsJG0g6RtCMaD34o7HOeecc84553Ih8SOcVYGZzQO2Tt8nqQlQUuOzi5nNKWG/c84555xzLo8U+AinNzjjEjUq28Ydh3POOeecc85lizc4nXPOOeeccy4LzKvU+hxO55xzzjnnnHPZ4SOczjnnnHPOOZcFPofTRzidc84555xzzmWJj3A655xzzjnnXBb4Opw+wumcc84555xzLkt8hNM555xzzjnnssCr1PoIp3POOeecc865LPERTuecc84555zLAp/D6SOczjnnnHPOOeeyxBuczjnnnHPOOeeywlNqnXPOOeeccy4LPKXWRzidc84555xzzmWJj3A655xzzjnnXBb4+KaPcDrnnHPOOeecyxJ5XrHLV5LOMbPH4o4jW/z68luSry/J1wZ+ffnOry9/JfnawK/PVV8+wuny2TlxB5Blfn35LcnXl+RrA7++fOfXl7+SfG3g1+eqKW9wOuecc84555zLCm9wOuecc84555zLCm9wunyW9HkCfn35LcnXl+RrA7++fOfXl7+SfG3g1+eqKS8a5JxzzjnnnHMuK3yE0znnnHPOOedcVniD0znnnHPOOedcVniD0znnnEs4SVtUZF++knRMRfa5qkfS1pIelzRE0rDUT9xxOecyxxucLm9IaibpCUmDou3tJZ0Zd1yZEn3pvifpi2h7Z0l/izuuTJJ0kaRGcceRLQpOknRDtL2ZpN3jjitTJK0n6XpJj0fbbSQdGndcmSLpjorsy1Mvl7Dv/3IeRfZcU8F9eUnSOpJ2jH5qxx1Phr0EjAP+BvRJ+0kESXdL2iHuOLJJUkdJp0ePN0xSZ5bLDG9wunzyFDAYaBltfwNcFlcwWfA44QZpBYCZTQKOjzWizGsOjJH0oqSDJCnugDLsIWAv4IRoewHwYHzhZFx/YBnhGgF+AW6NL5yM61rCvoNzHkUGSdpWUg+goaSj0n5OA+rEHF6lSTpY0v3AxpL+nfbzFLAy5vAyQlInYArhs+Qh4BtJ+8YZU4atNLOHzWy0mY1N/cQdVAZ9BTwm6VNJ50lqGHdAmSTpRuAqCjt4agPPxheRq4q8wenySVMzexEoADCzlcCqeEPKqPXMbHSRfYm4YUoxs78BbYAngNOAKZL+Ial1rIFlzh5mdiGwFMDM5gLrxBtSRrU2szsp7BRZAuR9p4Gk8yV9DmwjaVLaz1RgUtzxVdI2wKHABkD3tJ9dgbPjCytjfgU+I7znxqb9vAEcGGNcmfRPoJuZ7Wdm+xKu696YY6o0SY0lNQbelHSBpBapfdH+RDCzfma2D3AK0AqYJOk/kjrHG1nGHAkcBiwCMLNfgfqxRuSqnFpxB+DcWlgkqQlgAJL2BP6IN6SMmh01vFLXdzQwPd6QMs/MTNIMYAahQd0I+D9JQ83synijq7QVkmpS+DfckKiDJCGWS6pL4fW1Jox45rv/AIOA24Cr0/YvMLPf4wkpM8zsdeB1SXuZ2cdxx5NpZjYRmCjpP4TOj20Jr8+vzWx5rMFlTm0z+zq1YWbfJCStdizhb5XqtEpPozVgy5xHlCXR98K20c9sYCJwuaRzzSzfM5mWR9/rqe+F9eMOyFU9vg6nyxuSdgXuB3YEvgA2BI6OUk/znqQtCYsm7w3MBaYCJ5nZD3HGlUmSLgFOJXzh9gNeM7MVkmoAU8wsr0c6JfUEjiOMHj0NHA1cH43M5z1J3YDrgO2BIcA+wOlmNjzWwDIoujFsRlqHrJn9FF9ElSPpSjO7M0o7LfaFb2aXxBBWxkk6BHgU+I7QgNkCONfMBsUaWAZIepLwt3sm2tUTqGVmp8cXVeZIqmNmS8vbl68k3UMYAXwPeCI9k0nS12a2TWzBZYCk3oTMpa6ETrszgP+Y2f2xBuaqFG9wurwiqRYhRUyEHuwVMYeUcVHvYA0zWxB3LJkm6WbgSTP7sYRj25nZ5BjCyihJ2wJdCK/R95JwTemiLIM9Cdf3iZnNjjmkjJF0EXATMJPCkWkzs51jC6qSJHU3szclnVrScTN7OtcxZYOkr4BDzezbaLs18LaZbRtvZJUnaV3gQqAj4X03CnjIzJKQXYCkcWa2a3n78pWkM4D/mtniEo41NLO8z9SS1BXoRnh9DjazoTGH5KoYb3C6vCHpqBJ2/wF8bmazch1PpknagMI5HumjK0kZgagBTDKzHeOOJVskPWNmJ5e3L19Jes/MupS3L19J+pYwD3dO3LG4tSNpVDS/MbUtYGT6Ple1SGoObEwoMHMiham1DYBH8r2zIMrKKpWZjctVLNkUVaSdnhqRjqZdNEtSdparPJ/D6fLJmYTqmKn0vU7AJ8DWkvqa2TOlPTFPDCRcz+cka94fAGZWIGmipM3yOUWxHGuUvo/SM9vHFEvGSKoDrAc0VVjWJv3GsGWpT8w/P5OseeGrSepASIfenDU7tPJ29BbW6Ij8UtJA4EVC+ukxwJjYAssASS+a2bFRQauS0qHz+m9HKH50GrAJcE/a/gXAtXEElGH/LOOYAfvnKpAse4kwFShlVbRvt3jCcVWRNzhdPikAtjOzmRDW5QQeBvYgpBjle4OzjpldHncQWdaCcGM4mqiiHYCZHRZfSJUn6RrCDVJdSfMpbJAtJ8zLzXfnEpYgakko9JG6vvkka9mX74ERkt4mrRiSmd1T+lPyxnOEoixJ69DqnvZ4JrBf9Pg3QkGyfHZp9G9i1rpNF6VzPy2ph5mVtE5sXjOzpFShLU+t9AJdZrZcUpKqs7sM8JRalzckfW5mO6Vti5BOu6Ok8WbWLsbwKk1SL2Ah8BZr3uzmdZXMdJL2K2m/mY3MdSzZIOk2M0vMYvNFSbo4yYUgovXkijGzm3MdS6ZJ+sDMOsYdh1t7ku4ws6vK25evojmqPSg+naRvXDFlmqS9KX59A2ILKIMkDQXuN7M3ou3DgUuSMtXCZYY3OF3ekPQQsBkhVQPCF9QvhF77t/K9N1HShcDfgXkUpk+ZmSWmNHx1EKWctgHqpPaZ2aj4IsosSTsSqtSmX18ibpxSJK1vZovKPzN/SOoCnEColJneofVKbEFlkKStCRkvzaJOyJ2Bw8zs1phDq7RSiupMSkBKLQCS3iGkso8lbW1tMysrJTVvSHoGaA1MoPD6LEH1GVoTMihaErJffgZOSRXwcg68wenySDSieRShUh/AHKCFmV0YX1SZI+k7QsGSxFT9LCpaO/V+YDtgHaAmsMjMGsQaWIZIOouQBrcJ4eZiT+BjM0vEXJ1oBLATocE5EDgY+MDMjo4zrkyRtBfwBFDPzDaTtAthaY0LYg6t0iQ9S1gD8EvWrMB7RnxRZY6kkYTOx0dT2S6SvsjnImWSzgcuIKxH+V3aofrAh2Z2UiyBZVi+/53KI2kysL0l/IZbUj1CuyJxFfZd5fkcTpc3ooWFvyPM2TyWsE5lkuZ9fAkUK5ueMA8AxxNGqTsQqvK2iTWizLqUUCjhEzPrHC2RkvfpmGmOBnYBxpvZ6dE86n4xx5RJ/yIUMnkDwMwmSkpKldNd0qckJNB6ZjY69EuutjKuYDLkP8AgwtqGV6ftX5CkqRbAR5J2MrPP4w4kS74AmgPT4w4kG4qmRKfeg0lKiXaV5w1OV+VFqVLHE9LB5gAvEHrR8jqFtgSrgAmShrNmylsi0m5SzOxbSTXNbBXQX9JHcceUQUvNbKkkJK1rZl9JyutFvYtYElUbXimpATCLMPqSGGb2c5FGy6rSzs0zn0ja3sz+F3cgWTI7Su0zAElHk+c3+NH6jH8QvvuQtBEhlb2epHoJqvbdEThN0lTCd5/I8/VvASS9SXg91gf+FxXLS/9uz+tieWlepzAlOhFrw7rM8wanywdfAe8D3dMW9e4Vb0hZ8Vr0k2SLo+p1EyTdSbghXD/mmDLpl2g91deAoZLmAr/GGlFmfRZd3+OEm4uFwOhYI8qsn6PiHha9Ti8BJsccU6Z0BE5N2k19mgsJFaG3lTSNkAHTM96QMkNSd8KyIS0JnTybE16XO5T1vDxycNwBZMndcQeQI5uY2UFxB+GqNp/D6ao8SUcSRjj3Bt4B/gv0M7MtYg0sC6Kb3K2jza/NbEWc8WSapM0JN0y1gV5AQ+ChJBYXiCryNgQGJe3vCCCpFdDAzCbFHUumSGoK3AccQGiQDQEuNbM5sQaWAdF7rxgz+zHXsWSTpPWBGkmaRyZpImHNxnfNrJ2kzsAJZnZOzKFlTDRf+i/R5vtmNjHOeDKpGlQZfoxQpTapKdEuA7zB6fJGdCNxBCG9aH/gaeBVMxsSZ1yZIqkT4Zp+INzsbgqcmqQKp9WNpG5AHzPrGncslSFp17KOm9m4XMXi1o6kBmY2X1Ljko4nYS5glLZ+DqEoEoTRv8fM7Jv4osocSZ+ZWYeo4dkuSmsfbWa7xx1bJki6FDgbSFVMPpLw90vEEkzVoMrw/4CtCFkFScyecBngDU6Xl6Kbp2OA4xJUAXQscKKZfR1tbw08b2bt442s8iR9TuFSL8Xk+xeTpP2BRwgpb68B/wAGEL54/57vS09E84ohzB/rAEwkXNvOwKdJWd9R0hbAxRRfLy9v51pJesvMDo1SaY3wd0vJ+2WXosrCrwCPAuMJ19eO0IA5ysw+iTG8jJD0LqGz9TagKSFLZDcz2zvOuDJF0iRgr9RSRFHn8scJ+F4oq8rwR2aWlJTvapE94SrHG5zOVREl9XgmpRe0tC+klHz/YpI0npAi/DFhPtIA4Hozuy/WwDJM0n8JDejPo+0dgd5mdlqsgWVINIL0BPA5hUuHYGYjYwsqiyRtbGbT4o6jMiQNAu4wsxFF9u8HXG1meT8/MGqALSU0pnsSUvWfTcLoNKzukNzNzJZG23WAMfleVVlSQ6ARya8yDKxR1AqABBW1chngDU7nqghJTxJGIJ6JdvUEapnZ6fFF5SqiaMqUpO/MrHWcMWWDpAlm1ra8fflK0qdmtkfcceSKpJ/MbLO446gMSd+Y2dalHPvazJJUJRqAaLmlK8zs7LhjyQRJlwOnAq9Gu44AnjKzf8UVU6ZJqgk0Y83MiUQ0yCQdBvyTIkWtzCwpRa1cBniVWueqjvMJlRYvIfRkjwIeijWiDJO0J3A/sB2wDlATWGRmDWINrPI2kHRU2rbSt/M9pTbNZEn9gGcJnSMnkZwqrgD3SbqRUCwoffmCpM5RVfmnVHllFQdalLMoskDSzoRKp6lU/fsJ3wl7EG7wE8HM7pE0glBJWcDpZjY+3qgyR9JFwE3ATAozJ4wwJSEJbgH2pEhRq5hjclWMj3A6V0Wk0qai9SlTPaLrmtnieCPLHEmfESoOv0SYC3gKsJWZXRdrYJUkqX8Zh83MzshZMFkUpbqdD+wb7RoFPJxKhct3km4DTibMt1p9Y5iUeeJFJWSEcxahcnmxQ8CxZtYsxyFljKRPgYcJqfoHAVcC/yGk6yfiPZciqRGhUF76CGAiOnokfQvskYRq1yVJelErlxne4HSuipD0CXCAmS2MtusBQ5JSGALW+GJaPTdV0kdJusaySDrVzJ6OO45skfSymfWIO44/S9JXwM5mtjzuWDJF0v2UXLBLhCrYeZ1dIOnUso7n8/utaLq6pJ+BVqlOyaSQdAtwGqGjJ/VaTUxHT1R0rauZrYw7lmxIelErlxmeUutc1VEn1dgEMLOFktaLM6AsWBytNTpB0p3AdGD9mGPKpUsJS98kVV5XPCVU392AcMOUFJ/9yWN5oaINSkn3m9nF2Y4nw+pIakdh6vNCYGdJguSMAALHAq2T1NFTxPfACElvs2aq/j3xhZRRhxOKWvWisKhV31gjclWONzidqzoWSdo1dRMhqT2wJOaYMu1koAZwEeHLaVMgb0fE/oQkzJkrS76nzDQDvpI0hjVvDPN2WZSEN8jWxj5xB/AnTAfSGyUz0raNsB51EnxB8jp60v0U/awT/SRKajmbSJI7VF0leIPTuarjMuAlSb9G2y2A4+ILJ/NSy59IWgW8AUwzs6TeZJQk3xtkSXdj3AHEKB8bZIlmZp0rcp6krmY2NNvxZNFtwHhJX5CQjp50ZnYzgKT6YbMwkymfSVpA6en6lu/p+i6zvMHpXBVhZmOicvfbED6wvzKzFTGHlRGSHgHuN7Mvo7XJPgZWAY0l9Taz5+ONMGeSPsKZ79e3E/Ccmc2NOxDn1sIdQD43OJ8mXMMa698mRbRe8TNA42h7NnCKmX0Za2CVZGb1447B5Q9vcDpXtewGtCK8N9tJwswGxBtSRvzFzM6LHp8OfGNmR0hqDgwCEtHglLSFmU0tY9+HMYSVUZLqApuZ2dclHL4q1/FkWHNgjKRxwJPAYPPKekmR750hZcn3a5ttZv+OO4gsegy43MyGA0jqBDwOJKqojqSNgDqp7aSsM+oyo0bcATjnAknPENZc60hoeO5GWDokCdKLQXQlrCmHmc2IJZrsebmEff+XemBmF+UwloyT1B2YALwTbbeV9EbquJkNiSm0jDCzvwFtgCcIVTOnSPqHpNaxBpYb+d5oKc99cQeQRfneKTJW0m2S9pK0a+on7qAyaP1UYxPAzEaQoGJ5kg6TNAWYCowEfiB0JDu3mo9wOld1dAC2T+iIyjxJhwLTCHPFzgSQVAuoG2dgmRClQu8ANJR0VNqhBqT1+CbATcDuwAgAM5sgqVWM8WScmZmkGYQCLSuBRsD/SRpqZlfGG92fJ+kYM3upjH153SCT9CbFG15/ECrxPmpmT+U8KFdR7aJ/90zbl6SiSN9Lup6QVgtwEqFxlhS3EP5275pZO0mdgRNijslVMd7gdK7q+IKQ0jc97kCy4Fzg34TruyxtZLML8HZsUWXONsChhEqL3dP2LwDOjiOgLFlpZn9EqzIkjqRLgFOB2UA/oI+ZrZBUA5gC5G2DE7gGeKm0fQlokH0PbEhhev5xwExga0L64skxxZULP8QdQGWUVxwpAesXnwHcDLxCyCQYRZhakhQrzGyOpBqSapjZcEl3xB2Uq1q8welc1dEU+J+k0SSsUp+ZfQMcVML+wcDg1Laka8zstlzGlglm9jrwuqS9zOzjuOPJoi8knQjUlNQGuAT4KOaYMqkpcFSqmnKKmRVEI/R5R9LBwCHAxpLS58k1IIzgJkU7M9s3bftNSaPMbF9JeV2cBUDS3hTO7wdYPb/fzI4q5WlJkdfrF0dFyC6JO44smiepHqEh/ZykWSTrs8VlgDc4nas6boo7gCrgGEKJ/Hx1ZHRzu4Qwz3EXwojus/GGlTEXA9cROkSeJ3QW3BJrRBlkZjdAycUvzGxybIFVzq+EtNLDgLFp+xcQ1sJNig0lbZYqVCJpM0IHAqw5hzzvRPP7WxPmT6+KdhuQhIJyFZHXKRWSOgDXUrzDYOe4Ysqwwwnfeb2AnkBDoG+sEbkqR8mcLuacy0eSxptZu/LPrJokTTCztpKOBI4gfAEPN7Nd4o3MVURUFOkeoCVhEfrNgclmtkOsgWWApFpmlthRB0mHAI8A3xEaKFsAFxDmG59tZv+KLbhKkjSZ5M7vL5ekcWaWt0WEJH0N9KHIsi9FMymSQFJTYE51fa260vkIp3Mx88WT15DvX1K1o38PAZ43s9+TNN9R0nBK+BuZWVKKe9xKwopfSHrRzI4Fxksq6W+XiFEWMxsYpXlvS+E6xkujw/+KLbDMSPL8/orI9w/R38zsjfJPyy+S9gRuB34nZLo8Q8gqqCHpFDN7J874XNXiDU7nYlbRxZMlNaoGC9Ln+43Fm5K+IqQXXSBpQ2BpOc/JJ73THtcBepCsuTpJLH5xafRvXs5BXUvtKUxb3DlB6xgndn5/VJDraDN7sYzT8n394hsl9QPeY82/3yvxhZQRDxBShRsCw4CDzeyTqGr780TLZzkHnlLrXN7I97SiipB0rZn9I+44KkNSI2C+ma2StD5QP4Hrja4maaSZ7Rd3HJkg6V1CKvRthJv8WcBuZpaoBdqTqLR5jmaW98VaJJX4/jKzkbmOJRtSxZ3ijiNbJD1LGHn/ksKUWjOzM+KLqvJSU0iix5PNbLu0Y3k9PcZlno9wOpc/8nb0T9L9lJEum7opTEBjcz3gQmAz4BzCXMBtgLfijCtTJDVO26xBGFFqHlM42XAYYUQ6McUvykjZByBBKfuJXcfYzEZKagbsFu0abWaz4owpw4ZK6g28ACxK7TSz3+MLKaN2MbOd4g4iCwrSHi8pcixx70NXOd7gdC5/5PMH+GfRv/sA2xNuLCBUpR1b4jPyU3/C9aRGxH4hrHOYiAYn4dqM0PmxkrB4+ZmxRpQBkvYAHiOMkH0OnJnn6/6tlkrZl9QXmEGYZyVCg7pC6fx5IrHzHCUdC9xFKIAk4H5Jfczs/2INLHNSI30Xpu0zYMsYYsmGTyRtb2b/izuQDNtF0nzCa7Ju9Jhou07pT3PVkafUOpcnkpBSGxWd6WZmK6Lt2sCQ8hb+zheSPjOzDunpRJImepXaqk3SZ8A1hHXkDgPOMrMD440qsyR9amZ7lLcvX0WfLW2BJM5znAh0TY1qRnPD3/XPlfwQVRluTeigW0ZhQcBEFOwqTzWpP+HK4SOczuWPvE2pTdOSMKqSSpWqF+1LiuWS6hKNRktqTdrNb76SVObC8gkoflHDzIZGj1+SdE2s0WTHKkk9gf8SXp8nUDjXMQluijuALKpRJIV2DiGlPRGiqQiXA5uZ2TlRteFtzCwpmSEHlXWwGjTI3gPyurPcVZ43OJ2LWZF5ccWkzWPpkoNwsu12wvIMw6Pt/UjWjeKNhMp8m0p6jpBCfFqsEWVG9+jfjQjpwsOi7c6ENL98b3BuUKRRvcZ2AhrUACcC90U/Rqj8eWKsEWVQUgrolOIdSYMJlT8BjgMGxhhPpiV6KkIF1ttMeoMsCZ3lrpI8pda5mEmaSuG8uKLMzJIyjwUASc2BVBrfp0mp4Joq70+4ediT8Pf8xMxmxxpYBkl6CzjbzKZH2y2AB82szBHQqk5S/zIO5301ySST9IGZdSyhOFKi1jGW1IPQgSVglJm9GnNIGVPdpyIkvaJrEqYDucrzEU7nYmZmW8QdQ47VBH4jfP5sLWlrMxsVc0yVZmYFki6K1pN7O+54sqRVqrEZmQlsHVcwmWJmp1fkPEmn5msxIUlbAw8DzcxsR0k7A4eZ2a0xh1YpZtYx+jdJBZCKMbOXgZfjjiNLEjkVYS34yI9LPG9wOleFRGs4tiGtwlsSGmMpku4gpIOtsR4ZoVhLEiS9vP+ItNQ+A44Hhpf9lES5FMjLBifwONAHeBTAzCZJ+g+Q1w3OtZiSkHeqy+gtyZ2K4AJPqXWeUutcVSHpLMIN7SaExcv3BD42s/3jjCuTJH0N7Gxmiey9jtKji0pUWrSkI4HUIu2JSu0rTz6nvkkaY2a7FUlbXL1we74qMiVhM2Bu9HgD4KdqmEGSlyQ1IaFTEcqTz58rAJLuBvqb2ZelHG+czx0/LjN8hNO5quNSwsLen5hZZ0nbAjfHHFOmfQ/UJqHpUtXh5jZqYJbYyJT0sZntleOQcimfe2hnR6mKqbTFo0nAmpWp95ykR4A3zGxgtH0wcECcsWWKpGfM7OTy9uW5/YCOhNdnbUr5jMkn1agg4FfAY5JqEQpAPW9mf6QOemPTgTc4natKlprZUklIWtfMvpK0TdxBZdhiYIKk91hzrbxL4gspc6pBef/yJH2x73xODbsQeAzYVtI0wpqAPeMNKaN2M7PzUhtmNkjSLXEGlEE7pG9EN/btY4ol4yQ9BGxFYRXecyUdYGYXxhhWJoyljNF3YAvI/waZmfUD+kX3K6cDkyR9CDxuZtVpyoUrgzc4nas6fpG0AfAaYS7gXODXWCPKvDein6RKdHn/CsjnEcCK+DDuAP4MSTWB883sAEnrE9Z1XBB3XBk2W9LfgGcJr8OTCOtV5q1oPdhrgbqS5qd2A8sJnQdJsR+wo0VzvCQ9DXweb0iVVx1G31Oiz5hto5/ZwETgcknnmtnxsQbnqgSfw+lcFSRpP6Ah8I6ZLY87HlcxXt4/P8vfS7q8rONmdk+uYskWScOSNB+8qCh98UbS5hcDN+f76BGApNvM7Jq448gWSa8AvVLrVUraHLjdzE6IN7LMkDTWzNoX2feZmXWIK6ZMknQPcBhhSbAnzGx02rGvzSxpmVruT/ARTueqCEmbpW2mis80J6TeJEKUYnobsD1rVuJNSlGd6l7eP19TTlNLamxDmEedGoXvTnIqKI+X9AZhxD29gvIr8YWUOVHD8tK448gGM7sm4RXMmwCTJaUaKrsBH0evV8zssNgiy4zEjb4X8QXwNzNbXMKx3XMdjKuafITTuSpC0ucUzveoQ5jf8bWZ7VDmE/OIpA8IoxD3Em7mTyd8Dt0Ya2AZIqkbcB2hQT2EUN7/9KTNY5HUgLQOy9QokqQdzeyL2AKrJElDgB6pdFNJ9YGXzOygeCOrPEn9S9htZnZGzoPJgmid0d5AK9Z8beb9qG7SK5hHGT2lMrORuYolG4qMvqeWAeub76PvksrMZjGzcbmKxVV93uB0roqKPszPNbNz444lU1KpRZI+N7Odon3vm9lf4o4tU5Jc3l/SuUBfYAmF8zUTs+yLpK+AXVLL9khaF5hoZtvGG5krj6SJwCOEOdSrUvvNbGxsQWVI1BmZqmDeNlXB3MyOizm0nEhK9WtJ9cxsYdxxZIqksjpSLSkdIi4zPKXWuSrKzMZJ2i3uODJsqaQawBRJFwHTgI1ijiljJL1nZl2At0vYlwS9gR2S1Igu4hlgtKRXCQ3qI4EB8YZUOZLuBL43s0eK7O8FNDezq+KJLONWmtnDcQeRJdWhgnlZ8rr6taS9gX5APWAzSbsQOpMviDeyyjGzznHH4PKHNzidqyKKFC6pAewK/BZTONlyGbAecAlwC7A/cGqcAWWCpDqE62oazbVKzWVsALSMLbDM+46wtE0imdnfJQ0CUiPup5vZ+DhjyoBDgR1L2H8fMAlISoPzTUkXENZvTF9yKa/TFiPVoYJ5WfI9Fe9e4ECiueFmNlHSvmU/Jb9EjepWrJnOnteddS6zvMHpXNVRP+3xSsIo2csxxZIVZjYmeriQMH8zKc4lNKZbElL6Ug3O+cCDMcWUDdcAH0n6lASuoxpZD5hvZv0lbShpCzObWu6zqi4zs4ISdhZIytciTyVJdVz1SdtnQN6ne5vZkdHDm6I0xobAoBhDcmvJzH4u8nZbVdq5+UbSM0Brwvzi1HUZeZ4d4jLLG5zOVRFmdnPcMWRbVNijD7A5CSrsYWb3AfdJutjM7o87nix6FBhGWCOvWCMm30m6EehAqFbbH6hNqCy5T5xxVdJiSW3MbEr6zqhi9JKYYsq41JqHSSTpCeB+M5uQKqAj6SbgpjjjyqF87xj5ORoBNEnrEDJ8JsccUyZ1ALZPraPqXEm8aJBzVUSSqyymJLmwR0qSU4skfWRme8cdR7ZImgC0A8alraM6ycx2jjWwSogWmb8fuJXwvoNwg3gNcFlqMfokkLQjxZdcyvv3nqRfgNnAvWb2dLQvL9e8/TMSUP26KSGF/QBC43kIcElC0r2R9BLheqbHHYurunyE07mq4yVCY6wfCUq3KSLJhT2qQ2rRcEnnAG+SvHlyAMvNzCSl1lFdP+6AKsvMBkk6gpBZcHG0+wvC8i+fxxZYhkWj050IDc6BwMHAByTjvTeLcG3PSdqdsERKvo/6IWkBJc/PFCEVvAHhQd42NiPbmFnP9B2S9gE+jCmejJD0JuHvVx/4X7SOavr3Qr6vn+oyyEc4nasiUkuGxB1HNkTrkEFIJZpFMgt7IGkyCU4tklTSXMYkLYvSG2gDdAVuA84A/pPwNGkAJN1vZheXf2bVFC0dsgsw3sx2kdQM6Gdm3WMOrdIkjU8bcb+J8PpskZT3XdKVNBqdhBHqpK+f6jLLRzidqzqSXGVxLKEnNNUrn7jCHpEvgOZAIlOLkjxPDsDM7pbUlVDsaRvgBjMbGnNYuZLP81QBlkSFkFZKakDo2ErK58obqQdmdpOkz4DLyzg/L6R1RJYo37/7JO0F7A1sWKQKfQOgZjxRZU7afOI7ii6vJOkOwBucbjVvcDpXdSS5ymKiGyppmpLg1CJJtYHzgVRJ/xHAo2a2IragMihaG/a5atTITJLPoqVDHid0cC0ERscaUYaY2Y1Ftt8C3oopnEyaDfxCqMoOa6YJJ+G7bx3C2pu1WLMK/Xzg6Fgiyo6uFF9e6eAS9rlqzFNqnXM5lfCiOiWmGCUltUhSP0Ll1qejXScDq8zsrPiiyhxJtwLHA+OAJ4HBSU2PLioJKX4pkloBDcxsUtyxVIakD8ysYwlzHdeY45ivJN1HmJv6IfA88EES32+SNjezH6PHNYB6ZjY/5rAqTdL5wAWEjoHv0g7VBz4qOm/VVW/e4HSuCklyYwxKL6qTsHUcE0vSRDPbpbx9+Sxam7IbYZ3YDsCLwBNm9l2ZT8xz6fME85Gk98ysS3n7XNUSvd86AScAuxMquD6c52vfrkHSf4DzCN95YwnrqN5jZnfFGlglSWoINCLMd7867dCCfE+HdpnnKbXOVRHVoMIpJHS9ropWW0yAVZJapxpfkrYkYRWVoyq1M4AZhFS/RsD/SRpqZlfGG11W3Rd3AH+GpDrAekBTSY0oTMtsALSMLbAMSPocRwjvN0L16/GE7IJbgCmE1Oik2N7M5kvqSaigfBWh4ZnXDU4z+wP4AzhBUk2gGaFdUU9SPTP7KdYAXZXiDU7nqo5ENsaKSGRRHTOrX/5ZidCbcHP4PeHGfnPCSGAiSLqEMJd6NmF5oj5mtiJKg5sC5F2DM23pghKl5heb2VO5iinDzgUuIzQux1LY4JwPPBhTTJlStNhauryf4xgtO3Q4cBywIfAKsKuZ/RxrYJlXO5r/fgTwQPSZkpjv+Wju+03ATKAg2m1A3q5f7DLPG5zOVR2JbIwVkeiiOkkW9WDvQlg2ZBvCTfBXZraszCfml6bAUan5VilR9dNDY4qpsu6O/j2K8PnybLR9AvBDHAFlkpndB9wn6eKkLV9TDYqtzSJ05DwPfEtopOwmaTcAM3slxtgy6VHCe20iMErS5oQOkaS4jLDW6Jy4A3FVl8/hdK6KkDQcaEuorJi6iTczOzy2oDIs6UV1kk7ScDPrHHcc2SZpI6BOajsJqWGSRpnZvuXty1eSjgHeMbMFkv4G7ArcambjYg7tT5O0rZl9JanEYk75fG0Akp6i9NF3M7MzchhOTkmqZWYryz+z6ovuXbom5XpcdniD07kqokhjTEBH4AQz2yGmkJxbg6S/EwpevAAsSu3P9xvfFEndgXsI6ZmzCCnDk5PwHpQ0GfirmX0fbW8BDDSz7eKNLDMkTTKznSV1JBQxuRu41sz2iDm0P03SY2Z2TnRDX5SZ2f45D8qtNUnNgH8ALc3sYEnbA3uZ2RMxh5YRkp4gZL28zZqZS/fEFpSrcjyl1rkqwsxGSmoLnAgcC0wFHok1qAypRkV1km7v6N++afsMSMqN763AnsC7ZtZOUmdC6mkS9AJGRPNvIVTDPje+cDIuVbzqr4Qqp69LuinGeCrNzM6JHh5sZkvTj0XFkvKapH+Z2WXR40uj9OjUsafM7LS4Ysuwp4D+wHXR9jeETrtENDiBn6KfdaIf54rxEU7nYiZpa0J1vhOAOYQvot5mtnmsgcVAUiMzmxt3HG5NqZtBSR3N7IO448kWSZ+ZWQdJE4F20dzN0Wa2e9yxZYKkdYFto81Ezb+V9BYwDTgAaA8sAUYnYcmektZITcK6qenXUPR6knB9KZLGmNlu6UsPSZpgZm1jDi2jJNUndCAvjDsWV/XUiDsA5xxfAV2A7mbWMSp8kailJtbCe3EH4EqUqkT771ijyL55kuoBo4DnooXpEzEvSdJ6QB/gIjObCGyWx4WQSnIsMBg4yMzmAY0J15u3JDWX1B6oK6mdpF2jn06EpWDynUp5nDSLJDUhyvKRtCdhOZFEkLRjtKzNF8CXksZKyvtpCC6zPKXWufj1IIxwDpf0DvBfkv3lW5bqet1V3WRJPwAbSpqUtj+VEp2U8veHA0sJ6ac9CfNV+5b5jPzRn7DMxl7R9i/AS8BbsUWUWY+a2cmpDTObLulOYEiMMVXWgcBpwCaEucUp84Fr4wgow2pEa6fWSHuc+g6oGV9YGXcF8AbQWtKHhCVgjo43pIx6DLjczIYDRB0ij1M4BcM5T6l1rqqI1iQ7gpBauz/wNPCqmeXzDdNaSVIaVdJIak4YQSq2hE3RZURc1ZOWLpye1jcxCSmnUGJKZk3gczPbPsawMkJSDzN7Oe44Mi3qxCqglHVGzSyv1xlNJ6kWhctJfW1mK2IOKWNK+hxJ0meLywwf4XSuijCzRcBzhFS+xsAxwNXkdw+9Swgzm0FYh7NUkl42sx45CiljSihqpWg7SUWtlkuqS2FaX2vSKkrmK0nXEEb76kqaT2HjZTlh5CVvSbq8yGMDZgMfmNnU2ALLEDNrVZHzJO1gZl9mOZysieaEvwC8YGbfxR1PFnwv6XrgmWj7JELRQ+dW8xFO51yVkT764vKP//2qLkldgb8B2xM6sfYBTjOzEXHGlSmSbjOza+KOI5Mk3VjC7saEVNubzOy/OQ4pFvme+SJpc+C46KeA0Ph8MQnr+0Io9gfcTFjKTYQ58Dd5AUCXzhuczrmckXQ30L+03mpJjc3s9xyH5TIk328MAaJ1HNuYWX9JTYH6SRhNAogKl+xJuCn8xMxmxxxSxkjat6T9ZjYq17FkW5QB826+v9cqKkkdWZLaANcDPc0sSfNUnSuTp9Q653LpK+CxaD5Lf+B5M1tdrc8bmy5O0YhSB8Jcq/6ENeWeJYwG5jVJqcbJ9OjfzSQ1BH40syRU4k2vSFsH2J1QJCkpa8SuZma/S6pOBdbyfmREUitCJeXjCFXor4w1oAyQ9EZZx82s2Hx/V315g9M5lzNm1g/oJ2kbwlIbk6KqfY+nKty5vJbvN8FHAu2AcQBm9mu0tlwSPATsCkwi/J12jB43kXRevhcnM7Pu6duSNgXujCmcrJK0P+DpinlC0qdAbUJV6GPM7PuYQ8qUvYCfgeeBT8n/z3+XRd7gdM7lVFQ9ctvoZzYwEbhc0rlmdnyswbkyRes2DjSzglJOuSqX8WTBcjMzSanCOuvHHVAG/QCcmUpnl7Q9YVTwFuAVklec7BdCozpvSfqc4qN7jYFfgVNyH1FslscdQCWdamZfxR1EFjQHuhIq658IvE3IWsrbAk8ue3wOp3MuZyTdQ1hW4z3gCTMbnXbsazPbJrbgXLkkPUvo1X6ZMBd3cswhZZSk3kAbwk3UbcAZwH/M7P5YA8sASRPMrG1J+0o6lm8k3U9h46wGYaR6qpmdFF9UlRMVm0lnwJyoonn6eY3ysUBLWpp3icxsXK5iySZJ6xLW225F2kCPmSVljd/UNZ4A3AX0TcJnpsssb3A653JG0hnAf81scQnHGqbP53RVk6QGhBuL0wk3wKm5uAtiDSxDomqu3QjpYYPNbGjMIWWEpBeA34FUZdPjgKbAyYRlNnaLK7ZMkHQ+UJPwmvyD0Nj8MN6ociNfi3VJKmsahZlZIubfSnqH8JocS5i/CYCZ/TO2oDIkamj+lfCd0Ap4A3jSzKbFGZererzB6ZzLuurSk11dRNVbTwIuAyYDWwH/zvdebUkbEEY4Ab5JUgdItAbnBRQuXfABYV7nUmA9M1sYY3h/WlSA7B+E0eifCNe2KfAkcJ2ZrYgxvJxIUhXXJJL0hZnldXp3SSQ9TUhbH0ToSP4i5pBcFeYNTudc1lWXnuykk9SdcGPfmrDI99NmNkvSesBkMyuaApgXJK0DPAYcAXxPSMncHHgVOM/M8n0OWWJJuheoD/RKjbJHo/B3A0vM7NI448uFfB3hTCdpR8IasXVS+8xsQHwRZY6kx4D7zezzuGPJJEkFQCq9O70xIcL3eoPcR+WqKm9wOuecqxBJA4B+Ja1tKKmLmb0XQ1iVJqkvoRF9XlqjpT7wIGHZkOvjjC8TJO0D3ERoSKfPI9syrpgyQdIUYGsrcjMTFSf7yszalPzM5Mj3Bme0HFEnQoNzIHAwIc376DjjyhRJ/yNkgUwFllHYINs51sCcyyFvcDrnckrS3hQvnpCInmyXnyR9AexedG6xpHrAJ0lIh5P0FdCL4vPI5sQWVAZI+sbMtl7bY0mS7ym1UTXeXYDxZraLpGaEjq3u5Tw1L5RQ/AkAM/sx17E4F5cacQfgnKs+JD1DSHXrCOwW/XSINShXYZL2lDRG0kJJyyWtkjQ/7rgyoKCkQlbRvMak9Mr+YWaDzGyWmc1J/cQdVAb8T1KxJUIknQQkYimK6HOzrH1dchhONiyJllpaGaVDzwLyeuQdVqd2Aywo5ce5asPX4XTO5VIHYPui6W8ubzwAHE9YwLwDYS3ArWKNKDNMUiNKXri8tDVH881wSXcR1txcltqZgIJdFwKvRBWwxxI6CHYD6gJHxhlYBu2QvhGlC7dPbZvZ7zmPKLM+iwp2PU74Gy4ERpf5jPzwH+BQCl+X6Z8vRgIa1c5VlKfUOudyRtJLwCVmNj3uWNzak/SZmXWQNCk1/0jSR2a2d9yxVYakHwgNy5IanJbv8xyh1MJdiSnYJWl/QsNMwJf5Op84naRrgGsJjefUCLyA5cBjZnZNXLFli6RWQAMzmxR3LLkiaQcz+zLuOJzLJm9wOueyTtKbhB7d+kBbQu91+ijLYfFE5taGpFHAAUA/YAYwHTjNzHaJNbAc8RtDFwdJtyWxcZki6T0z61LevqTK96JPzlWEp9Q653Lh7rgDcBlxMlATuIhQgGZToEesEeXWM0De3hhK+ithFDB96Ym+8UXkyiJpWzP7CnippLWM8z0dWlIdYD2gaZGU9gZAy9gCy72SMiucSxRvcDrnss7MRgJIusPMrko/JukOYGQsgbm1klZVcQlwc5yxxCRvbwwlPUK4ue9MGKE+mmTMk0uyK4CzgX+WcMyAfE+HPhe4jNC4TG88zycsSVRdeKqhSzxPqXXO5UxJqUPp8wFd1RQtW1Dql0V1+fvlc+pb6n2W9m894BUz6xZ3bK56k3Sxmd0fdxxxyefPFecqykc4nXNZJ+l84AJgS0npxSDqAx/FE5VbC4fGHYCrtCXRv4sltQTmAFvEGI8rh6SjyjpuZq/kKpYse1TSJcC+0fYI4FEzWxFfSDm1PO4AnMs2b3A653LhP8Ag4Dbg6rT9CxJQ0j/x0hcojxYxb2Nm70qqSwK+RyTtY2YfSlrXzJaVcWo+3xi+FS09cRchfdEIqbWu6uoe/bsRsDcwLNruTGiUJaXB+RBQO/oXwlzxh4GzYosog8orimRme8YTmXO54ym1zrmcitaQa0ZaQ8XMfoovIldRks4GzgEam1lrSW2AR/K9mqSksWbWvrqktklaF6hjZn/EHYsrn6S3gLNTy0lJagE8aGZljoBWdZJqmdlKSROLVrouaV++SSuKNBzoxJpFkQaZ2XYxheZczuV9z7RzLn9Iugi4CZhJWPcQwkhLtZgDmAAXArsDnwKY2RRJG8UbUkaskNQf2FjSv4seNLNLYogp4yTtDbQi+u6XhJkNiDUoVxGtiqxdPBPYOq5gMmg0oerzKkmtzew7AElbAqtijSwz0osijaWwwVndiiI55w1O51xOXQZsY2Zz4g7E/SnLzGy5FO6bJNUiGRUWDyWsL7o/4cYwcSQ9A7QGJlB4M2+ANzirvhGSBgPPE/5mxxNGzfJdqgHWGxgu6ftouxVweiwRZZCZ3QfcV92LIjkHnlLrnMshScOBrma2Mu5Y3NqTdCcwDzgFuJhQCOp/ZnZdnHFliqRdzGxi3HFkg6TJwPbmX/p5SdKRFBbVGWVmr8YZTyZI+gW4J9qsS1jjdxFhndglZnZPac/NN0WzCwDPLnDVio9wOudy6XtCb/3bwOriLEm6sUi4q4Ezgc8J6WIDSVbhmTmSXgX2IYwkfQBcama/xBtWRnwBNAeml3eiq5LGEYqsvStpPUn1zWxB3EFVUk2gHmuub1sv+rd+7sPJDs8ucM5HOJ1zOSTpxpL2m9nNuY7F/TmSNgQws9/ijiXTJA0lVFR+Jtp1EtDTzLrGF1XlSHqTcHNbH2hLmDeX3tlzWDyRuYpKcLGu6lKky7MLXLXnI5zOuZxJNSwl1Q+btjDmkFwFKEzavBG4iDAaIUmrgPvNrG+swWXWRmbWP237KUmXxRVMhrxBqAr9fpH9+wHTch+O+xOSWqxL5Z+SCJ5d4Ko9b3A653JG0o6E0aPG0fZs4BQz+zLWwFx5LiOkme5mZlNhdSXJhyX1MrN74wwug36TdBKhOAvACUC+F7g6HLjWzCal75S0iNCJ8EQsUbm1kdRiXXk9QrsWmgL/k+TZBa7a8pRa51zOSPoIuM7MhkfbnYB/mNneccblyiZpPKHY0+wi+zcEhphZu3giyyxJmwEPAHsRbug/Iszh/DHWwCpB0hdmtmMpxz43s51yHZNbO0kv1pV0kvYrab+Zjcx1LM7FxRuczrmcSeoC30lXTqOl1GNJI+kaM7st7jjWhqRvzWyrtT3mqo4opf0soBshDXUw0M/nBDrn8oWn1Drncul7SdezZlGWqTHG4ypm+Z88ljTHAHnV4ATGSDrbzB5P3ynpTBK65miSSKoBTIo6dR4v73xX9UhaQGEK9DpAbWCRmTWILyrncssbnM65XDoDuBl4hdBTP4oELPBdDewiaX4J+0VYM6+6yMciJ5cBr0rqSWEDswPhxvfIuIJyFWNmBZImStrMzH6KOx639sxsjSVeJB1BKALlXLXhKbXOOedcBeTzMg6SOgOp1OcvzWxYnPG4ipM0DNiNsKTNotR+LzqTvyR9YmZ7xh2Hc7niI5zOuayT9EZZx/3GyeWJfBzhBCAq1DU87jhcxUnairCkTdF1in1Jmzwi6ai0zRqEDAMf7XHVijc4nXO5sBfwM2G5iU/J4xt3V629FHcArlr5F76kTRJ0T3u8EviBsFyRc9WGp9Q657JOUk2gK2Fdw52Bt4Hnff1NV5VI2oKw7EQr0jpkfQTexcGXtHHOJYWPcDrnss7MVgHvAO9IWpfQ8Bwhqa+Z3R9vdM6t9hph1OhNoCDeUJwrsyBX3ZxF4SpF0ibA/cA+hFTaDwjr+/4Sa2DO5ZA3OJ1zORE1NP9KaGy2Av5NqFbrXFWx1Mz+HXcQzkV8SZtk6A/8h7CsEoTlwPoTsn6cqxY8pdY5l3WSniZUyBwE/NfMvog5JOeKkXQi0AYYAixL7TezcbEF5aotSc2AVwlr3RZb0sbMZsQVm6s4SRPMrG15+5xLMm9wOueyTlIBheX80z90BJgvgO2qAkm3AScD31GYUmtmtn98Ubnqzpe0yW+S3gWeIhTNg5Dlc7qZdYktKOdyzBuczjnnHCDpK2BnM1sedyzOuWSQtBnwAKFauwEfEeZw/hhrYM7lkM/hdM4554KJwAbArJjjcM4lhJn9BHila1eteYPTOeecC5oBX0kaw5pzOP1m0Tn3p/hyS855g9M555xLuTHuAJxzifMavtySq+Z8DqdzzjnnnHNZIOlTM9sj7jici5M3OJ1zzjlA0gIKqyivA9QGFnkVZefcn+XLLTnnKbXOOeccAGZWP31b0hHA7vFE45xLiJ0Iyy3tT9pyS9G2c9WCj3A655xzpZD0iZntGXcczrn85MstOecjnM455xwAko5K26wBdKAwxdY55/4MX27JVXve4HTOOeeC7mmPVwI/AIfHE4pzLiFKWm7JzMw/W1y14Sm1zjnnnHPOZYGk/dI3gY7ACWa2Q0whOZdzPsLpnHOuWpN0QxmHzcxuyVkwzrlEMbORktoCJwLHAlOBR2INyrkc8wanc8656m5RCfvWB84EmgDe4HTOrRVJWwPHAycAc4AXCJmFnWMNzLkYeEqtc845F5FUH7iU0Nh8EfinmXmxD+fcWpFUALwPnGlm30b7vjezLeONzLncqxF3AM4551zcJDWWdCswiZD9s6uZXeWNTefcn9QDmAEMl/S4pC6EOZzOVTs+wumcc65ak3QXcBTwGPCgmS2MOSTnXEJIWh84gpBauz/wNPCqmQ2JMy7ncskbnM4556q1KPVtGWEplPQvRRGKBjWIJTDnXKJIagwcAxxnZvvHHY9zueINTuecc84555xzWeFzOJ1zzjnnnHPOZYU3OJ1zzjnnnHPOZYU3OJ1zzjnnnHPOZYU3OJ1zzjnnnHPOZYU3OJ1zzjnnnHPOZcX/A+pBra9xmlJO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38150"/>
            <a:ext cx="5943602"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a:t>11-19-2022, Group 1: PGP-DSE (Feb'22 Online)</a:t>
            </a:r>
          </a:p>
        </p:txBody>
      </p:sp>
    </p:spTree>
    <p:extLst>
      <p:ext uri="{BB962C8B-B14F-4D97-AF65-F5344CB8AC3E}">
        <p14:creationId xmlns:p14="http://schemas.microsoft.com/office/powerpoint/2010/main" val="3648260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lnSpcReduction="10000"/>
          </a:bodyPr>
          <a:lstStyle/>
          <a:p>
            <a:fld id="{B6F15528-21DE-4FAA-801E-634DDDAF4B2B}" type="slidenum">
              <a:rPr lang="en-US" smtClean="0"/>
              <a:pPr/>
              <a:t>8</a:t>
            </a:fld>
            <a:endParaRPr lang="en-US"/>
          </a:p>
        </p:txBody>
      </p:sp>
      <p:sp>
        <p:nvSpPr>
          <p:cNvPr id="4" name="Title 3"/>
          <p:cNvSpPr>
            <a:spLocks noGrp="1"/>
          </p:cNvSpPr>
          <p:nvPr>
            <p:ph type="title"/>
          </p:nvPr>
        </p:nvSpPr>
        <p:spPr>
          <a:xfrm>
            <a:off x="3000375" y="4171950"/>
            <a:ext cx="5867400" cy="514350"/>
          </a:xfrm>
        </p:spPr>
        <p:txBody>
          <a:bodyPr>
            <a:normAutofit/>
          </a:bodyPr>
          <a:lstStyle/>
          <a:p>
            <a:r>
              <a:rPr lang="en-IN" dirty="0"/>
              <a:t>Multi- </a:t>
            </a:r>
            <a:r>
              <a:rPr lang="en-IN" dirty="0" err="1"/>
              <a:t>Variate</a:t>
            </a:r>
            <a:r>
              <a:rPr lang="en-IN" dirty="0"/>
              <a:t> Analysis</a:t>
            </a:r>
          </a:p>
        </p:txBody>
      </p:sp>
      <p:sp>
        <p:nvSpPr>
          <p:cNvPr id="16" name="Text Placeholder 15"/>
          <p:cNvSpPr>
            <a:spLocks noGrp="1"/>
          </p:cNvSpPr>
          <p:nvPr>
            <p:ph type="body" sz="half" idx="2"/>
          </p:nvPr>
        </p:nvSpPr>
        <p:spPr>
          <a:xfrm>
            <a:off x="155575" y="742950"/>
            <a:ext cx="2438400" cy="3943350"/>
          </a:xfrm>
        </p:spPr>
        <p:txBody>
          <a:bodyPr>
            <a:normAutofit/>
          </a:bodyPr>
          <a:lstStyle/>
          <a:p>
            <a:r>
              <a:rPr lang="en-US" sz="2000" dirty="0"/>
              <a:t>Inference :</a:t>
            </a:r>
            <a:endParaRPr lang="en-US" sz="1400" dirty="0"/>
          </a:p>
          <a:p>
            <a:r>
              <a:rPr lang="en-US" sz="1400" dirty="0"/>
              <a:t>Annual Income and Amount invested monthly shows a positive correlation. Here we can see that all the customer having annual income more than 150000 lie in Good category of credit mix. </a:t>
            </a:r>
          </a:p>
          <a:p>
            <a:r>
              <a:rPr lang="en-US" sz="1400" dirty="0"/>
              <a:t>The proportion of  observations falling under “BAD” </a:t>
            </a:r>
            <a:r>
              <a:rPr lang="en-US" sz="1400" dirty="0" err="1"/>
              <a:t>Credit_Mix</a:t>
            </a:r>
            <a:r>
              <a:rPr lang="en-US" sz="1400" dirty="0"/>
              <a:t>  category tends to have an annual income of &lt;~ 80K units</a:t>
            </a:r>
          </a:p>
        </p:txBody>
      </p:sp>
      <p:sp>
        <p:nvSpPr>
          <p:cNvPr id="11" name="AutoShape 2" descr="data:image/png;base64,iVBORw0KGgoAAAANSUhEUgAAA5wAAAK+CAYAAADOoRFYAAAAOXRFWHRTb2Z0d2FyZQBNYXRwbG90bGliIHZlcnNpb24zLjQuMywgaHR0cHM6Ly9tYXRwbG90bGliLm9yZy/MnkTPAAAACXBIWXMAAAsTAAALEwEAmpwYAAEAAElEQVR4nOzdd3gUxRvA8e9cEgglCUkgDVC6Ii1A6CAJoSNNQEA6CiJNqoJIEUQRFfwpClhQUVTAAqhI70V6772mEEJCSCHl5vfHHekJAXJ3Ed/P8/Bwtzu7905293Zn39k5pbVGCCGEEEIIIYTIbQZbByCEEEIIIYQQ4vEkDU4hhBBCCCGEEBYhDU4hhBBCCCGEEBYhDU4hhBBCCCGEEBYhDU4hhBBCCCGEEBYhDU4hhBBCCCGEEBYhDU4hhBBCCCGEeMwppRYopUKVUkezmK+UUp8opc4qpQ4rpWrkxudKg1MIIYQQQgghHn/fAi2zmd8KKG/+NxCYmxsfKg1OIYQQQgghhHjMaa23AOHZFGkPLNQm/wBFlFLej/q50uAUQgghhBBCCFEcuJLq/VXztEdi/6grEOKehLDz2tYxWNLbfm/ZOgTxCBZFHbN1CBZTyL6ArUOwqFoFHvlcl6cdjAu2dQgWdScpztYhWFTTQmVtHYLFxJFk6xAsyhUHW4dgUe7aztYhWNSES4uUrWPICWteH+crVvYVTF1h7/lCa/3FA6wis7/pI8cvDU4hhBBCCCGE+JczNy4fpIGZ3lWgZKr3JYDrjxQU0uAUQgghhBBCCMsw/qt6CqwAhiqlfgbqAJFa66BHXak0OIUQQgghhBDiMaeU+gnwB4oqpa4Ck8HUt1xrPQ9YCbQGzgIxQL/c+FxpcAohhBBCCCGEJWijrSNIprXufp/5GhiS258ro9QKIYQQQgghhLAIaXAKIYQQQgghhLAI6VIrhBBCCCGEEJZgzDtdam1FMpxCCCGEEEIIISxCMpxCCCGEEEIIYQE6Dw0aZCuS4RRCCCGEEEIIYRGS4RRCCCGEEEIIS5BnOCXDKYQQQgghhBDCMiTDKYQQQgghhBCWIM9wSoZTCCGEEEIIIYRlSIZTCCGEEEIIISzBmGTrCGxOMpxCCCGEEEIIISxCMpxCCCGEEEIIYQnyDKc0OP9LlFIdgd+Ailrrk7aO52G99e4stmzfjZtrEZb9MM/W4eRI+cZVaT2pNwY7A/sWb2TL3D8ylGkzuTcVAnxJiI3n1zHzCDp2EYB6/Vri1y0AlGLvzxvYuWAVAC3Gv8jTTWuQFJ9I+OUQfhs7n7jbMdasVjJL1K9S6zo0GdGJYuV8mNd+ItePXLBmlbI1+b038G/akLjYOMYMncixwxkPp9nz3qVq9UokJCRyaP9RJoyaRmJiIu07t2bQ8H4AREfHMHHMdE4cO23tKmRr/PRRNAqsR1zsXSYMn8aJI6cylOnevzO9BnblidIlaVixBRHhkQD0G9yDNp1aAGBnb0eZ8qVo9Ewrbkfctlr8lRv78uKk/hjsDGxZvJ6Vc3/PUObFyf2pGlCD+Nh4vh7zKZeOXch2Wb/W9egwoive5Yozrf04Lh45B4B7iWK8u+5/BJ+/DsC5A6dZOOELK9U0o9ffGUGDwHrExcYx+bXpnDyScd/q2r8TLw54gSdKlyDgmdbJ2w6gZv3qjJ36GvYO9kSER/Byx6HWDP+BTHx3LI2bNiA2Jo43hk/heCbH4Udz36Gyb0USExI5fOAYE0e/S2Jiog2izdwzjavxwqR+KDsD2xevZ83c5RnKvDC5H5UCqhMfe5eFYz7nyrELuHq702fWEJyLFUEbNdt+WsfGb/5OXsa/T0v8e7ckKSmJoxv28/uMRVapjyWOvRfG98a3qR+J8YmEXg7m67FziL0dQ+lq5ej73iDTSpVi+ceL2b96t1XqCfB042p0mNQHg52BfxZvYMPcFRnKdJzch4rmbffTmLlcM5/33tr2KXfvxGI0GjEmJjG73QQAfJ55ki7TX8Y+vwPGxCR+nbiAy4fOWa1OWSnTuCrNJ/dC2Rk4+PMmdqY7x7uX9ea5D1/Bq1IpNn24hF1frATAyduNdrNfpXAxF7RRc+DHDez5ZrUtqiBsTLrU/rd0B7YB3WwdyKPo0LoZ82a9Y+swckwZFG2n9mNh35l80mwsVdrVp1i54mnKVPD3xb20F7P9R7Hsza9oN70/AB4VSuDXLYB57SfyWatxPN2kBu6lvAA4t+0InzZ/nTmtxhF2IYhnB7ezet3AcvULPXWFnwbN5tLuvHVvxL9pQ0qVeYKAWm0ZP2oq73z4Vqbllv+yksA67WnZsBOOjvnp2qsjAFcuXaNr2/60erYLn374Be/OnmTN8O+rUWA9nihdktZ1uzBlzHtMnPl6puUO7D7My12Gc+1yUJrp33y+iM6Bvekc2JuPp89l784DVm1sKoOBXlMHMLvvdCY0G0Gddg3xKVciTZmq/jXwLO3NOP+hfPvmXHpNH3jfZa+dusycQTM5vft4hs8MvRTC5NZjmNx6jE0bmw0D6/FEmRK0r9eVd8bM5M33x2Ra7uDuwwx64TWuX0m77Qo7F+bNGaMZ0ecNOjfuydgBme/beUHjpg14skxJmtbuwMTR7zB15vhMy6349W9a1OtEm2e74uiYnxd6drBuoNlQBkW3qS8xp++7TG02klrtGuCV7ruzkn91PEp7Mdl/OD+++QXdp78MQFJiEr++8z1Tm45iZscJNO7VInnZCvUqUa2ZH++0GsO05qNZ92XGG4CWqY9ljr1j2w7xVvMRTGo1ipAL13lu8POA6Zh8u+3rTG49hlm9p9Fn+iAMdta5rFUGxfNT+/NF3xm832w0Ndo1wDPdtqvo70vR0t686z+CpW9+SWfztrvn8+7T+Kj1uOTGJkDbcT1Y/b9f+aj1OFbNWspz43tYpT7ZUQZFy2l9+bnPTOY3fZ1K7epRtHzausZGRLNm8kJ2fflXmuk6ycj6dxYxP/B1vu0wmZq9m2VY9j/BaLTevzxKGpz/EUqpwkAD4CXMDU6llEEp9blS6phS6k+l1EqlVGfzvJpKqc1KqX1KqdVKKW8bhp+Gn28VXJydbB1GjpXwLcfNSyHcuhJKUkISR/7YScXmNdOUqdi8Jgd/2wrA1QNncXQqSOFiRShWrjhXDpwlIS4eY5KRC7tOULGFHwBntx7BmGT6crly4CwuXu7WrZiZpep349x1ws4HZfg8W2vWKoDfFpsu4A7uPYKzixPFPItmKLdp3bbk14f2H8XbxxOA/XsOcTsyCoADew/jZZ6eVwS0fJYVS013pw/vO4aTc2GKemTct04ePZ2hwZJe647NWPn7WovEmZUyvuUIvRTMjSshJCUksvuPbVRvXitNmerNa7Hjt80AnD9whoJOhXApViTbZYPOXUvOYuZVjVs05M8lph4CR/Yfw8nZKdNtd+roGYKuBGeY3ur5Zqz/azPB10IAuBUWYdF4H0XTlo1Ztth0cXtw31GcXApnehxuXrc9+fWh/cfw9PGwWoz3U8q3HDcuBRNm/u7c+8cOqqXbV6s19+Of37YAcMG8rzoXK8LtGxFcMWcG70bHEXzuGkW83AB4tkdzVs9dTmK8KZMbddM6N3wsdewd23oo+Vx37sBpXM3nunjzeQPAIX8+tNZWqSfAE77lCLsUTLh52x34YweVm/ulKVO5uR97zdvu0oGzFHAqiFOxItmuV6NxLFwAAEfngtwOuWWR+B+Ej29Zwi+GEHHlBsaEJI7/8Q8VmqU9x8fcvE3Q4fMkJaQdHOdOaATBRy8CEB8dx82z13HydLVW6CIPkQbnf0cHYJXW+jQQrpSqATwPlAKqAC8D9QCUUg7Ap0BnrXVNYAEw3QYxPxacPV2JvH4z+f3toHCcPd3SlHHydCXyenhKmeBwnL1cCT11hVK1n6ZAkcI4OOajQoAvLt4ZLyBrdvHn9KaDFqtDdqxRv7zE09uDIPMFOUDQ9RC8vLO+iLW3t6fjC8+xef32DPO69uzI5lQN07zA07sYwddCk9+HBIXi6V3sgdfjWCA/DQPqsvbPjbkZ3n25eroRfj0s+X14UDiunmn3qSLpytwKvomrl3uOls1MsZIeTPnrA95YPJXytSrmQi0ejod3MYKvp912Hg+w7Z4s8wTORZz48rdPWbT6a57r0tISYeYKT28Pgq6nHIfB10Px9Mq6rvb29nR4oQ1bN+ywRng5UsTTjVupvjtvBd2kSLrvTlOZtPvqvYblPW4lilHymdJcPHgWAI8y3pSr/TSvL5vOyMVTeLJqWQvWIoU1jr1GXQI5sulA8vsyvuV5Z83HTFs9i4VvzU9ugFqai6cbEam2XURQOC7ptp1z+jLB4biYt53Wmle+f5ORf7xL3e6ByWWWvf0dbcf3YOKOz2j3Zk/+mvmThWtyf05ebkQFpT3HO3k9eKPRpURRPCs9ybWDtu8ibG1aG632L6+SZzj/O7oDH5tf/2x+7wAs1aY9NFgpde/K8CmgMrBWKQVgB+S9VNO/helvmEb6O7EqkzJoU5Zv67w/6PfDeOKj4wg+cQljUto7iI2HtMeYlMShZRkbNFZh4frlNZlWJZs769M+eJPdO/ex558DaabXbViLF3p2pEvrvrkc4aNR3H975oR/80Yc2HPEqt1pgYfeH7XWOVo2vcjQW4yu/wrREXd4snIZhn/xBhOajyDuTuwDBv7osqxXDtnZ21Gx6tO80mU4jo75+e7P+Rzed4zL56/kZpi54kHrOmXmOPbs3M/efw5aMKoHk6M6ZP6Fk/wyf8H8vDJ3NEunfpu8z9nZGSjoXJiZHSbwZLWyvPzZSCY2ssKzuBY+9p4b0omkpCR2LtuSPO38wTO81XwE3mWL8/JHwzi86QCJdxMetgY5lpPzQGZl7m27TztN5nboLQq7OzPohwmEnrvG+d0nadCzGcunLeTwqt1Ua1OXru+/wryeee9+/4OeExwK5qfTvBGsnfo98Tb4bhS2Jw3O/wCllDvQBKislNKYGpAayPg0v3kR4JjWul4O1j0QGAjw+Ufv8HLv7rkT9GPkdnA4Lj4pd2qdvd2ICr2VSZmUu6POXm7JXWn2LdnEviWbAGg2tiuRqe40Vu/UiKcCa/DNi7Y7IVmyfnlFr5e60q2X6bmhwweO4V08pRust48nIcE3Ml1u+NhXcCvqypu9p6WZ/vQz5Znx8WT6dR1CxK3ITJe1pm79OtG5Z3sAjh48gVfxlIytp7cHocFhWS2apVYdmrLy9zW5FmNO3Qq+iZtPStdKN283IkLDsy3j6uVOREg49vns77tseonxiSTG3wHg0tHzhF4Oxqu0T/KgQpb2Qr/neb6H6fntYwdP4OWTdtvdeIBtF3o9lIjwCOJi4oiLiWP/PwepUKlcnmlw9ujfJflZ6MMHjid3Uwfw8vEgNCTzug4dMwA3d1eGjM5bF+63gm/imuq709Xbnch0350RwTdx9SkKmAbuMu2rpjIGezsGzhvN7mVbOZhqsJxbweEcWL0LgEuHzqGNRgq7OXEnPMri9bHUsdegkz/VAmvywYtTMv3soHPXuBt7lxIVnrDKsRcRHE6RVNuuiLcbt9Ntu8j0ZbzciDRvu3tl79y8zZHVe3iiWjnO7z6JX6fG/P72dwAc+usfus4YaOmq3FdUcDhO3mnP8XdCInK8vMHejk7zRnB02XZOrdprgQjFv4F0qf1v6Aws1Fo/qbUupbUuCVwAwoBO5mc5PQF/c/lTQDGlVHIXW6VUpcxWrLX+Qmvtp7X2k8Zm5q4dOod7KS9cSxTDzsGOKm3rcXLtvjRlTqzdh+/zjQAoUb0cd6NiuXMjAoBC7s4AuPi480zLWhxesRMwjQzbaFBbfnj5QxLi4q1XoXQsVb+85PuvF9PGvytt/LuyZuVGnu/aFgBfvypE3b7DjUwudLv27MizTeozfMC4NHeDfYp7Mfe7WYx6dQIXzl2yWh2y8/M3vyYP9LPh782069IagKo1K3En6g5hoQ92E6CwUyH86lVn46ot9y+cyy4cOotHKW+KlvDAzsGe2m0bcmBt2oucA2v3UP/5xgCUqV6e2KgYIm9E5GjZ9JzcnFEG06m0WElPPEt5c+NySLbL5KYl3/xGt6Z96da0LxtXbeG5F0zdYKvUePBtt2n1VqrXqYadnR2OBfJTuUYlLpy5aKHIH9yiBUtpF/Ai7QJeZN3fm+jQtQ0AvjUrZ3kcdunZgUYB9Rj5yptWfcYvJy4dOodHKW/czd+dfm3rczjd/nZ47V7qPv8sAKXN++pt83dnr/cHEXz2Guu/TjtQy6E1e3iqXmUAPEp7Y+dgb/HGJlju2Kvc2JdWgzrwycsziE91ritawiN5kCD34sXwKuND2NVQrOHKoXMUK+WFm3nbVW9bn6PpzntH1+7Dz7ztnqxejrioGKJuRJCvQH7yF3IEIF+B/FRoVJXg06abOrdDb1G27jMAlK9fmRsXMz5rbW3XD53HrbQXLiWLYXCw45m2dTmdrq7ZaTNzADfPXmP3V3/fv/DjSgYNQuW1L2CR+5RSm4AZWutVqaYNBypiymY+C5wG8gOztNZrlVK+wCeAC6ZM+Mda6y+z+5yEsPNW2ZnGTp7BngOHiYi4jbtbEQa/1ItObVtY/HPf9nv4ERsr+PvSelIv08+GLNnE5s+WU6uH6bmNPYvWA/Dc1L5UaFyN+Ni7/DZ2fvLPgLy8ZBIFXQuTlJjE39N+4PyOYwCM3DQL+3wOxESYLiSuHDjLigkLHqWKD80S9avYwo/npvShkJszcbdjCDpxie96z3joGBdFHXvEWqaYOnM8zzZpQGxsHK8Pm8SRg6aRSxf8PIdxI94mNPgGZ0L2ce1KENF3ogFY9ecGPv1wPjM+nkzLtk25dsU0AE1iUhLtA198pHgK2Rd4tAqlM+G9MTRsUpfY2DgmvvYOxw6ZRgr+fNEsJo96lxshYfR4+QX6DelJUQ83wsNusXX9TiaPeheA9l3b0LBJXca+MjFX4qlV4MFGNazqX4Puk/phsDOwdckG/vzsV/x7NAdg0yJT1rXn1Jep0tj0cwVfj/0sOSuS2bIANVrUpseUl3FycybmdjRXTlzko97TqNmyLh1HdSMpKQmdZOT32Ys5tP7B7uIfjMu9i8px742ifkBd4mLjmDLiXY6bt92niz5k6qgZ3AgJo/tLnekzpAfuHm7cCotg2/qdTB1tOrZ6D36R9t1aYzRqfl/0Bz9+ueSRY7qTFPfI68jM5Pff4NmA+sTGxjFu+BSOHjoBwJc//Y8JI6YRGhLGiaBdXL8STHS06Thc8+dG5nyU7ansgTUt9PDPSFbyr04X809r7FiykVWf/U6jHs0A2LrINOBWt6kv8UzjasTHxrNw7OdcPnKesn5PMeaXaVw9cSm5Ib185k8c23QAOwc7es0cTMlnniQxIZHfpn/PqZ0P9/0Xx4M94mCJY2/Gpjk45HPgjvlcd++nh+p1bEybVzuSlJiINmqWf7KUA2se7GdRXHF4oPKpVfT3pb152+1espF1ny2jXo+mAOxctA6A56f24+nGviTE3uWnsfO4euQ8biU96P/FaAAMdgb2L9/Ous+WAVDa7yk6TO6Dnb0dCXcT+PWtr7l69OF/Esxd2z30sqmVDahGM/M5/tCSzWyfs5wa5nP8/kXrKVTMhf5/vEP+wgXQRiPxMXeZ3/R1PJ4uSZ9fJxNy4jIYTfvpxg8Wc27joVyJa8KlRZl1XM5z7p7ZYbXGVv7y9fPk30QanP9xSqnCWus75m63u4EGWuuHuvqxVoPTVh6lwSlsLzcbnHlNbjc485oHbXD+2+RmgzMvslSDM694lAZnXvegDc5/m0dpcP4b5FaDM6/61zQ4T2+zXoOzQsM8+TeRZzjFn0qpIkA+YNrDNjaFEEIIIYQQIj1pcP7Haa39bR2DEEIIIYQQjyXj491TICdk0CAhhBBCCCGEEBYhGU4hhBBCCCGEsASdd0ePtRbJcAohhBBCCCGEsAjJcAohhBBCCCGEJeTh38e0FslwCiGEEEIIIYSwCMlwCiGEEEIIIYQlyDOckuEUQgghhBBCCGEZkuEUQgghhBBCCEuQZzglwymEEEIIIYQQwjIkwymEEEIIIYQQFqB1kq1DsDnJcAohhBBCCCGEsAhpcAohhBBCCCGEsAjpUiuEEEIIIYQQliA/iyIZTiGEEEIIIYQQliEZTiGEEEIIIYSwBPlZFMlwCiGEEEIIIYSwDMlwilzztt9btg7BoibvfcfWIYhH8GEJf1uHYDEu+e/aOgTLKlDc1hFYVMJjPmT+zbjbtg7Bonzz57N1CBazyz7O1iFY1NSu8bYOwaIMT/jYOgQB8gwnkuEUQgghhBBCCGEhkuEUQgghhBBCCEswPt69WHJCMpxCCCGEEEIIISxCMpxCCCGEEEIIYQnyDKdkOIUQQgghhBBCWIZkOIUQQgghhBDCEuR3OCXDKYQQQgghhBDCMiTDKYQQQgghhBCWIM9wSoZTCCGEEEIIIYRlSIZTCCGEEEIIISxBnuGUDKcQQgghhBBCCMuQBqcQQgghhBBCCIuQLrVCCCGEEEIIYQnSpVYynEIIIYQQQgghLEMynEIIIYQQQghhAVon2ToEm5MMpxBCCCGEEEIIi5AMpxBCCCGEEEJYgjzDKQ1OkTeUb1yV1pN6Y7AzsG/xRrbM/SNDmTaTe1MhwJeE2Hh+HTOPoGMXAajXryV+3QJAKfb+vIGdC1YB0GL8izzdtAZJ8YmEXw7ht7HzibsdY81qPZS33p3Flu27cXMtwrIf5tk6nFz3uNXvo4/epmXLAGJiYhkwYDQHDx7NUGbevJnUqFEVpRRnzlxgwIBRREfn3X1x+vsTCGz+LLExcQwfPJ4jh45nKPP5lx9QrXplEhMSOLDvCGNGTCYxMZH6DWvz3Y+fcfnSVQD++mMts2Z+bvGYKzf25cVJ/THYGdiyeD0r5/6eocyLk/tTNaAG8bHxfD3mUy4du5DtsoVcCvPqnFEULeFB2NVQPh/yETG3oyldrRx93xtkWqlSLP94MftX7yafYz4Gfz4Gjye9MCYZObh+L7+8/4PF657a+OmjaBRYj7jYu0wYPo0TR05lKNO9f2d6DezKE6VL0rBiCyLCIwEo7FSIGZ+/jXdxT+zs7Ph27iKW/fyXVeO/n/dmTqRZ88bExsYyZNAbHM5k35z/1Uf41qhMYkIi+/cdZuTwiSQmJjLstZfp/EI7AOzt7ajwVFnKl65DxK1Ia1cjUyX9q1L/7V4oOwMnf9rEwc/SngeLlPXGf9ZAilYuxe6ZSzk8f2XyvCovt+Tp7v6gNeEnr7Jp9Bck3U2wcg3uHUv9UHYGti5ez8q5yzKUeXFyf6oEVDcfh3O4nOY4zLhsyWdK0Xv6QBzyO2BMNPL9xC+5cOgspauVo897rwCglGL5x0vYv3q3taqagV2F6uRv1x+UgYQ960jYlPE7yK5MJfK17Q92dhAdRez8iSgXd/J3HY7ByRWtjSTuWkvC9rx13G2/GMYHW05h1JoOlYrT3690mvnf7bvIylNBACQZNRduRbNhgD8ujg5MWXeMLRdu4FYgH7/0rG+L8EUeIF1qzZRSHZVSWin1tJU/96JSqmg28+9YMx5bUAZF26n9WNh3Jp80G0uVdvUpVq54mjIV/H1xL+3FbP9RLHvzK9pN7w+AR4US+HULYF77iXzWahxPN6mBeykvAM5tO8KnzV9nTqtxhF0I4tnB7axet4fRoXUz5s16x9ZhWMzjVL8WLQIoV64UlSo9y5Ah4/jkk+mZlhs7diq1a7ekVq0WXLlyjVdf7WvdQB9AYLNnKV32SepWb8GY1yYxc9bkTMv9uuQPGvi1onG9djgWcKRHn87J83bt3Edgo44ENupolcamMhjoNXUAs/tOZ0KzEdRp1xCfciXSlKnqXwPP0t6M8x/Kt2/Opdf0gfddtvWrHTm+4wjjAoZyfMcR2gzuCMC1U5d5u+3rTG49hlm9p9Fn+iAMdqbT6aovV/Bm4HAmtxlD+ZpPUcW/usXrf0+jwHo8Ubokret2YcqY95g48/VMyx3YfZiXuwzn2uWgNNO79+/MuVMX6NSkF/2eH8zYKcOxd8g796WbNm9M2bJP4ufblJHDJ/LR7KmZllu6ZAV1arSgQZ02ODo60qvPCwB8+r+vaNygHY0btGPqlI/Yvm13nmlsKoOiwTt9WNlrJksCXqdc+7oUKe+TpkxcRDTbJ33PoVQNTYCCXq5U7t+c39pMZGnT8Sg7A2Xb1bVm+IDpWOo59WVm953OW81GZnocVvGvjmdpb8b7D+O7N+fRO9VxmNWyXcb1YsX/ljKl9Vh+n/UzXcb3AkzH4dS2bzCl9Vhm9X6H3tNfST4OrU4ZyN9hALEL3iFm1mvYV2uE8khbdxwLkr/DQOK+e4/YWSOI++FD03Sjkfg/vyPmo+HEzhmHQ71WGZe1oSSjZsamk8xpX51fe9Zn1elgzt1Me2nap2YpFr9Yj8Uv1mNY/fLULO6Ki6MDAG0r+vBZ+xq2CD3v0Ebr/cujpMGZojuwDehm60D+a0r4luPmpRBuXQklKSGJI3/spGLzmmnKVGxek4O/bQXg6oGzODoVpHCxIhQrV5wrB86SEBePMcnIhV0nqNjCD4CzW49gTDIdfFcOnMXFy926FXtIfr5VcHF2snUYFvM41a9t2+YsWvQrALt3H6BIEWe8vDwylIuKSjk5FyjgiNbaajE+qJZtAln603IA9u09hLOLMx6exTKUW792S/LrA/sO4+PjZbUY0yvjW47QS8HcuBJCUkIiu//YRvXmtdKUqd68Fjt+2wzA+QNnKOhUCJdiRbJdtnqzWmz/ZSMA23/ZSPVmtQGIN3/fADjkz5e8PePj4jm505ThTkpI5NKxC7ha8XsnoOWzrFhqaowc3ncMJ+fCFPXI+Pknj57m+pWgDNO11hQqXBCAgoUKEBlxm6TEvDPYRes2Tfn5p2UA7N1zEOciTnhmsm+uW7M5+fX+fYfwKe6ZoUynzs/x2y9/WizWB+XhW5bbF0OIunwDY0ISZ5f/Q6l058G4m7e5ceg8xky2icHeDnvHfCg7A/YF8hETcstaoSdLOZZCSUpIZNcf2/HN9DjcBNw7DgumOw4zW1bjWLgAAAWdCxIREg5kfRzagqFkOYw3g9DhIZCUSOKhbdg/UztNGXvfZ0k8+g86IgwAHW262aGjbmG8ft5UKD4OY+hVDC5553rlaEgkJYsUpIRLQRzsDLQo78Wm8zeyLL/qdDAtK6ScD1I3PsV/lzQ4AaVUYaAB8BLmBqdSyl8ptUkp9YtS6qRSapFSSpnnXVRKva2U2q+UOnIvK6qUmqKUGpNqvUeVUqXMr5cppfYppY4ppQY+RIzZxVNLKbVDKXVIKbVbKeWklHJUSn1jju+AUirAXLavOZY/lFIXlFJDlVKjzGX+UUq5mcuVVUqtMse81ZKZX2dPVyKv30x+fzsoHGdPtzRlnDxdibwenlImOBxnL1dCT12hVO2nKVCkMA6O+agQ4IuLd8Yv6ppd/Dm96aClqiD+o3x8vLh6NeXC/dq14CwbXl988SGXLu3jqafK8vnn31grxAfm7e3JtWspdQq6Hoy3T8YL9nvs7e3p3K0dG9ZtTZ5Ws7YvG7Yt48dfvuCpp8tZNF4AV083wq+HJb8PDwrH1TPt90CRdGVuBd/E1cs922VdihUh8kYEAJE3InAu6pJcroxved5Z8zHTVs9i4Vvzky987yngXJBqgX6c2H4k1+p5P57exQi+Fpr8PiQoFE/vjA2yrPz49S+UqVCKjYf/5PdNi5jx1uw8dXPE2yftvnn92v33zRe6dWB9qn0TTDd9Aps2YsXy1RaL9UEV9HblTlDKOS46OJxC3q45WjYm+BaH5q+kx67/0Wv/HOKjYri6JWPXfkvLcIwF3cQ13bnc1dOd8FTn+/DgcFy93LNd9qe3v+GF8b34cMc8XnizN7/OXJRcroxveaatmc3U1R/x/VtfZDgOrUW5uKMjUuqlI2+iXNLW3VDMBwoUpsDAqRQY9gH2Nfwzrse1GIbipUm6fNrSIedY6J27eBbOn/zes3B+bkTfzbRsbEISOy6FEVgu6+PyP8lotN6/PEoanCYdgFVa69NAuFLqXu6/OjACeAYog6lRek+Y1roGMBcYw/3111rXBPyA4Uqph7l9lSEepVQ+YDHwmta6GtAUiAWGAGitq2DK3n6nlHI0r6cy8CJQG5gOxGitqwM7gd7mMl8Aw8wxjwEs1y/O1G5OI/1FjsqkDBpunLvO1nl/0O+H8fT57g2CT1zCmJT27m/jIe0xJiVxaNn2XA1biEx3yywu0AcOHEPp0rU4efIsXbq0tXBkj+AB6gTw/qxJ/LN9L7t27gPg8KFj1KzchCYNO/D1/B/49sc5loo0xUN+h2itc7RsZs4fPMNbzUcwtd0btHn1eezzp9zBN9gZGPTJSNZ9+xc3roTkpAa5QmWy8R6kwdggoA4nj54moOpzdGrSmzffG5Oc8cwLstyGWfhw9hR2bt/DPzv2ppneslUTdu3an2e600Lm244cbrp8LgUp1bwGP9YbyQ81h2FfID/ln29w/wVzWY62TxbfL9ktG9CzBT9P+5Yx9Qfx87Rv6ff+4OQy5w+eYWLzkUxrN47Wr3ZMcxzaXPrtZzBgV6Issd9MJ/brqeQL7Iwq6p0yP58jjj1f5+6KBXA31qqh5pYtF27g611EMpoiA2lwmnQHfja//tn8HmC31vqq1toIHARKpVrmN/P/+9JNz8pwpdQh4B+gJFD+IeLMLJ6ngCCt9R4ArfVtrXUi0BD43jztJHAJqGBez0atdZTW+gYQCdwbmeAIUMqc8a0PLFVKHQTmA6m+FVMopQYqpfYqpfbujzr7EFUyZStdfFLa387ebkSF3sqkTMrdQmcvN26buwztW7KJz5+bwFddpxEbEc3NC8HJ5ap3asRTgTVY+tpnDxWbEOm98kpvdu36m127/iYoKJQSJVIOjeLFvQgKyrqBYTQa+eWXP+jQobU1Qs2xfi+/yPqtv7N+6++EBIdSvHhKnbx9vAgOCs10udFvDMHd3Y1Jb85InnYnKpoY84BI69duwd7eATe3IhaN/1bwTdx8Uh6Fd/N2IyI0PNsyrl7uRISEZ7ts5I0IXIqZYncpVoTbYRkbKEHnrnE39i4lKjyRPK3ve4MIuRDE2gWWH/ijW79O/LJ+Ib+sX0hoSBhexVO6dHt6exAaHJbN0ml17PYc6/7aBMCVi1e5dvk6pcuXyuWIH8xLA3qwefsKNm9fQXBQSJp906d41vvm6+OG4l7UjQnj380wr2PnNvy6NO90pwWIDgqnsHfKOa6QlxvRwTnrFluiYWWirtwgLjwKY2ISF/7ei2fNh7nEeDQZjjFvdyLSnctNZVLO925ebpkeh6mXrd+pMftW7QJgz187KV0tY6+JzI5Da9KRN1FFUuqlXNzRt8MzlEk6dQAS7kJMFEkXjmPwLmWaabDDsddYEg9uIenYLitGfn8ehfMTcicloxly5y7FCuXPtOzq08G0fMp2j1fkWfIMpzQ4zZnGJsBXSqmLwFigK6b7cKn7DCSRdlTfu5lMTyTt39TR/Bn+mDKP9cxZyAP35j2gzOJRZH4fNJP7iJmux5jqvdG8TgMQobX2TfWvYmYr0lp/obX201r71XB6uK5z1w6dw72UF64limHnYEeVtvU4uXZfmjIn1u7D9/lGAJSoXo67UbHcMXd1K+TuDICLjzvPtKzF4RU7AdPIt40GteWHlz8kIS7+oWITIr358xdSp04r6tRpxYoVq+nRoxMAtWtXJzIyiuDgjBfAZco8mfy6deumnDr1cDdnLOWbr35MHuTn7z/X06V7ewBq+lUj6nYUoSEZn9fp0bszAYENGfTS6DRZjGIeKReN1WtUwWBQhIdHWDT+C4fO4lHKm6IlPLBzsKd224YcWJs2q3Vg7R7qP98YgDLVyxMbFUPkjYhslz24bi8NOgcA0KBzAAfW7gGgaAmP5MFJ3IsXw6uMD2FXTdv9+dHdKeBUiJ+mWqfb9M/f/ErnwN50DuzNhr83066L6WZG1ZqVuBN1h7DQm/dZQ4qgayHUbWR6bs69mBulyj7B1UvXLBJ3Tn395aLkgX7++nMd3bp3AMCvli+3I6MIyWTf7NWnC02aNmJAv5EZMmxOzoVp0KA2f/+1zhrh51joofO4lPbCqWQxDA52lGtfl0tr9+do2TvXb+JRvRz2jvkAKN6wErfOWn+7XTh0Fs9Ux1Kdtg04aD5m7jm4di/1n/cHTMdhTKrjMKtlI0Jv8VTdSgBUrF+FkIumbtVpj8OieKc6Dq3NePUsBndvlKsH2NljX60hSSfS1j3x+G4MpSuCwQAO+TCUrIAONW2n/J2HYAy9RsLWjCP021olT2cuR8RwLTKWhCQjq88E418mY1f9qLsJ7Lt2C/8yGccxECLvDD9nO52BhVrrV+5NUEptxpQhfFAXgefM66gB3Bs32gW4pbWOMT8LmZvDx50EfJRStbTWe5RSTpi61G4BegAblFIVgCeAU8B9hwrTWt82P9/ZRWu91PysaFWt9aFcjDuZMcnIn5O+pc/CcaafRVmyidAz16jVIxCAPYvWc3rjQSoE+DJq82ziY+/y29j5yct3nzuCgq6FSUpM4o+J3xB3OxqA597ui30+B/r9MB4wDRy0YsICS1QhV42dPIM9Bw4TEXGbwA49GfxSLzq1bWHrsHLN41S/Vas20LJlAMePbyUmJpaBA1N61y9b9i2vvvoGwcGhfP31bJycCqOU4siR4wwbNsGGUWdv3ZrNBDZ/ll0H1xAbE8drQ95Mnrdo6XxGDZtISHAoM2dP4eqV6/y11tQ55N7Pn7Rt34I+L3UjKTGJuLg4Xuk/2uIxG5OMLJr0FaMXTsRgZ2Drkg1cP3MF/x7NAdi0aA2HN+6nakAN3t/8GfGxd/l67GfZLgvw19zfGPzZaJ59IZCb12/w+eCPAChfqyJtXu1IUmIi2qj5fuKX3LkVhauXG22Hdeb62atM+esDANZ/9zdbFq+3+N8AYMu6HTQKrM/fu34hNjaOia+ljAb9+aJZTB71LjdCwujx8gv0G9KToh5u/LbxB7au38nkUe8yb9YCpn8ykd82/YBSitnTPk/+yZS8YO3qTTRr3ph9h9YTGxvL0FfHJc9b/MuXvDZ0AsHBoXz08VSuXL7O6vVLAfhzxRo+eN/Utfu5ts3ZuGEbMTF5q8uiTjKybeJ3tF70Ospg4NTizdw6fY2KPZsAcOKHDRQo5sLzK6eRr3ABtNFIlZdbsiTgDUIPnOPCyt08v+oddGISYccucWLRRqvXwZhk5IdJXzFq4VsY7AxsW7KB62euZnocztg8h/jYuywY+3m2ywJ8N24e3Sf3w87ejoS7CXw33nT+L1/raVpnchzahNHI3eVfUeClSWAwkLBnPcaQK9jXMdU9cdcadOg1kk4doOAI07PRiXvWYQy5jKHU0zjU9Ccp6CIFXjN9x8SvWkTSqZzdcLA0e4OBN/yfYvDy/RiNmvaVfCjrXpilR0zfk12qlARg47kb1H3CnQIOdmmWH7fqMPuu3iIiLoEWX29hUN2ydKxUPMPnPNby8LOV1qLy0oAAtqCU2gTM0FqvSjVtOPAqcE5rfa8BOQfYq7X+1pwJ9dNahyml/IAPtdb+SqkCwHLAA9iDqdHaCggClgHFMTX6igFTtNabUq8ri/juaK0Lm7OkY7KIpxbwKVAAU2OzKaZs6zygpvn1KK31RqVUX/PnDTWvJ3VdkucppUpjej7VG3AAftZaZz4GvdlbpV58rHemyXsfj5/y+K9yKuFv6xAsxiV/3nnOzhJau1aydQgWtSfWtllES7sek/Ms67/Rey51bB2Cxeyyj7N1CBb1SdfHuyFgeMLn/oX+xQoOmZNdb748I3bN51a7Pi7QfHCe/Jv85zOcWmv/TKZ9AnySbtrQVK9LpXq9F/A3v44FmmfxUa2y+PxSmU1PNb+w+f9NwKYs4tlD5lnTvpms71vg28w+P/U8rfUFoGV2sQkhhBBCCCGykYefrbSW//wznEIIIYQQQgghLOM/n+HMC8wDF2X2kE+g1vrx7oskhBBCCCGEeGxJgzMPMDcqfW0dhxBCCCGEECIXyaBB0qVWCCGEEEIIIYRlSIZTCCGEEEIIISxBMpyS4RRCCCGEEEKIx51SqqVS6pRS6qxSalwm812UUn8opQ4ppY4ppfrlxudKhlMIIYQQQgghLCGP/CyKUsoO+AxoBlwF9iilVmitj6cqNgQ4rrVuq5QqBpxSSi3SWsc/ymdLhlMIIYQQQgghHm+1gbNa6/PmBuTPQPt0ZTTgpJRSQGEgHEh81A+WDKcQQgghhBBCWELeeYazOHAl1furQJ10ZeYAK4DrgBPQVetHT9FKhlMIIYQQQggh/uWUUgOVUntT/RuYenYmi+h071sABwEfTD/ZOEcp5fyocUmGUwghhBBCCCEswYrPcGqtvwC+yGL2VaBkqvclMGUyU+sHzNBaa+CsUuoC8DSw+1HikgynEEIIIYQQQjze9gDllVKllVL5gG6Yus+mdhkIBFBKeQJPAecf9YMlwymEEEIIIYQQlpBHnuHUWicqpYYCqwE7YIHW+phSapB5/jxgGvCtUuoIpi64b2itwx71s6XBKYQQQgghhBCPOa31SmBlumnzUr2+DjTP7c+VBqcQQgghhBBCWEIe+R1OW5JnOIUQQgghhBBCWIRkOIUQQgghhBDCEvLIM5y2JBlOIYQQQgghhBAWIQ1OIYQQQgghhBAWIV1qhRBCCCGEEMISpEutZDiFEEIIIYQQQliGZDiFEEIIIYQQwhK0tnUENicZTiGEEEIIIYQQFiEZTiGEEEIIIYSwBHmGUzKcQgghhBBCCCEsQzKcQgghhBBCCGEJkuGUDKcQQgghhBBCCMuQDKcQQgghhBBCWIKWDKdkOIUQQgghhBBCWIRkOIUQQgghhBDCEuQZTslwCiGEEEIIIYSwDMlwCiGEEEIIIYQlaG3rCGxOMpxCCCGEEEIIISxCMpxCCCGEEEIIYQnyDKdkOIUQQgghhBBCWIZkOEWeUL5xVVpP6o3BzsC+xRvZMvePDGXaTO5NhQBfEmLj+XXMPIKOXQSgXr+W+HULAKXY+/MGdi5YBUCl1nVoMqITxcr5MK/9RK4fuWDNKj20t96dxZbtu3FzLcKyH+bZOpxc97jV76OP3qZlywBiYmIZMGA0Bw8ezVBm3ryZ1KhRFaUUZ85cYMCAUURHx9gg2pyZ/v4EAps/S2xMHMMHj+fIoeMZynz+5QdUq16ZxIQEDuw7wpgRk0lMTKR+w9p89+NnXL50FYC//ljLrJmfWzX+yo19eXFSfwx2BrYsXs/Kub9nKPPi5P5UDahBfGw8X4/5lEvHLmS7bCGXwrw6ZxRFS3gQdjWUz4d8RMztaNxLFOPddf8j+Px1AM4dOM3CCV9Yr7LpjJ8+ikaB9YiLvcuE4dM4ceRUhjLd+3em18CuPFG6JA0rtiAiPBKAfoN70KZTCwDs7O0oU74UjZ5pxe2I21atQ3bemzmRZs0bExsby5BBb3A4k31z/lcf4VujMokJiezfd5iRwyeSmJjIsNdepvML7QCwt7ejwlNlKV+6DhG3Iq1djUyV9K9K/bd7oewMnPxpEwc/S3seLFLWG/9ZAylauRS7Zy7l8PyVyfOqvNySp7v7g9aEn7zKptFfkHQ3wco1uHf89EPZGdi6eD0r5y7LUObFyf2pElDdfOzN4XKaYy/jsoPmjMSrjA8ABZ0LEXM7mimtx1K3fSNavtIueb0lnn6St597nSvHL1q6mpmyq1Cd/O36gzKQsGcdCZsyfu/YlalEvrb9wc4OoqOInT8R5eJO/q7DMTi5orWRxF1rSdj+lw1qkLXtF8P4YMspjFrToVJx+vuVTjP/u30XWXkqCIAko+bCrWg2DPDHxdGBKeuOseXCDdwK5OOXnvVtEb7tSYbTOhlOpZRWSn2f6r29UuqGUurPh1xfEaXU4FTv/bNal1Jqk1LK7yE+404OylxUShV90HXnYL19lVJzspn/lLleB5VSJ5RS2V7dKKVKKaUyXgXnEcqgaDu1Hwv7zuSTZmOp0q4+xcoVT1Omgr8v7qW9mO0/imVvfkW76f0B8KhQAr9uAcxrP5HPWo3j6SY1cC/lBUDoqSv8NGg2l3aftHqdHkWH1s2YN+sdW4dhMY9T/Vq0CKBcuVJUqvQsQ4aM45NPpmdabuzYqdSu3ZJatVpw5co1Xn21r3UDfQCBzZ6ldNknqVu9BWNem8TMWZMzLffrkj9o4NeKxvXa4VjAkR59OifP27VzH4GNOhLYqKPVG5vKYKDX1AHM7judCc1GUKddQ3zKlUhTpqp/DTxLezPOfyjfvjmXXtMH3nfZ1q925PiOI4wLGMrxHUdoM7hj8vpCL4UwufUYJrceY9PGZqPAejxRuiSt63Zhypj3mDjz9UzLHdh9mJe7DOfa5aA007/5fBGdA3vTObA3H0+fy96dB/JUY7Np88aULfskfr5NGTl8Ih/NnpppuaVLVlCnRgsa1GmDo6Mjvfq8AMCn//uKxg3a0bhBO6ZO+Yjt23bnmcamMigavNOHlb1msiTgdcq1r0uR8j5pysRFRLN90vccStXQBCjo5Url/s35rc1EljYdj7IzULZdXWuGD5iOn55TX2Z23+m81WxkpsdeFf/qeJb2Zrz/ML57cx69Ux17WS07b+hsprQey5TWY9n39z/sW7ULgH+Wb02e/uXIT7l59YbNGpsoA/k7DCB2wTvEzHoN+2qNUB5p645jQfJ3GEjcd+8RO2sEcT98aJpuNBL/53fEfDSc2DnjcKjXKuOyNpRk1MzYdJI57avza8/6rDodzLmbaS+R+9QsxeIX67H4xXoMq1+emsVdcXF0AKBtRR8+a1/DFqGLPMRaXWqjgcpKqQLm982Aa4+wviLA4PsVeox9AszWWvtqrSsCn+bmypVSdrm5vvsp4VuOm5dCuHUllKSEJI78sZOKzWumKVOxeU0O/rYVgKsHzuLoVJDCxYpQrFxxrhw4S0JcPMYkIxd2naBiC9P9hRvnrhN2PijD5+V1fr5VcHF2snUYFvM41a9t2+YsWvQrALt3H6BIEWe8vDwylIuKSjk5FyjgiM7DI9a1bBPI0p+WA7Bv7yGcXZzx8CyWodz6tVuSXx/YdxgfHy+rxZidMr7lCL0UzI0rISQlJLL7j21Ub14rTZnqzWux47fNAJw/cIaCToVwKVYk22WrN6vF9l82ArD9l41Ub1bbuhXLgYCWz7JiqakxcnjfMZycC1PUwz1DuZNHT3P9Svbfja07NmPl72stEufDat2mKT//tAyAvXsO4lzECc9M9s11azYnv96/7xA+xT0zlOnU+Tl+++Wh7nlbhIdvWW5fDCHq8g2MCUmcXf4PpdKdB+Nu3ubGofMYE5MyLG+wt8PeMR/KzoB9gXzEhNyyVujJUo6fUJISEtn1x3Z8Mz32NgH3jr2C6Y69rJcFqNWmPrtWbMswvU67hplOtxZDyXIYbwahw0MgKZHEQ9uwfybtd4S977MkHv0HHREGgI423ezQUbcwXj9vKhQfhzH0KgaXjMetrRwNiaRkkYKUcCmIg52BFuW92HT+RpblV50OpmWFlPNB6san+O+y5jOcfwNtzK+7Az/dm6GUclNKLVNKHVZK/aOUqmqePkUptcCczTuvlBpuXmQGUNac4fvAPK2wUuoXpdRJpdQipZRK/eFKqZeUUrNTvR+glJp1v6DN2dNN2ax7mFJqv1LqiFLqafMytZVSO5RSB8z/P2We3lcp9ZtSapVS6oxSamaqz+mnlDqtlNoMNLhPWN7A1XtvtNZHzOsopZTaao5nv1IqQ9+FrMqY67lRKfUjcEQpNU0p9Vqq5aan+vvnKmdPVyKv30x+fzsoHGdPtzRlnDxdibwenlImOBxnL1dCT12hVO2nKVCkMA6O+agQ4IuLd975ohaPNx8fL65eTblwv3YtOMuG1xdffMilS/t46qmyfP75N9YK8YF5e3ty7VpKnYKuB+Ptk/GC/R57e3s6d2vHhnVbk6fVrO3Lhm3L+PGXL3jq6XIWjTc9V083wq+HJb8PDwrH1TPtd0KRdGVuBd/E1cs922VdihUh8kYEAJE3InAu6pJcrlhJD6b89QFvLJ5K+VoVLVGtHPH0LkbwtdDk9yFBoXh6Z2yQ3Y9jgfw0DKjL2j835mZ4j8zbJ+2+ef3a/ffNF7p1YH2qfRNMN30CmzZixfLVFov1QRX0duVOUMo5Ljo4nELerjlaNib4Fofmr6THrv/Ra/8c4qNiuLrF+p2aMhxXQTdxTXcud/V0JzzV+T48OBxXL/ccLVuhdkVuh0USejE4w2fXfi7zhqi1KBd3dERKvXTkTZRL2vgNxXygQGEKDJxKgWEfYF/DP+N6XIthKF6apMunLR1yjoXeuYtn4fzJ7z0L5+dG9N1My8YmJLHjUhiB5bI+Lv+TtNF6//IoazY4fwa6KaUcgarArlTz3gYOaK2rAm8CC1PNexpoAdQGJiulHIBxwDlzhm+suVx1YATwDFCGjI22n4F25uUB+gE5verLbt1hWusawFxgjHnaSeBZrXV1YBLwbqryvkBXoArQVSlVUinlbf4bNMCU/X3mPvHMBjYopf5WSo1UShUxTw8Fmpnj6YopE5pedmVqAxO01s8AXwN9AJRSBqAbsOg+cT2ctPcGADJkgFQmZdCmLObWeX/Q74fx9PnuDYJPXMKYlPHurxCWkOlumUX2cuDAMZQuXYuTJ8/SpUtbC0f2CB6gTgDvz5rEP9v3smvnPgAOHzpGzcpNaNKwA1/P/4Fvf8zy6QDLeMjvE611jpZNLzL0FqPrv8KUNmP5edq3DPrfCBwLF8h2GUtRmWy8h8mm+zdvxIE9R/JUd1rIZrtl4cPZU9i5fQ//7NibZnrLVk3YtWt/nulOC5lvO3K46fK5FKRU8xr8WG8kP9Qchn2B/JR//n73rXNfjrZPFt8vOVk2qyxmGd/yxMfe5drpKw8WsKWl334GA3YlyhL7zXRiv55KvsDOqKLeKfPzOeLY83XurlgAd2OtGmpu2XLhBr7eRSSjKTKwWoNTa30YKIUpu7ky3eyGwPfmchsAd6XUvdvHf2mt72qtwzA1lrK6bbJba31Va20EDpo/K/XnRwMbgOfMmUiHe5nBHMhu3b+Z/9+XaroLsNT83ORsoFKq8uu11pFa6zjgOPAkUAfYpLW+obWOBxZnF4zW+hugIrAU8Af+UUrlBxyAL5VSR8zzMmu4Zldmt9b6gvkzLgI3lVLVgeaYbgjcTL8ypdRApdRepdTe/VFnsws7S7eDw3HxSclAOHu7ERV6K5MyKXcLnb3cuG3uMrRvySY+f24CX3WdRmxENDcvZLz7KURueeWV3uza9Te7dv1NUFAoJUqkXDAUL+5FUFBIlssajUZ++eUPOnRobY1Qc6zfyy+yfuvvrN/6OyHBoRQvnlInbx8vgoNCM11u9BtDcHd3Y9KbM5Kn3YmKJsY8INL6tVuwt3fAza2IReNP7VbwTdx8Uh6td/N2IyI0PNsyrl7uRISEZ7ts5I0IXIoVAUzZztthpsZKYnwi0RGmLtOXjp4n9HIwXqXTPntnSd36deKX9Qv5Zf1CQkPC8Cqe0qXb09uD0OCwbJbOXKsOTVn5+5rcDPOhvTSgB5u3r2Dz9hUEB4Wk2Td9ime9b74+bijuRd2YMP7dDPM6dm7Dr0vzTndagOigcAp7p5zjCnm5ER2cs26xJRpWJurKDeLCozAmJnHh77141ixvqVCzlOG48nYnIt253FQm5Xzv5uWW6bGXflmDnYEaLeqw+8/tGT63dtsG7FqRcbo16cibqCIp9VIu7ujb4RnKJJ06AAl3ISaKpAvHMXiXMs002OHYayyJB7eQdGwXeYlH4fyE3EnJaIbcuUuxQvkzLbv6dDAtn8obj1fkJdqorfYvr7L2z6KsAD4kVXdas0zueSXfG0qdt08i65F1c1LuK6AvD5bdvN+672YyfRqwUWtdGWgLOOZgXQ+0l2itr2utF2it2wOJQGVgJBACVAP8gHyZLJpdmeh0ZVP/vRZkEccXWms/rbVfDaeH6zp37dA53Et54VqiGHYOdlRpW4+Ta/elKXNi7T58n28EQInq5bgbFcsdc/e2Qu7OALj4uPNMy1ocXrHzoeIQIifmz19InTqtqFOnFStWrKZHj04A1K5dncjIKIKDM14AlynzZPLr1q2bcurUw92csZRvvvoxeZCfv/9cT5fu7QGo6VeNqNtRhIZkfF6nR+/OBAQ2ZNBLo9NkIop5pFw0Vq9RBYNBER4eYfE63HPh0Fk8SnlTtIQHdg721G7bkANr02a4DqzdQ/3nGwNQpnp5YqNiiLwRke2yB9ftpUHnAAAadA7gwNo9ADi5OaMMplNpsZKeeJby5sblrG865Lafv/k1eaCfDX9vpl0X082MqjUrcSfqDmGhGe4TZquwUyH86lVn46ot9y9sBV9/uSh5oJ+//lxHt+4dAPCr5cvtyChCMtk3e/XpQpOmjRjQb2SGLJmTc2EaNKjN33+ts0b4ORZ66Dwupb1wKlkMg4Md5drX5dLa/Tla9s71m3hUL4e9o+l0XrxhJW6dfZRhMh7OhUNn8Ux1/NRp24CD5uPknoNr91L/eX/AdOzFpDr2slv2mYZVCT5/jVvBaRtxSin8Wtdj9x+2604LYLx6FoO7N8rVA+zssa/WkKQTaeueeHw3htIVwWAAh3wYSlZAh5q2U/7OQzCGXiNha8YR+m2tkqczlyNiuBYZS0KSkdVngvEvk7GrftTdBPZdu4V/mYzjGAhh7Z9FWQBEaq2PKKX8U03fAvQAppmnh2mtb2fajdIkCnjgUUe01ruUUiWBGpi69VqKCymDIvXNQfldwP+UUu7AbaALcCirwkqplpgypQlKKS/A3fx5LsBVrbVRKdUHyGzwn5yUued3YCqmrOiLOajHQzEmGflz0rf0WTjO9LMoSzYReuYatXoEArBn0XpObzxIhQBfRm2eTXzsXX4bOz95+e5zR1DQtTBJiUn8MfEb4m6b2s0VW/jx3JQ+FHJzpveC1wk6cYnves/INIa8ZOzkGew5cJiIiNsEdujJ4Jd60altC1uHlWsep/qtWrWBli0DOH58KzExsQwcOCZ53rJl3/Lqq28QHBzK11/PxsmpMEopjhw5zrBhE2wYdfbWrdlMYPNn2XVwDbExcbw25M3keYuWzmfUsImEBIcyc/YUrl65zl9rfwZSfv6kbfsW9HmpG0mJScTFxfFK/9FWjd+YZGTRpK8YvXAiBjsDW5ds4PqZK/j3aA7ApkVrOLxxP1UDavD+5s+Ij73L12M/y3ZZgL/m/sbgz0bz7AuB3Lx+g88HfwRAhdrP0HFUN5KSktBJRr6b8AXRkfcd5NwitqzbQaPA+vy96xdiY+OY+FrKaNCfL5rF5FHvciMkjB4vv0C/IT0p6uHGbxt/YOv6nUweZcoEBrb2Z8fm3cTGxNmkDtlZu3oTzZo3Zt+h9cTGxjL01XHJ8xb/8iWvDZ1AcHAoH308lSuXr7N6/VIA/lyxhg/eN3Xtfq5tczZu2EZMTN7qsqiTjGyb+B2tF72OMhg4tXgzt05fo2LPJgCc+GEDBYq58PzKaeQrXABtNFLl5ZYsCXiD0APnuLByN8+vegedmETYsUucWGT952+NSUZ+mPQVoxa+hcHOwLYlG7h+5mqmx96MzXOIj73LgrGfZ7vsPVllMSvUeYZbwTe5cSXzTLfVGI3cXf4VBV6aBAYDCXvWYwy5gn0dU90Td61Bh14j6dQBCo6YjdaaxD3rMIZcxlDqaRxq+pMUdJECr5m+V+JXLSLpVM5uOFiavcHAG/5PMXj5foxGTftKPpR1L8zSI6bvxi5VSgKw8dwN6j7hTgGHtJeV41YdZt/VW0TEJdDi6y0MqluWjpWKZ/icx5r8LArKGqMlKqXuaK0Lp5vmD4zRWj+nlHLDlHEsDcQAA7XWh5VSU4A7WusPzcscBZ7TWl80D25TFdNgRH/dW5e53Bxgr9b6W6XUJvO8veZ54wBfrXW3nMScOs5M1n0R8NNah5l/euVDrbW/Uqoe8B1wA1M33l5a61JKqb7m8kPN6/rTvMwmpVQ/YDwQhKnbrt29cpnENgvTAEz3rgg+0Fr/oJQqD/xq/htuBIaZ61AK+FNrXTmbMmnqmeqz5gERWutx3MdbpV7Mu7n8XDB57+PxUx7/VU4l/G0dgsW45C9o6xAsqrVrpfsX+hfbE2v9bJQ1XY95sCzrv817LnVsHYLF7LLPezcectMnXR/vhoDhCet177eFgkPmZJmZykti5r1mtevjgoP+lyf/JlZpcOYl5kbebK31elvHkteZBwvaD3TRWp+5X3lpcIq8TBqc/17S4Px3kwbnv5c0OP/dpMGZN8TMHWa9Buern+bJv4m1n+G0GaVUEaXUaSBWGpv3p5R6BjiLqevufRubQgghhBBCCJGetZ/htBmtdQRQIfU08zOTmTU+AzMbkdXalFITMD3PmdpSrfV0S3+21vo4pp+AEUIIIYQQQjyMPDx6rLX8ZxqcmTE3Kn1tHUdWzA1LizcuhRBCCCGEEMIS/tMNTiGEEEIIIYSwGBml9r/zDKcQQgghhBBCCOuSDKcQQgghhBBCWIJkOCXDKYQQQgghhBDCMiTDKYQQQgghhBCWoGWUWslwCiGEEEIIIYSwCGlwCiGEEEIIIYSwCOlSK4QQQgghhBCWIIMGSYZTCCGEEEIIIYRlSIZTCCGEEEIIISzBKIMGSYZTCCGEEEIIIYRFSIZTCCGEEEIIISxByzOckuEUQgghhBBCCGERkuEUQgghhBBCCEuQZzglwymEEEIIIYQQwjKU1tLqFrmjtHu1x3pnCoq+ZesQxCOIurrJ1iFYTNyUobYOwaJG/lnQ1iFY1AhDnK1DsKjS3QvYOgSL6rzwjq1DsBgPu8f72NsZfcnWIVjU+cggW4dgUYnx15StY8iJ6Pf6WO36uND47/Lk30QynEIIIYQQQgghLEKe4RRCCCGEEEIIS5BnOCXDKYQQQgghhBDCMiTDKYQQQgghhBCWIL/DKRlOIYQQQgghhBCWIRlOIYQQQgghhLAEeYZTMpxCCCGEEEIIISxDGpxCCCGEEEIIISxCutQKIYQQQgghhCUYZdAgyXAKIYQQQgghhLAIyXAKIYQQQgghhCXIoEGS4RRCCCGEEEIIYRmS4RRCCCGEEEIIS9DyDKdkOIUQQgghhBBCWIRkOIUQQgghhBDCEuQZTslwCiGEEEIIIYSwDMlwCiGEEEIIIYQFaPkdTmlwPgil1B2tdeH7lBkBfKG1jrFgHB2A01rr49mU+RZoDEQCChiltV5/n/W+qbV+NxdDfSST33sD/6YNiYuNY8zQiRw7fDJDmdnz3qVq9UokJCRyaP9RJoyaRmJiIu07t2bQ8H4AREfHMHHMdE4cO23tKuTYRx+9TcuWAcTExDJgwGgOHjyaocy8eTOpUaMqSinOnLnAgAGjiI622G6Wax7nuqX31ruz2LJ9N26uRVj2wzxbh/NQ7CrWxLHzK2AwkLBjNfFrl6adX74KBQZOwngzGIDEgzuIX/UTAA7+7XGo3wKUImH7KhI2Lbd6/OlVauxL90n9MNgZ2Lp4PX/PXZahTPfJ/akSUJ342HgWjJnD5WMXAOg7czBVm9Qk6mYkk1uMSi7fflQ3qjerhVEbiQq7zYIxc4gMvWWtKmWp8LM18J40EAwGbi1ZQ9i8X9LMd2paB89RPdFGDUlJBE37kpi9x8lXujglP30juVy+kl6EfvwDN79ZYe0qZMuuvC/52vQDg4HEvetJ2LIsQxlD6WfI16YfymCHjoki7qvJYO+A44CpYGePMtiReOwfEtYvsX4FsjDo7UHUalKLu7F3+WjUR5w7ei5DGc+Snoz7bBxORZw4e/QsH772IYkJiXR6pRMBHQMAsLO3o2S5knTz7cadiDsUci7EiJkjePKpJ9FaM3vMbE7uz3gezW09JvenWkAN4mPj+XLMp1wyH0+pFS3hweA5Iynk4sSlY+eZP/ITkhIS77u8Mhh4+4/3uRUczuyX3gPgiWdK0Wf6Kzjkd8CYmMTCiV9y/tBZi9czM2+9O4bGTRsQGxPHuOFTOH74VIYyPV96gT6vdOfJ0iWp81Qgt8IjAXB2ceK9/02iZKkSxN+NZ/xrUzlzMuO+YCuzZ02lVcsmxMTG8tJLIzmQybn8i/kfUrNmNZSCM2cu0P+lEURHx9C2bXPenjIWo1GTmJjI6NGT2b5jjw1qIWxFutTmvhFAwQdZQCll94Cf0QF4Jgflxmqtfc0x5eTq980HjMNi/Js2pFSZJwio1Zbxo6byzodvZVpu+S8rCazTnpYNO+HomJ+uvToCcOXSNbq27U+rZ7vw6Ydf8O7sSdYM/4G0aBFAuXKlqFTpWYYMGccnn0zPtNzYsVOpXbsltWq14MqVa7z6al/rBvoQHue6ZaZD62bMm/WOrcN4eMqA4wuDifl8EtHvDMK+ZmMMXiUzFEs6d4yYGcOImTEsubFp8H4Sh/otiPlgJDHvDcG+cm1UMR9r1yANZTDQY+rLfNx3OhObjaR2u4Z4lyuRpkwV/+p4lPbmTf9hLHxzHj2nD0yet/2XjXzcJ+P2XP3Fcqa0Gs3U1mM5vGEfbV/rYvG63JfBgM/br3Kx32TOthiMS9vG5C+XdttF7zjE2dbDOPfccK6+8T+KvzcMgPgL1zj33HDTv3YjMMbd5fbqnbaoRdaUgXxtXyLuu+nE/m8kdlUboIql3ZY4FiR/uwHc/f59Yj8ZRdxPH5mmJyYQ9/XbxM0ZS+ycsdiV98VQsrz165CJWgG18Cntw0uNXuKTNz5h6LtDMy3Xf3x/ln21jJeffZk7EXdo0a0FAL/O/5WhLYcytOVQvp3xLUf+OcKdiDsADJoyiL2b9jIwYCBDWgzhytkrFq9PVf8aeJX25nX/oXzz5lz6pDqeUus6rherv/6TNwKGEh15h8ZdA3O0fPN+bbh+9lqGdS3/3xImtR7Db7MW88L4Xpap3H00btqAUmVK0qx2RyaOns7bM8dnWm7f7kP07TSYq5evp5k+aEQ/Thw9TTv/7rw+ZBJvTR9tjbBzpFXLJpQvV5qnn2nIq6++wWdz3su03OgxU6jp14waNZtx5fI1hgw23fjfsGEbNWo2w69WcwYMHM38+R9aM3zbM2rr/cujpMH5EJRS/kqpTUqpX5RSJ5VSi5TJcMAH2KiU2mgu21wptVMptV8ptVQpVdg8/aJSapJSahvQJZtyM5RSx5VSh5VSHyql6gPtgA+UUgeVUmVzEPJOoHiq+JcppfYppY4ppQbe+xyggHmdi8zTeiqldpunzX+IhvFDa9YqgN8W/wHAwb1HcHZxophn0QzlNq3blvz60P6jePt4ArB/zyFuR0YBcGDvYbzM0/Oitm2bs2jRrwDs3n2AIkWc8fLyyFAuKupO8usCBRzROu9+sdzzONctM36+VXBxdrJ1GA/NUKoCxrDr6JvBkJRI4v4t2Fetl7NlvUqSdPEUJNwFo5Gks0dxqFbfwhFnr7RvOUIvBRN2JZSkhER2/7Ed3+a10pTxbV6Lnb9tAuD8gTMUdCqIS7EiAJzZfYLoyDukF3cnNvl1voL5IQ/srwWqVeDupSASroSgExKJ/HMLTs3qpiljjIlLfm0o4Jhp2IXrVyP+UhAJ129YOuQHYihRDmN4MPpWKCQlknR4O/YV/dKUsa/WkMRju9CRYaYJ0bdTZsab625nZ/qXB7YZQN3mdVn/q6nz0ckDJynsXBhXD9cM5ao1qMbWv7YCsO6XddRrkfG4bNy+MZuXbwagYOGCVK5TmdU/rwYgMSGR6NvRlqpGshrNa7H9N1MM5w6coaBToeTjKbWK9SuzZ6Xppsa2XzdRo3nt+y7v6uVGtSY12PzzujTr0oBj4QIAFHQuSESIbXobBLZszO+LVwJwaN9RnFycKObpnqHciSOnuHYlKMP0ck+VYefW3QCcP3uJ4iV9cC/mZtmgc6ht2xZ8v8jUY2LX7v24FHG577ncMdW5PHWPpUIFC/5rz/Hi4UmD8+FVx5Q5fAYoAzTQWn8CXAcCtNYBSqmiwFtAU611DWAvMCrVOuK01g2BdZmVU0q5AR2BSlrrqsA7WusdwArM2UutdU76W7QElqV6319rXRPwA4Yrpdy11uOAWPM6eyilKgJdzfXyBZKAHg/6R3pYnt4eBF0LSX4fdD0EL++MX2732Nvb0/GF59i8fnuGeV17dmRzqoZpXuPj48XVqyknn2vXgvHx8cq07BdffMilS/t46qmyfP75N9YK8aE9znV7HBlc3DHeCkt+b7wVhnLJeMFkV/ppCo6bQ4FXp2LwesJU9vol7MtVhkJO4JAf+0p+KNeMN4msydXTjVvXU+pzK+gmrp5pL+CKeLoTfv1mSpngcIp4Zaxzeh3HdGfmjnnUbd+IZbMW517QD8nBy52EoJRGYmJQGA6ZXOw6Na9H+bVzefLryVx7438Z5ru0fZbIP7ZYNNaHoZzd0JEp20nfDs+wbxrcfVAFCuH40hQcB7+Pve+zqVZgwHHoBxQc/zVJZw9jvGqbLpfpuXu5E5ZqHw0LCqOoV9rjxtnVmejb0RiTjMll3NPto/kd8+Pn78e2v03nOq8nvIgMj2TUrFHM+XsOr818jfwF8lu4NqZj7maq+oQH38Q1XayFXZ2ISVWf1Mdldsv3mNSfJe99n6GxsujtBXQb35tZO+bT7c3eLJ25yCJ1ux9P72IEXw9Ofh9yPQTPTBplWTl57DTN2zQBoGr1SviU9Mr2useaivt4cfVKSkb22tUgimdxLv/qy1lcu3KQp58qx5zPFiRPb9++JUePbGbF8u8YMCDvZG+tQjKc0uB8BLu11le11kbgIFAqkzJ1MTVItyulDgJ9gCdTzV98n3K3gTjgK6XU88CDPtT2gVLqPPADkPrZzOFKqUPAP0BJILO+RYFATWCPOaZATA1rq1Aq47Ts7ohN++BNdu/cx55/DqSZXrdhLV7o2ZEZb3+cyxHmngep68CBYyhduhYnT56lS5e2Fo7s0T3OdXssZbbBSLu9kq6c5c7EvsTMGEr85hUUGDgRAGPIFeLXLqXg0OkUGDKNpGsXICnJCkFnI5P6pN//Mq/y/U/av3/4E6/XH8Q/y7fSpE/Lh43QsjKpR9SanZxp9iqXX3kHz1E908xTDvY4BdYm8u88eIMuJ9vJzg6DTxniFr5H3Lfv4BDQGeXubS5rJG7OWGJmvoJdiXIoj4xdxW1B5WgfvX+ZOs3qcHzP8eTutHb2dpSrXI6/Fv7F0FZDiYuJ44UhL+Ri5FnI/Es/XZFs6pPF8tWa1OT2zUguHj2fYXaTni34cdq3jKr/Cj9O+5aX3h/8UKE/qpxsp+zM/993OBdxYvnGRfR6uSsnjpwiydbfoWYPUreXB4yi5JM1OHHyDC90aZc8ffnyVVSu0phOnV/i7SljLRaryJukwfnw7qZ6nUTmAzApYK05a+irtX5Ga/1SqvnR2ZXTWicCtYFfMT23ueoBYxwLlMOUPf0OTN2BgaZAPa11NeAA4JhF7N+liukprfWUDIWUGqiU2quU2hsVdzPjWh5Ar5e68temxfy1aTGhwTfwLp7SDdbbx5OQ4My7eA0f+wpuRV155620zwQ8/Ux5Znw8mYE9RxBxK/KRYsttr7zSm127/mbXrr8JCgqlRAnv5HnFi3sRFBSS5bJGo5FffvmDDh1aWyPUB/Y41+1xZ4wIw5AqK2lwLYqODE9bKC42uXti0vG9poFYCjkDkLBzDTHvDyf249fR0VEYb6R9RsnabgXfxNUnpT6u3u5EpBvc51bwTdx8UjIwrl5uRISkq3M2di3fSs2Wde9f0MISgm/i4F0s+b29d1ESQrOuR8yeY+R7wgs7V+fkaYUb1yTu2DmSwiIsGepD0ZFpM5rK2Q19OzxdmZsknTlo6tYdE0XSxRMYvJ9Mu6K4GJIuHMOugq/lg87Cc32eY86qOcxZNYebITcpmmofLepdlJshac+lkeGRFHIuhMHOkFwmPN0+2rhdYzat2JT8PiwojLCgME4dNA1as23lNspVLmeR+gT2asnUlR8ydeWHRISE456qPm5e7txKF2tU+G0KpqpP6uPyVvDNTJev4Pc01ZvW4sNtc3n105FUrF+FV2YPB6BhJ3/2rvoHgN1/7aBMNcvUMzM9+ndh+cZFLN+4iNDgG3ilyvp5+ngSGpLzrunRd6IZP3wq7QN6MHbIJFzdXblyyXbfoa8O6sPePWvYu2cN14OCKVEy5Zn84iW8uX6fc/nSpSt4vmObDPO2bttFmTJP4u6esev4Y0sbrfcvj5IGZ+6LAu49xPUP0EApVQ5AKVVQKVUhk2UyLWd+jtNFa70SU/dd30w+I1vmDOz/AINSqgXgAtzSWscopZ7GlF29J0Ep5WB+vR7orJTyMMfkppRKd+YGrfUXWms/rbWfk+P9u6Fl5/uvF9PGvytt/LuyZuVGnu9qynL5+lUh6vYdboSEZVima8+OPNukPsMHjEtzt82nuBdzv5vFqFcncOHcpUeKyxLmz19InTqtqFOnFStWrKZHj04A1K5dncjIKIKDQzMsU6ZMyp+/deumnDqVN7qEpfc41+1xZ7x0GkMxH5S7J9jZY1/jWRIP/5OmjHJKuUgwPFkBlEKbn5VThV1M/7sWw75afRL2brZe8Jm4eOgsnqW8KVrCAzsHe2q3bcChtWlHRjy4di/1nvcHoEz18sRGxRB5IyLb9XqUSrmo9G1ai6Bz17IpbR2xh0+Tv5QPDiU8UQ72uDz3LFHrdqUpk+/JlJs/jpXKohwcSLqV8pyjS9vGROTB7rQAxmtnMbh7o1w9wM4eu6oNSDy5N02ZxBN7sCtVEQwGcMiHXclyGEOvQUFncDSP5WefD7uyVdE3bLfN/vzuz+SBfnau3klgJ9OAOU9Xf5roqGhuZTLi8eEdh2nUphEATTs3ZeealEGdCjoVpErdKuxMNdDTrRu3uBF0g+JlTMM3+Dbw5fKZyxapz/rvVzGp9RgmtR7D/jW7afB8YwDKZnM8ndh5lFqtTc+hNuzkz/41pmcXD6zdk+nyS2cuYmS9gYxp+Cpzh83mxI4jzB/5CQARobd4um4lAJ6pX4WQixmfj7SURQuW0j6gB+0DerDu70107Gq6WVqtZmXu3L7DjZCc34h3ci6Mg4Mpd/FCzw7s3XmA6DuWf+42K3PnfYdfreb41WrOihWr6dWjMwB1atfgduTtTM/lZcuWSn79XJtmyefy1NOr+1YmXz4Hbt60/cje/0VKqZZKqVNKqbNKqXFZlPE3j99yTCmVKydy+VmU3PcF8LdSKsj8HGdf4Cel1L2HJ94C0vw+h9b6RhblooDlSilHTBnHkeZ5PwNfmgcp6ny/5zi11lop9Q7wOtAaGKSUOgycwtTYTR37YaXUfvNznG8Ba5RSBiABGAJYpfW2ce1WApo1ZNPeP4mNjeP1YSmjzC74eQ7jRrxNaPAN3vnoLa5dCeK3VQsBWPXnBj79cD7Dx76Cq1sRpn1gGng3MSmJ9oEvWiP0B7Zq1QZatgzg+PGtxMTEMnDgmOR5y5Z9y6uvvkFwcChffz0bJ6fCKKU4cuQ4w4ZNsGHUOfM41y0zYyfPYM+Bw0RE3CawQ08Gv9SLTm1b2DqsnDMaiVsyl4JD3gFlIOGfNRiDL+PQ0HQRlbBtJfbVG+DQqI2pu2xCPLHfvJ+8uOPLE0zZzqRE7i75HGIzDrhjTcYkIz9O+ooRC9/CYGdg+5INXD9zlcY9mgOwedEajmzcT5WAGry7eQ7xsXf5ZuznycsP+GQET9WtRGFXJ2bunM+K2YvZtmQDnd7oiVcZH7RRc/PaDb6f8IWtqpgiycj1KfMo9d1UlMHAraVruXvmMq4vtgLg1o9/49yyPkU6NkEnJqHj4rkyPGXbKcf8FG7oy/W35tiqBtkzGon/42sc+04AZSBx/0Z06FXsazcDIHH3WvSNaySdPkiBYR+BNpKwdz069ArK8wnydx6KMhhAKRKP7CTp1H4bV8hkz4Y91GpSiwXbFhAXG8fs0bOT5039biofv/4x4SHhLHhvAeM+G0fvsb05d/Qca35ek1yufsv67N+yn7uxd9Ose+7Eubz+6es4ODgQdDkozbot5dDG/VQNqMEHmz/jbuxdvhr7WfK8Ud9MYMEbnxMReoslM35g8Kcj6TS6O5eOXWDLkvX3XT4rC8bNpefk/hjs7Ui4G883423zk1Sb1m6ncdMGrNu9jNjYOMYPfzt53pc//Y8JI6YRGhJGrwFdGTC0N0U93Fmx+We2rNvOhJHvULZCaWZ+9jbGJCNnT53nzRHTbFKPzKz8ez0tWzbh1IntxMTG8vLLKcOR/LF8IQMHjSU4OJRvvv4YJ2fTufzw4eMMGWoaqff5jq3p2bMzCQmJxMXG8WKPV21Vlf808+CfnwHNgKuYHptbkfpnFpVSRYDPgZZa68v3Ek+P/NkyUpTILaXdqz3WO1NQtNyN+zeLurrJ1iFYTNyUzH9K4XEx8s8H+qWpf50Rhrj7F/oXK929gK1DsKjOC217Y8WSPOwe72NvZ3Te6wGVm85HWi/bawuJ8dcye7o7z7kzqp3Vro8Lz1qR5d9EKVUPmKK1bmF+Px5Aa/1eqjKDAR+tdea/R/iQpEutEEIIIYQQQjzeigOpf5D3Kql+NtGsAuBq/vnHfUqp3rnxwdKl9l9OKfUZ0CDd5P9preV3JYQQQgghhLAhbcWfK1FKDQQGppr0hdb63nMf9x+K3tQ2rInp1ykKADuVUv9orU9nWPIBSIPzX05rPcTWMQghhBBCCCFsy9y4zGpggauYfg7xnhJA+qGQrwJhWutoIFoptQWoRrrxZx6UdKkVQgghhBBCCEswauv9y94eoLxSqrRSKh/QDViRrsxyoJFSyl4pVRCoA5x41D+BZDiFEEIIIYQQ4jGmtU5USg0FVgN2wAKt9TGl1CDz/Hla6xNKqVXAYcAIfKW1Pvqony0NTiGEEEIIIYSwBKPR1hEk01qvBFammzYv3fsPgA9y83OlS60QQgghhBBCCIuQDKcQQgghhBBCWIIVR6nNqyTDKYQQQgghhBDCIiTDKYQQQgghhBCWIBlOyXAKIYQQQgghhLAMyXAKIYQQQgghhAVoLRlOyXAKIYQQQgghhLAIyXAKIYQQQgghhCXIM5yS4RRCCCGEEEIIYRnS4BRCCCGEEEIIYRHSpVYIIYQQQgghLEG61EqGUwghhBBCCCGEZUiGU+SaQvYFbB2CRbnkv2vrEMQjiJsy1NYhWIzjlDm2DsGy/nzd1hFYVGh0QVuHYFFPhEXaOgSLslNyKfVvVcAun61DsKhC+RxtHYIAtGQ4JcMphBBCCCGEEMIy5LacEEIIIYQQQliCZDglwymEEEIIIYQQwjIkwymEEEIIIYQQlmC0dQC2JxlOIYQQQgghhBAWIRlOIYQQQgghhLAAGaVWMpxCCCGEEEIIISxEMpxCCCGEEEIIYQmS4ZQMpxBCCCGEEEIIy5AMpxBCCCGEEEJYgoxSKxlOIYQQQgghhBCWIRlOIYQQQgghhLAAGaVWMpxCCCGEEEIIISxEGpxCCCGEEEIIISxCutQKIYQQQgghhCXIoEGS4RRCCCGEEEIIYRmS4RRCCCGEEEIIC5BBg6TBKfKw8dNH0SiwHnGxd5kwfBonjpzKUKZ7/870GtiVJ0qXpGHFFkSERwLQb3AP2nRqAYCdvR1lypei0TOtuB1x26p1yMr09ycQ2PxZYmPiGD54PEcOHc9Q5vMvP6Ba9cokJiRwYN8RxoyYTGJiIvUb1ua7Hz/j8qWrAPz1x1pmzfzc2lXI1uNcP7uKNXHs/AoYDCTsWE382qVp55evQoGBkzDeDAYg8eAO4lf9BICDf3sc6rcApUjYvoqETcutHv+jeOvdWWzZvhs31yIs+2GercPJkUqNfek+qR8GOwNbF6/n77nLMpTpPrk/VQKqEx8bz4Ixc7h87AIAfWcOpmqTmkTdjGRyi1HJ5duP6kb1ZrUwaiNRYbdZMGYOkaG3rFWlLLkFVKP8O/1QdgaCFq3n0qdp9y/PTg15cmh7AJKi4zj1+lfcOX4JgBIDWuHTMxBQXF+0nqtfrLR2+PdlV8kPxxcGoQx2xG/7m/jVS9LOr1CVgoOnYAwzHXsJB7YT/9ciDJ4lKDDgzeRyhqJe3P3je+LX/27V+LMy8O1X8Avw427sXT4ePZtzR89lKONZ0pPX57yBU5HCnD16jlkjPiIxIRGAKnWrMGDyQOwc7LgdfpvxL4xLXs5gMDD7z4+5GXKTqf3etkp9ekzuT7WAGsTHxvPlmE+5ZD6eUitawoPBc0ZSyMWJS8fOM3/kJySZ65PZ8g75HXhz8TTs8ztgZ2fHnr938vvsxQCUrPgkfae/Qv6CjoRdvcG8ER8TdyfWKnVN7413RtIwsB5xsXFMfO0dTh45naFMt/6d6DGgK0+ULkHjZ1olX7cA+NWvztipr+HgYM+t8Ehe6jjEmuFn6/0PJtG8uT8xsbEMfuV1Dh06lqHMl1/Ponr1KiQkJrJv7yFGDH+LxMREnJ0L88VXsyhR0gd7ezs+/d9XLPrhVxvUQthKnuhSq5RKUkodVEodU0odUkqNUkplG5tSqpRS6mgux/GTUuqwUmpkbq43h5/9rVKqswXXv0kp5XefMiOUUgUtFcODaBRYjydKl6R13S5MGfMeE2e+nmm5A7sP83KX4Vy7HJRm+jefL6JzYG86B/bm4+lz2bvzQJ5pbAY2e5bSZZ+kbvUWjHltEjNnTc603K9L/qCBXysa12uHYwFHevRJ2T127dxHYKOOBDbqmKcaY/CY108ZcHxhMDGfTyL6nUHY12yMwatkhmJJ544RM2MYMTOGJTc2Dd5P4lC/BTEfjCTmvSHYV66NKuZj7Ro8kg6tmzFv1ju2DiPHlMFAj6kv83Hf6UxsNpLa7RriXa5EmjJV/KvjUdqbN/2HsfDNefScPjB53vZfNvJxn4z1Xf3Fcqa0Gs3U1mM5vGEfbV/rYvG63JdB8dSMlzj04rvsajQSj44NKFiheJoisZdC2d9hCrsDxnJh1q889ZGproWeLolPz0D2tnyTPU3GUrRZDQqU9rJFLbKmDBToPoSYT9/izpQBONQKwOD9RIZiiWeOEv3OYKLfGUz8X4sAMIZcTZ4WPX0oOv4uCQe2W7sGmfIL8MOnlA8Dnx3AnHGfMnh65g2MvuP7sfyrZQxsPJDoyDs069ocgELOhXh1+mCmvTSVIU0HM+PV99Is165/O66cvWLxetxT1b8GXqW9ed1/KN+8OZc+qY6n1LqO68Xqr//kjYChREfeoXHXwGyXT7ibwIwXpzCx1Wgmth5Nlca+lK1eHoD+Mwaz5P0feKvlKPat3kXrge2tU9l0GgbW44kyJWhb7wWmjnmft94fm2m5g7uP8MoLw7l2Je11i5NzYd6cMYbX+rzB8417MnbAW9YIO0eaNfenbNlSVK/WhNeGTWDWx1MzLbdk8Qr8ajSjXu1WFCjgSJ++LwAwYGAvTp08S8N6z9GmVQ+mv/smDg4O1qyCbRmt+C+PyhMNTiBWa+2rta4ENANaA5lfpVqIUsoLqK+1rqq1np1u3n8lEzwCyBMNzoCWz7JiqekO++F9x3ByLkxRD/cM5U4ePc31dF/a6bXu2IyVv6+1SJwPo2WbQJb+ZMo87Nt7CGcXZzw8i2Uot37tluTXB/Ydxscnj10AZuFxrp+hVAWMYdfRN4MhKZHE/Vuwr1ovZ8t6lSTp4ilIuAtGI0lnj+JQrb6FI85dfr5VcHF2snUYOVbatxyhl4IJuxJKUkIiu//Yjm/zWmnK+Davxc7fNgFw/sAZCjoVxKVYEQDO7D5BdOSdDOtNnT3JVzA/aNt3l3KuUY6YC8HEXQpFJyQRumwHxVqmrevtvadJjIw2vd53Bkdv03dqwfLFub3vDMbYeHSSkYgdJyjWurbV65Adu9JPYQy9jg4zHXsJezdhXy1nx16a9Tzti/FGEDo81AJRPrg6zeuy4dcNAJw6cIpCzoVw9XDNUK5q/apsW7kNgPW/rKdei7oANG7vz46/d3Dj+g0AIm+mZMvcvdypFViLNT+vtnQ1ktVoXovtv20G4NyBMxR0KpR8PKVWsX5l9qzcCcC2XzdRo3nt+y5/NyYOMPVasrO3Tz7svMv4cGqXqRfNsW2H8GtV11LVy1ZAi0b8sWQVAEf23++6JTjD9FbPN2f9X5sJvhYCQHiY7XtN3NPmuab89JOpR8DePQdxcXHGM5Pz+to1m5Jf79t7CJ/i3gBorSnsVAiAwoUKcutWJImJiZYPXOQZeaXBmUxrHQoMBIYqEzul1AdKqT3m7OMr6ZcxZzu3KqX2m//VN0//XinVPlW5RUqpdll89BrAw5xpbWTOCL6rlNoMvKaUClRKHVBKHVFKLVBK5Tev86K53E6l1F6lVA2l1Gql1Dml1KCs6mmu2xyl1HGl1F+AR6p5F5VSRc2v/ZRSm8yvC5k/e485lixv4ymlCiilfjb/zRYDBVLNm2uO9ZhS6m3ztOGAD7BRKbXRPK25uV77lVJLlVKFs/q83ObpXYzgaykXBCFBoXh6Z/xyux/HAvlpGFCXtX9uzM3wHom3tyfXrqU0koOuB+Pt45lleXt7ezp3a8eGdVuTp9Ws7cuGbcv48ZcveOrpchaN90E9zvUzuLhjvBWW/N54KwzlkvGCwq700xQcN4cCr07F4GXKwhivX8K+XGUo5AQO+bGv5IdyLWq12P+LXD3duHU9ZXvdCrqJq6dbmjJFPN0Jv34zpUxwOEW8Mm7T9DqO6c7MHfOo274Ry2Ytzr2gH1J+LzfupqrH3es3ye/llmV57xebcHPDAQCiT16hSN2K2LsWxlAgH+5Nq5O/+P3/BtakirhjvHUj+b2+FYahSMbjx65MRQq9NZeCw97B4P1khvkOtfxJ2LPJkqE+EHcvd8KCUup1MzgM93T7n7OrM9G3ozEmmdIXYUEpZYqX8aGwS2HeW/weH//1P5p0apK83MApA1nw7jdWfX7M1dONm6mOufDgm7imq09hVydiUtUn9XGZ3fLKYGDqyg/5dN8Cjm07xPmDZwC4evoy1ZuZbq7Ual0fN2/bfK96eBcj5HpI8vuQoBt4PMB1y5NlSuJcxImvfpvDT6sX8FyXlpYI86F4e3ty7er15PfXrwdne5PY3t6ebt07sG6t6ebBF/O/p8JT5Th1dic7dq3kjdenovPAjTpr0Ubr/cur8mTmTmt93tyl1gNoD0RqrWuZG3nblVJrgNR7aijQTGsdp5QqD/wE+AFfASOB5UopF6A+0CeLj20H/Km19gVQSgEU0Vo3Vko5AmeAQK31aaXUQuBV4GPzsle01vWUUrOBb4EGgCNwDMjqQaeOwFNAFcATOA4suM+fZgKwQWvdXylVBNitlFqntY7OpOyrQIzWuqpSqiqwP/V6tNbhSik7YL1SqqrW+hOl1CggQGsdZm7wvgU01VpHK6XeAEYBmfejyGUKlWHaw3w5+TdvxIE9R/JMd1qATKqWbd3enzWJf7bvZdfOfQAcPnSMmpWbEBMdQ2CzZ/n2xznUq5F3TkyPdf1UJpUjbd2SrpzlzsS+EB+H3TN+FBg4keipAzCGXCF+7VIKDp2OvhtH0rULkJRklbD/szLZXun3xcw36f2/a37/8Cd+//AnWg3uSJM+LVkxe8l9l7GozOpK5vUo0qASPi8GsK/dJABizlzj0pzlVF/yFknRcdw5dgmdmNeuXHJw7F0+y503e8HdOOwr16LAq5OJntQ/pYCdPfbV6nL39/udaq0n83NdhkJZlrGzs6NclXJM6P4m+R3z8+GyDzm5/yTFyxQnIiySc0fOUqVuldwPPCuZHVAZjrlsjstsltdGI5Naj6Ggc0GGz3+D4hVKcu30Fb5+/XN6Tu5Ph+FdOLBuT/KzoFaXg++b7Njb2/FM1acY2GU4+R3zs/DPLziy7xiXzluvS3RWst1mmZg1eyrbt+9h5469AAQ2bcSRw8dp27oHZco8ybIV39Fgx3NERWXsQSIeT3mywWl2b+9uDlRN9XyjC1AeSP0ktgMwRynlCyQBFQC01puVUp8ppTyA54FftdYP8k1077b1U8AFrfW9z/wOGEJKg3OF+f8jQGGtdRQQpZSKU0oV0VpHZLLuZ4GftNZJwHWl1IYcxNMcaKeUGmN+7wg8AZzIYv2fAGitDyulDqea94JSaiCm7e8NPAMcTrd8XfP07eYvmnzAzvQfYl7PQABvp9K4FfBIXyTHuvXrROeepqTt0YMn8Cqesi5Pbw9Cg8OyWjRLrTo0ZeXvax46ptzS7+UX6dnH9JzXwQNHKG7uZgLg7eNFcFDm3btGvzEEd3c3xrw2LHnanaiU+wvr125hxkeTcXMrQnh4hGWCz4HHvX73GCPCcEiVlTS4FkVHhqctFJfS3TLp+F6wG4Iq5IyOvk3CzjUk7DTtj/na9kFHPPg+LXLuVvBNXH1StpertzsR6Qb3uRV8EzeflAyMq5cbESHptmk2di3fymsL3rR5g/Nu0E3yp6pHfh934oMzdskr9MwTVJz1Cge7v0firZSLvaAfNxL0o6knSJk3u6fJluYFOiIMg2tKtki5FsUYkS7GuJjkl4lH9+DYfWjysQdgX7kWxstn0VER1gg5S216t6FFd9NNtDOHT1M0VRbM3aso4SFp63U7/DaFnAthsDNgTDJS1DulTFjwTW7fus3d2Lvcjb3L0V3HKP1MGcpVLkudZnXwC/AjX/58FHAqwOiPx/DRiA9zvT6BvVrSuHtTAC4cOou7T1HOmOe5eblzK93xFBV+m4Kp6pP6uLwVfPO+y8fcjuHkP0ep2rg6105fIejcNT7oPQ0Az9LeVAuomet1zErXfs/zfA9Tx7ljB0/imao3j6d3MW48wHVLyPUb3AqPJDYmjtiYOPb/c5AKlcrZrMH58sCe9OnbFYAD+45QvIQPYLox7OPjRVBQSKbLvTF+GO5F3XjtxQnJ03r07MzsWab8y/nzl7h06SrlK5Rh/770l56Pqbx2/84G8lyXWgClVBlMDcdQTA3PYeZnPH211qW11ulbECOBEKAapsxmvlTzvgd6AP2Abx4wlHtXvpndWk3trvl/Y6rX995n16jP6vZQIinbxjHVdAV0SvW3eEJrnVljM8v1K6VKA2MwZWurAn+l+4zUn7U21Wc9o7V+KcMHaP2F1tpPa+33KI1NgJ+/+TV5oJ8Nf2+mXZfWAFStWYk7UXcIC32wC6DCToXwq1edjau23L+whX3z1Y/Jg+D8/ed6unQ3Naxr+lUj6nYUoSE3MizTo3dnAgIbMuil0WnuJBbzSLmArl6jCgaDsnlj7HGv3z3GS6cxFPNBuXuasiU1niXx8D9pyiinlOevDE9WAKWSL3hVYRfT/67FsK9Wn4S9m60X/H/QxUNn8SzlTdESHtg52FO7bQMOrd2TpszBtXup97w/AGWqlyc2KobIGxHZrtejVEpXMt+mtQg6dy23Q39gUQfOUbCMN45PFEM52OHRoT5hq/emKZO/uDtVFozh2JA5xJ5P++y7Q1Hn5DLFWtcm5Pe8MajOPUkXT2HwKJ587Dn4+ZN4KN2x55zq2Cv1FBgMycce5J3utH8t/IvhrYYxvNUwdq7+J7kb7FPVnyImKppbmYx4fGTnERq2bghAYOdA/lmzC4B/1vxDpdqVMNgZyO+Yn6eqV+DqmSt89/539K3Th5ca9Gfm0Pc5vOOwRRqbAOu/X8Wk1mOY1HoM+9fspsHzjQEom83xdGLnUWq1Nj2D27CTP/vX7AbgwNo9mS7v5OZMQWfTEBMO+fPxTIOqXDcfd07upn1XKUX7oZ3ZsMh6N5kXf/MbXZv2pWvTvmxctYW2L5huJFSpUYk7UdEPdN2ycfUWatSphp2dHY4F8lOlRiUunLlkqdDv66svfqBR/bY0qt+WP/9cQ/fuHQHwq+XL7dtRhGRyXu/d5wUCA5/lpX6vpTmvX716ncb+pjELinm4U658aS5etH3mVlhPnstwKqWKYeqGOkdrrZVSq4FXlVIbtNYJSqkKQPqzuwtwVWttVEr1AexSzfsW2A0Ea60zjuGcMyeBUkqpclrrs0Av4FGvFLcAr5i753oAAcCP5nkXgZrA30CnVMusBoYppYaZ/zbVtdYHsll/D0zPZFYGqpqnO2NqSEcqpTyBVsAm87wowAkIA/4BPrtXZ/PotSVSZXktasu6HTQKrM/fu34h1jy8+D2fL5rF5FHvciMkjB4vv0C/IT0p6uHGbxt/YOv6nUwe9S4Aga392bF5N7HmgQbyinVrNhPY/Fl2HVxDbEwcrw1JGa5/0dL5jBo2kZDgUGbOnsLVK9f5a+3PQMrPg7Rt34I+L3UjKTGJuLg4Xuk/2lZVydRjXT+jkbglcyk45B1QBhL+WYMx+DIODU03RxK2rcS+egMcGrUxdZdNiCf2m/eTF3d8eQKqkDMkJXJ3yecQ++/qTjR28gz2HDhMRMRtAjv0ZPBLvejUtoWtw8qSMcnIj5O+YsTCtzDYGdi+ZAPXz1ylcQ/TCJ+bF63hyMb9VAmowbub5xAfe5dvxqaMijzgkxE8VbcShV2dmLlzPitmL2bbkg10eqMnXmV80EbNzWs3+H7CF7aqYjKdZOT0+AX4/jwBZWfg+k8biT51FZ/ezQC4vnAtpUd3xsG1ME+9/7JpmcQk9rYYD0CVr0fj4OqEMTGR0+O/Th5cKM8wGon7+TMKvvYuymAgfvsajEGXcHi2DQAJW/7CvkYj8jV+DpKS0Al3if0y1YitDvmxq1iD2B/+Z6MKZG7vhj34Bfjx5davTD+LMiZlzMIp307hkzc+ITwknG/e+4Y35rxOz7G9OH/sPGsWmwYCunr2Cvs27WPOms/QRiOrf17DpdO2a6Qc2rifqgE1+GDzZ9yNvctXYz9LnjfqmwkseONzIkJvsWTGDwz+dCSdRnfn0rELbFmyPtvli3i4MuCjoRgMdiiDYvdfOzi0wZRtq9uuEU17mRp6e1fvYuvSnHQYy31b1+2gYWA9/vxnKXGxcUwaMT153pxFH/L2qBncCAnjxZe60HdID9w93Fi6YSHb1u/k7dEzuHDmEts3/sPSjQvRRs1vi1Zw9uR5m9QlvTWrN9G8hT8HD28gJjaOIYPeSJ639NevGTZkPMHBocz+3zSuXL7G2g2/APDHitXMnDGHmTPmMHf+THbsWolSiskTZxJ+M+8MimRpefnZSmtReeGhXaVUEqbuqA6YsnvfA7PMDUgD8A7QFlPW7QbQAXDF9MxlZfNzm78CMcBGTBnRwqnWvwpYprXO8ofjlFKl7q3P/H4TMEZrvdf8PhD4EFMjfQ/wqtb6rlLqIuBnfu6xr/n1UPMyyfMy+TwFfAo0IaV78A9a61+UUo2ArzFlbXeZ1+GvlCqAqRtvffPf4qLW+rks6lMAU0b3GeAgUA4YrrXeq5T6FqgDnMeUkV2htf5WKTUMU1fhIK11gFKqCfA+kN+82re01ivIQmXPurbfmSzoRlyErUMQj+BsrzK2DsFiHKfMsXUIFvWqX+Y/i/S4eDE2T3Y2yjV+HSLvX+hf7MW/89y9+1zjbsisA9Tj42Bc9qPc/9tdvJN5t9fHReSdc/frgZgnhLVqbLXr46J/b86Tf5M80eC0JHNm7ghQQ2v9eJ/1bEwanCIvkwbnv5c0OP/dpMH57yUNzn83aXDmDWEtrNjgXJ03G5yP9VlOKdUUU3fYT6WxKYQQQgghhBDW9fjelgO01uswjeKaTCnVAlM30dQuaK07WiIGpVQVTF2EU7urta6TS+u3an2EEEIIIYQQOSPPcD7mDc7MaK1XYxp8x1qfdwTwteD6rVofIYQQQgghhMipx7pLrRBCCCGEEEII2/nPZTiFEEIIIYQQwhqkS61kOIUQQgghhBBCWIhkOIUQQgghhBDCAiTDKRlOIYQQQgghhBAWIhlOIYQQQgghhLAErWwdgc1JhlMIIYQQQgghhEVIhlMIIYQQQgghLECe4ZQMpxBCCCGEEEIIC5EMpxBCCCGEEEJYgDbKM5yS4RRCCCGEEEIIYRGS4RRCCCGEEEIIC5BnOCXDKYQQQgghhBDCQiTDKYQQQgghhBAWoOV3OCXDKYQQQgghhBDCMpTW2tYxiMdEv1KdZGcSeZYdcofx32ru3pm2DsGiXvF73dYhWNTjfmc7CTn1/VvJo3X/bt9d/PVfcWK/WqeJ1b4kSuzakCf/Jo/7eUAIIYQQQgghhI1Ig1MIIYQQQgghhEXIoEFCCCGEEEIIYQHamCd7uVqVZDiFEEIIIYQQQliEZDiFEEIIIYQQwgJkfFbJcAohhBBCCCGEsBDJcAohhBBCCCGEBcgznJLhFEIIIYQQQghhIZLhFEIIIYQQQggLkAynZDiFEEIIIYQQQliIZDiFEEIIIYQQwgJklFrJcAohhBBCCCGEsBDJcAohhBBCCCGEBcgznJLhFEIIIYQQQghhIdLgFEIIIYQQQggL0FpZ7d/9KKVaKqVOKaXOKqXGZVOullIqSSnVOTf+BtLgFEIIIYQQQojHmFLKDvgMaAU8A3RXSj2TRbn3gdW59dnyDKewmcqNfXlxUn8Mdga2LF7Pyrm/Zyjz4uT+VA2oQXxsPF+P+ZRLxy5ku6xf63p0GNEV73LFmdZ+HBePnAPAvUQx3l33P4LPXwfg3IHTLJzwxb+iToVcCvPqnFEULeFB2NVQPh/yETG3oyldrRx93xtkWqlSLP94MftX7yafYz4Gfz4Gjye9MCYZObh+L7+8/8O/uq7W2n5ZqdTYl+6T+mGwM7B18Xr+nrssQ5nuk/tTJaA68bHxLBgzh8vmuvadOZiqTWoSdTOSyS1GJZdvP6ob1ZvVwqiNRIXdZsGYOUSG3rJWldJ43OuXU2+9O4st23fj5lqEZT/Ms3U4WTIdP/1Q5u21MpPt9WKq7fV1qu2V1bKD5ozEq4wPAAWdCxFzO5oprcdSulo5+rz3CgBKKZZ/vIT9q3dbpZ7pWWI/tQZrflfaOdjT591XKF2lLEat+fHtBZz65xgAo757CxcPV+zs7Di95zjfT/wKbTTm+bpmdV5/pmFVurzRE3sHexITElny7kJO7Dyaq/W5p8fk/lQzx/xlqphTK1rCg8FzRlLIxYlLx84zf+QnJCUkZrt8lca+9DDXefPi9fxlrnPJik/Sd/or5C/oSNjVG8wb8TFxd2Ipk+q8r5Ri2ceL2ZfLx6Ml6urm7c7AWcNxKVYEbdRs/Gkta7/5C4AOI17Av1tTboffBuCXmT9yeNP+XK2TrencPcweRW3grNb6PIBS6megPXA8XblhwK9Ardz64PtmOJVSWin1Uar3Y5RSU3IrgJxSShVTSu1SSh1QSjXKosxFpdQR87/jSql3lFL5c7DuO7kfcZr1T1FKjclm/rdKqQtKqYNKqf1KqXqWjOdBKKWKKKUG5/p6DQZ6TR3A7L7TmdBsBHXaNcSnXIk0Zar618CztDfj/Ify7Ztz6TV94H2XvXbqMnMGzeT07vTHDoReCmFy6zFMbj3GIo0VS9Wp9asdOb7jCOMChnJ8xxHaDO6YXNe3277O5NZjmNV7Gn2mD8JgZzqkV325gjcDhzO5zRjK13yKKv7V/9V1Bctvv+zq2mPqy3zcdzoTm42kdruGeKeraxX/6vyfvfsOj6L6Gjj+vZvQk0AKJKEoVQUpoVclkR4FQVBEehEQEekgXYogCiiCIAIqwk/B3lBAmvTepfcWAimEkoQke98/dgibSoDMbsx7Ps/DQ3bm3plzdsrunXtntlAJf0YEvsWiEXPpYOQKsOn7tXzUeWKK5a6Y9wvjmg1ifPAQ9q/ZRfO3XzY9l9Rk9/weRMvgRsydnjKXrERZLHQY34MZXSYxqtGAVI+9CoGV8S3hzzuBb/HViLl0sjv20qo7t+8MxgUPYVzwEHb9uZVdf20DbOeZ8c2HMS54CNM7TaTTpF6J5xlHMms/NZujz5X1X20IwOimA/mww7u8OrIzStmG2X365jTGNhvEqMb9cffKT/XnM/erhqM/129G3ODj7pMZ3XQg8wd9wusz+mVqPvYx+5XwZ2hgX74YMYfOdvuVvbbDO7Jiwe8MC+rLres3qd+2Qbr1lcVCp/GvM63LJN5p1J9adjl3m9KHZe8vZlTTgexasY3gni8CcOHoOcY1H8qY4MF82GkCXew+97NyrgnxCXwz8Uveafg241sNp2HHpkn2jRULfmdM8GDGBA/Odo3NLKYIcN7u9QVjWiKlVBGgFZCpV10zspfGAi8ppXwyc8UPoQFwRGtdWWu9IZ1yQVrrCtha8SUBx30zfTRDtNYBwHDgMyfHYq8AkOkNzpIBpQk9G8LV81dIiItn+28bqdw46YWUyo2rs/nH9QCc2nOcvO75yF+wQLp1L5+8mNgL5mhm5VS5UXU2fb8WsH1pqtyoBgB3Yu5gTbBdNsuRKyfa+KGnOzF3OGJc5U2Ii+fsodN4+nn/p3N1phJGvNfOhxrxbiIgWa4Bjauz5cd1wN1c85K/YAEAjm8/zK3rKa9pxdyMTvw7Z95cTvuhruye34OoFlCB/B7uzg4jXfeOH9v22pbK9rIde+uApNsrI3UBqj9fh22/bgTSPs84mln7qdkcfa4sXKYohzcdAOBGWBS3o25RvGIp4N4x6eLqgmsO10w/Jh39uX7u0GkijVETF4+dJ0eunLjmzPyBe1UaV2eTEfNJu5iTK1unPDuWbwFg4w/rqNK4Rrr1SwaU5opdztt+20gVI2f/koU5us3WwD60cR/VmtUCzD8ezcr1+tXIxJ7SmFsxXDp5AU8/r0yNXdgopXoqpXba/bO/apDaTZ7Jd6KPgGFa64TMjCsjDc54bI22AclnGD1zbexe3zT+D1RKrVdKLVNKHVNKTVFKtVdKbTd6H0ultTKl1ONKqdVKqf3G/48ppQKAqUCw0QuY535Ba61vAr2BlkopL2PZQ5RSO4xlv5vKut2Mde424nzRmD5BKfW2XblJSql+6S1TKTXSuCn3b+DJ+8Vr5x+g9IPGktH33Ogp/sGIeYdSqq4xfZxSaqFSap1S6tTd/IApQCnjff/gAfJIl6evF+GXriW+Dr8cjqdv0kZRgWRlIkLC8PTzzlDd1BQsVohxf3zAsKXjKVO9bCZkkZRZOd09WQNcvxqJh0/+xHIlA8owceVHTFgxnUWjPkv8ILorj0deKjWolvgFJLM4I1ezt19aPH29iLDP43IYnr5JPygL+HoTfinsXpmQcApkoJHfanA7pm6eS60Xn+Hn6UszL+gHkN3zy25SHFepbC/PZNsrPCQcTz/vDNV9okZZoq5dJ/RMSOK0kgFlmLByBuNXTOPrUfNSnGccwcz91EyOPleeP3yWyo2qY3Gx4FO0EMUrlMLL/15/waBFo/l410JibkWzY/nW/0SuGVGtWS3OHjpN/J34R8ggdZ6+XoTZx2bEbM/N053bUbcSjw37/TOt+unlfOHYOSo3sjU+qwfXSbINSwaU4b2VHzFpxXS+SuVzPyvmas+naEEeL1eCk3uPJ05r0LkZE/+cTvepfcjrkS/T8skqrFo57J/Wep7WuprdP/uOtwtAMbvXRYHkV3OqAd8qpc4AbYBPlVItH/U9yGg//GygvVIq/31L3lMJeBuoAHQEntBa1wDmYxsbnJZZwCKtdUVgCTBTa70XGAMs1VoHaK2j06mfSGsdBZwGyiilGgNlsPV8BgBVlVLPJqsSA7TSWlcBgoBpyjYWZQHQGUApZQFeBZaktUylVFWjTGXgJR5sDHRz4MCDxmLUzch7/jEwQ2tdHWhtzLvrKaCJkc9YpVQObD2uJ433fcgD5JE+lfIiS/IrdSqtMhmom9z10AgG1enFuOeH8O2EL+n9cX9yu933usWDcXBOAKf2HmdU4/6MbzGM5994CddcORLnWVws9J45gL+//IOr569kJIOMy47bLy0ZyjWVehnYfj99+A1D6/Rm6y8beK5z04eN8NFk9/yymTSPqySFUtbTWmeobs0W9RJ7N+86tfc4oxsPYEKL4QS/0SrJecZhTNxPTeXgc+WGZasJDwlj7G9TeW1sV07sOoo14V5HxbROE+hfoweuOXNQtk75jGaRMU74DAQoXKYYLw/vyFcjTLrvOrUdK6N5pVM/vToLhn5Kw45Nefe3qeRxy514fyTYjscRjfszrsUwXnjjJXJk5vFoUq535cqbm7fmDGHJ+C8Se9zXLF7BkGffZHTwICJDI2k3qvPDxy/uZwe2NlEJpVRObG2IX+0LaK1LaK2La62LA98DfbTWPz/qijPU4DQabouABxkgv0NrfVlrHQucBFYa0w8AxdOpVxv4n/H310C9B1hnau7u/Y2Nf3uA3dgaV2VSKfueUmo/8De2cc2+WuszQJhSqvLdZWitw9JZ5jPAT1rr28Z79yv394FSai/QE+j+ELFAxt7zhsAsY12/Ah5KqbtjyP7QWsdqra8BoYDv/YK277o/eiPljeVpiQgJw6vwvSt2Xv5eRIaGp1vG08+byCvhGaqbXPydeG5F2oZTnT14itBzIfiVKJzheDPCrJyuX41MHNKSv2ABoq5dT7HuyycvEhsdS9EnHkuc1mVyb66cvsyqhX9kSn7p5WF2ro7YfmmJCAnD0z4Pf+/EYVz2ZbwK37uK6+nnReSV9PdJe9t+2UDVprUePdiHkN3zy25SHFcZ2F5exva6X12Li4UqTWqy/fdNqa47tfOMozhiPzWDo8+V1gQr3074krHBg5n5+vvk9cjLldOXk6wvPjaOvX/voEom37Lg6M91W30v3vpsKJ8PnMnVc5l3YbVBx6aMX/4h45d/SOSVcLztY/PzJiLZfnUjPIq8HvkS76e03z8jQsJSrR+eTs6XT17kg04TGNt8KFt+3Ujo2RCSu3s8FnnE49ERuYJtKPdbc4ew+ecN7FqxLbFM1LXraKsVrTXrv11FyUrJv5r/92WVn0XRWscDfbE9ffYwsExrfUgp1Vsp1dvM9+BB7jT+CFtDyL6vO/7uMozet5x282Lt/rbavbbyYE/HfejLk0ZDqjhwDFsDbrLRUxegtS6ttV6QrEp7oCBQ1bif8gqQ25g3H+gCdAUW3l1FOst80LiHGMtopLU++BCxQMbecwtQ2y7mIlrrG6nUTyAD28m+6/5J9xIZTBVO7ztBoeL++BQthEsOV2o0r8eeVTuTlNmzagd1XqoPQMnKZYi+cZvrVyMzVDc5dy8PlMW2uxcs5otvcf9M/XAyM6e9f++kbpsgAOq2CWLPqh2A7Slxd0/43kUK4leyMNcuhALw0qB25HHPxzfjv8jUHJ2VqyO2X1rO7DuBb5J467LPiOuuvat2UvulwBS5pqdQcb/EvwMaVufyyYuZHXqGZPf8spvTybZXzeZ12ZvK9qpjt71u2x176dUtV68iIacuEhFy7wtm0vOMD/525xlHMms/NZujz5U5c+ckZx7bsxLL1atIQryVSycukCtv7sQGqsXFQsWgKpl+TDr6cz2PR176fzGS76cu4cSuo5may+qv/0p8iM3uldupa8RcKp396vCWg1QPtj2IqV7rQHavtD09ds+qHanWT3k83svZ3dsDsPUmvti3DWuW2PoP0vvcz8q5AnR/vw+XTlxgxYLfkizL/h7Rqk1qcuHYuUfKR6RPa71ca/2E1rqU1nqSMW2u1jrFEAGtdRet9feZsd4MN/y01uFKqWXYGp13GzlngKrAMmyP1c2Mfv3N2Lp4v8bW6NqYfvHUKaXcgE+Bn7XWEUqpFcAEpdQSrfVN4ylMcVpr+yM1PxCqtY5TSgUBj9vN+wkYjy3H14xpqS4T232YXyqlpmB7j5vz4A8CetBYMmoltqsbHwAopQKMIctpuQFk+lM0rAlWloyZz6BFo22PuF+2hkvHzxPYvjEA65asZP/a3VQMqsL762dzJzqWBUNmp1sXoEqTGrQf1wN3Lw/6LxzB+cNnmNZpAk/UKEerga+SkJCATrDy1ch5mf4ACbNy+mPOj/SZPYhnX2lA2KWrfNrH9tDoMtXL8vwbrUiIj0dbNV+P/pybETfw9POi+VttuHTiAuP+sN12u/qrP/ln6er/bK6O2H7p5fq/MfPpv2gUFhcLm5at4dLxC9Q3cl2/ZCUH1u6mQlAV3ls/izvRsXwx5NPE+q/P7M+TtZ7GzdOdqVs+49cZS9m4bA2th3XAr2RhtFUTdvEqXzvwybv/n/J7EEPGTmHHnv1ERkbRoGUH+nTvSOvmTZwdVhLWBCuLx8xnoLG9NhrbK7Vjb4qxvRYa2yutunfVaF6Xbb8m7d0sU/0pglM5zziaWfupI+J25LnS3Sc/g74ajdaaiJBwPh84E4BceXPx9vx3cM2ZA4uLhcObD7B2Sab9xJ6puab1ud6wUzN8H/ejRb82tOhne5zIhx3HcyMsKlPz2mfE/MH62cRGxzLfiBlg4BcjWTjsUyJDI1g2ZTF9PhlA60HtOHvoNP8sW51ufWuCla/HzGeIkfM/y9Zw0ci5VotnaNjRdhvCzhXb2PCdbV99onpZXnijFfHG8bgok49Hs3ItU+0p6rYO5Pzhs4xf/iFw7+dP2r7TicfKFQcN1y6E8oVZQ6OdSFvT73n8/0Ddb4y8Uuqm1trN+NsX2z2RU7XW44zXv2DrNVsNvKW1dlNKBQKDtdYvGPXWGa93Jp+XyvqKY2vQ+gBXga5a63NKqS5ANa1133RiPYOtgaSMmH4CJmitY4z5bwM9jOI3gQ5a65N3c1S2J/H+hq0htxeoCzQzhrGilJoLRGqth9utM61ljgQ6AWex3aT7r9b6wzTi/hL43f4qwoPGktH33FjubKAstsbwP1rr3sr2Uzc378aolDoIvKC1PqOU+h9QEfgzvfs4uxZvnfUfQyn+33JJ9eFs4r9gzs6pzg7BVL2qDXV2CKZy/I+oOFbCww/EEk6WdX4eUTyMr8788J/4YD/yRLDDThJPHVueJd+T+zY4hY3xgJ7dwMta6+P3K///JRZ70uAUWZk0OP+7pMH53yYNTpFVSYPzv+2/0uA8XMZxDc6yx7NmgzO7fw5kCqVUOeAEsNrZDbysFIsQQgghhBBCpCfzfyE3g4whpy8nm/zd3RtY71N3G5Ar2eSOWuvM/bFBg9b6X6Dkoy5HKTUb29BYex9rrTP8ZJfMikUIIYQQQghhLrmH04kNTqNhed/GZRp1a2ZyOA6htX7T2TEIIYQQQgghhKM4rcEphBBCCCGEENmZ9T6/j/n/gdzDKYQQQgghhBDCFNLDKYQQQgghhBAm0NLDKT2cQgghhBBCCCHMIT2cQgghhBBCCGECLT/VKz2cQgghhBBCCCHMIQ1OIYQQQgghhBCmkCG1QgghhBBCCGEC+VkU6eEUQgghhBBCCGES6eEUQgghhBBCCBPIz6JID6cQQgghhBBCCJNID6cQQgghhBBCmEB+FkV6OIUQQgghhBBCmER6OIUQQgghhBDCBPKUWunhFEIIIYQQQghhEunhFJlmb0yIs0MwVZxOcHYI4hF8m8/H2SGYJvRWXmeHYKpe1YY6OwRTfbZzqrNDMNW1lt2dHYKp+pxzc3YIpvGw5HR2CKY6HRfp7BBMdTE2wtkhCOQptSA9nEIIIYQQQgghTCI9nEIIIYQQQghhArmHU3o4hRBCCCGEEEKYRHo4hRBCCCGEEMIE8jOc0sMphBBCCCGEEMIk0sMphBBCCCGEECaQezilh1MIIYQQQgghhEmkh1MIIYQQQgghTCC/wyk9nEIIIYQQQgghTCINTiGEEEIIIYQQppAhtUIIIYQQQghhAquzA8gCpIdTCCGEEEIIIYQppIdTCCGEEEIIIUygkYcGSQ+nEEIIIYQQQghTSA+nEEIIIYQQQpjAqp0dgfNJD6cQQgghhBBCCFNID6cQQgghhBBCmMAq93A6v8GplPIDPgKqA7HAGeBnoIXW+gWnBWZQSgUCg9OLRSnVDJgA5AMU8LvWevAjrPOm1tpNKVUYmKm1bqOUCgAKa62Xp1OvC1BNa9032fTlwGta68gMrr8FUE5rPUUp1RI4prX+9+GyeXhDJ/anboPaxETHMPbtSRw5cCxFmbbdWvPa66/wWImiBJULJjL8euK8qnUqM2T827jmcCUyPJIerfqmqO8s70wayDMNahMTHcvIfhM4fOBoijLturWhY8+2PFaiGPXKNknMzc09H1M+fRf/Ir64uLjw5Zwl/PztH45OIV2Pkl/XPu15vnUTAFxcXShZpjjPlGtGVGSUQ3NIi9uzVfAf0xMsFiKWreTa3O+TzHdvWBPfgR3QVg0JCVye8Dm3d/5LzhJFKPbJsMRyOYv5EfrRYsK++NXRKaTLK6gSZSZ2RblYuLxkNWc/+SXJfN/W9Xi874sAJNyK4ejQ+dz89ywARV9vRuEODQDFpSWruTAvzdOVqcrXD+C1MbYcNixdzfI5P6co89rYblQIqsyd6DssGDyLc4dOp1u396wB+JUsDEBej3zcjrrFuOAhlKhUms6TewGglOKXj5axe8V2h+T5oEa9N51/Nm3Hy7MAPy+e6+xwHliumtXxeLsvWFy4/fsf3Fr8Tarlcjz1JN6fzSZy7Hhi1v0DgHLLR/5hQ8hRsgRoTeTkqcQdcvjHWqq6v9uTqkFViY2O5ZNBH3Pq4MkUZQoV82XQrCG4FXDn1MGTfNx/OvFx8YnzS1csw5RfPmDam1PZsnwzAM27v0jDdo1Ba84eOcMngz8mLjbO9Hzaj+1GpaAq3Im+w+eDP+GscWzZ8ylaiD6zBpAvvztnD53iswEzSTDySat+96l9CHiuGlFh1xnZZEDisoqVfZwuk3qRK29url24ytz+HxFzM9r0PFPTb/yb1HquJrHRsUweMJVjB4+nKPNSlxdp06M1RUsUoXn5VlyPsH22PVaqGMNnDOWJ8qWZ//5Cvv3sO0eH/0DGvDeEwIb1iI6OYehbYzm0/0iKMtPnTqRCQDni4+LZt/sQowZNIj4+PpWliezOqUNqlVIK+AlYp7UupbUuB4wAfJ0Z14NQSpUHZgEdtNZlgfLAqVTKPXDjXmt9SWvdxngZAAQ/TIxa6+CMNjaN8r9qracYL1sC5R5mvY+iXoPaPFayKC/WbsvEwVMZ8X7q7fe92/fT+5W3uXT+cpLpbh5ujJgyiP6dh9GmfgeGvD7KEWFnyDMNavNYiWIE13qZcYMnM3rq0FTL7dm+nx4v9+PiuaS5tevWhpNHT9P6uY50fakPQ8b1wzWH068dJXrU/L74dAltGnSiTYNOfDRpDju37MkyjU0sFgq/+wZnuo7lRJM+5G9en1yliyUpcmvzPk4Ev8XJF/pxYdjHFJn8FgB3Tl/k5Av9bP9a9McaE0vUii3OyCJtFsWTU7qz77X32PbMAAq1qkveJ4okKRJ9NpTdLcexPWgIp6f/wJPTegKQ76liFO7QgJ1NR7DjuSH4NKpCnhJ+Dk9BWSx0GN+DGV0mMarRAGq2qEfh0kWTlKkQWBnfEv68E/gWX42YS6dJPe9bd27fGYwLHsK44CHs+nMru/7aBsDFo+cY33wY44KHML3TRDpN6oXFJWverdIyuBFzp090dhgPx2LBY+DbhA8eztUOXcjTsAGuxR9PtZz7Gz2J3b4jyWSPt98idtt2rrbvzNUuPYg/e9ZBgaevSlBVChcvTJ9nezFn+Gx6TXoj1XKd3unCb/N/4c36vbh1/SYN2jZKnGexWOj0Tmf2rt+TOM3L14vnuzZnyPMDeLtRXywuLtRr/qzp+VQMrIJfCX+GBvblixFz6GwcW8m1Hd6RFQt+Z1hQX25dv0n9tg3uW3/j9+v4sPOEFMvqNqUPy95fzKimA9m1YhvBPV80J7n7qPVcDYqWKMpr9TrxwbDpDJz8dqrlDuw4xMBXh3D5fEiS6VGRN5g5elaWb2gCBDasS/GSj/FcjRcZOXAi4z94J9Vyv37/J41qvUSzZ14hd55cvNKxpWMDzSI0ymH/sipnfyoGAXFa68RLrVrrvcAGwE0p9b1S6ohSaonROEUpNUYptUMpdVApNc9u+jql1PtKqe1KqWNKqWeM6XmVUsuUUvuVUkuVUtuUUtWMeY2VUluUUruVUt8ppdyM6U2N9W4EXrpPDkOBSVrrI0b88VrrT43lfKmUmq6UWgu8r5QqpZT6Sym1Sym1QSn1lFGuhBHHDqVU4tlUKVXcyDMnMB5oq5Taq5Rq+yBvslLqjFLKx1jeEaXUfGO5S5RSDZVSm5RSx5VSNYzyXZRSs5RSdYAWwAfGeks9yHofRf0m9fh92V8AHNh9CHcPd3wKeacod/Tg8RQnbYBmLzVi9R/rCbl4BYCIa5Gmxvsggpo+y6/f2Xp+9u86hLuHW6q5HTl4LEVDGkBrTT63vADkzZeH65FRJMQnmBv0A3jU/OwFt2rE8p9WmRLnw8hT6Qliz14m7vwVdFw813//B/dGtZKUsd6OSfzbkic3OpWHBbjVqcSds5eJu3TV7JAfiEeV0tw+HULM2VB0XAKhP2+mYNPqScpE7TxG/PVbtr93HSe3v23b5i1ThKhdx7FG30EnWIncfJiCwTUcnkPJgNKEng3h6vlQEuLi2fbbJgIaJ82hcuPqbP5xHQCn9hwnr3te8hcskKG6ANWfr8O2XzcCcCfmDtYE289658iVE53aBs8iqgVUIL+Hu7PDeCg5yj5FwoVLJFy6DPHxRP+9hlz16qYol7d1K2LWb8AaEZk4TeXNS85KFYn+3ehxj49H37zloMjTV6NxLdb+sAaAY3uOks8jH56FPFOUq1CnIpuXbwJg7ferqdnk3nknuOsLbPlzM9fDriep4+JqIWfunFhcLOTKk4vwK+EmZmJTpXF1Nv24HoCTe46T1z0f+QsWSFGubJ3y7Fhuu+C28Yd1VGlc4771j27/l1vXb6ZYln/JwhzdZuutPrRxH9Wa1UpRxhHqNanLiu9XAvDv7sO45XfDu5BXinLHD50g5MKVFNMjwyI5su9oYk9vVtawWSA/LfsdgL27DuCR352Cvj4pyq37e1Pi3/t2H8Lf/z/TnyQymbMbnOWBXWnMqwz0x9a7VhK4+8kyS2tdXWtdHsgD2A91ddVa1zDqjTWm9QEitNYVsQ17rQqglPIBRgENtdZVgJ3AQKVUbuBzoDnwDHC/S/Tp5QDwhLGOQcA84C2tdVVgMPCpUeZjYI7WujqQovWktb4DjAGWaq0DtNZL7xNTekob66sIPAW8BtQz4hmRbL2bgV+BIcZ6U47zMUkh/4KEXApNfH3lciiF/AtmuP7jJR/Do4A7n//4CUtWLOCFl5uaEeZD8fUvSMjFpLn5PkBu/1vwPSWfKM7a/b/z07olTBk1I0t9yX3U/O7KnScX9YJqser3tZkZ3iPJ4edN3OV7jcT4y9fI4ZuyMe3euDZlVs3h8QVjuTjs4xTz8zd/luu//WNqrA8jl58XsZfCEl/HXgojl1/KL0x3+b/2HGFrbL0qt46cp0Ctsrh6umHJkxPvhpXJVSTle2O2Ar5ehF+6lvg64nIYnr5Jc/D09SbcLs/wkHA8/bwzVPeJGmWJunad0DP3TtUlA8owYeUMxq+Yxtej5iU2QEXmcSnoQ0LovfOK9epVXAom/YJr8fEh97PPcPvnpMPUXQr7Y42MJP+IYfgsnEf+YYNRuXM7JO778fbzJuzyvX0uLCQML7+kx427pwe3om4m7lfXLofhbZTx8vWiVpParFj8V5I64VfC+WXeT8zbupCFOxdxK+oW+zbswWyevl6E2R1D4SFheCbLx83TndtRtxLzsT/OMlI/uQvHzlG5ke3CUPXgOnj5p2z4OIKPnw+hdhcRr16+io+fc2Ixm69/IS5dvNdoDrkUil86n/Ourq60fCWY9Ws2OyK8LMfqwH9ZlbMbnOnZrrW+oLW2AnuB4sb0IKOX8gDwHPC0XZ0fjf932ZWvB3wLoLU+COw3ptfC1pjdpJTaC3QGHsfWCDuttT6ubd/iFz9iHt9prROM3tM6wHfG+j4D/I0ydYG7N6N8/Yjru5/TWusDxvt6CFht5HmAe++Z0xkd10k8SKPKxdWFshWf4q0OQ3iz3UBeH9CFx0oWu39FB1CpDHl4kNzqBtXkyMFjBFV8gdbPdWLE5MGJPZ5ZwaPmd1dg42fYs+NA1hlOm5ZUcruxcgvHG73BuV4T8R3YIck8lcMV9wY1uP7nRkdFmHGpHXekvu0K1H2awq8FcWLCEgBuH7/I2Vm/UHnZKAK+GcHNQ2fR8Y7/+MvQuSOVUUda6wzVrdmiXmLv5l2n9h5ndOMBTGgxnOA3WuGaK8eDBy7Sl8q2SX7sebz9JjfmfgbWpPudcnEhxxNPcPvnX7nWrSc6JoZ8HdqZGe0jSb7PpZ66rUz3ca+zaPKXWJPlnC9/Pmo0qknvuj3oXr0zufPmpn6rQJMivm+wyYqkc5xloH5yC4Z+SsOOTXn3t6nkccvttB7C9LZTdvOgm2n8B8PZsXkPO7eaf9FDZE3OvvHrENAmjXmxdn8nAK5G7+On2B6Mc14pNQ7InUqdBO7lltaAZgWs0lon+dQxHs7zIGeIQ9h6TfelMf/uuB0LEKm1DkijnKPOSvbvq9XutZWH2B+UUj2BngBF3Uvik/fh79l6petLvNS+BQCH9h7Gr3ChxHm+/oW4GnItraophF4KJTI8kpjbMcTcjmH31r088XRpzp06/9DxPYpXu7amTQfbfSUH9x7Gr0jS3EIfILdWr77A/E8WAXD+zAUunrtEiTLFObjHeQ/AyMz87mrWsiHLf1qZaTFmhriQMHLYXcV19fchLjTtYWq3dxwi52N+uHh6kGA8GMKtflViDp0kIQsN874r9nIYuQrf603IVdibOyERKcrlK/cYZaf3Ym+7ycRH3Bvidvl/a7n8P1uPdMkR7ZL0ljpKREgYXoXv9Sp4+nsTGRqRSpl7eXr5eRF5JRzXnK7p1rW4WKjSpCbjm6d+X/LlkxeJjY6l6BOPceaAwwaE/L+QEHoVl0L3ziuWggVJuJZ0/8rx5JMUGDfGNj9/fnLVrolOSCDu0L8kXL1K3L+HAYheux63Dq85LvhkmnUKplE724PRTuw/jrddj5y3nzcRyYa+RoVHkc/DDYuLBWuCFR9/78ThsaUqlGHQrCEAuHt5UDWoKgnxVlxzuHDl/BWiwm3nna1/bebJqmVZ/9O6TM+nQcem1G/XEIDT+07gXdiHu4/K8UolnxvhUeT1yJeYj/1xFhESdt/6yV0+eZEPOtnuRvIt4U+loKqZltv9tOr8Ii+0tz1e48jeoxQqfO/zoaB/QcKuOP4caJYO3V6hbcdWABzYe4jCRXwTh/f5FS7ElZDUbxF5a0hPvLw9GTnwoZ+l+Z+Xle+tdBRn93CuAXIppV6/O0EpVR2on0b5u43La0aPYVqNVXsbgVeMZZcDKhjTtwJ1lVKljXl5lVJPAEeAEnb3K97vMugHwAijLkopi1JqYPJCWuso4LRS6mWjnFJKVTJmbwJeNf5un8Z6bgDOuPkm3fVqredpratpras9SmMTYNkXP/Jqwy682rALa//6hxdesQ2DrVDlaW7euMm10IyfuNet2EDlmpVwcXEhd55clK/yNKePn3mk+B7Ft1/8kPggnDV/rqfFy7YPqIpVHzy3yxevUOsZ2/Ah74JeFC/1GBfOXjQl7ozKzPzA9iTearUrs/avrDXsNHr/MXIVL0yOor6oHK7kf+FZbvy9LUmZnI/7J/6d++lSqBw5EhubAPmb1ycyCw6nBbix5yR5S/qT+7GCqBwuFGpZh2srdiYpk6uINxUWDubQm7OIPpX0HtwcPh6JZQoG1+DKT5twtNP7TuBb3B+fooVwyeFKzeZ12bsq6QNk9q7aSZ2XAgEoWbkMt2/c5vrVyPvWLVevIiGnLhIRcu8LsE/RQokPCfIu4oN/ycJcuxCKyFxxR47gUqwILv5+4OpKnobPEbsp6fC8q6+8xtWX23H15XbErFtP1LSPiN2wCWt4BNbQUFyK2Ua55KpWhfgzZ5yQhc2fi5YzsNnbDGz2NttWbCWo9XMAPFH5SW7fuE1EaMqLPAe37KdOsO3OoqA2Ddi+0nbe6V2vB73q2v5tWb6Zz0bNYfvKrVy9eJUnqjxFzty5AKhYtxIXTphzwXX1138xJngwY4IHs3vlduq+ZPsKV6pyGaKNYyu5w1sOUj24NgD1Wgeye6Xtyc57Vu3IUH177t62845Sihf7tmHNEsddqPzpq1/o3rgX3Rv3YsOKTTRp0xiAclXKcivqFmHpXJD8r1m8cBnNg9rRPKgdK5evo9UrtjvaAqpW4EbUTa5eSXlh+ZUOLXk2qDZv9xyRbXt7RcY4tYdTa62VUq2Aj5RSw4EY7v0sSmrlI5VSn2Mb/nkG2JFauWQ+Bb5SSu0H9mAbUntda33V+BmRb5RSuYyyo7TWx4xeuz+UUtewNVjLp5PDfqVUf2M5ebH1VKb1GxXtgTlKqVFADmxDffcBbwP/U0q9DfyQRt21wHBjOO7kdO7j7GL8lMldj3r3/LfA50qpfkAbR93HufHvLdRrUJtfty4jJjqGcf3fS5z3yZIPGT9wClevXKNd9zZ0frM93oW8WLZmERtXb2H8oCmcPn6WzWu3sWztV1itmp+W/MbJIykfze4M//y9mWca1OHPbd8THR3D6LfvPTXy0yXTGTvwPa5euUb7Hq/Q9c0O+BTy4se1i9mwegtjB77H3OkLmTRzND+uW4xSihkTPk3yczDO9qj5ATQIDmTz+u1E2z2AJ0tIsHJp3FyKfzUeZbEQ8d0qYo+fw/O1ZgBE/O9PPJrWoUCr59DxCeiYO5zv935idZU7F271Arg0apazMkiXTrBy7J2FBHw7EuVi4dI3a7l19AKFO9meiHlp0SpKDGpDDk83nny/h61OfAI7m9ieUFhhwSByeLpjjY/n2DsLEh8u5EjWBCuLx8xn4KJRWFwsbFy2hkvHLxDY3vZFcN2Slexfu5uKQVWYsn4Wd6JjWTjk03Tr3lWjeV22/Zq0EV2m+lMEv9GKhPh4tFXz9ejPuRlxw3EJP4AhY6ewY89+IiOjaNCyA326d6R18ybODitjEqxETZ+J1/SpYLEQ/cefxJ8+Q94XmwNw+5ff0q1+fcZMCowdiXJ1JeHSZSInv59ueUfZtWYnVYOqMWfDPNvPogy+d8/3qC/HMnvYJ0RcCWfR5C8ZNGsorw3pwOlDp/h7afqNquN7j7Fl+SamLf8Ia0ICpw6dYuX//kq3TmbYZxxbH6yfTWx0LPOHzE6cN/CLkSwc9imRoREsm7KYPp8MoPWgdpw9dJp/lq2+b/03Zg7gqVpP4+bpzowt8/hpxlL+WbaaWi2eoWFH2wXqnSu2seG7NabnmZqtq7dR+7mafLPpa2KjY5g88IPEeVMXvcf7Q6YRdiWM1t1a0a5PW7wKevHF35+zdc12pg6ZhldBT+b9OYd8bnmxWjVtXm9Np8Bu3L552yn5pGfdqo0ENqzHmh2/EBMdw7B+4xLnLfhmJu8MGE9oyDUmfDiCi+cv8/2fXwKw4o81zPrwc+cE7URZ+d5KR1HZ/YqDUsoFyKG1jjF6LVcDTxgP4hGZqLJf3Wy9M8XprPMkWPHgvs2XPR/eABB6K+vcw2uGxXmy98f1ZzunOjsEU11r2d3ZIZiqzzk3Z4dgGg9LTmeHYKrTcZHODsFUF2NT9pZnJyev7f5PjFX9y/dVh30/bnrl2yz5njj7Hk5HyAusVUrlwHbf5hvS2BRCCCGEEEII82X7BqfW+gZQ7VGXo5Tqim3oq71NWus3H3XZ/+VYhBBCCCGEEKnL3mN0MibbNzgzi9b6C+ALZ8cBWSsWIYQQQgghhEiLNDiFEEIIIYQQwgTysyjO/1kUIYQQQgghhBDZlPRwCiGEEEIIIYQJrNLBKT2cQgghhBBCCCHMIT2cQgghhBBCCGECq9zDKT2cQgghhBBCCCHMIT2cQgghhBBCCGEC7ewAsgDp4RRCCCGEEEIIYQrp4RRCCCGEEEIIE1idHUAWID2cQgghhBBCCCFMIT2cQgghhBBCCGECq5Kn1EoPpxBCCCGEEEIIU0gPpxBCCCGEEEKYQJ5SKz2cQgghhBBCCCFMIg1OIYQQQgghhBCmkCG1ItPcTIhxdgimCouJcnYI4hGU6FHM2SGY5rFr150dgqn+t8Ld2SGY6lrL7s4OwVQ+Py9wdgimiq3S19khiIcUHn/L2SGY6vyNUGeHIJCfRQHp4RRCCCGEEEIIYRLp4RRCCCGEEEIIE1jlV1Gkh1MIIYQQQgghhDmkh1MIIYQQQgghTGBFujilh1MIIYQQQgghhCmkh1MIIYQQQgghTKCdHUAWID2cQgghhBBCCJHNKaWaKqWOKqVOKKWGpzK/vVJqv/Fvs1KqUmasV3o4hRBCCCGEEMIEWeUptUopF2A20Ai4AOxQSv2qtf7XrthpoL7WOkIp1QyYB9R81HVLD6cQQgghhBBCZG81gBNa61Na6zvAt8CL9gW01pu11hHGy61A0cxYsfRwCiGEEEIIIYQJrM4O4J4iwHm71xdIv/eyO/BnZqxYGpxCCCGEEEII8R+nlOoJ9LSbNE9rPe/u7FSqpPpMI6VUELYGZ73MiEsanEIIIYQQQghhAkc+pdZoXM5LY/YFoJjd66LApeSFlFIVgflAM611WGbEJfdwCiGEEEIIIUT2tgMoo5QqoZTKCbwK/GpfQCn1GPAj0FFrfSyzViw9nEIIIYQQQghhgqzylFqtdbxSqi+wAnABFmqtDymlehvz5wJjAG/gU6UUQLzWutqjrlsanEIIIYQQQgiRzWmtlwPLk02ba/d3D6BHZq9XhtQKIYQQQgghhDCF9HAKIYQQQgghhAmy0M+iOE22anAqpYoCs4Fy2HpvfweGGD9umladEVrr9+6z3P7YHit8O5PiPANU01pfU0pt1lrXyYzlGsvuAnyA7UlUbsAp4F2t9eb71PsS+F1r/X2y6QFAYaML3mlGvzeE+g3rEn07hmH9xvHv/iMpykybM5HyAWWJj4tn/55DjB70HvHx8U6I9v4mTx1No8b1iY6O5s3ew9i/798UZT6bP42AKuWJj4tn9679DOg3mvj4eN56uwdtXmkBgKurC088WYoyJWoSGXHd0WmkKTvn51ImgJzPdwWLhfidq4n75+cUZSwlypHz+a4oiwv69g1i5o8F1xzkfn08uLiiLC7EH9pK3Opljk/gPlyerkbuV3qjLC7c2fgnd1YkjdHliYrk7TMO67UQAOL2bOLOH0uw+BYlz+sjEstZfPyI/e1r7qz+yaHx38/T9QNoN6YrFhcLG5au5s85P6co025sNyoEVeZO9B0WDp7FuUOnAegytQ8Vn6vKjbDrjG0y0MGR31+umtXxeLsvWFy4/fsf3Fr8Tarlcjz1JN6fzSZy7Hhi1v0DgHLLR/5hQ8hRsgRoTeTkqcQdSnncZmWj3pvOP5u24+VZgJ8Xz71/hSyi17u9qB5UndjoWKYPms7JgydTlPEt5svwWcNxK+DGyYMn+bD/h8THxdO6V2sCWwYC4OLqQrHSxWgX0I6b12/S/4P+1GhQg8iwSPo06uOwfNqP7UaloCrcib7D54M/4axx/NjzKVqIPrMGkC+/O2cPneKzATNJiItPt/6HG+cQczMaq9WKNT6BcS2GAVA9uDat+rfFv3QR3n1xOGcOpHz/HOWdSQN5pkFtYqJjGdlvAocPHE1Rpl23NnTs2ZbHShSjXtkmRIbbPtu69mnP862bALZtWbJMcZ4p14yoyCiH5pCW6dPH07Tpc0TfjqZ7jwHs3XswRZnP5n5I1aoVUUpx/PgpuvcYwK1bt2n3aisGD7btgzdv3uKtt95h/4HDjk5BOFG2GVKrbHe2/gj8rLUuAzyBrcE16T5VR9xnPkB/IO8jBZiGzGxs2lmqta5svA9TgB+VUmUfclkBQHCmRfYQ6jesy+Mli9GwRktGD5rI+KnvpFru1x/+pEnt1jz/bFty587FKx1aOjbQDGrYuD6lSj1OtYCGDOg3mmkzxqda7rtlv1KzShPq1nye3Llz07HzKwB88vF86tdtQf26LRg/bhqbNm7PMo0xyOb5KQs5m3cn5qtJRH88AJeKdVEFiyYtkzsvuVq8TuzX7xM9cyAx30yzTY+PI2bBu8TMGkL0rCG4lAnAUqyM43NIj7KQp92b3P5kFDfHvU6O6kFY/B9LUSz++EFuTezDrYl9uPPHEgCsVy4kTrs1qS/6TixxezY5OoN0KYuF9uN78FGXSYxuNIAaLerhXzrp9qsQWJlCJfwZEfgWi0bMpcOkez9ntun7tXzUeaKjw84YiwWPgW8TPng4Vzt0IU/DBrgWfzzVcu5v9CR2+44kkz3efovYbdu52r4zV7v0IP7sWQcFnnlaBjdi7vQsun3SUC2oGkWKF6HHsz2YOXwmfSf1TbVct3e68dP8n3i9/uvcvH6Txm0bA/DDZz/wVrO3eKvZW3z5/pcc3HqQm9dvAvD3d38zutNoh+UCUDGwCn4l/Bka2JcvRsyh86SeqZZrO7wjKxb8zrCgvty6fpP6bRtkqP6UdmMZEzw4sbEJcOHoOWb2nsrR7c69QPJMg9o8VqIYwbVeZtzgyYyeOjTVcnu276fHy/24eO5ykulffLqENg060aZBJz6aNIedW/ZkmcZm06bPUbp0CcqVq8cbfYYx65PJqZYbPGQc1ao3pmq1Rpw7f5E+b3QF4PSZczRo2Iaq1Rrx3uSP+fTTqY4M3+msDvyXVWWbBifwHBCjtf4CQGudAAwAuiml+iilZt0tqJT6XSkVqJSaAuRRSu1VSi1RSuVTSv2hlNqnlDqolGqrlOoHFAbWKqXWGvXnKKV2KqUOKaXetVvuGaXUu0qp3UqpA0qpp4zp3kqplUqpPUqpz7D74VWl1E3j/0Cl1Dql1PdKqSNGPMqYF2xM26iUmqmU+j2jb4rWei223+PpaSyrlFLqL6XULqXUhrsxGhoa044ppV4wHpk8HmhrvEdtM745Mk/DpvX5eekfAOzddRD3/G4U9PVJUW793/e+3O7bfQjfwoUcFuODCH6+Id9+8zMAO3fsxaOAO76+BVOU+3vl+sS/d+/aR+EivinKtG7zAj9+n+HdwSGyc36WoqWxhoegI0IhIZ6E/ZtwLZv04W2uleoRf2gb+vo124Rbdl8Y7sTY/ndxsf3Tjvx1rvtzKfEk1tBL6GshkBBP3M51uFaq/eDLeSoA69XL6PBQE6J8eCUCShN6NoRr50NJiItn+2+bCGhcPUmZgMbV2fLjOgBO7TlOXve85C9YAIDj2w9zy/gyn9XkKPsUCRcukXDpMsTHE/33GnLVq5uiXN7WrYhZvwFrRGTiNJU3LzkrVST6d2MgS3w8+uYtB0WeeaoFVCC/h7uzw3ggtRrXYvUPqwE4uuco+Tzy4VnIM0W5inUqsnH5RgD+/v5vajdJeVwGtghk3a/rEl8f3H6QG5E3zAk8DVUaV2fTj7Zz+8k9x8nrni/x+LFXtk55dizfAsDGH9ZRpXGNB6pv7/LJi4ScSvFTgg4X1PRZfv3Odgzt33UIdw83fAp5pyh35OAxLp2/nGK6veBWjVj+0ypT4nwYzZs3Zsli2wC47dt3U6CAB35+Kb9j3bhx7/yYJ09utPEZt3XrLiIjbReOt23bTZEi/g6IWmQl2anB+TSwy36C1joKOEcaQ4e11sOBaK11gNa6PdAUuKS1rqS1Lg/8pbWeie1HUYO01kFG1ZHGI4IrAvWNH0i965rWugowBxhsTBsLbNRaV8b2ezcpuwxsKmPrTS0HlATqKqVyA59h+/HVekDKb+73txu427CcB7ylta5qxPepXbniQH3geWAutv1jDLYe0wCt9dKHWPcj8/UvxOVLVxJfh1wKxdcv7bfB1dWVlq88z4Y16Y4idhr/wr5cvHjvw+bSxRD8C6dsbN3l6urKK6+2ZPXfG5JMz5MnNw0aPsOvv6wwLdaHkZ3zUx5e6Ov3fgNZR4Wj8if9QmHxLozKk4/c3ceRu8/7uAY8a7cAC7n7fkDedxaQcGI/1gsnHBV6hqgC3lgjria+1hHXsBRIeXHHpWRZ8o2aQ963JmLxT9mLlqN6IHE71pkZ6kPx9PUi4tK1xNcRl8Pw9PVKUqaArzfhl+5t44iQcAr4pfzSmNW4FPQhIfReA9969SouBZNuO4uPD7mffYbbP/+atG5hf6yRkeQfMQyfhfPIP2wwKnduh8T9/52Pnw9XL9875q6FXMPHL+l28/D04FbULawJtv6La5ev4Z1sn8yVOxdVA6uyablzRxV4+noRZneMhYeE4ZksVjdPd27b5WN/HKZbX2uGfD2Gd3+bSmC7RiZn8uB8/QsScvHeMXjlcii+/g/+lS13nlzUC6rFqt/XZmZ4j6RwYT/OX7jXqL9w8TKFC/ulWvbzedM4f24PTz5RmtmfLkwxv2vXV1mxIuvk5ghaOe5fVpWdGpwKSK27IK3pqTmArZfvfaXUM1rrtMbxvaKU2g3swdbQLWc370fj/13YGnAAzwKLAbTWfwARaSx3u9b6gtbaCuw16j8FnNJa370JIvWbctJ3t6fUDagDfKeU2outIWt/mWmZ1tqqtT6O7d7Pp5IvyBmMjt4kdDo9Q+OmDmfHlt3s3LrXxKge3oPm8+GMcWzZtIOtm3cmmd602XNs27Y76ww3NWTr/FI7mSfPzcUFS+GSxCyaTMyXE8kR1AblbRxm2krMrCHcntoLl6KlUYWKmR7yg0k1wSSvEs6d4OaIjtya+AZ31v5CnjfGJi3u4oprpVrE7/rHvDAfVgb2zVSKZLme6FSlFniyuD3efpMbcz8Da9KBV8rFhRxPPMHtn3/lWree6JgY8nVoZ2a0Ih0pzpf3Pyyp2agm/+78N3E4rdNkYD9M9zMinfoTW49k7AtD+LDLRBp0asqTNcqlLOtEKpUNld5nX1oCGz/Dnh0HssxwWniwz/XXew7i8eJVOXL0OC+/3CLJvPr169C1y6uMGHm/u91EdpOdHhp0CGhtP0Ep5QEUA66TtHGd6qVbrfUxpVRVbPcsTlZKrdRaJ7kBTSlVAlvPYHWtdYTxsB375cUa/yeQ9P3NyFkn1u7vu/Uz43pFZeAwtvcgUmsdkEa55DHeN2alVE+M4boF3R4jf+6UvSEPo323l2nbsRUA+/f8m6SHzK9wIUKvXEu1Xt/Br+Pl7cmbg7LWyaz76+3p1MU2InnP7v1JhpMULuJHyOXUhx4OHd4Xbx8vBvR7M8W8Vm2e54fvssZw0+ye3136etIeTeXhhY4KT1YmjIRbURAXC3GxJJw5jMX/cRLC7IZQxdwm4fQhXJ4IID70vKPCvy8deQ2L570r8srTB2tkWNJCMfeenRZ/cAe52/VF5fNAG0OHXctXx3ruBPpGpCNCfiARIWF4Fr53jvL09yYyNCJFGa/C97axp58XkVeSbuOsKCH0Ki6F7g1xsxQsSMK1pNsux5NPUmDcGNv8/PnJVbsmOiGBuEP/knD1KnH/2h7iEb12PW4dXnNc8P/PvNDpBZq0sz0c5vj+4xS06wXz8fMh7ErS7RYVHkU+j3xYXCxYE6z4+Kcs82zzZ1n/y3qcoUHHptRv1xCA0/tO4F3Yh+PGPC8/byKSHT83wqPIa5eP/XEYERKWZv27ZW6ERbFrxTZKVirt9Ps2X+3amjYdXgTg4N7D+BW5dwz6+hciNCT17yrpadayIct/WplpMT6s3r07072b7Tywc+c+ihUtnDivaBF/Ll++klZVrFYr3333GwMH9mbRItuD5yqUL8vcuVNp0aIj4eGRpsae1WTleysdJTv1cK4G8iqlOgEopVyAacCX2HrrApRSFqVUMaCGXb04pVQOo05h4LbWejHwIVDFKHMDuHtjiAdwC7iulPIFmmUgtn+A9sY6mgEpb9BI2xGgpFKquPH6ge6jVErVx9Yg/NwYYnxaKfWyMU8ppSrZFX/ZeI9KYRvSe5SkuaegtZ6nta6mta6WWY1NgCULv6NF0Gu0CHqNv/9cR8u2zwMQULU8N6JucjWVBufLHVryTFBtBvQa8VBXFc204PMliQ/C+eP3v3m1XUsAqlUPIOr6Da5cuZqiTsfOL/Ncw2d4veuAFPm4e7hRt24N/vzjb0eEf1/ZPb+7rBdPYPH2R3kWAhdXXCrWJf5I0p7Z+MM7cCleFiwWyJETl2KlsYZehLwekNt49phrTlxKVURfveiELNKWcOYolkJFUN6+4OJKjmqBxO/bmqSM8rh3+rIUfxIslsTGJmTd4bQAZ/adwLe4Pz5FC+GSw5Uazeuyb1XSh+fsXbWT2i8FAlCychmib9zm+tVIxwf7gOKOHMGlWBFc/P3A1ZU8DZ8jdlPS2wquvvIaV19ux9WX2xGzbj1R0z4idsMmrOERWENDcSlm63HPVa0K8WfOOCGL/x9+X/R74oN+tqzYQoPWtgfmPFn5SW7duEVEaMpBUPu37KdecD0AGrZpyNaV947LvO55qVCrAltWbnFMAsms/vovxgQPZkzwYHav3E7dl+oDUCqd4+fwloNUD7bdh1qvdSC7V24HYM+qHanWz5knF7nz2a7t58yTi/LPVOLCsXMOyC59337xQ+KDftb8uZ4WL9uesVix6tPcvHGTa6Fh91lCUm7u+ahWuzJr/3L+CJG5c7+ieo0mVK/RhF9/+4v2HdoAUKNGFa5fv0FISMoLyaVKFU/8+/nnG3L0qO22kWLFCrN02ed07fo2x4+nfGqxyP6yTQ+n1lorpVoBnyqlRmNrTC/H9hTaO8BpbENmD2K7p/GuecB+Y4jsIuADpZQViAPesCvzp1LqstY6SCm1B1uP6ikgIzdMvAt8Y6xjPbb7SjOaV7RSqg/wl1LqGrA9A9XaKqXqYXuy7mmgtdb67vOn2wNzlFKjgBzAt8A+Y95RIz5foLfWOsZ4UNJwYwjuZGfcx7lu1UbqN6zL6u2/EB0dw/B+4xLnff7Nx4zsP4HQK9cY/8E7XDofwnd/fgHAyt/XMmva544O975WrVhHo8b12bVvNdHR0fR9Y3jivKXff87bfUcSEhLKtI/Gc/7cJVas/g6A339dyQfv25599ULzxqxds5Hbt6OdkkN6snV+Vit3fltA7i4jQVmI370WHXoB1xq2+4nit69CX71IwrG95HlrGmgrcTtXo0PPo3wfI1ebviiLBZQi/sAWEo7uvs8KHcxqJebb2eR9+z2UxcKdTSuxXj5LjmdtF3zi/vkD1yrPkLP+C5CQgI6LJfpzu6cV5siFS9kqRC/+2EkJpM+aYOV/Y+bTf9EoLC4WNi1bw6XjF6jf3vbEz/VLVnJg7W4qBFXhvfWzuBMdyxdD7t3m/vrM/jxZ62ncPN2ZuuUzfp2xlI3L1jgrnaQSrERNn4nX9KlgsRD9x5/Enz5D3hebA3D7l9/SrX59xkwKjB2JcnUl4dJlIie/74ioM9WQsVPYsWc/kZFRNGjZgT7dO9K6eRNnh5WuHWt2UD2oOgs2LCA2OpYZg2ckznv3y3f5eNjHhF8J54vJXzBs1jA6DenEyUMnWbH03r3tdZrUYfc/u4mNjk2y7KGfDKVi7Yp4eHqwaNsiFk9fzMql5vac7Vu7m4pBVfhg/Wxio2OZP2R24ryBX4xk4bBPiQyNYNmUxfT5ZACtB7Xj7KHT/LNsdbr18/sUoN8821NfXVxc2PLLBg6s3wtA1SY16DCuB+5eHgxcOIJzh8/wYacJpuaZmn/+3swzDerw57bviY6OYfTb956Y/OmS6Ywd+B5Xr1yjfY9X6PpmB3wKefHj2sVsWL2FsQNtv87XIDiQzeu3E307xuHxp+fPP9fQtOlzHD68kejbMfR4/d7PQv3yyyJ69x5CSEgoC+bPwMPDHaVg//7D9H3L9qsCI0cMwNurAJ/MtOUZHx9P7TrPOyUXZ5AeTlBZrSdIpKSUctNa3zSeWjsbOK61nnG/eo5WpmDVbL0zhcVknfspxIM73y/A2SGYJuFa9t43B674bz159EFNKPpgvSD/NT4/L3B2CKZ6sUrqP2WSHRS05HF2CKbaFZ21RplktmORF5wdgqnuxF7Iwo/JuWdWsQ4O+37c9/ziLPmeZKchtdnZ60YP4yEgP7aH/QghhBBCCCGyMO3Af1lVthlSm50ZvZlJejSVUl2Bt5MV3aS1Tvn0FSGEEEIIIYRwAmlw/kdprb8AvnB2HEIIIYQQQojUWbPkIFfHkiG1QgghhBBCCCFMIT2cQgghhBBCCGECeUqt9HAKIYQQQgghhDCJNDiFEEIIIYQQQphChtQKIYQQQgghhAlkSK30cAohhBBCCCGEMIn0cAohhBBCCCGECbSzA8gCpIdTCCGEEEIIIYQppIdTCCGEEEIIIUxgVc6OwPmkh1MIIYQQQgghhCmkh1MIIYQQQgghTCBPqZUeTiGEEEIIIYQQJpEeTiGEEEIIIYQwgTylVno4hRBCCCGEEEKYRHo4hRBCCCGEEMIEVunjlB5OIYQQQgghhBDmkB5OkWka5ivl7BBMFZArp7NDEI+gzaIwZ4dgGheVvU/lBS3Z++pwn3Nuzg7BVLFV+jo7BFP9snuWs0MwTc9qQ5wdgqkCchd2dgimmuRZ0tkhCOQptSA9nEIIIYQQQgghTJK9L4sLIYQQQgghhJNk7zE6GSM9nEIIIYQQQgghTCENTiGEEEIIIYQQppAhtUIIIYQQQghhAnlokPRwCiGEEEIIIYQwifRwCiGEEEIIIYQJrMrZETif9HAKIYQQQgghhDCF9HAKIYQQQgghhAms8sMo0sMphBBCCCGEEMIc0sMphBBCCCGEECaQ/k3p4RRCCCGEEEIIYRLp4RRCCCGEEEIIE8jvcEoPpxBCCCGEEEIIk0gPpxBCCCGEEEKYQJ5SKz2cQgghhBBCCCFMIj2cIksoV78Sr4zpinKxsGnpalbO+SVFmVfGduXpoMrciY5l0eBPOX/oNJ7+3nSe/iYeBQugrZqN3/zN2i/+TKwT2LkpgZ2akpCQwME1u/lpyhJHppWqYoEVqfNuR5SLhSPfrGPv7N+SzC9Qyp/A6T3xKV+c7VO/Y/9nyxPnVejRlKfaBYLWhB+5wLpB80iIjXNwBunLrvn1frc31Z+rTmx0LNMGTuPkwZMpyvgW82X47OG4F3DnxMETfPj2h8THxdO6V2uCWgUB4OLqQrHSxXg14FVuRt4kn0c++k/tz+NPPo7WmhmDZ3Bk9xFHp0fPd3tRLagasdGxfDRoRpr5DZ01DPcCbpw4eJLp/acRHxcPQIVaFXh9bE9ccrgQFR7FO68MT6xnsViY8ftHhF0JY3zXd02Jv3z9AF4b0w2Li4V/lq5m+ZyfUpR5bWw3KgZV4U70HRYM/oSzh06nWzdffjfemDUQn6KFuHYhlE/fnMbtqFu45HCl83u9KFGhFFat+d+7Czm69RAAA78aRf5Cnri4uHBsx798PXo+2mruHTzd3+1J1aCqxEbH8smgjzmVyrYrVMyXQbOG4FbAnVMHT/Jx/+mJ2w6gdMUyTPnlA6a9OZUtyzcD0Lz7izRs1xi05uyRM3wy+GPinHA89nq3F9WDbMfe9EHT0z72Zg3HrYAbJw+e5MP+9469wJaBwL1jr11AO25ev0n/D/pTo0ENIsMi6dOoj4OzejCj3pvOP5u24+VZgJ8Xz3V2OGky4zisFlyblv3b4l+6CBNeHM6ZA7btn6+AG2/OGUKJiqXY9P06Fo+d77hEDR3HdScgqAqx0bHMGzyLMwdPpShTsFgh3vxkIG4F3Dhz8DRzBnxMQlw8/qWK0PPDvhR/uiTfffg/ls+7971nxsa5xNyKxppgJSEhgTHNhzoyrRQKBVWkwoRO4GLh3JK1HJ+V9HO96Et1Kd23OQAJt2LYN2whUf+eA6DRjo+JvxmNTrCiE6ysbzLK4fE7m/RvOrCHUynlp5T6Vil1Uin1r1JquVLqiYdc1pdKqTbG3/OVUuWMv0fcp15xpdTBZNPGKaUGG393UUoVtptnv+wzSikf4+/NDxn3iGSvH2o56Sx/nVLqqFJqn1Jqh1Iq4D7lCyil+ti9LqyU+j4zY8oIZVG8Or47s7q8x/hGA6jeoi5+pYskKfN0YGUKlfBjbGA//jdiHu0m9QAgIT6BHyZ+zfiGA5naaiT1OzZJrPtE7aep1KgaE5sNZkLjQfz9+W8p1u1oyqKoO7EzyztOZVnQUEq/WIsCZQonKRMTeYtNY75mn11DDCCvnyfluzXmx+dH813Dd1AuFkq1qOXI8O8ru+ZXPag6hUsUpvsz3Zk5bCZ93+ubarlu73Tj5/k/0+PZHtyMvEmTV5sA8MNnP9C3aV/6Nu3Ll1O+5MDWA9yMvAlA73G92bluJz2DevJmkzc5f+K8w/K6q1pQNQoXL0zPZ19n1vBP6DPpzVTLdXmnK7/M/5me9Xty6/pNGrVtDEA+j3y8MakPE7qP582GfZjyxuQk9Vp0a2FqXspioeP415nRZRIjG/WnZot6FC5dNEmZioFV8C3hz/DAvnw5Yg4dJ/W8b93gN1rx7+YDDA/qy7+bD/B8n1YA1H+1IQCjmw7kww7v8urIziilAPj0zWmMbTaIUY374+6Vn+rP1zYtb4AqQVUpXLwwfZ7txZzhs+k16Y1Uy3V6pwu/zf+FN+v34tb1mzRo2yhxnsViodM7ndm7fk/iNC9fL57v2pwhzw/g7UZ9sbi4UK/5s6bmkppqQdUoUrwIPZ7twczhM+k7Ke1j76f5P/F6/de5ef0mjY1984fPfuCtZm/xVrO3+PL9Lzm49SA3r9uOvb+/+5vRnUY7LJdH0TK4EXOnT3R2GOky6zi8ePQcs3pP5dj2f5MsKy42jp+mfcPS9xY5JsFkKgVVwa+EP4Pqv8mCd+bSZWLPVMu9Orwjfy34jcGBfbl1/SaBbRsAcCvyJl+PXcDyz1NeYAeY9OoYRgYPcnpjE4ui4uSubHltKmueHUKRVnVwfyLpd7Rb50LZ1GoC654bztEZPxHwYY8k8ze1nsS6hiP+XzY2hY1DGpzK9kn8E7BOa11Ka10OGAH42pVxeZhla617aK3vnoXSbXBmQBcg8dtxsmXbr7POQy4/SXyPsJz0tNdaVwI+BT64T9kCQGKDU2t9SWvdxoSY0lU8oDRXz4Zw7XwoCXEJ7PxtM5UaV09SplLjamz98R8ATu85Tl73fHgULEDU1UjOG1dHY2/FEHLyIgX8vAB4tn1jVsz5hfg7tqv4N8KiHJhV6goFlCLqzBVunLuKNS6BE79spXjjqknKxIRFcXXfKazxCSnqW1xdcM2dE+ViwTVPTm5fiXBU6BmSXfOr1bgWq39YDcCRPUdw83DDs5BninKV6lZiwx8bAPj7+7+p3SRlY6P+i/VZ/8t6APK65aV8zfKs+HYFAPFx8dyKumVWGmmq2bgWa35YA8DRPUfJ55Ev1fwq1qnIxuUbAVj9/WpqN7FdEKj/YiCb/9zM1UtXAbgedj2xjrefN9UbVGelkaMZSgaUJvRsCFfPXyEhLp7tv22kcrJzSOXG1dn8o+19P2WcQ/IXLJBu3cqNqrPp+7UAbPp+LZUb1QCgcJmiHN50ALCdV25H3aJ4xVIAxNyMBmy9aa45XEGbe227RuNarDW23bF0tl2FOhXZvHwTAGu/X03NJvcu5gR3fYEtf25Ost0AXFwt5MydE4uLhVx5chF+JdzETFJnf+xldN9M69gLbBHIul/XJb4+uP0gNyJvmBN4JqsWUIH8Hu7ODiNdZh2Hl09eJOTUpRTruxMdy/GdR5zS6w5QtVENNv6wDoCTe46RzyMfBVLZN8vVqcD25VsA2PDDWqo2tp1HosKuc2r/CRLiUn4WZiWelUtz6/QVbp8LRcclcPHnLfg1Sfq5HrHzOHHXbZ9dEbtOkNvfyxmhZllWB/7LqhzVwxkExGmtE8eBaK33Ai5KqbVKqf8BB5RSLkqpD4zeuf1KqV5ga7AqpWYZPaN/AIXuLsfo1aumlJoC5FFK7VVKPfC4SaPHtBqwxFhGnrvLTqXsTeP/8UbZvUqpi0qpL4zpPyuldimlDimlehrTUsRntxxl5H1QKXVAKdXWmB5oxPC9UuqIUmqJunsZ/f62AEWM5bgppVYrpXYby3/RKDMFKGXE9IF9D7BSKrdS6guj/B6lVNCDvqcZVcDXi4hLYYmvIy6HUcDXK5Uy1+6VCQlLbFje5VW0IMXKleDM3hMAFCrpT+kaTzH050kMWDqOx40vhM6U19+Tm5fvfWm7FRJOPv+UH1CpuR0Swb7PltN+28d03D2LOzduc+Gfg/ev6EDZNT9vP2+u2e1/1y5fw8fPJ0kZD08PbkXdwppgTSzj7eedpEyu3LmoFliNjX/avhj7PebH9fDrDJw+kFl/zuLtqW+TK08uk7NJydvPm2uXrya+DgtJGXt6+RUpWRi3/G5MXjqZj/74mOdaP5dYr+e4nix87wu01byGl6evF+F22yf8cjievknjL5CsTERIGJ5+3unWzV+wANevRgJw/WokHj75ATh/+CyVG1XH4mLBp2ghilcohZf/vf1h0KLRfLxrITG3otmxfGum52vP28+bsMv34g8LCcMr2bZz9/TgVtRNu20XlrjtvHy9qNWkNisW/5WkTviVcH6Z9xPzti5k4c5F3Iq6xb4Ne3A0Hz8frtrtm9dCHv7YqxpYlU1Go1tkPrOOw6zK08+LMPuYQ8LwTPbdxc3Tndt2+2b4ZVu+96PRDF88lgm/f0BQu0b3LW+m3P6eRNt9R4u+HJ5ug/Kx1wIJXbMv8bXWmtrfDqf+ikk83uG5NOuJ7M1RDc7ywK405tUARhq9nt2B61rr6kB14HWlVAmgFfAkUAF4HUjRM6i1Hg5Ea60DtNbtHzRArfX3wE5sPYQBWuvoDNQZo7UOAOoDYcAsY1Y3rXVVbA3Yfkop7/vE9xIQAFQCGgIfKKX8jXmVgf5AOaAkUDeDKTUFfjb+jgFaaa2rYGv8TzMarsOBk0ZMQ5LVf9PIsQLQDvhKKZU7g+t+IKm1oXXyXoHU2tl2ZXLlzUWvOYP4bvyX93oYXCzk9XBjasuR/Pje1/SYPSBT434YitTyyFjdnPnzUrxxFf5XewCLq76Fa55clHkpo7uDY2TX/DKyj2akTM1GNfl3x7+Jw2ldXF0oXb40fyz6g77N+hJzO4ZX3nwlEyPPmNS2W4qOuXQOQRcXF0pXKM24LuMY02E0r/Z7lcIlClO9QXUir13n5IETmR90ktgeYftk5PyTzIZlqwkPCWPsb1N5bWxXTuw6ijXhXi/FtE4T6F+jB645c1C2TvmMZpFpUuaedpnu415n0eQvsSa7zzRf/nzUaFST3nV70L16Z3LnzU39VoEmRfxgUn4+pFYo6cuajWry785/E4fTChM4+Dh0tof9XMjIqIfxL41g1POD+aDzRBp2asaTNco9dJyP6kFy8KlbjsfbBXJo4jeJ0zY2H8f6xiPZ0v59SnRthHetp8wKVWRhWeGhQdu11qeNvxsDFe/enwnkB8oAzwLfaK0TgEtKqTUPua60jvKHPqsZDbclwAyt9d1GdT+lVCvj72LYcghLrb6hHvfyu6KUWo+twR2F7f25YKxrL1Ac2JjOspYopfIBLkCVu2EC7ymlnsXW414Eu+HM6cT0CYDW+ohS6izwBLDfvpDRg9sT4FmvqpRzL3mfxaYUERKGZ+F7V/w8/b25Hpp0KGVkSBiehX2Ao7Yyft5EGsMtLa4u9Jw7iO0/b2Dviu12yw1nz4ptAJzddxJtteLm5c7NcOcNobp1ORw3uyuD+fy8uBWSsWGjReuV58b5q8QY8Z/+cye+Vctw/Mesc8U+O+X3QucXaNquKQDH9h3Dp/C9XhUffx/CriQ9pK+HXyefRz4sLhasCVZ8/H1SDEGs36J+kiF91y5f49rlaxzda9uvNy7fyCt9HNPgfL7T8zQx8ju+/xg+/gUT53n7+RCeLL+o8KhU8rOVuRYSRlREFLHRscRGx3Jw2yFKlCtJ6fKlqNmoJtWCqpEzV07yuOdh0EeDmdb/w0zNJSIkDC+77ePl70VkaHi6ZWznkHBcc7qmWff61cjEXs78BQsQdc025NSaYOXbCV8m1hn5wySunL6cZH3xsXHs/XsHVRrV4N+NSU6bj6xZp2AatbPdH3xi/3G87XpXvf28iUi239m2nZvdtvNO3DdLVSjDoFm2643uXh5UDapKQrwV1xwuXDl/hahw260IW//azJNVy7L+p3WZmktqXuj0Ak2M/I7vP05Bu33Txy/lsZfavpm8zLPNn00cyi7MYdZxmJU07NSUoFdtPY6n9p/A2z5mP28ik313uREeRV67fdPLP+XxmZq7y4kKu86uFdsoFVCGo9tT3OHlENGXwslj9x0tj78XMal8rnuULUbAtNfZ8tr7xEXcu7ATcyUSgDvXorj8504KVC5F2FbHPxjPmeRnURzXw3kIqJrGPPsblhTwltHjFqC1LqG1XmnMy4ytFQYkH9/nBVxLpWxGjQMuaK3vDqcNxNZLWdu4l3IPcL+ewfSGycba/Z3A/S8StAdKAP8DZttNKwhUNXpkrzxiTIm01vO01tW01tUeprEJtsZgoeL+eBctiEsOF6o1r8P+VTuTlNm/aie1XrI9sKJE5TJE37hNlDHUreP7vQk5cZHVC/5IUmffyh08WdvWu1CohD8uOVyd2tgECN13ivwl/HAvVhBLDhdKv1iLs6t2Z6juzUthFKpcGtfcOQEoUu9pIk5cNDPcB5ad8vv9q98TH/SzZcUWGrS2PejhqcpPcevGLSJCU37g7t+8n2eefwaAhm0asmXllsR5ed3zUqFWBbasuDct4moEVy9fpUhJ2wMYAuoGcO74OTPTSvTHoj/o1+wt+jV7iy0rtiYOg32y8pPcTiO/A1sOUC+4HgAN2jRg60rbBZ2tK7fydI2nbff65c7Fk5Wf4MLx83z1/ld0qdmZ7nW7MbXv++zfvD/TG5sAp/edoFBxf3yKFsIlhys1mtdjT7JzyJ5VO6jzUn0AShrnkOtXI9Otu/fvndRtY7uboG6bIPas2gFAztw5yWkMfS5XryIJ8VYunbhArry5yV+wAAAWFwsVg6pw+WTm78N/LlrOwGZvM7DZ22xbsZUgY9s9UflJbt+4neq2O7hlP3WCbSMGgto0YLux7XrX60GvurZ/W5Zv5rNRc9i+citXL17liSpPkTO3Lc+KdStxwUEPtPp90e+JD/qxP/aerPxk2sfelv2J+2bDNg3ZuvLeUObEY8/ueBSZz6zjMCv5e9FfjAwexMjgQexauZ16rQMBKFX5CW7fuJ2iwQnw75aD1Ai23VP8TOsgdhvnkbTkypOL3PlyJ/5d/tlKXDjqmM+F1ETuPUm+kn7kfawgKocLRVrWJmRl0kGLeYp4U33hAHb1/ZRbp0ISp7vkzYWrkYtL3lwUql+BG0cc/2A84XyO6uFcg62H7XWt9ecASqnq2Iai2lsBvKGUWqO1jlO2p9heBP4BeimlFmG7fzMIW4MquTilVA6tdap3kGutbyqlLiulGmitVyulvLANPf3YKHIDyPBd+UqpF4BGQKDd5PxAhNb6tlLqKcD+MZtpxXc3v6+wNYCfBYYADzXuwHjvRgEnlVJljZhCjelBwONG0fTy/QdbQ3WNsR0e4273YiazJlj5dsxC3lo0EouLhc3L1nL5+AWeaW+7irhhySoOrt1D+aAqjF8/kzvRd1g05FMASlV7klqt63Ph8FlGLJ8KwC9Tv+HQuj1sXraGjlP7MHqF7fH4iwbNTjMGR9EJVjaO/orgJUNRFgtHl64n4thFyhr3NRxevIY8BfPz0vIJ5HTLg7ZaqdCjKcuChhG65ySnl2/npb8mouMTuHboLIeXrHVyRkll1/x2rNlB9eeqs3DjQmKiY5gxaEbivPFfjeejoR8RfiWchZMXMnz2cDoN6cTJgydZ+e3KxHJ1mtZh9z+7iY2OTbLsOaPnMPSToeTIkYPL5y4nWbaj7Fyzg2pB1fh8w3zbz6IMvhfDuC/HMXPYTMKvhPPF5C8YNmsoHYZ05NShU6xcansQ0IUT59m1bhezVs5GW62s+HYlZ4+ddVj81gQrS8bMZ9Ci0VhcLGxYtoZLx88T2N72pNJ1S1ayf+1uKgZV4f31s7kTHcuCIbPTrQvwx5wf6TN7EM++0oCwS1f5tM80ANx98jPoq9ForYkICefzgTMB29D+t+e/g2vOHFhcLBzefIC1S8x7WBLArjU7qRpUjTkb5tl+FmXwx4nzRn05ltnDPiHiSjiLJn/JoFlDeW1IB04fOsXfS1ems1Q4vvcYW5ZvYtryj7AmJNi29//+SreOGXas2UH1oOos2LCA2OhYZtjtm+9++S4fD/vYbt8cZjv2Dp1kxdJ773udJqkfe0M/GUrF2hXx8PRg0bZFLJ6+mJX3eV+cZcjYKezYs5/IyCgatOxAn+4dad28ibPDSsKs47BKkxq0H9cDdy8P+i8cwfnDZ5jWaQIAH2ycQ263PLjmcKVy4xpM6zieSycuOCTfvWt2USmoCtP++ZQ7xs+i3DX4y5HMH/opkaERfDv5a/rOGsjLg1/jzKHTrFv6N2C7R3zCbx+Qxy0PVqumabcXGNawH26eHvSfNwywPbhr8y8b2G/3BGlH0wlW9o/4ktrfDEe5WDj3zTpuHL1I8U62C0FnFq3myYEvkdPTnUpTuibWWd9kFLl88lPjC9vtTMrVhYs/biJ0beaO+PgvkP5NUI4aI69sPzfyEbaezhjgDLZ7DF/UWr9glLEAE4Hm2HrYrgItsQ0t/QR4DjhmLHKx1vp7pdQ6YLDWeqdS6n2gBbA7rfs4le1nTmZzr6fzA6313Yf4tAbeA6KB2sCfdss+A1TTWl9TSt3UWrsppdZi602MNJb1KzDJyKsItgZaQWCc1npd8vjslqOAqUAzbPvlRK31UqO3dLDd+zML2Km1/jKN3BLfC+P1IGz3fg4DfgNyAHux3QfaTGt9xnhgU0Uj19nA71rr8sb9mnON7RUPDNRap/vt/43ir2TrYyogPqezQxCP4GeV3qj2/zYX5bBfuHKKghZTbh/PMiKtd5wdgqliydpP4XxUv+yedf9C/1E9qyV/vEP2EpfF7xN9VC/HZu9z54sh/8vogzSdakDxVx22o804822WfE8c1uAU2Z80OEVWJg3O/y5pcP63SYPzv0sanP9t0uDMGt52YIPz4yza4Mze31KEEEIIIYQQQjhNVnhKbaZTSnkDq1OZ1UBr/Z/v5lBK/YRtKK+9YVprc28WEkIIIYQQQmSYlrs4s2eD02hUBjg7DrNorVvdv5QQQgghhBBCOFe2bHAKIYQQQgghhLNZnR1AFiD3cAohhBBCCCGEMIX0cAohhBBCCCGECaxyD6f0cAohhBBCCCGEMIf0cAohhBBCCCGECaR/U3o4hRBCCCGEEEKYRHo4hRBCCCGEEMIEcg+n9HAKIYQQQgghhDCJNDiFEEIIIYQQQphChtQKIYQQQgghhAmszg4gC5AeTiGEEEIIIYQQppAeTiGEEEIIIYQwgZaHBkkPpxBCCCGEEEIIc0iDUwghhBBCCCFMYHXgv/tRSjVVSh1VSp1QSg1PZb5SSs005u9XSlV56MTtSINTCCGEEEIIIbIxpZQLMBtoBpQD2imlyiUr1gwoY/zrCczJjHXLPZwi08SQ4OwQTLXNNcbZIYhHUIi8zg5BiFR5WHI6OwTxCHpWG+LsEEwzb+cHzg7BVL2qDXV2CKb6OXess0Mw1YvODiCDstA9nDWAE1rrUwBKqW+xvY3/2pV5EViktdbAVqVUAaWUv9b68qOsWHo4hRBCCCGEECJ7KwKct3t9wZj2oGUemPRwCiGEEEIIIYQJHPk7nEqpntiGwt41T2s97+7sVKok737NSJkHJg1OIYQQQgghhPiPMxqX89KYfQEoZve6KHDpIco8MBlSK4QQQgghhBAmsGrtsH/3sQMoo5QqoZTKCbwK/JqszK9AJ+NptbWA6496/yZID6cQQgghhBBCZGta63ilVF9gBeACLNRaH1JK9TbmzwWWA8HACeA20DUz1i0NTiGEEEIIIYQwQZZ5Ri2gtV6OrVFpP22u3d8aeDOz1ytDaoUQQgghhBBCmEJ6OIUQQgghhBDCBNYs1cfpHNLDKYQQQgghhBDCFNLgFEIIIYQQQghhChlSK4QQQgghhBAm0DKkVno4hRBCCCGEEEKYQ3o4hRBCCCGEEMIEVmcHkAVID6cQQgghhBBCCFNID6cQQgghhBBCmEB+FkV6OIUQQgghhBBCmER6OIUQQgghhBDCBPKU2izW4FRKeQOrjZd+QAJw1XhdQ2t9x65sf2Ce1vr2fZa5Dhistd6ZxvwzwA1jXQD/aK37KaW+BF4BfLXWN4yyHwP9gIJa62tKqZtaa7cHzTMrUkp1AVZqrS8Zr88A1bTW18xaZ/n6Abw2phsWFwv/LF3N8jk/pSjz2thuVAyqwp3oOywY/AlnD51Ot+4r73QioGE14u/EE3ouhAVDZhEddZsSlUrTZXLvu8nyy0dL2b1iu1mp2cXYFeViYcPS1Syf83Oq+VUIqmzkN4tzSfJLWbdYueJ0mtSTHLlyYI238vXozzm97wQlKpWm8+ReRnqKXz5a9p/Mr/esAfiVLAxAXo983I66xbjgIdR68Rma9mqRuNyiTz3Ouy8M5fy/Z0zNsf3YblQy9r/P7fY/ez5FC9Fn1gDy5Xfn7KFTfDZgJglx8fetrywW3v3tfSJCwpnRfTIAj5UrTudJvYztm8Ci0Z9zat+J/0xuOXLlYMTSCbjmyoGLiws7/tzCTzOWAlCs7ON0mdSLXHlzc+3CVeb2/4iYm9Gm5GbGuaVacG1a9m+Lf+kiTHhxOGcOnASgXL2KvDysA645XImPi2fZe4s4vOWgKXnZM2vf7D61DwHPVSMq7DojmwxIXJYjt5+Z+X24cQ4xN6OxWq1Y4xMY12IYANWDa9PK2L7v2m1fMzhy/8xXwI035wyhRMVSbPp+HYvHzjctr0cx6r3p/LNpO16eBfh58Vxnh5MmMz73ABp0bkaDTk1JSLCyf80uvpuyOHGeV2EfJq6awS8ffceKz391QH6O+V5mn9+kVR/xy0fL+Mvk/ITzZKkhtVrrMK11gNY6AJgLzLj72r6xaegP5M2kVQfZraef3fQTwIsASikLEARczKR1pksp5eKI9djpAhR21MqUxULH8a8zo8skRjbqT80W9ShcumiSMhUDq+Bbwp/hgX35csQcOk7qed+6hzbuY1Tj/oxpNpArpy/xQp+XALh49BzvNh/K2ODBTO80gc6TemNxMW/3VxYLHcb3YEaXSYxqNCDV/CoEVsa3hD/vBL7FVyPm0skuv7Tqvjy8I79+/B3jgofw0/Rvefmdjon5jW8+jHHBQ5jeaSKdJvX6T+Y3t+8MxgUPYVzwEHb9uZVdf20DYOsvGxKnfz7gE8IuXDW9sVkxsAp+JfwZGtiXL0bMobMRf3Jth3dkxYLfGRbUl1vXb1K/bYMM1W/c9XkunbiYYlm/fLyMMcGD+XH6Ul4xtu9/Jbe42DimvDaO0c0GMTp4EBXqB1CqchkAuk3pw7L3FzOq6UB2rdhGcM8XTcnNrHPLxaPnmNV7Kse2/5tkWTcjbvBx98mMbjqQ+YM+4fUZ/TCbmfvmxu/X8WHnCSmW5ajtd7/47D3ssTel3VjGBA9ObGwCXDh6jpm9p3I02fbNbI7eP+Ni4/hp2jcsfW+RqXk9qpbBjZg7faKzw0iXWZ97T9V+msqNqjOm2SBGNx6QotH16uguHFi31yH5OfJ72V3tRnflwLo9pufnTFYH/suqslSDMzVKqQZKqT1KqQNKqYVKqVxKqX7YGkdrlVJrjXJzlFI7lVKHlFLvZtLqvwHaGn8HApuA+AzGHaiU+kcp9ZNS6l+l1Fyj0YpSqrFSaotSardS6jullJsx/YxSaoxSaiPwchrLXaeUmmEs+7BSqrpS6kel1HGl1ES7cgOVUgeNf/2NacWNOp8b79NKpVQepVQboBqwRCm1VymVx1jMW0aMB5RSTz3om5eekgGlCT0bwtXzV0iIi2f7bxup3Lh6kjKVG1dn84/rATi15zh53fORv2CBdOse2rAPa4LtkDu55xieft4A3Im5kzg9R66caG3u8IZ7MYaSEBfPtt82EZBqfuvs8subLL/U6mpyu9k2T16PvEReCc9m+d1T/fk6bPt1Y4rpNVvUS3V6ZqvSuDqbjP3vpN3+l1zZOuXZsXwLABt/WEeVxjXuW9/Tz4tKz1Vh/bd/J1mWhmTbN8KEzMzNLfZ2DAAuri64uLpyd1f0L1mYo9tsX4YPbdxHtWa1TMnNrHPL5ZMXCTl1KcX6zh06TWSobTtdPHaeHLly4prT3MFDZm6/o9v/5db1mymW5ajtd7/47D1MfmlJa/tmNkfvn3eiYzm+8whxsXGm5/YoqgVUIL+Hu7PDSJdZn3tB7ZuwfM5PxN+xfb28ERaVZHlXz13h0vHzDszPMd/LbMurwdVzV7jogPyEc2X1Bmdu4Eugrda6ArYhwG9orWcCl7D1TAYZZUdqrasBFYH6SqmKD7CetUZDa69SaoDd9ONAQaWUJ9AO+PYB468BDAIqAKWAl5RSPsAooKHWugqwExhoVydGa11Pa53euu5orZ/F1gv8C/AmUB7oopTyVkpVBboCNYFawOtKqcpG3TLAbK3100Ak0Fpr/b0RR3ujl/fuOKlrRoxzgMEPmHu6PH29CL90b7Ru+OVwPH29k5QpkKxMREgYnn7eGaoL8MzLDZJcNSsZUIaJKz9iworpLBr1WeIJ0AwpYr8chqevV5Iynr7ehF8KS3wdHhKOp593unW/efcLXnmnIx9unssrIzrxw9QlieVKBpRhwsoZjF8xja9HzftP5nfXEzXKEnXtOqFnQlKsu8YLqTdEM5unrxdh9vuZsf/Zc/N053bUrcT32j6X9Oq3H9ONZZO/TnFhYMm7C3n1nU5M3/wZr47oxHd22/e/kpuyWBi//EM+2bWQQxv3cWrvcQAuHDtH5Ua2LyDVg+vg5e9jWm5mn1vSUq1ZLc4eOp34xdEsZm6/tDhq+2U0vofOT2uGfD2Gd3+bSmC7RqblkBZn7p/i0Zj1uedb0p8yNcoy6ufJDFv6LsUrlgIgZ55cNOvdkl8//s7MtOxid+z3spx5chHcuyW/fLwss1PJcrTWDvuXVWX1BqcLcFprfcx4/RXwbBplX1FK7Qb2AE8D5R5gPfZDamckm/cj8Cq2xtuGB1gmwHat9SmtdQK23tJ62BqA5YBNSqm9QGfgcbs6SzOw3LvjLQ4Ah7TWl7XWscApoJixnp+01re01jeNHJ4x6pzWWu81/t4FFE9nPT9msNyDUyrFpOQHikqrTAbqvvBmaxISEtjy8z+J007tPc6oxv0Z32IYz7/xEq65cjxs9PeVZuxJCqWsp7VOt25QhyZ8O+FLBtfpzbcTvqTr+30Sy5zae5zRjQcwocVwgt9o9Z/M7660ejFLBpThTnQsF4854GpoKnGS0X00nfqVnqtKVNh1zhw8lWL2cx2a8L8JXzKwTi/+N+FLuttt30xlUm4A2mplTPBgBtTuSclKZSjyRDEAFgz9lIYdm/Lub1PJ45Y78V67TGfyuSUthcsU4+XhHflqhAPuPzNx+6XFYdsPTM1vYuuRjH1hCB92mUiDTk15ssaDfFXIBE7aP8WjM+tzz+LiQj4PNya2fIdl733NG7NtfRAtB7Rl1YLfE0eNmM7B38taDWjLSkfmJ5wqSz00KBW3MlJIKVUCWw9cda11hPHAn9yZFMO3wG7gK621NbWDLR3JPwk0ttPRKq11uzTqZCTnWON/q93fd1+7kuopL0VdsD0oKU9aBe3KJpDGvqKU6gn0BKjtVZkn3Uuks7h7IkLC8Cp87wq5l78XkaHh6Zbx9PMm8ko4rjld061bt3UglRpU5YPXxqW67ssnLxIbHUvRJx4z7cEQKWL3904cdpe0zL0rgF5+XqnmZ1+3Tuv6/O/dhQDs+GMLXaa8kWLd/+X8ACwuFqo0qcn45kNTrLdG87ps+3VTZqaSRIOOTanfriEAp/edwLuwD8cT4/cm4krSffRGeBR5PfJhcbFgTbAmySUiJCzV+tWDa1O5YXUqBlUhR64c5HHLS68Z/fhswEzqtQ5kibF9t/+xmW6pbN+snJu921G3ObL1IBXrV+bisfNcPnmRDzrZ7g30LeFPpaCqmZabPTPPLWnx9PPirc+G8vnAmVw9dyUTskjJ0dsvObO3n6Pyu1vmRlgUu1Zso2Sl0qbft2nPGfunyBxmfe5FhISxa4XteQWn951AWzXuXh6UDChDteBavPxOR/J65MNqtRIXe4c1i/5ySH5mfy+z5VebV5LkF8fqRX+akJ1zye9wZv0eztxAcaVUaeN1R2C98fcN4O6Afw9sDbXrSilfoFlmBaC1PgeMBD59iOo1lFIljHs32wIbga1A3bs5KaXyKqWeyKx4Df8ALY1l5wNacf/eWfv3M8O01vO01tW01tUy2tgE20m1UHF/fIoWwiWHKzWa12PPqqQPEt6zagd1XqoPQMnKZYi+cZvrVyPTrVu+fgDNerdkZo8p3Im595wpn6KFEh+i412kIH4lC3PtQuiDpvtA+fnaxVizeV32rtqRpMzeVTup81JgYn637fJLq25kaARP1noagLJ1KnDlzOVU8vPB/z+aH9ie+hly6iIRIUk/6JRSVAuuzfbfzBtOu/rrvxgTPJgxwYPZvXI7dY39r5Td/pfc4S0HqR5cG4B6rQPZvdL2dOA9q3akWv+7qUsYULsng+u9wZy3ZnB48wE+GzATsG3fp4ztW85u+/5XcnP38iCvh+1Zbjly5aRc3YpcOml7MJK7twdg244v9m3DmiUrMy03e2adW9KSxyMv/b8YyfdTl3Bi11FTcgLHbL/0mL39HJFfzjy5yJ3Pdi06Z55clH+mEheOncvUPO7H0funyDxmfe7tWbmDsrXLA7aLOa45XLkRHsWUV0YztF4fhtbrw6qFf/DH7J9Ma2zezc+R38smvzKaIfXeYEi9N1i58Hf+mP1jtmxsCpus3sMZg+1exO+UUq7ADmz3LQLMA/5USl3WWgcppfYAh7ANK33QLpC1Sqm7P4uyX2vdyX6m1vqzh4x/CzAF2z2c/2Ab5mo1foLkG6VULqPcKOBY6ot4cFrr3UYv793fxZivtd6jlCqeTrUvgblKqWigdmbFkhZrgpUlY+YzaNFoLC4WNixbw6Xj5wls3xiAdUtWsn/tbioGVeH99bO5Ex3LgiGz060L0OHdHuTImYPBi8cAthvUF42cR5nqZXn+jVYkxMejrZqvR3/OzYgbpua3eMx8Bi4ahcXFwsZla7h0/EKq+U1ZP4s70bEsHPJpunUBvho+l3Zju+Li6kJcbBxfvWPbNctUf4rgbJAfpN2L+UTNckSEhHH1vHkNaXv7jPg/WD+b2OhY5hv7H8DAL0aycNinRIZGsGzKYvp8MoDWg9px9tBp/lm2+r7107Jw+Bw6jO2GxdWFuNg7fPGOOcMzzcqtQCFPXp/WF4vFBWVRbP9jM/vW7AKgVotnaNixKQA7V2xjw3drTMnNrHNLlSY1aD+uB+5eHvRfOILzh88wrdMEGnZqhu/jfrTo14YW/doA8GHH8Uke/JHZzNw335g5gKdqPY2bpzsztszjpxlL+WfZaodtPzPzy+9TgH7zbCMnXFxc2PLLBg6s3wtA1SY16GBs34ELR3Du8Bk+7JTyab2PytH7J8AHG+eQ2y0Prjlcqdy4BtM6jufSiQupB+gkQ8ZOYcee/URGRtGgZQf6dO9I6+ZNnB1WEmZ97m1YtoZuU/swfsV0EuLimT9oltPyc+T3sv9PsvLTYx1Fyfh/cyilArH9/ucLTg7FYboWb52tdyaV7khlkdUlyJCW/6ysPhTnUcmXkf+27Lx/ztv5gbNDMFWvailv3chOdDb/3PvizA//iS9mzR97wWEb4rdzv2fJ9yQ7nyeFEEIIIYQQQjhRVh9Sm2mUUtuAXMkmd9RaH3jE5VYAvk42OVZrXRNY9wjLnQ3UTTb5Y631Fw+7TCGEEEIIIYTjZPee5oz4f9PgNBqAZiz3ABBgwnLfzOxlCiGEEEIIIYQj/b9pcAohhBBCCCGEI8nPosg9nEIIIYQQQgghTCI9nEIIIYQQQghhAvlFEOnhFEIIIYQQQghhEunhFEIIIYQQQggTyG8tSw+nEEIIIYQQQgiTSA+nEEIIIYQQQphAfodTejiFEEIIIYQQQphEejiFEEIIIYQQwgTyO5zSwymEEEIIIYQQwiTSwymEEEIIIYQQJpDf4ZQeTiGEEEIIIYQQJpEeTiGEEEIIIYQwgdzDKT2cQgghhBBCCCFMIj2cQgghhBBCCGEC+R1OaXCKTORJDmeHYKrxbe84OwTxCKosPOfsEEyTxyWns0MwVUBuf2eHYKrTcZHODsFU4fG3nB2CqQJyF3Z2CKbpVW2os0Mw1Wc7pzo7BFN1qjrQ2SEIAciQWiGEEEIIIYQQJpEeTiGEEEIIIYQwgVV+FkV6OIUQQgghhBBCmEN6OIUQQgghhBDCBNK/KT2cQgghhBBCCCFMIj2cQgghhBBCCGECq/RxSg+nEEIIIYQQQghzSA+nEEIIIYQQQphAejilh1MIIYQQQgghhEmkh1MIIYQQQgghTKDldzilh1MIIYQQQgghhDmkh1MIIYQQQgghTCD3cEoPpxBCCCGEEEIIk0gPpxBCCCGEEEKYQEsPp/RwCiGEEEIIIYQwh/RwCiGEEEIIIYQJ5Cm10sMphBBCCCGEEMIkGerhVEq1An4Eymqtj5gbUpox9Afmaa1vp1NmOfCa1jrS5FgCgTta680PWO8MUE1rfc2EsNJaZwFs78mnxutAYLDW+oVUyq4z5u10VHx3PVW/Ei3HdMbiYmHr0jWsmfNrijKtxnambFBl7kTH8s3gOVw8dAaAURs/IfZmNFarFWt8AjNajASgcLnHeXlSD1xz5cAan8APoxdybt9JR6aVKpcnKpOrRTdQFuJ2/E3cup9Slin5NDmbdwMXF7h1g+jPRqPye5OrbT8s7p5obSV+2yriNv3hhAzSl93zAxj13mDqN6xL9O0Yhvcbx7/7j6Yo06H7K3Tu1Y7HSxSj5pMNiAi/DoBHfncmfzyGYsWLcif2Du+8PZ7jR5y/X9obNnEA9RrUJiY6htFvT+TIgWMpyrzarTXtX2/LYyWKUr9cMyKN/ACq1anMkPFvkyOHKxHh1+ne6k2HxN1+bDcqBVXhTvQdPh/8CWcPnU5RxqdoIfrMGkC+/O6cPXSKzwbMJCEuPt36FeoH0H5MNywuFtYvXc0fc2z7dLGyj9NlUi9y5c3NtQtXmdv/I2JuRlOyUmm6TO4NgFKKnz9ayq4V2x3yHvQb/ya1nqtJbHQskwdM5djB4ynKvNTlRdr0aE3REkVoXr4V1yOiAHisVDGGzxjKE+VLM//9hXz72XcOiflBvDNpIM80qE1MdCwj+03g8IGUx167bm3o2LMtj5UoRr2yTRL3za592vN86yYAuLi6ULJMcZ4p14yoyCiH5pBcx3HdCQiqQmx0LPMGz+LMwVMpyhQsVog3PxmIWwE3zhw8zZwBH5MQF49/qSL0/LAvxZ8uyXcf/o/l835JrDNj41xibkVjTbCSkJDAmOZDTc+lfP0AXhvTFeViYcPS1Syf83OKMq+N7UaFoMrcib7DgsGzOGccZ+nVbdC5GQ06NSUhwcr+Nbv4bsrixHlehX2YuGoGv3z0HSs+T/ndISsY9d50/tm0HS/PAvy8eK6zw8mwzuN6EBBUlTvRscwZPDPNfbPfJ4PJV8CNMwdPMXvARyTExVO35bO06P0SADG3Y1gwci7nDp/By9+HPjPepkDBAmirZvX/VvLXF787OjXhYBkdUtsO2Ai8CowzLZr09QcWA2k2OLXWwQ6KJRC4CTxQg9NJCgB9gE+dHEealEXx0vhuzO0wieshYQz49T0OrdrFlRMXE8uUDQzAp4Q/7wX25/HKpWkzqQcftxyVOP/TdhO4FXEjyXKbD2/Pio9/4Mi6vZQNDOCFd9rz6avjHZZXqpSFXC1fJ3r+u+jrYeTpO5X4f3egQy/cK5M7L7la9iR64QR05DVUvvy26VYrd37/CuulU5AzN3n7fUj88X1J6zpbds8PqN+wLsVLFqNRjVZUqlqed6e+w8tNu6Qot2v7Ptau3MDXP3+WZHrv/l05fPAYb3YZQsnSjzP2/WF0bt3HQdHfX70GtXmsZFGa136FClWeZtT7Q+gQ/HqKcnu3H+CfVZuY/+PsJNPdPdwYMWUwfdoNJOTiFbx8PB0Sd8XAKviV8GdoYF9KVS5D50k9Gd/ynRTl2g7vyIoFv7Ptt010ntST+m0bsGbxijTrK4uFTuNfZ2qH8YSHhDHu1/fZs2oHl05coNuUPnz73lcc3fYvz7z8HME9X+TH6d9y4eg5xjUfijXBSv6CBZj453T2/L0Ta4LV1Peg1nM1KFqiKK/V60S5KmUZOPltejfvm6LcgR2H2Pz3Vj7+fnqS6VGRN5g5ehb1mtY1Nc6H9UyD2jxWohjBtV6mYtWnGT11KK81656i3J7t+1m/ahNf/Jj0Y++LT5fwxadLAKjfuB6der3q9MZmpSDbfjeo/puUqvwEXSb2ZFzL4SnKvTq8I38t+I2tv22i66ReBLZtwOrFK7gVeZOvxy6gapMaqS5/0qtjuJnss9EsymKhw/geTOswnvCQcMb8OoW9q3Zy6cS9c3iFwMr4lvDnncC3KFm5DJ0m9WSicZylVfep2k9TuVF1xjQbRPydeNy9PZKs99XRXTiwbq9DcnxYLYMb8VrrFoyY8KGzQ8mwgKCq+JXwZ0D9Nyhd+Qm6T+zN6JYpL1q8Nrwzyxf8ypbfNtJ9Um+C2jbk78V/EXr+CuNfGcmtqFtUCqzC65P7MLrlUKwJCSye+AVnDp4id77cvPf7NA5s3MvF41nrsz4zyc+iZGBIrVLKDagLdMfW4EQpFaiUWq+UWqaUOqaUmqKUaq+U2q6UOqCUKmWUe1wptVoptd/4/zFj+pdKqTZ267hpt9x1SqnvlVJHlFJLlE0/oDCwVim1Np1YzyilfJRSxZVSh5VSnyulDimlViql8iilyiqlttuVL66U2m/8XdXIaZdSaoVSyt+Y3k8p9a+Rw7dKqeJAb2CAUmqvUuoZpVRBpdQPSqkdxr+6Rl1vY917lFKfASqd2IsbOc9XSh00cm+olNqklDqulKphlPNSSv1sxLNVKVXRmD5OKbXQeP9OGe8ZwBSglBHrB8Y0t+TvcbJYuiulZti9fl0plfSbSSZ6LKA0186GEH4+lIS4BPb8tpnyjaslKVO+cTV2/vgPAGf3nCCPe17cCxZId7kaTW63PADk9shL1JUIU+J/EJZipbGGXUaHX4GEeOL3bcS1XNIvCq4BzxJ/cCs60tYRrm/Zrs7rGxG2xhjAnRisoRew5Pd2aPz3k93zA2jQtD4/LV0OwL5dB3HP705B35RxHj5wlIvnL6eYXvrJkmzZYDsNnTpxliLFCuNd0MvcoB9AUJNn+G3ZXwAc2H0Idw83fAqlzO/IwWNcOh+SYnqzlxqz+o/1hFy8AkD4Ncccd1UaV2fTj+sBOLnnOHnd85E/lXNE2Trl2bF8CwAbf1hHlcY10q1fMqA0V86GcPX8FRLi4tn220aqNK4OgH/Jwhzd9i8Ahzbuo1qzWgDcibmT2LjMkSunw+7fqdekLiu+XwnAv7sP45bfDe9CKfet44dOEHLhSorpkWGRHNl3NLHHN6sJavosv35nO/b277rfvpny2LMX3KoRy39aZUqcD6Jqoxps/GEdACf3HCOfRz4KFEp5kaZcnQpsN/bbDT+spaqx30aFXefU/hMkxCU4LOa0lAwoTejZEK6eDzWOlU0EGMfKXZUbV2fzj+sAOLXnOHnd8yYeZ2nVDWrfhOVzfiL+jm2/vBEWlWR5V89d4dLx845J8iFVC6hAfg93Z4fxQKo2qsEGY988secYedPYN5+uU4Fty239L//8sJZqjWsCcHzXUW5F3bLV330UL3/bsRoZGpHYUxpzK4aLJy7glcpnqMheMnIPZ0vgL631MSBcKVXFmF4JeBuoAHQEntBa1wDmA28ZZWYBi7TWFYElwMwMrK8ytt7MckBJoK7WeiZwCQjSWgdlYBkAZYDZWuungUigtdb6MJBTKVXSKNMWWKaUygF8ArTRWlcFFgKTjDLDgcpGDr211meAucAMrXWA1noD8LHxujrQ2ngPAMYCG7XWlYFfgcfuE3NpY1kVgaeA14B6wGBghFHmXWCPEc8IYJFd/aeAJkANYKyR13DgpBHrEKNcivc4WRzfAi2M+gBdgS/uE/tDy+/rReSlsMTXkZfDye+b9EuSR/IyIeHk97OV0VrT6+sRDPjtPWq1a5BY5ud3v6L5O+0ZvXk2LUZ04I+p35iVQoap/N7oyHt56OthqPxJc7UULAx53MjTczx53voA1yqBKZfjWRBLkRIknEs51NGZsnt+AL7+BQm5dK+hdeXSFXz9CmW4/pFDx2j8/HMAVKz8NIWL+eHnn/H6ZivkX5Arl+41Rq5cvkoh/4IZrv94yWJ4FHBn/o+z+GbFQl54uakZYabg6etF2KV7dyuEh4Th6Zf0S4ybpzu3o24lNgYjLofhaZxr0qrv6etFuP30y+F4Gl+OLhw7R+VGti/F1YPr4OXvk1iuZEAZ3lv5EZNWTOerUZ+Z3rsJ4OPnQ+ilq4mvr16+io+fTzo1/lt8/QsScjE08fWVy6H4PsC+eVfuPLmoF1SLVb+nef3aYTz9Utnvkn3+Jd9vwy+n3LdTo9EMXzyWCb9/QFC7RpkbeCoKJDtW7I+vuzx9vQm3+ywPDwnH08873bq+Jf0pU6Mso36ezLCl71K8YikAcubJRbPeLfn146w39Ds78Epl3/RKtj3dPd25Zbdvhl0Ow8sv5UWuwFcbsnfd7hTTfYoWovjTJTmxN+t91mcmrbXD/mVVGRlS2w74yPj7W+P1H8AOrfVlAKXUSWClUeYAcLdRWBt4yfj7a2BqBta3XWt9wVjuXqA4tuG8D+q01nqv8fcuYzkAy4BXsPX8tTX+PQmUB1YZnX0uwN3Lo/uBJUqpn4Gf01hXQ6CcXUehh1LKHXgWI3+t9R9Kqftd6j+ttT4AoJQ6BKzWWmul1AG7+Otha9SitV5j9KIaYxL5Q2sdC8QqpUIB3zTWk+57rLW+pZRaA7yglDoM5LgblxlUKv2+yQ+a1MpglPmk9ViiQiNw8/ag9+KRhJ68yKntR6jboRG/TFjE/r+2U+n5WrR9vxdzO0xKZUFOlvz8YLHgUrQU0fPGQo6c5H1zMgnnjqKvGbtkztzk7jCU2F8XQmy0w8N9YNksP5XKzvggJ/nPPv6KUe8N4pe1Szj270kOHzhKQoLzeycSPWJ+rq4ulKv4JD1f7keu3LlY9Ps8Duw6xNlTJvdApH4iSVYkndzSqJ9enQVDP6XD2G607Pcye/7ekaRn8NTe44xo3N92j920t9i/bg9xsXEPkNCDy8i59L9MpTJI6GHyC2z8DHt2HHD6cFrI2PkktTLJ9+3UjH9pBJGhEXh452fY4rFcOnmRo9v/fehY7ydD58Y09tH06lpc+FL1jgAAYIZJREFUXMjn4cbElu9QolJp3pg9kGHPvEnLAW1ZteB3Ym/HZEr8IqnUt0mKQvctU652eYLaNmRc6xFJpufKm5sBc4exaPwCom9mvc96kbnSbXAqpbyB54DySimNrSGmgeVArF1Rq91razrLvbsbxmP0rhrDOXPalbFfbsL9YkxH8uXkMf5eCnynlPoR0Frr40qpCsAhrXXtVJbzPLaGYwtgtFLq6VTKWIDaWuskR4xxsD7Ip2FG3tNUm16p1E/vvctIufnYelCPkE7vplKqJ9AToIFXNSq6l0qraJoiQ8IpUPje1doC/l5EhSZtm19PXsbPi+vGENm7ZW+GRXFgxQ4eq1SaU9uPUK11fX569ysA9v2xlbZTej5wbJlNXw9DFbiXh8rvjY4KT1Em4dYNiIuFuFgSTv+Lxb84Cdcug8WF3B2HEL/3HxIObXN0+PeVXfNr3+1lXunYEoADe/7Fr7AfsA8A38K+hF65mnblZG7dvMU7/e7dS7xm16+cP3spM8N9YG27vsRL7VsAcGjvEXwL37tW5etfkKshGX/O2ZVLV4kIv0707Riib8ewe+tenni6tCkNzgYdm1K/XUP+r737DpOqyPo4/v0RFJQgQQkmFDEHEMysggiGFRNmzDkrCsY1obvG1XXNiqKo66qvWUFASWaQqC4qKiYkCILkOOf9o24zzWSc7r7Td85nn3noG3o8d6fDrapTpwCmTvyWJi2bkiqR07h5E+bOXPO1t+D3+azXYH1q1KxBwaoCGrVowrzo82PujDklPr/mOrVo3LJwlLBxi8bMmxV+7/TvpnHXKbcA0GyLFuzSuX2xGKd/N41lS5ax8dab8cPnmS8OdeSph3Noz1C+4KsJX7NRy8IRvw1bbMicmXNKe2peOP70Hhx90uEAfDFhMs03LswGaNZiI2atxWsz5eAjDmDgq0PKPzFLDjjlIDofH0Ycv58UXrcpjZsXviZTir5uG7co/touSer3zJ/zB2MHf0rrtm2y2uCcO2POGu+V9PfXmucUfkc0bt6YeTN/p1aR91nR9+bYweH7YOrEb7ECo37jBmzZtg0dDtmTY645mfUarE9BQQErli1n2IB3snaNSdf1lIPZ//huAHw/aUqx1+bcWcU/U9dPe202KfLa3GzbzTnnjou4/dS+LJxXOJe4Zq2a9HrkKj58bSRj3vkky1cVP5/DWX5K7dGElNjNzayVmW0KTCWMslXER0TzPoGeFI6i/QCkvpkPB2pTvgVApRPgzew7QiPrekLjE+BrYENJewFIqi1pB0k1gE3NbDhwJaEAT70SYhkCrK7MIKlt9HAU4bqRdDCQieoZ6b+zEzDbzMrqpv1T/7+Z2afApoS03lJzUc3sMTPrYGYd/kxjE+Dnid+xYavmNN5kQ2rWrkm77nvzxdCxa5zzxdCxdDhqXwA2b7cVSxcsZsFv81in7rqsu34dIKTXbP2XnZnxTbixnT9rLq333B6ANnvvyG8/FJ9vlmsFv3xLjSYtUKONoGYtau3SkVWTx6xxzsr/jabGFttBjRpQex1qbLo1NisUUFr36AspmDWNFe+/GUf45Urq9T335Esc3rknh3fuybuDRnDkceEGf5f2O7Jw/kJ+W4ub+voN6lG7dujjOfakI/js4/EsWrgoK3FX1Av9X+G4A07juANOY/g7o+h+bEiD3WnXHVi4YBGzZ1X8+oYPHsWue+xCzZo1qVN3XXbadQemTvkxK3G/98w73HBIb244pDfjhoxmn6P2A6B1uzYsWbCYP36bV+w5kz/+gt0OCX2LHXt0YtyQMJ92/NAxJT5/6sRvadaqBU032YiatWuxR/eOjB8aCnmnipdI4vCLjmbYc6ER03STjahRM3y9Ntl4Q5pv2ZLZv8wiG159+nXO7HYuZ3Y7l/cHf8iBR4ebxe133Y5F8xcxZ1b5DZOq7L/9X+boLqdwdJdTGDZoJIcdE957O7ffgYULFq7VaxOgXv316bBXO4a/Myob4VbIuwPe4bpDruC6Q65g7JDRdOzRCYDW7bZm8YLFxRppAP/7+At2j163f+nRmXFDxxQ7J926ddelTvTduG7dddlx31345eufMnshRRR/r+zDhCJxThj6GXsf1QmALdu1YXGp77PC544fMobt9toRCB07tWrXYsHv87n92Ou5suMFXNnxAoY++TZvP/iqNzYraeiAQVxzSC+uOaQXnw35lL9Er82t2m3N4gWLSnxtfvnx5+xxyN4A7NujM2OHhs/UJi2b0uvRq3mw173MmLpmp+o5d17Er9/+wsB+VbOqsMu88kYPTyCknqZ7GTgfqEhX7SXAk5L6AL8R5gICPA68HhXweQ+oyN3WY8AgSdPXYh5naV4A7gK2ADCz5VERo39H6am1CGnE3wDPRvtEmKc5T9KbwP9JOpwwX/US4MGoAFEtQqPwPMJ8y+cljQNGApn4tL8J6B/9txYDp5Z1spnNiQoPfQEMIqRDV9SLQFszy2rVj4JVBbxyQ3/OGXAtNWrWYPSLw5k55Rf26hlGLj5+7l0mDx/Pdp3bcu3I+1ixZBnP9wllxes1bcgZj10BQI2aNRj3+od8NTKMPL149WMcceOp1KxVkxXLVvDSNY9n8zIqpqCAZa/3o+6ZN0CNGqwY8x4FM3+m1h7hJnHlp0OwWdNY9fV41rvsXsyMlWPepWDmT9RotS2123di1fQfqHvpPwFY/s5zrPq6+LyI2CT9+oARQz9kvwP24d3Rr7FkyVKuueTm1ccef/4+rrvsFmbNnM3JZx/H2RedQtONmvDGyP8y6t0Pua7XrbTeegvufPBmClYV8O3X33PtZbfEeDXFvf/uR3TsshdvffISS5cs5YbLCtPQH3jubm6+/HZ+mzmbE888htMu7EmTjRrz0rABfPDex9x8xe1MnfIjHw7/hJeGD8AKjFeee4NvvypeSj/TJg4fx86dd+WukQ+ybMky+vUprJ57ef/rePKqh5g3ay4v3v4sF9zfix5XnMCPX05l1Ivvlfn8glUFPHNDP/oMuJ4aNWsw6sVhTIsKlOx52F844OTQOP9s8Ke8/9IwALbebTsOPf9IVq5ciRUYA65/PCeVQj9571P22n8Pnv/wGZYtWcptl9+1+tidA/7BHX3+yZyZc+hxxpGccMFxNN6wMf3ffZxPho3mzj7/pPGGjXhs0MOsX289CgqMo8/uwSmdzmDxwlKLw+fUqHc/4i9d9mbQp//HkmjJnpSHnruHGy//B7/NnE3Ps47l9AtPoulGjXll+LO8/97H3Hj5PwDockgnPho5miVVJA1zwrCx7NJ5V/456iGWR8uipPR+6jr6XRlet/+97RkueuByjul9Ij98OZURL7wLQMMNN+CWN++ibr26FBQYB51xKFcdcAn1GjXgsseuAqBmrRp89Pr7TBo5PqvXUrCqgGdv6MflA/5GjZo1+ODFYfw65Rc69Qyf/yOeG8Kk6H12+8gHWL5kGU/2eajM5wK8/+IwzrjzAvoOvodVK1bS74oHSo2hqupz4+2MGT+JefPm0+WIk7jgzJPp0f3AuMMq0/hhY2nbuT3/GvUIy5Ys49HehWVYrnzqeh6/8gHmzprL87cN4OIHruDY3j354cvvGf5CKMZ11KXHUa9Rfc64JSwRVbBqFdd17802HbZj3x6d+WnyD9w2MNSnfOGuZ5kwfGzxIBLCfIQTJWl+h8ssSW8RGtnvVeT8y1sdn+gXU9/jlscdgquEXZ/Mbu9+nOrWXKf8k/JY2zot4g4hq6aumBd3CFn1+8p4R/CzrW2dlnGHkDXrqCK1JfPXo59VpLRI/jql/eVxh5BVz//4WqmrP1QlOzffK2f3x5NmfFwl/z/5s/MjXYJJ2gAYDUysaGPTOeecc845t6YCH9zLzwanpE+BdYvsPjmblVQzJSrEVFIjrouZVYnqDmY2D9g67jicc84555xz+S0vG5xmtkfcMfxZUaOybdxxOOecc84557LL53CWX6XWOeecc84555z7U/JyhNM555xzzjnnqjqfw+kjnM4555xzzjnnssRHOJ1zzjnnnHMuC3wOp49wOuecc84555zLEm9wOuecc84551w1JqmxpKGSpkT/NirhnE0lDZc0WdKXki6tyO/2BqdzzjnnnHPOZUGBWc5+Kulq4D0zawO8F20XtRK4wsy2A/YELpS0fXm/2BuczjnnnHPOOVe9HQ48HT1+Gjii6AlmNt3MxkWPFwCTgY3L+8VeNMg555xzzjnnsiCPigY1M7PpEBqWkjYq62RJrYB2wKfl/WJvcDrnnHPOOedcnpN0DnBO2q7HzOyxtOPvAs1LeOp1a/nfqQe8DFxmZvPLO98bnM4555xzzjmXBRmYW1lhUePysTKOH1DaMUkzJbWIRjdbALNKOa82obH5nJm9UpG4fA6nc84555xzzlVvbwCnRo9PBV4veoIkAU8Ak83snor+Ym9wOuecc84551wWWA7/V0m3A10lTQG6RttIailpYHTOPsDJwP6SJkQ/h5T3iz2l1jnnnHPOOeeqMTObA3QpYf+vwCHR4w8Are3v9ganc84555xzzmWBWUHcIcTOG5wuY5pYzbhDyKoam7WMOwRXCd//UW7V7ry1/jp14g4hq9rWaRF3CFk1bdncuEPIqp8XlFh3IjH+3mjLuEPImtfqLIs7hKw6pf3lcYeQVQPGVniKnXNZ5Q1O55xzzjnnnMuCgvxZhzNrvGiQc84555xzzrms8BFO55xzzjnnnMsCy+E6nFWVj3A655xzzjnnnMsKH+F0zjnnnHPOuSzwOZw+wumcc84555xzLku8wemcc84555xzLis8pdY555xzzjnnssCLBvkIp3POOeecc865LPERTuecc84555zLggIf4fQRTuecc84555xz2eEjnM4555xzzjmXBebLovgIp3POOeecc8657PARTuecc84555zLAq9S6yOczjnnnHPOOeeyxEc4nXPOOeeccy4LCnwOp49wOuecc84555zLDh/hdFXSlvvtTLcbT0Y1azDhvyP4+OE31zjepHULDr37XJrv0IoRd7/Ip48NBKB+i8Ycdu/51NuwIVZgjP/PMMb0HxzHJZTqwx9mc9eorykw44gdNuaMDluscfzpsT8w8OvpAKwqMKbOXcSwszvRsE5tbnr3S0ZN/Y3Gddfh/07aO47wy5X06wO4956+HHzQ/ixesoQzz+zF+AlfFDvnsUfvpn37XZBgypSpnHHmZSxatJju3btx8019KCgwVq5cyRVX3MiHH42J4SpKd8ddN9CtWycWL1nCBedeycSJXxY75/En7qFdu51YsXIlYz+byGWX/I2VK1fSoEE9Hut3D5ts2pJatWpy/339eO7Zl3N+DT1vPINdOu/K8iXLebz3/fz45dRi5zTdZCMueKAX6zesz49ffs+jvf7NqhUrS31+4xZNOOeeS2i44QZYgTH8+aEM7f82AEdcdiydjj+A+b/PB+D/7vwPk0aMy90Fl+KGf/Sh0wEdWbJkKVdefCNfTvqq2Dn3PHIrO7XdnpUrVjJx3Jf87Yq/s3LlyhiiLd899/TloIP2Z8niJZx5Vi8mlPDee/SRu2nffmckMWXK95x5Vi8WLVrMCccfSe/eFwCwcOEiLr74GiZ9PjnXl1CqjTrvzE63nAI1a/DTc8OZ8sCa33ubHLUPW13UHYBVi5Yy8aonmf+/nwDoOuY+Vi5cgq0qwFYVMPLAv+U8foAd92vLiTecQY2aNRj1wnsMfPjVYueceOMZ7By9t55Ie2+W9txjrzmFtgd0YOXylcz6aQZP9HmAJfMXr/59jVs25e9D/8Xr/3qRdx5/IzcXGjn1prNo27k9y5cs4+He/+aHL74vds6Gm27EJff3Zv0N6vHDF9/zYK9/sWrFSvY5Yl8OO+8oAJYuXsoT1z3CT5N/oHGLplxw76VsEH3OvPefIbzT/62cXtfa+ts/7mHUh6Np3GgDXnv2kbjDqXJ8Dmc1GOGUZJKeSduuJek3SX/q3StpA0kXpG13Ku13SRohqcOf+G+skjRB0kRJ4ySVe+ctaeHa/neqKtUQB91yGv899U4ePeBKdjhsL5q22XiNc5bMW8SQGwfw6eNvr7HfVhXw3q3P8WiXK3nqiBtpf0rXYs+N06oC4/YRX/HA4e14+aS9eeebGXw3Z80/3antW/HCiXvxwol7cfHebWi/cSMa1qkNQPftWvLg4bvGEXqFJP36AA4+aH/abLUF227fkfPPv4oHH7itxPOu6H0T7Tt0Zdf2Xfn5p2lceMHpAAwb9gG7tu9Kh926cfY5V/Doo3fnMvxyde3WidatW9Ful/259OLruOdffUs878UX3qDDrl3Za/eDqVu3DqeediwAZ59zMl9/9S0d9zqUvx7ck7//41pq166dy0tg50670nyLFlzZ6SL6X/swp/79nBLPO+7qkxn8xFtc1fkiFv2xkP2O61Lm81etXMXztz7FNQdcSt8jr+aAkw+i5VabrP59g594ixsO6c0Nh/SuEo3NTgfsQ6stN2P/3Q/nustvpe9d15R43hv/N4iuex7FwX85ljp11+XYk4/IbaAVdNBB+7PVVluw/fYdOf+Cq3jg/pLfe7373ESH3brRvkNXfvp5GhecH957U3/4iS4HHE37Dl35x2338dBDd+Yy/LLVEDvfdjofn3gnw/btw8ZH7k39rdf87lr00yw+PPIWRux/NV/f+ypt7z5rjeMf9vg7Iw64NrbGpmrU4OS+Z3PvaX/nuq6XscdhHdd4f0B4bzXbogVXd7qIp659mJOj91ZZz/3yg4n8rdtl3HDw5cyc+iuHXnDUGr/zhOtP5/MR43NzkWnadm5P8y1a0Gu/83n8moc489bzSjzvxKtPZeATb3B5pwtY9MdCOh93AACzfp5J32Ov46qDLuOVf7/I2beFW8uCVat49tb+9O5yMdcfcSXdTjmYjdtsUuLvriqOOKQrj9xza9xhuCos8Q1OYBGwo6S60XZXYFolft8GwAXlnVRJS8ysrZntAlwDlPytmlAt27bm9x9mMu/n3yhYsYr/vfkJW3dtv8Y5i+fMZ/qk71m1YtUa+xfOmseML34AYPmipcz59lfqN2uUq9DL9cXMP9h0g/XYpOF61K5ZgwPbNGfE97+Vev4738zgoK2br95Ob5xVRUm/PoDu3Q/kmef+D4BPR4+j4QYNad58o2LnLVhQ2NCuU7fO6h7ORYsKe+bXX2+9Ktfz+ddDD+D558PIwmdjJtCwYQOaNduw2HlDh4xY/XjsZxNpuXELIPTk1qu/PgD11l+PuXP/yPlo2a7dduPDV0YC8N34KaxXf30abrhBsfO223tHxgz8GIAPXh7Brt12L/P5f/w2b/VozNJFS/n1u19o1LxxDq7ozzng4E68+mLoD50w9nMaNKzPhs2aFjtvxLsfrn48cdyXtGjRLGcxro3u3bvx3LPhvTd69Dg22KBBue+9umnvvU8+Gcu8eX8A8Omn49g4es1WBY3abcWiqTNZ/NMsbMUqpr32Mc0PXPN7b+5nU1jxx6LweOy31GlRtV57W7bdilk/zuC3n2eyasVKRr/5Ae267bbGOe267cZH0Xvr+7T3VlnP/fL9iRSsKgDgu/Hf0Kh5k7Tftzu//TSTaVN+ztFVFmrfdXfef3kEAN+O/4b1GqzPBhsVv9/YYe+d+HTgRwCMenk4HbrtAcCUsV+zaH74e3477msatwjXNW/W3NUjpUsXLWXat7/QuFmTYr+3KunQdicaNqgfdxhVVoFZzn6qqurQ4AQYBPw1enwC8HzqgKTGkl6TNEnSJ5J2jvbfJOnJaJTye0mXRE+5HWgdjUDeFe2rJ+n/JH0l6TlJSv+PSzpT0r1p22dLuqeCsTcA5kbPqyfpvWjU83NJhxc9ubRzJLWSNFnS45K+lDQk1QiXtJWkd9NGVFtH+/tIGhP9f3NzBeOttPrNG7Ng+pzV2/On/0795mvfaGy4SVOa7bA50yZ8l8nwKmXWwmU0q7fu6u1m9dblt0XLSjx3yYpVfPTjbLpsVTVv/kqS9OsD2Lhlc375+dfV29N+mc7GLZuXeG6/x+9h2s8T2HabrXjgwSdX7z/88IP44vORvPH605x99hVZj3lttGjRjGm/FF7fr7/OoGUp1wdQq1Ytjj/hCN4dGm4iH3v0GbbeZiu+/vZjPvp0IFdd2TfnjepGzRoz59fZq7d/nzFnjZtUgHqN6rN4/qLVN7Jzp8+hUbPGFX5+0002ZPPtt+C7CVNW7+ty6sHcOugezrzzAtZrsH7Gr2ttNWuxEb9Om7l6e8avs2jeonjnQUqtWrU44thDGDnso1yEt9ZatmzOz2mvzV+mTS/1tfn4Y//k55/Gs83WW/HgQ08WO3766cczePDwrMW6tuq0aMSSXwu/95ZM/73MBuVmJ3Zi1rCJq7fNjL3+ezX7Df47m5+0f1ZjLU2jZo35Pf19M/13GhVpKG1Q5Jy50XurIs8F+MsxXVaPZq5Td10OOe8IXr/vxUxfSoU0bl78c6JxszX/ZvUb1WdR2ufMnOlzaFxCJ1Wn4w9gQglZEU032YhWO2zJtxO+yXD0zuVWdWlw/hc4XlIdYGfg07RjNwPjzWxn4FpgQNqxbYEDgd2BGyXVBq4GvotGIPtE57UDLgO2B7YE9inhv39Y9HyA04H+ZcRbN2rQfgX0A26J9i8FjjSzXYHOwD+LNm7LOacN8KCZ7QDMA3pE+5+L9u8C7A1Ml9QtOn93oC3QXtK+ZcScVWt7w1p7vXXp8chlDO37DMsXLslSVNk1aupvtG2xQZUf8fuz8vX6ir/lSn99nnX25Wy6+a5M/moKxx5z2Or9r7/+DjvutB89jj6Tm2/qU+Jz47I21wdwz719+fDDMXz80WcAdDngL3w+6X9ss9Ve/GXv7tz9z5uoX79e1uItUQnXQJFrKPM6y3n+uuvV4eKH+/Bc3/4sjT5fhj07mD77Xsj1h1zBvFnzOOFvp/75+DOkAv83rKHvXVcz5qPxfPZJ7tMTK2JtXptnn3MFm7dqz1dfT+GYtPcewH777c3ppx3Ptdf9PStx/hklXVtpf6ym+2zP5id04stbV/ed80H3mxjZ7To+7nkHW5zelSZ7bputUEtXgb9PqX/DCjz30At7sGrVKj5+bRQAR/Y6jiFPvMWyxUsrE/WfVvK1FDup3HO232tHOh93AM/fNmCN/euuV4dej1zFgL5PsCRP72NcYGY5+6mqqkWD08wmAa0Io5sDixzuCDwTnTcMaCKpYXTsbTNbZmazgVlAaUMxo83sFzMrACZE/630//4iYBhwqKRtgdpm9nkZIadSarcFDgIGRI1GAf+QNAl4F9i4hJjKOmeqmU2IHo8FWkmqD2xsZq9GsS41s8VAt+hnPDCO0PhuUzRQSedI+kzSZ2MWflvGJVXcghm/U79FYc9mgxaNWThzXoWfX6NWTXo8chlfvPYhX7/zWUZiypSN6q3LzIWFI34zFy5jw/XXLfHcwd/M4KBtSh9ZqoqSen3nn3cqn40ZwmdjhvDr9BlssmnL1cc23qQFv06fWepzCwoKeOmlNzjqyL8WO/b+B5+y5Zab06RJvGnfZ51zEu9/9Cbvf/QmM6bPYuNNCq+vZcvmTC/l+q665mKaNG3MtVcX3rj3POlo3nwjFOr6/vsf+fHHX2iz9ZbZvQCgy8kH0Xfg3fQdeDfzZv5Ok5aFqaONmzdh7szf1zh/we/zWa/B+tSoGb4GG7VowrxZc4Ew6lLa82vWqsnFj/Tho9feZ+zgwr7L+bP/wAoKMDNG/ncoW+5S7OMyJ04641jeHP48bw5/nlkzfqPlxoVfEc1bbsTMGSWnuF/c5xwaN2nE36//Z65CrZDzzjuVMaMHM2b0YKb/OpNN016bm2zcotTXJqTee29y5JGHrN63047b8cgjd9Lj6DP4/fd52Qx9rSz59Xfqtiz83qvbojFLZ8wtdl6D7Tal7T/P5tPT/smKuYWpw0uj78jls+czfdBnbNCuddZjLmrujDk0Tn/ftGjMvFm/l3lOo+ZNmDfz93Kfu0+PTuzSpT2PXfqv1fu2bNuGY685mbs+eJhuZxzKXy88ii6nHJyFKyvU9ZSDuW3gvdw28F7mlvQ5M6v458z6aZ8zTVqs+Vm02babc84dF3H3WbexcN6C1ftr1qpJr0eu4sPXRjLmnU+yek3O5UK1aHBG3gDuJi2dNlJCt+LqBXPScwFXUXpV34qc1w84jfJHN9cMxOxjoCmwIdAz+re9mbUFZgJ1ijylrHNKirOk6yfaf1vU8G1rZluZ2RMlxPeYmXUwsw671duqopdVpl8nfk/jLZrTcNMNqVG7Jtt335Nvho6t8PP/eufZzPl2GqP7DcpIPJm0Q7MG/DRvMdP+WMKKVQUMnjKDTlsWT3FbsGwFY6fNpdOWxecnVWVJvb6HH3maDrt1o8Nu3XjjjcGc3PNoAPbYfVfm/zGfGTNmFXtO69atVj8+9K9d+frrb4vtb9d2R9ZZpzZz5hS/scylfo89y1/27s5f9u7OW28N4YQTjgSgw25tmT9/ATNnFm+knHLqsXTpsi9nnn7pGr2qv/zyK/t1CnXONtyoCVu12YIffsj+/Kr3nnlndcGecUNGs89R+wHQul0blixYzB+/zSv2nMkff8Fuh+wFQMcenRg3ZDQA44eOKfX5Z95xAb9++wuDn1izgmj6HNH2B+7BL9/8lOErrJhnn3yR7p1PoHvnExgycARHHnsoAG3b78SC+Qv5bebsYs859qQj2LfzXlx6zrVVrof8kUeeZrfdD2S33Q/kjTffoedJ4b23++678scfC8p97/31rwesfu9tumlLXnjxcU4//VKmTCletThO8yZ8x/pbNme9zTZEtWuy8RF7MWPImt97dTduwm5P9mLsRQ+x6PsZq/fXXG9daq1fZ/XjjfbbiQVf5X5O49SJ37JRqxY03WQjatauxe7dOzJ+6JqdvuOHjmHv6L21Zdp7q6zn7rhfWw4+7wj+fdbtLF+6fPXvuu3Y6+nT8Xz6dDyfIU++xdsPvsJ7A7L7vT90wCCuOaQX1xzSi8+GfMpfenQCYKt2W7N4waLVnVbpvvz4c/Y4JHwm7tujM2OHhs+ZJi2b0uvRq3mw173MmPrrGs85586L+PXbXxjYL7dVd53Lluq0LMqTwB9m9rmkTmn7RxEaabdE+2eb2fwS01uCBcBaz4w2s08lbQrsSkjrrZBoRLQmMAdoCMwysxWSOgObl/CUipyTHtd8Sb9IOsLMXpO0bvTfG0z4/+Q5M1soaWNghZkV/3bPMFtVwOAbnuKEAVdRo2YNJr44ktlTprFrz1BBctxz77H+hg05481bWbdeXayggN3POJhHD7iSjbbdlJ17/IWZk3/irIH/AGD4XS/w3fCJZf0nc6ZWjRpc1WkbLnh9HAUFxuE7tKR1k3q89Hm4OThmp00BGP7db+y5WRPq1q65xvOvfmcSY3+Zy7ylKzjwiVGct2drjtyh6lThTfr1AQwc9B4HHbQ/X0/+kMVLlnDWWZevPvbm6wM457w+zJgxi/5P/Iv6DeohiUmT/seFF4UKoUcdeQgnnXQ0K1asZOmSpZzY8/y4LqVEQwaPoNuBnZgwaRiLlyzlwvOuWn3spZef4OILr2HGjFnce98t/PzTNIYOC0Vc3nxjMHfe/gB33v4ADz96Jx99OhBJ3Hj9nfye4wb1xOHj2Lnzrtw18kGWLVlGvz4Prj52ef/rePKqh5g3ay4v3v4sF9zfix5XnMCPX05l1Ivvlfn8Nh22ZZ8enfh58o/0HRiqC6eWPznumlPYbPtWYDD7l1n0vzb+pQFGDP2ATgd0ZNiY11m6ZClXXXLT6mNPPP9vrunVl1kzZnPL3dcy7efp/N+gpwAY/PYwHrj78XiCLsOgQcM46KD9mTz5A5YsXspZZxe+915/fQDnRe+9J/rdS4MG9ZFg0qTJXHRxeO9dd20vmjTegPv/Hb4bVq5cyV57F888iIOtKmDStU+x1/NXo5o1+On5ESz4ehqtTgnfez8MeI9tLj+KdRrVZ5fbT1/9nJEH/o11mzZk9/69AFCtmkx75UNmDZ+U82soWFXAczf044oB11OjZg3ef3EYv075mU49uwEw4rkhTIreW3eMfJDlS5bxRPTeKu25ACfdfBa116lN72dvAELhoAHXPZbz6ytq/LCxtO3cnn+NeoRlS5bxaO9/rz525VPX8/iVDzB31lyev20AFz9wBcf27skPX37P8BeGAnDUpcdRr1F9zrglVLctWLWK67r3ZpsO27Fvj878NPkHbhsYyn+8cNezTBhe8Y73XOtz4+2MGT+JefPm0+WIk7jgzJPp0f3AuMOqMgqoWh15cVBV683MNEkLzaxekX2dgN5mdqikxoQRxy2AxcA5ZjZJ0k3AQjO7O3rOF8ChZvaDpP8QGo2DgLdTvys67wHgMzN7StKI6Nhn0bGrgbZmdnw5Ma8CUim3Aq41s7clNQXeBGoTUnf3AQ6OYlpoZvVKOyf6XW+Z2Y7Rf6M3UM/MbpLUBniUMJK6AjjGzL6XdCmQqru+EDjJzEqtwPP3zXsm+sXU68qqU+3Wrb0GvYqvB5cU669TNNEhWY5o2jbuELLqg4VVa7Qt035ekPV+yli91Ci28gZZ91qdkou+JcVSW1X+SXlswNiK1qfMT7Wbblnq6FBV0rBe65zdH/+x8Lsq+f9J4kc4izY2o30jgBHR49+BYtVezeymIts7pj0+scjpI9KOXZT2uFOR8zoC91IOM6tZyv7ZwF6lHKtX3jlA+jXcnfZ4ClCsrJ2Z3QfcV168zjnnnHPOueKSPrhXEdVpDmdsJG0g6RtCMaD34o7HOeecc84553Ih8SOcVYGZzQO2Tt8nqQlQUuOzi5nNKWG/c84555xzLo8U+AinNzjjEjUq28Ydh3POOeecc85lizc4nXPOOeeccy4LzKvU+hxO55xzzjnnnHPZ4SOczjnnnHPOOZcFPofTRzidc84555xzzmWJj3A655xzzjnnXBb4Opw+wumcc84555xzLkt8hNM555xzzjnnssCr1PoIp3POOeecc865LPERTuecc84555zLAp/D6SOczjnnnHPOOeeyxBuczjnnnHPOOeeywlNqnXPOOeeccy4LPKXWRzidc84555xzzmWJj3A655xzzjnnXBb4+KaPcDrnnHPOOeecyxJ5XrHLV5LOMbPH4o4jW/z68luSry/J1wZ+ffnOry9/JfnawK/PVV8+wuny2TlxB5Blfn35LcnXl+RrA7++fOfXl7+SfG3g1+eqKW9wOuecc84555zLCm9wOuecc84555zLCm9wunyW9HkCfn35LcnXl+RrA7++fOfXl7+SfG3g1+eqKS8a5JxzzjnnnHMuK3yE0znnnHPOOedcVniD0znnnHPOOedcVniD0znnnEs4SVtUZF++knRMRfa5qkfS1pIelzRE0rDUT9xxOecyxxucLm9IaibpCUmDou3tJZ0Zd1yZEn3pvifpi2h7Z0l/izuuTJJ0kaRGcceRLQpOknRDtL2ZpN3jjitTJK0n6XpJj0fbbSQdGndcmSLpjorsy1Mvl7Dv/3IeRfZcU8F9eUnSOpJ2jH5qxx1Phr0EjAP+BvRJ+0kESXdL2iHuOLJJUkdJp0ePN0xSZ5bLDG9wunzyFDAYaBltfwNcFlcwWfA44QZpBYCZTQKOjzWizGsOjJH0oqSDJCnugDLsIWAv4IRoewHwYHzhZFx/YBnhGgF+AW6NL5yM61rCvoNzHkUGSdpWUg+goaSj0n5OA+rEHF6lSTpY0v3AxpL+nfbzFLAy5vAyQlInYArhs+Qh4BtJ+8YZU4atNLOHzWy0mY1N/cQdVAZ9BTwm6VNJ50lqGHdAmSTpRuAqCjt4agPPxheRq4q8wenySVMzexEoADCzlcCqeEPKqPXMbHSRfYm4YUoxs78BbYAngNOAKZL+Ial1rIFlzh5mdiGwFMDM5gLrxBtSRrU2szsp7BRZAuR9p4Gk8yV9DmwjaVLaz1RgUtzxVdI2wKHABkD3tJ9dgbPjCytjfgU+I7znxqb9vAEcGGNcmfRPoJuZ7Wdm+xKu696YY6o0SY0lNQbelHSBpBapfdH+RDCzfma2D3AK0AqYJOk/kjrHG1nGHAkcBiwCMLNfgfqxRuSqnFpxB+DcWlgkqQlgAJL2BP6IN6SMmh01vFLXdzQwPd6QMs/MTNIMYAahQd0I+D9JQ83synijq7QVkmpS+DfckKiDJCGWS6pL4fW1Jox45rv/AIOA24Cr0/YvMLPf4wkpM8zsdeB1SXuZ2cdxx5NpZjYRmCjpP4TOj20Jr8+vzWx5rMFlTm0z+zq1YWbfJCStdizhb5XqtEpPozVgy5xHlCXR98K20c9sYCJwuaRzzSzfM5mWR9/rqe+F9eMOyFU9vg6nyxuSdgXuB3YEvgA2BI6OUk/znqQtCYsm7w3MBaYCJ5nZD3HGlUmSLgFOJXzh9gNeM7MVkmoAU8wsr0c6JfUEjiOMHj0NHA1cH43M5z1J3YDrgO2BIcA+wOlmNjzWwDIoujFsRlqHrJn9FF9ElSPpSjO7M0o7LfaFb2aXxBBWxkk6BHgU+I7QgNkCONfMBsUaWAZIepLwt3sm2tUTqGVmp8cXVeZIqmNmS8vbl68k3UMYAXwPeCI9k0nS12a2TWzBZYCk3oTMpa6ETrszgP+Y2f2xBuaqFG9wurwiqRYhRUyEHuwVMYeUcVHvYA0zWxB3LJkm6WbgSTP7sYRj25nZ5BjCyihJ2wJdCK/R95JwTemiLIM9Cdf3iZnNjjmkjJF0EXATMJPCkWkzs51jC6qSJHU3szclnVrScTN7OtcxZYOkr4BDzezbaLs18LaZbRtvZJUnaV3gQqAj4X03CnjIzJKQXYCkcWa2a3n78pWkM4D/mtniEo41NLO8z9SS1BXoRnh9DjazoTGH5KoYb3C6vCHpqBJ2/wF8bmazch1PpknagMI5HumjK0kZgagBTDKzHeOOJVskPWNmJ5e3L19Jes/MupS3L19J+pYwD3dO3LG4tSNpVDS/MbUtYGT6Ple1SGoObEwoMHMiham1DYBH8r2zIMrKKpWZjctVLNkUVaSdnhqRjqZdNEtSdparPJ/D6fLJmYTqmKn0vU7AJ8DWkvqa2TOlPTFPDCRcz+cka94fAGZWIGmipM3yOUWxHGuUvo/SM9vHFEvGSKoDrAc0VVjWJv3GsGWpT8w/P5OseeGrSepASIfenDU7tPJ29BbW6Ij8UtJA4EVC+ukxwJjYAssASS+a2bFRQauS0qHz+m9HKH50GrAJcE/a/gXAtXEElGH/LOOYAfvnKpAse4kwFShlVbRvt3jCcVWRNzhdPikAtjOzmRDW5QQeBvYgpBjle4OzjpldHncQWdaCcGM4mqiiHYCZHRZfSJUn6RrCDVJdSfMpbJAtJ8zLzXfnEpYgakko9JG6vvkka9mX74ERkt4mrRiSmd1T+lPyxnOEoixJ69DqnvZ4JrBf9Pg3QkGyfHZp9G9i1rpNF6VzPy2ph5mVtE5sXjOzpFShLU+t9AJdZrZcUpKqs7sM8JRalzckfW5mO6Vti5BOu6Ok8WbWLsbwKk1SL2Ah8BZr3uzmdZXMdJL2K2m/mY3MdSzZIOk2M0vMYvNFSbo4yYUgovXkijGzm3MdS6ZJ+sDMOsYdh1t7ku4ws6vK25evojmqPSg+naRvXDFlmqS9KX59A2ILKIMkDQXuN7M3ou3DgUuSMtXCZYY3OF3ekPQQsBkhVQPCF9QvhF77t/K9N1HShcDfgXkUpk+ZmSWmNHx1EKWctgHqpPaZ2aj4IsosSTsSqtSmX18ibpxSJK1vZovKPzN/SOoCnEColJneofVKbEFlkKStCRkvzaJOyJ2Bw8zs1phDq7RSiupMSkBKLQCS3iGkso8lbW1tMysrJTVvSHoGaA1MoPD6LEH1GVoTMihaErJffgZOSRXwcg68wenySDSieRShUh/AHKCFmV0YX1SZI+k7QsGSxFT9LCpaO/V+YDtgHaAmsMjMGsQaWIZIOouQBrcJ4eZiT+BjM0vEXJ1oBLATocE5EDgY+MDMjo4zrkyRtBfwBFDPzDaTtAthaY0LYg6t0iQ9S1gD8EvWrMB7RnxRZY6kkYTOx0dT2S6SvsjnImWSzgcuIKxH+V3aofrAh2Z2UiyBZVi+/53KI2kysL0l/IZbUj1CuyJxFfZd5fkcTpc3ooWFvyPM2TyWsE5lkuZ9fAkUK5ueMA8AxxNGqTsQqvK2iTWizLqUUCjhEzPrHC2RkvfpmGmOBnYBxpvZ6dE86n4xx5RJ/yIUMnkDwMwmSkpKldNd0qckJNB6ZjY69EuutjKuYDLkP8AgwtqGV6ftX5CkqRbAR5J2MrPP4w4kS74AmgPT4w4kG4qmRKfeg0lKiXaV5w1OV+VFqVLHE9LB5gAvEHrR8jqFtgSrgAmShrNmylsi0m5SzOxbSTXNbBXQX9JHcceUQUvNbKkkJK1rZl9JyutFvYtYElUbXimpATCLMPqSGGb2c5FGy6rSzs0zn0ja3sz+F3cgWTI7Su0zAElHk+c3+NH6jH8QvvuQtBEhlb2epHoJqvbdEThN0lTCd5/I8/VvASS9SXg91gf+FxXLS/9uz+tieWlepzAlOhFrw7rM8wanywdfAe8D3dMW9e4Vb0hZ8Vr0k2SLo+p1EyTdSbghXD/mmDLpl2g91deAoZLmAr/GGlFmfRZd3+OEm4uFwOhYI8qsn6PiHha9Ti8BJsccU6Z0BE5N2k19mgsJFaG3lTSNkAHTM96QMkNSd8KyIS0JnTybE16XO5T1vDxycNwBZMndcQeQI5uY2UFxB+GqNp/D6ao8SUcSRjj3Bt4B/gv0M7MtYg0sC6Kb3K2jza/NbEWc8WSapM0JN0y1gV5AQ+ChJBYXiCryNgQGJe3vCCCpFdDAzCbFHUumSGoK3AccQGiQDQEuNbM5sQaWAdF7rxgz+zHXsWSTpPWBGkmaRyZpImHNxnfNrJ2kzsAJZnZOzKFlTDRf+i/R5vtmNjHOeDKpGlQZfoxQpTapKdEuA7zB6fJGdCNxBCG9aH/gaeBVMxsSZ1yZIqkT4Zp+INzsbgqcmqQKp9WNpG5AHzPrGncslSFp17KOm9m4XMXi1o6kBmY2X1Ljko4nYS5glLZ+DqEoEoTRv8fM7Jv4osocSZ+ZWYeo4dkuSmsfbWa7xx1bJki6FDgbSFVMPpLw90vEEkzVoMrw/4CtCFkFScyecBngDU6Xl6Kbp2OA4xJUAXQscKKZfR1tbw08b2bt442s8iR9TuFSL8Xk+xeTpP2BRwgpb68B/wAGEL54/57vS09E84ohzB/rAEwkXNvOwKdJWd9R0hbAxRRfLy9v51pJesvMDo1SaY3wd0vJ+2WXosrCrwCPAuMJ19eO0IA5ysw+iTG8jJD0LqGz9TagKSFLZDcz2zvOuDJF0iRgr9RSRFHn8scJ+F4oq8rwR2aWlJTvapE94SrHG5zOVREl9XgmpRe0tC+klHz/YpI0npAi/DFhPtIA4Hozuy/WwDJM0n8JDejPo+0dgd5mdlqsgWVINIL0BPA5hUuHYGYjYwsqiyRtbGbT4o6jMiQNAu4wsxFF9u8HXG1meT8/MGqALSU0pnsSUvWfTcLoNKzukNzNzJZG23WAMfleVVlSQ6ARya8yDKxR1AqABBW1chngDU7nqghJTxJGIJ6JdvUEapnZ6fFF5SqiaMqUpO/MrHWcMWWDpAlm1ra8fflK0qdmtkfcceSKpJ/MbLO446gMSd+Y2dalHPvazJJUJRqAaLmlK8zs7LhjyQRJlwOnAq9Gu44AnjKzf8UVU6ZJqgk0Y83MiUQ0yCQdBvyTIkWtzCwpRa1cBniVWueqjvMJlRYvIfRkjwIeijWiDJO0J3A/sB2wDlATWGRmDWINrPI2kHRU2rbSt/M9pTbNZEn9gGcJnSMnkZwqrgD3SbqRUCwoffmCpM5RVfmnVHllFQdalLMoskDSzoRKp6lU/fsJ3wl7EG7wE8HM7pE0glBJWcDpZjY+3qgyR9JFwE3ATAozJ4wwJSEJbgH2pEhRq5hjclWMj3A6V0Wk0qai9SlTPaLrmtnieCPLHEmfESoOv0SYC3gKsJWZXRdrYJUkqX8Zh83MzshZMFkUpbqdD+wb7RoFPJxKhct3km4DTibMt1p9Y5iUeeJFJWSEcxahcnmxQ8CxZtYsxyFljKRPgYcJqfoHAVcC/yGk6yfiPZciqRGhUF76CGAiOnokfQvskYRq1yVJelErlxne4HSuipD0CXCAmS2MtusBQ5JSGALW+GJaPTdV0kdJusaySDrVzJ6OO45skfSymfWIO44/S9JXwM5mtjzuWDJF0v2UXLBLhCrYeZ1dIOnUso7n8/utaLq6pJ+BVqlOyaSQdAtwGqGjJ/VaTUxHT1R0rauZrYw7lmxIelErlxmeUutc1VEn1dgEMLOFktaLM6AsWBytNTpB0p3AdGD9mGPKpUsJS98kVV5XPCVU392AcMOUFJ/9yWN5oaINSkn3m9nF2Y4nw+pIakdh6vNCYGdJguSMAALHAq2T1NFTxPfACElvs2aq/j3xhZRRhxOKWvWisKhV31gjclWONzidqzoWSdo1dRMhqT2wJOaYMu1koAZwEeHLaVMgb0fE/oQkzJkrS76nzDQDvpI0hjVvDPN2WZSEN8jWxj5xB/AnTAfSGyUz0raNsB51EnxB8jp60v0U/awT/SRKajmbSJI7VF0leIPTuarjMuAlSb9G2y2A4+ILJ/NSy59IWgW8AUwzs6TeZJQk3xtkSXdj3AHEKB8bZIlmZp0rcp6krmY2NNvxZNFtwHhJX5CQjp50ZnYzgKT6YbMwkymfSVpA6en6lu/p+i6zvMHpXBVhZmOicvfbED6wvzKzFTGHlRGSHgHuN7Mvo7XJPgZWAY0l9Taz5+ONMGeSPsKZ79e3E/Ccmc2NOxDn1sIdQD43OJ8mXMMa698mRbRe8TNA42h7NnCKmX0Za2CVZGb1447B5Q9vcDpXtewGtCK8N9tJwswGxBtSRvzFzM6LHp8OfGNmR0hqDgwCEtHglLSFmU0tY9+HMYSVUZLqApuZ2dclHL4q1/FkWHNgjKRxwJPAYPPKekmR750hZcn3a5ttZv+OO4gsegy43MyGA0jqBDwOJKqojqSNgDqp7aSsM+oyo0bcATjnAknPENZc60hoeO5GWDokCdKLQXQlrCmHmc2IJZrsebmEff+XemBmF+UwloyT1B2YALwTbbeV9EbquJkNiSm0jDCzvwFtgCcIVTOnSPqHpNaxBpYb+d5oKc99cQeQRfneKTJW0m2S9pK0a+on7qAyaP1UYxPAzEaQoGJ5kg6TNAWYCowEfiB0JDu3mo9wOld1dAC2T+iIyjxJhwLTCHPFzgSQVAuoG2dgmRClQu8ANJR0VNqhBqT1+CbATcDuwAgAM5sgqVWM8WScmZmkGYQCLSuBRsD/SRpqZlfGG92fJ+kYM3upjH153SCT9CbFG15/ECrxPmpmT+U8KFdR7aJ/90zbl6SiSN9Lup6QVgtwEqFxlhS3EP5275pZO0mdgRNijslVMd7gdK7q+IKQ0jc97kCy4Fzg34TruyxtZLML8HZsUWXONsChhEqL3dP2LwDOjiOgLFlpZn9EqzIkjqRLgFOB2UA/oI+ZrZBUA5gC5G2DE7gGeKm0fQlokH0PbEhhev5xwExga0L64skxxZULP8QdQGWUVxwpAesXnwHcDLxCyCQYRZhakhQrzGyOpBqSapjZcEl3xB2Uq1q8welc1dEU+J+k0SSsUp+ZfQMcVML+wcDg1Laka8zstlzGlglm9jrwuqS9zOzjuOPJoi8knQjUlNQGuAT4KOaYMqkpcFSqmnKKmRVEI/R5R9LBwCHAxpLS58k1IIzgJkU7M9s3bftNSaPMbF9JeV2cBUDS3hTO7wdYPb/fzI4q5WlJkdfrF0dFyC6JO44smiepHqEh/ZykWSTrs8VlgDc4nas6boo7gCrgGEKJ/Hx1ZHRzu4Qwz3EXwojus/GGlTEXA9cROkSeJ3QW3BJrRBlkZjdAycUvzGxybIFVzq+EtNLDgLFp+xcQ1sJNig0lbZYqVCJpM0IHAqw5hzzvRPP7WxPmT6+KdhuQhIJyFZHXKRWSOgDXUrzDYOe4Ysqwwwnfeb2AnkBDoG+sEbkqR8mcLuacy0eSxptZu/LPrJokTTCztpKOBI4gfAEPN7Nd4o3MVURUFOkeoCVhEfrNgclmtkOsgWWApFpmlthRB0mHAI8A3xEaKFsAFxDmG59tZv+KLbhKkjSZ5M7vL5ekcWaWt0WEJH0N9KHIsi9FMymSQFJTYE51fa260vkIp3Mx88WT15DvX1K1o38PAZ43s9+TNN9R0nBK+BuZWVKKe9xKwopfSHrRzI4Fxksq6W+XiFEWMxsYpXlvS+E6xkujw/+KLbDMSPL8/orI9w/R38zsjfJPyy+S9gRuB34nZLo8Q8gqqCHpFDN7J874XNXiDU7nYlbRxZMlNaoGC9Ln+43Fm5K+IqQXXSBpQ2BpOc/JJ73THtcBepCsuTpJLH5xafRvXs5BXUvtKUxb3DlB6xgndn5/VJDraDN7sYzT8n394hsl9QPeY82/3yvxhZQRDxBShRsCw4CDzeyTqGr780TLZzkHnlLrXN7I97SiipB0rZn9I+44KkNSI2C+ma2StD5QP4Hrja4maaSZ7Rd3HJkg6V1CKvRthJv8WcBuZpaoBdqTqLR5jmaW98VaJJX4/jKzkbmOJRtSxZ3ijiNbJD1LGHn/ksKUWjOzM+KLqvJSU0iix5PNbLu0Y3k9PcZlno9wOpc/8nb0T9L9lJEum7opTEBjcz3gQmAz4BzCXMBtgLfijCtTJDVO26xBGFFqHlM42XAYYUQ6McUvykjZByBBKfuJXcfYzEZKagbsFu0abWaz4owpw4ZK6g28ACxK7TSz3+MLKaN2MbOd4g4iCwrSHi8pcixx70NXOd7gdC5/5PMH+GfRv/sA2xNuLCBUpR1b4jPyU3/C9aRGxH4hrHOYiAYn4dqM0PmxkrB4+ZmxRpQBkvYAHiOMkH0OnJnn6/6tlkrZl9QXmEGYZyVCg7pC6fx5IrHzHCUdC9xFKIAk4H5Jfczs/2INLHNSI30Xpu0zYMsYYsmGTyRtb2b/izuQDNtF0nzCa7Ju9Jhou07pT3PVkafUOpcnkpBSGxWd6WZmK6Lt2sCQ8hb+zheSPjOzDunpRJImepXaqk3SZ8A1hHXkDgPOMrMD440qsyR9amZ7lLcvX0WfLW2BJM5znAh0TY1qRnPD3/XPlfwQVRluTeigW0ZhQcBEFOwqTzWpP+HK4SOczuWPvE2pTdOSMKqSSpWqF+1LiuWS6hKNRktqTdrNb76SVObC8gkoflHDzIZGj1+SdE2s0WTHKkk9gf8SXp8nUDjXMQluijuALKpRJIV2DiGlPRGiqQiXA5uZ2TlRteFtzCwpmSEHlXWwGjTI3gPyurPcVZ43OJ2LWZF5ccWkzWPpkoNwsu12wvIMw6Pt/UjWjeKNhMp8m0p6jpBCfFqsEWVG9+jfjQjpwsOi7c6ENL98b3BuUKRRvcZ2AhrUACcC90U/Rqj8eWKsEWVQUgrolOIdSYMJlT8BjgMGxhhPpiV6KkIF1ttMeoMsCZ3lrpI8pda5mEmaSuG8uKLMzJIyjwUASc2BVBrfp0mp4Joq70+4ediT8Pf8xMxmxxpYBkl6CzjbzKZH2y2AB82szBHQqk5S/zIO5301ySST9IGZdSyhOFKi1jGW1IPQgSVglJm9GnNIGVPdpyIkvaJrEqYDucrzEU7nYmZmW8QdQ47VBH4jfP5sLWlrMxsVc0yVZmYFki6K1pN7O+54sqRVqrEZmQlsHVcwmWJmp1fkPEmn5msxIUlbAw8DzcxsR0k7A4eZ2a0xh1YpZtYx+jdJBZCKMbOXgZfjjiNLEjkVYS34yI9LPG9wOleFRGs4tiGtwlsSGmMpku4gpIOtsR4ZoVhLEiS9vP+ItNQ+A44Hhpf9lES5FMjLBifwONAHeBTAzCZJ+g+Q1w3OtZiSkHeqy+gtyZ2K4AJPqXWeUutcVSHpLMIN7SaExcv3BD42s/3jjCuTJH0N7Gxmiey9jtKji0pUWrSkI4HUIu2JSu0rTz6nvkkaY2a7FUlbXL1we74qMiVhM2Bu9HgD4KdqmEGSlyQ1IaFTEcqTz58rAJLuBvqb2ZelHG+czx0/LjN8hNO5quNSwsLen5hZZ0nbAjfHHFOmfQ/UJqHpUtXh5jZqYJbYyJT0sZntleOQcimfe2hnR6mKqbTFo0nAmpWp95ykR4A3zGxgtH0wcECcsWWKpGfM7OTy9uW5/YCOhNdnbUr5jMkn1agg4FfAY5JqEQpAPW9mf6QOemPTgTc4natKlprZUklIWtfMvpK0TdxBZdhiYIKk91hzrbxL4gspc6pBef/yJH2x73xODbsQeAzYVtI0wpqAPeMNKaN2M7PzUhtmNkjSLXEGlEE7pG9EN/btY4ol4yQ9BGxFYRXecyUdYGYXxhhWJoyljNF3YAvI/waZmfUD+kX3K6cDkyR9CDxuZtVpyoUrgzc4nas6fpG0AfAaYS7gXODXWCPKvDein6RKdHn/CsjnEcCK+DDuAP4MSTWB883sAEnrE9Z1XBB3XBk2W9LfgGcJr8OTCOtV5q1oPdhrgbqS5qd2A8sJnQdJsR+wo0VzvCQ9DXweb0iVVx1G31Oiz5hto5/ZwETgcknnmtnxsQbnqgSfw+lcFSRpP6Ah8I6ZLY87HlcxXt4/P8vfS7q8rONmdk+uYskWScOSNB+8qCh98UbS5hcDN+f76BGApNvM7Jq448gWSa8AvVLrVUraHLjdzE6IN7LMkDTWzNoX2feZmXWIK6ZMknQPcBhhSbAnzGx02rGvzSxpmVruT/ARTueqCEmbpW2mis80J6TeJEKUYnobsD1rVuJNSlGd6l7eP19TTlNLamxDmEedGoXvTnIqKI+X9AZhxD29gvIr8YWUOVHD8tK448gGM7sm4RXMmwCTJaUaKrsBH0evV8zssNgiy4zEjb4X8QXwNzNbXMKx3XMdjKuafITTuSpC0ucUzveoQ5jf8bWZ7VDmE/OIpA8IoxD3Em7mTyd8Dt0Ya2AZIqkbcB2hQT2EUN7/9KTNY5HUgLQOy9QokqQdzeyL2AKrJElDgB6pdFNJ9YGXzOygeCOrPEn9S9htZnZGzoPJgmid0d5AK9Z8beb9qG7SK5hHGT2lMrORuYolG4qMvqeWAeub76PvksrMZjGzcbmKxVV93uB0roqKPszPNbNz444lU1KpRZI+N7Odon3vm9lf4o4tU5Jc3l/SuUBfYAmF8zUTs+yLpK+AXVLL9khaF5hoZtvGG5krj6SJwCOEOdSrUvvNbGxsQWVI1BmZqmDeNlXB3MyOizm0nEhK9WtJ9cxsYdxxZIqksjpSLSkdIi4zPKXWuSrKzMZJ2i3uODJsqaQawBRJFwHTgI1ijiljJL1nZl2At0vYlwS9gR2S1Igu4hlgtKRXCQ3qI4EB8YZUOZLuBL43s0eK7O8FNDezq+KJLONWmtnDcQeRJdWhgnlZ8rr6taS9gX5APWAzSbsQOpMviDeyyjGzznHH4PKHNzidqyKKFC6pAewK/BZTONlyGbAecAlwC7A/cGqcAWWCpDqE62oazbVKzWVsALSMLbDM+46wtE0imdnfJQ0CUiPup5vZ+DhjyoBDgR1L2H8fMAlISoPzTUkXENZvTF9yKa/TFiPVoYJ5WfI9Fe9e4ECiueFmNlHSvmU/Jb9EjepWrJnOnteddS6zvMHpXNVRP+3xSsIo2csxxZIVZjYmeriQMH8zKc4lNKZbElL6Ug3O+cCDMcWUDdcAH0n6lASuoxpZD5hvZv0lbShpCzObWu6zqi4zs4ISdhZIytciTyVJdVz1SdtnQN6ne5vZkdHDm6I0xobAoBhDcmvJzH4u8nZbVdq5+UbSM0Brwvzi1HUZeZ4d4jLLG5zOVRFmdnPcMWRbVNijD7A5CSrsYWb3AfdJutjM7o87nix6FBhGWCOvWCMm30m6EehAqFbbH6hNqCy5T5xxVdJiSW3MbEr6zqhi9JKYYsq41JqHSSTpCeB+M5uQKqAj6SbgpjjjyqF87xj5ORoBNEnrEDJ8JsccUyZ1ALZPraPqXEm8aJBzVUSSqyymJLmwR0qSU4skfWRme8cdR7ZImgC0A8alraM6ycx2jjWwSogWmb8fuJXwvoNwg3gNcFlqMfokkLQjxZdcyvv3nqRfgNnAvWb2dLQvL9e8/TMSUP26KSGF/QBC43kIcElC0r2R9BLheqbHHYurunyE07mq4yVCY6wfCUq3KSLJhT2qQ2rRcEnnAG+SvHlyAMvNzCSl1lFdP+6AKsvMBkk6gpBZcHG0+wvC8i+fxxZYhkWj050IDc6BwMHAByTjvTeLcG3PSdqdsERKvo/6IWkBJc/PFCEVvAHhQd42NiPbmFnP9B2S9gE+jCmejJD0JuHvVx/4X7SOavr3Qr6vn+oyyEc4nasiUkuGxB1HNkTrkEFIJZpFMgt7IGkyCU4tklTSXMYkLYvSG2gDdAVuA84A/pPwNGkAJN1vZheXf2bVFC0dsgsw3sx2kdQM6Gdm3WMOrdIkjU8bcb+J8PpskZT3XdKVNBqdhBHqpK+f6jLLRzidqzqSXGVxLKEnNNUrn7jCHpEvgOZAIlOLkjxPDsDM7pbUlVDsaRvgBjMbGnNYuZLP81QBlkSFkFZKakDo2ErK58obqQdmdpOkz4DLyzg/L6R1RJYo37/7JO0F7A1sWKQKfQOgZjxRZU7afOI7ii6vJOkOwBucbjVvcDpXdSS5ymKiGyppmpLg1CJJtYHzgVRJ/xHAo2a2IragMihaG/a5atTITJLPoqVDHid0cC0ERscaUYaY2Y1Ftt8C3oopnEyaDfxCqMoOa6YJJ+G7bx3C2pu1WLMK/Xzg6Fgiyo6uFF9e6eAS9rlqzFNqnXM5lfCiOiWmGCUltUhSP0Ll1qejXScDq8zsrPiiyhxJtwLHA+OAJ4HBSU2PLioJKX4pkloBDcxsUtyxVIakD8ysYwlzHdeY45ivJN1HmJv6IfA88EES32+SNjezH6PHNYB6ZjY/5rAqTdL5wAWEjoHv0g7VBz4qOm/VVW/e4HSuCklyYwxKL6qTsHUcE0vSRDPbpbx9+Sxam7IbYZ3YDsCLwBNm9l2ZT8xz6fME85Gk98ysS3n7XNUSvd86AScAuxMquD6c52vfrkHSf4DzCN95YwnrqN5jZnfFGlglSWoINCLMd7867dCCfE+HdpnnKbXOVRHVoMIpJHS9ropWW0yAVZJapxpfkrYkYRWVoyq1M4AZhFS/RsD/SRpqZlfGG11W3Rd3AH+GpDrAekBTSY0oTMtsALSMLbAMSPocRwjvN0L16/GE7IJbgCmE1Oik2N7M5kvqSaigfBWh4ZnXDU4z+wP4AzhBUk2gGaFdUU9SPTP7KdYAXZXiDU7nqo5ENsaKSGRRHTOrX/5ZidCbcHP4PeHGfnPCSGAiSLqEMJd6NmF5oj5mtiJKg5sC5F2DM23pghKl5heb2VO5iinDzgUuIzQux1LY4JwPPBhTTJlStNhauryf4xgtO3Q4cBywIfAKsKuZ/RxrYJlXO5r/fgTwQPSZkpjv+Wju+03ATKAg2m1A3q5f7DLPG5zOVR2JbIwVkeiiOkkW9WDvQlg2ZBvCTfBXZraszCfml6bAUan5VilR9dNDY4qpsu6O/j2K8PnybLR9AvBDHAFlkpndB9wn6eKkLV9TDYqtzSJ05DwPfEtopOwmaTcAM3slxtgy6VHCe20iMErS5oQOkaS4jLDW6Jy4A3FVl8/hdK6KkDQcaEuorJi6iTczOzy2oDIs6UV1kk7ScDPrHHcc2SZpI6BOajsJqWGSRpnZvuXty1eSjgHeMbMFkv4G7ArcambjYg7tT5O0rZl9JanEYk75fG0Akp6i9NF3M7MzchhOTkmqZWYryz+z6ovuXbom5XpcdniD07kqokhjTEBH4AQz2yGmkJxbg6S/EwpevAAsSu3P9xvfFEndgXsI6ZmzCCnDk5PwHpQ0GfirmX0fbW8BDDSz7eKNLDMkTTKznSV1JBQxuRu41sz2iDm0P03SY2Z2TnRDX5SZ2f45D8qtNUnNgH8ALc3sYEnbA3uZ2RMxh5YRkp4gZL28zZqZS/fEFpSrcjyl1rkqwsxGSmoLnAgcC0wFHok1qAypRkV1km7v6N++afsMSMqN763AnsC7ZtZOUmdC6mkS9AJGRPNvIVTDPje+cDIuVbzqr4Qqp69LuinGeCrNzM6JHh5sZkvTj0XFkvKapH+Z2WXR40uj9OjUsafM7LS4Ysuwp4D+wHXR9jeETrtENDiBn6KfdaIf54rxEU7nYiZpa0J1vhOAOYQvot5mtnmsgcVAUiMzmxt3HG5NqZtBSR3N7IO448kWSZ+ZWQdJE4F20dzN0Wa2e9yxZYKkdYFto81Ezb+V9BYwDTgAaA8sAUYnYcmektZITcK6qenXUPR6knB9KZLGmNlu6UsPSZpgZm1jDi2jJNUndCAvjDsWV/XUiDsA5xxfAV2A7mbWMSp8kailJtbCe3EH4EqUqkT771ijyL55kuoBo4DnooXpEzEvSdJ6QB/gIjObCGyWx4WQSnIsMBg4yMzmAY0J15u3JDWX1B6oK6mdpF2jn06EpWDynUp5nDSLJDUhyvKRtCdhOZFEkLRjtKzNF8CXksZKyvtpCC6zPKXWufj1IIxwDpf0DvBfkv3lW5bqet1V3WRJPwAbSpqUtj+VEp2U8veHA0sJ6ac9CfNV+5b5jPzRn7DMxl7R9i/AS8BbsUWUWY+a2cmpDTObLulOYEiMMVXWgcBpwCaEucUp84Fr4wgow2pEa6fWSHuc+g6oGV9YGXcF8AbQWtKHhCVgjo43pIx6DLjczIYDRB0ij1M4BcM5T6l1rqqI1iQ7gpBauz/wNPCqmeXzDdNaSVIaVdJIak4YQSq2hE3RZURc1ZOWLpye1jcxCSmnUGJKZk3gczPbPsawMkJSDzN7Oe44Mi3qxCqglHVGzSyv1xlNJ6kWhctJfW1mK2IOKWNK+hxJ0meLywwf4XSuijCzRcBzhFS+xsAxwNXkdw+9Swgzm0FYh7NUkl42sx45CiljSihqpWg7SUWtlkuqS2FaX2vSKkrmK0nXEEb76kqaT2HjZTlh5CVvSbq8yGMDZgMfmNnU2ALLEDNrVZHzJO1gZl9mOZysieaEvwC8YGbfxR1PFnwv6XrgmWj7JELRQ+dW8xFO51yVkT764vKP//2qLkldgb8B2xM6sfYBTjOzEXHGlSmSbjOza+KOI5Mk3VjC7saEVNubzOy/OQ4pFvme+SJpc+C46KeA0Ph8MQnr+0Io9gfcTFjKTYQ58Dd5AUCXzhuczrmckXQ30L+03mpJjc3s9xyH5TIk328MAaJ1HNuYWX9JTYH6SRhNAogKl+xJuCn8xMxmxxxSxkjat6T9ZjYq17FkW5QB826+v9cqKkkdWZLaANcDPc0sSfNUnSuTp9Q653LpK+CxaD5Lf+B5M1tdrc8bmy5O0YhSB8Jcq/6ENeWeJYwG5jVJqcbJ9OjfzSQ1BH40syRU4k2vSFsH2J1QJCkpa8SuZma/S6pOBdbyfmREUitCJeXjCFXor4w1oAyQ9EZZx82s2Hx/V315g9M5lzNm1g/oJ2kbwlIbk6KqfY+nKty5vJbvN8FHAu2AcQBm9mu0tlwSPATsCkwi/J12jB43kXRevhcnM7Pu6duSNgXujCmcrJK0P+DpinlC0qdAbUJV6GPM7PuYQ8qUvYCfgeeBT8n/z3+XRd7gdM7lVFQ9ctvoZzYwEbhc0rlmdnyswbkyRes2DjSzglJOuSqX8WTBcjMzSanCOuvHHVAG/QCcmUpnl7Q9YVTwFuAVklec7BdCozpvSfqc4qN7jYFfgVNyH1FslscdQCWdamZfxR1EFjQHuhIq658IvE3IWsrbAk8ue3wOp3MuZyTdQ1hW4z3gCTMbnXbsazPbJrbgXLkkPUvo1X6ZMBd3cswhZZSk3kAbwk3UbcAZwH/M7P5YA8sASRPMrG1J+0o6lm8k3U9h46wGYaR6qpmdFF9UlRMVm0lnwJyoonn6eY3ysUBLWpp3icxsXK5iySZJ6xLW225F2kCPmSVljd/UNZ4A3AX0TcJnpsssb3A653JG0hnAf81scQnHGqbP53RVk6QGhBuL0wk3wKm5uAtiDSxDomqu3QjpYYPNbGjMIWWEpBeA34FUZdPjgKbAyYRlNnaLK7ZMkHQ+UJPwmvyD0Nj8MN6ociNfi3VJKmsahZlZIubfSnqH8JocS5i/CYCZ/TO2oDIkamj+lfCd0Ap4A3jSzKbFGZererzB6ZzLuurSk11dRNVbTwIuAyYDWwH/zvdebUkbEEY4Ab5JUgdItAbnBRQuXfABYV7nUmA9M1sYY3h/WlSA7B+E0eifCNe2KfAkcJ2ZrYgxvJxIUhXXJJL0hZnldXp3SSQ9TUhbH0ToSP4i5pBcFeYNTudc1lWXnuykk9SdcGPfmrDI99NmNkvSesBkMyuaApgXJK0DPAYcAXxPSMncHHgVOM/M8n0OWWJJuheoD/RKjbJHo/B3A0vM7NI448uFfB3hTCdpR8IasXVS+8xsQHwRZY6kx4D7zezzuGPJJEkFQCq9O70xIcL3eoPcR+WqKm9wOuecqxBJA4B+Ja1tKKmLmb0XQ1iVJqkvoRF9XlqjpT7wIGHZkOvjjC8TJO0D3ERoSKfPI9syrpgyQdIUYGsrcjMTFSf7yszalPzM5Mj3Bme0HFEnQoNzIHAwIc376DjjyhRJ/yNkgUwFllHYINs51sCcyyFvcDrnckrS3hQvnpCInmyXnyR9AexedG6xpHrAJ0lIh5P0FdCL4vPI5sQWVAZI+sbMtl7bY0mS7ym1UTXeXYDxZraLpGaEjq3u5Tw1L5RQ/AkAM/sx17E4F5cacQfgnKs+JD1DSHXrCOwW/XSINShXYZL2lDRG0kJJyyWtkjQ/7rgyoKCkQlbRvMak9Mr+YWaDzGyWmc1J/cQdVAb8T1KxJUIknQQkYimK6HOzrH1dchhONiyJllpaGaVDzwLyeuQdVqd2Aywo5ce5asPX4XTO5VIHYPui6W8ubzwAHE9YwLwDYS3ArWKNKDNMUiNKXri8tDVH881wSXcR1txcltqZgIJdFwKvRBWwxxI6CHYD6gJHxhlYBu2QvhGlC7dPbZvZ7zmPKLM+iwp2PU74Gy4ERpf5jPzwH+BQCl+X6Z8vRgIa1c5VlKfUOudyRtJLwCVmNj3uWNzak/SZmXWQNCk1/0jSR2a2d9yxVYakHwgNy5IanJbv8xyh1MJdiSnYJWl/QsNMwJf5Op84naRrgGsJjefUCLyA5cBjZnZNXLFli6RWQAMzmxR3LLkiaQcz+zLuOJzLJm9wOueyTtKbhB7d+kBbQu91+ijLYfFE5taGpFHAAUA/YAYwHTjNzHaJNbAc8RtDFwdJtyWxcZki6T0z61LevqTK96JPzlWEp9Q653Lh7rgDcBlxMlATuIhQgGZToEesEeXWM0De3hhK+ithFDB96Ym+8UXkyiJpWzP7CnippLWM8z0dWlIdYD2gaZGU9gZAy9gCy72SMiucSxRvcDrnss7MRgJIusPMrko/JukOYGQsgbm1klZVcQlwc5yxxCRvbwwlPUK4ue9MGKE+mmTMk0uyK4CzgX+WcMyAfE+HPhe4jNC4TG88zycsSVRdeKqhSzxPqXXO5UxJqUPp8wFd1RQtW1Dql0V1+fvlc+pb6n2W9m894BUz6xZ3bK56k3Sxmd0fdxxxyefPFecqykc4nXNZJ+l84AJgS0npxSDqAx/FE5VbC4fGHYCrtCXRv4sltQTmAFvEGI8rh6SjyjpuZq/kKpYse1TSJcC+0fYI4FEzWxFfSDm1PO4AnMs2b3A653LhP8Ag4Dbg6rT9CxJQ0j/x0hcojxYxb2Nm70qqSwK+RyTtY2YfSlrXzJaVcWo+3xi+FS09cRchfdEIqbWu6uoe/bsRsDcwLNruTGiUJaXB+RBQO/oXwlzxh4GzYosog8orimRme8YTmXO54ym1zrmcitaQa0ZaQ8XMfoovIldRks4GzgEam1lrSW2AR/K9mqSksWbWvrqktklaF6hjZn/EHYsrn6S3gLNTy0lJagE8aGZljoBWdZJqmdlKSROLVrouaV++SSuKNBzoxJpFkQaZ2XYxheZczuV9z7RzLn9Iugi4CZhJWPcQwkhLtZgDmAAXArsDnwKY2RRJG8UbUkaskNQf2FjSv4seNLNLYogp4yTtDbQi+u6XhJkNiDUoVxGtiqxdPBPYOq5gMmg0oerzKkmtzew7AElbAqtijSwz0osijaWwwVndiiI55w1O51xOXQZsY2Zz4g7E/SnLzGy5FO6bJNUiGRUWDyWsL7o/4cYwcSQ9A7QGJlB4M2+ANzirvhGSBgPPE/5mxxNGzfJdqgHWGxgu6ftouxVweiwRZZCZ3QfcV92LIjkHnlLrnMshScOBrma2Mu5Y3NqTdCcwDzgFuJhQCOp/ZnZdnHFliqRdzGxi3HFkg6TJwPbmX/p5SdKRFBbVGWVmr8YZTyZI+gW4J9qsS1jjdxFhndglZnZPac/NN0WzCwDPLnDVio9wOudy6XtCb/3bwOriLEm6sUi4q4Ezgc8J6WIDSVbhmTmSXgX2IYwkfQBcama/xBtWRnwBNAeml3eiq5LGEYqsvStpPUn1zWxB3EFVUk2gHmuub1sv+rd+7sPJDs8ucM5HOJ1zOSTpxpL2m9nNuY7F/TmSNgQws9/ijiXTJA0lVFR+Jtp1EtDTzLrGF1XlSHqTcHNbH2hLmDeX3tlzWDyRuYpKcLGu6lKky7MLXLXnI5zOuZxJNSwl1Q+btjDmkFwFKEzavBG4iDAaIUmrgPvNrG+swWXWRmbWP237KUmXxRVMhrxBqAr9fpH9+wHTch+O+xOSWqxL5Z+SCJ5d4Ko9b3A653JG0o6E0aPG0fZs4BQz+zLWwFx5LiOkme5mZlNhdSXJhyX1MrN74wwug36TdBKhOAvACUC+F7g6HLjWzCal75S0iNCJ8EQsUbm1kdRiXXk9QrsWmgL/k+TZBa7a8pRa51zOSPoIuM7MhkfbnYB/mNneccblyiZpPKHY0+wi+zcEhphZu3giyyxJmwEPAHsRbug/Iszh/DHWwCpB0hdmtmMpxz43s51yHZNbO0kv1pV0kvYrab+Zjcx1LM7FxRuczrmcSeoC30lXTqOl1GNJI+kaM7st7jjWhqRvzWyrtT3mqo4opf0soBshDXUw0M/nBDrn8oWn1Drncul7SdezZlGWqTHG4ypm+Z88ljTHAHnV4ATGSDrbzB5P3ynpTBK65miSSKoBTIo6dR4v73xX9UhaQGEK9DpAbWCRmTWILyrncssbnM65XDoDuBl4hdBTP4oELPBdDewiaX4J+0VYM6+6yMciJ5cBr0rqSWEDswPhxvfIuIJyFWNmBZImStrMzH6KOx639sxsjSVeJB1BKALlXLXhKbXOOedcBeTzMg6SOgOp1OcvzWxYnPG4ipM0DNiNsKTNotR+LzqTvyR9YmZ7xh2Hc7niI5zOuayT9EZZx/3GyeWJfBzhBCAq1DU87jhcxUnairCkTdF1in1Jmzwi6ai0zRqEDAMf7XHVijc4nXO5sBfwM2G5iU/J4xt3V629FHcArlr5F76kTRJ0T3u8EviBsFyRc9WGp9Q657JOUk2gK2Fdw52Bt4Hnff1NV5VI2oKw7EQr0jpkfQTexcGXtHHOJYWPcDrnss7MVgHvAO9IWpfQ8Bwhqa+Z3R9vdM6t9hph1OhNoCDeUJwrsyBX3ZxF4SpF0ibA/cA+hFTaDwjr+/4Sa2DO5ZA3OJ1zORE1NP9KaGy2Av5NqFbrXFWx1Mz+HXcQzkV8SZtk6A/8h7CsEoTlwPoTsn6cqxY8pdY5l3WSniZUyBwE/NfMvog5JOeKkXQi0AYYAixL7TezcbEF5aotSc2AVwlr3RZb0sbMZsQVm6s4SRPMrG15+5xLMm9wOueyTlIBheX80z90BJgvgO2qAkm3AScD31GYUmtmtn98Ubnqzpe0yW+S3gWeIhTNg5Dlc7qZdYktKOdyzBuczjnnHCDpK2BnM1sedyzOuWSQtBnwAKFauwEfEeZw/hhrYM7lkM/hdM4554KJwAbArJjjcM4lhJn9BHila1eteYPTOeecC5oBX0kaw5pzOP1m0Tn3p/hyS855g9M555xLuTHuAJxzifMavtySq+Z8DqdzzjnnnHNZIOlTM9sj7jici5M3OJ1zzjlA0gIKqyivA9QGFnkVZefcn+XLLTnnKbXOOeccAGZWP31b0hHA7vFE45xLiJ0Iyy3tT9pyS9G2c9WCj3A655xzpZD0iZntGXcczrn85MstOecjnM455xwAko5K26wBdKAwxdY55/4MX27JVXve4HTOOeeC7mmPVwI/AIfHE4pzLiFKWm7JzMw/W1y14Sm1zjnnnHPOZYGk/dI3gY7ACWa2Q0whOZdzPsLpnHOuWpN0QxmHzcxuyVkwzrlEMbORktoCJwLHAlOBR2INyrkc8wanc8656m5RCfvWB84EmgDe4HTOrRVJWwPHAycAc4AXCJmFnWMNzLkYeEqtc845F5FUH7iU0Nh8EfinmXmxD+fcWpFUALwPnGlm30b7vjezLeONzLncqxF3AM4551zcJDWWdCswiZD9s6uZXeWNTefcn9QDmAEMl/S4pC6EOZzOVTs+wumcc65ak3QXcBTwGPCgmS2MOSTnXEJIWh84gpBauz/wNPCqmQ2JMy7ncskbnM4556q1KPVtGWEplPQvRRGKBjWIJTDnXKJIagwcAxxnZvvHHY9zueINTuecc84555xzWeFzOJ1zzjnnnHPOZYU3OJ1zzjnnnHPOZYU3OJ1zzjnnnHPOZYU3OJ1zzjnnnHPOZYU3OJ1zzjnnnHPOZcX/A+pBra9xmlJO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data:image/png;base64,iVBORw0KGgoAAAANSUhEUgAAA5wAAAK+CAYAAADOoRFYAAAAOXRFWHRTb2Z0d2FyZQBNYXRwbG90bGliIHZlcnNpb24zLjQuMywgaHR0cHM6Ly9tYXRwbG90bGliLm9yZy/MnkTPAAAACXBIWXMAAAsTAAALEwEAmpwYAAEAAElEQVR4nOzdd3gUxRvA8e9cEgglCUkgDVC6Ii1A6CAJoSNNQEA6CiJNqoJIEUQRFfwpClhQUVTAAqhI70V6772mEEJCSCHl5vfHHekJAXJ3Ed/P8/Bwtzu7905293Zn39k5pbVGCCGEEEIIIYTIbQZbByCEEEIIIYQQ4vEkDU4hhBBCCCGEEBYhDU4hhBBCCCGEEBYhDU4hhBBCCCGEEBYhDU4hhBBCCCGEEBYhDU4hhBBCCCGEEBYhDU4hhBBCCCGEeMwppRYopUKVUkezmK+UUp8opc4qpQ4rpWrkxudKg1MIIYQQQgghHn/fAi2zmd8KKG/+NxCYmxsfKg1OIYQQQgghhHjMaa23AOHZFGkPLNQm/wBFlFLej/q50uAUQgghhBBCCFEcuJLq/VXztEdi/6grEOKehLDz2tYxWNLbfm/ZOgTxCBZFHbN1CBZTyL6ArUOwqFoFHvlcl6cdjAu2dQgWdScpztYhWFTTQmVtHYLFxJFk6xAsyhUHW4dgUe7aztYhWNSES4uUrWPICWteH+crVvYVTF1h7/lCa/3FA6wis7/pI8cvDU4hhBBCCCGE+JczNy4fpIGZ3lWgZKr3JYDrjxQU0uAUQgghhBBCCMsw/qt6CqwAhiqlfgbqAJFa66BHXak0OIUQQgghhBDiMaeU+gnwB4oqpa4Ck8HUt1xrPQ9YCbQGzgIxQL/c+FxpcAohhBBCCCGEJWijrSNIprXufp/5GhiS258ro9QKIYQQQgghhLAIaXAKIYQQQgghhLAI6VIrhBBCCCGEEJZgzDtdam1FMpxCCCGEEEIIISxCMpxCCCGEEEIIYQE6Dw0aZCuS4RRCCCGEEEIIYRGS4RRCCCGEEEIIS5BnOCXDKYQQQgghhBDCMiTDKYQQQgghhBCWIM9wSoZTCCGEEEIIIYRlSIZTCCGEEEIIISzBmGTrCGxOMpxCCCGEEEIIISxCMpxCCCGEEEIIYQnyDKc0OP9LlFIdgd+Ailrrk7aO52G99e4stmzfjZtrEZb9MM/W4eRI+cZVaT2pNwY7A/sWb2TL3D8ylGkzuTcVAnxJiI3n1zHzCDp2EYB6/Vri1y0AlGLvzxvYuWAVAC3Gv8jTTWuQFJ9I+OUQfhs7n7jbMdasVjJL1K9S6zo0GdGJYuV8mNd+ItePXLBmlbI1+b038G/akLjYOMYMncixwxkPp9nz3qVq9UokJCRyaP9RJoyaRmJiIu07t2bQ8H4AREfHMHHMdE4cO23tKmRr/PRRNAqsR1zsXSYMn8aJI6cylOnevzO9BnblidIlaVixBRHhkQD0G9yDNp1aAGBnb0eZ8qVo9Ewrbkfctlr8lRv78uKk/hjsDGxZvJ6Vc3/PUObFyf2pGlCD+Nh4vh7zKZeOXch2Wb/W9egwoive5Yozrf04Lh45B4B7iWK8u+5/BJ+/DsC5A6dZOOELK9U0o9ffGUGDwHrExcYx+bXpnDyScd/q2r8TLw54gSdKlyDgmdbJ2w6gZv3qjJ36GvYO9kSER/Byx6HWDP+BTHx3LI2bNiA2Jo43hk/heCbH4Udz36Gyb0USExI5fOAYE0e/S2Jiog2izdwzjavxwqR+KDsD2xevZ83c5RnKvDC5H5UCqhMfe5eFYz7nyrELuHq702fWEJyLFUEbNdt+WsfGb/5OXsa/T0v8e7ckKSmJoxv28/uMRVapjyWOvRfG98a3qR+J8YmEXg7m67FziL0dQ+lq5ej73iDTSpVi+ceL2b96t1XqCfB042p0mNQHg52BfxZvYMPcFRnKdJzch4rmbffTmLlcM5/33tr2KXfvxGI0GjEmJjG73QQAfJ55ki7TX8Y+vwPGxCR+nbiAy4fOWa1OWSnTuCrNJ/dC2Rk4+PMmdqY7x7uX9ea5D1/Bq1IpNn24hF1frATAyduNdrNfpXAxF7RRc+DHDez5ZrUtqiBsTLrU/rd0B7YB3WwdyKPo0LoZ82a9Y+swckwZFG2n9mNh35l80mwsVdrVp1i54mnKVPD3xb20F7P9R7Hsza9oN70/AB4VSuDXLYB57SfyWatxPN2kBu6lvAA4t+0InzZ/nTmtxhF2IYhnB7ezet3AcvULPXWFnwbN5tLuvHVvxL9pQ0qVeYKAWm0ZP2oq73z4Vqbllv+yksA67WnZsBOOjvnp2qsjAFcuXaNr2/60erYLn374Be/OnmTN8O+rUWA9nihdktZ1uzBlzHtMnPl6puUO7D7My12Gc+1yUJrp33y+iM6Bvekc2JuPp89l784DVm1sKoOBXlMHMLvvdCY0G0Gddg3xKVciTZmq/jXwLO3NOP+hfPvmXHpNH3jfZa+dusycQTM5vft4hs8MvRTC5NZjmNx6jE0bmw0D6/FEmRK0r9eVd8bM5M33x2Ra7uDuwwx64TWuX0m77Qo7F+bNGaMZ0ecNOjfuydgBme/beUHjpg14skxJmtbuwMTR7zB15vhMy6349W9a1OtEm2e74uiYnxd6drBuoNlQBkW3qS8xp++7TG02klrtGuCV7ruzkn91PEp7Mdl/OD+++QXdp78MQFJiEr++8z1Tm45iZscJNO7VInnZCvUqUa2ZH++0GsO05qNZ92XGG4CWqY9ljr1j2w7xVvMRTGo1ipAL13lu8POA6Zh8u+3rTG49hlm9p9Fn+iAMdta5rFUGxfNT+/NF3xm832w0Ndo1wDPdtqvo70vR0t686z+CpW9+SWfztrvn8+7T+Kj1uOTGJkDbcT1Y/b9f+aj1OFbNWspz43tYpT7ZUQZFy2l9+bnPTOY3fZ1K7epRtHzausZGRLNm8kJ2fflXmuk6ycj6dxYxP/B1vu0wmZq9m2VY9j/BaLTevzxKGpz/EUqpwkAD4CXMDU6llEEp9blS6phS6k+l1EqlVGfzvJpKqc1KqX1KqdVKKW8bhp+Gn28VXJydbB1GjpXwLcfNSyHcuhJKUkISR/7YScXmNdOUqdi8Jgd/2wrA1QNncXQqSOFiRShWrjhXDpwlIS4eY5KRC7tOULGFHwBntx7BmGT6crly4CwuXu7WrZiZpep349x1ws4HZfg8W2vWKoDfFpsu4A7uPYKzixPFPItmKLdp3bbk14f2H8XbxxOA/XsOcTsyCoADew/jZZ6eVwS0fJYVS013pw/vO4aTc2GKemTct04ePZ2hwZJe647NWPn7WovEmZUyvuUIvRTMjSshJCUksvuPbVRvXitNmerNa7Hjt80AnD9whoJOhXApViTbZYPOXUvOYuZVjVs05M8lph4CR/Yfw8nZKdNtd+roGYKuBGeY3ur5Zqz/azPB10IAuBUWYdF4H0XTlo1Ztth0cXtw31GcXApnehxuXrc9+fWh/cfw9PGwWoz3U8q3HDcuBRNm/u7c+8cOqqXbV6s19+Of37YAcMG8rzoXK8LtGxFcMWcG70bHEXzuGkW83AB4tkdzVs9dTmK8KZMbddM6N3wsdewd23oo+Vx37sBpXM3nunjzeQPAIX8+tNZWqSfAE77lCLsUTLh52x34YweVm/ulKVO5uR97zdvu0oGzFHAqiFOxItmuV6NxLFwAAEfngtwOuWWR+B+Ej29Zwi+GEHHlBsaEJI7/8Q8VmqU9x8fcvE3Q4fMkJaQdHOdOaATBRy8CEB8dx82z13HydLVW6CIPkQbnf0cHYJXW+jQQrpSqATwPlAKqAC8D9QCUUg7Ap0BnrXVNYAEw3QYxPxacPV2JvH4z+f3toHCcPd3SlHHydCXyenhKmeBwnL1cCT11hVK1n6ZAkcI4OOajQoAvLt4ZLyBrdvHn9KaDFqtDdqxRv7zE09uDIPMFOUDQ9RC8vLO+iLW3t6fjC8+xef32DPO69uzI5lQN07zA07sYwddCk9+HBIXi6V3sgdfjWCA/DQPqsvbPjbkZ3n25eroRfj0s+X14UDiunmn3qSLpytwKvomrl3uOls1MsZIeTPnrA95YPJXytSrmQi0ejod3MYKvp912Hg+w7Z4s8wTORZz48rdPWbT6a57r0tISYeYKT28Pgq6nHIfB10Px9Mq6rvb29nR4oQ1bN+ywRng5UsTTjVupvjtvBd2kSLrvTlOZtPvqvYblPW4lilHymdJcPHgWAI8y3pSr/TSvL5vOyMVTeLJqWQvWIoU1jr1GXQI5sulA8vsyvuV5Z83HTFs9i4VvzU9ugFqai6cbEam2XURQOC7ptp1z+jLB4biYt53Wmle+f5ORf7xL3e6ByWWWvf0dbcf3YOKOz2j3Zk/+mvmThWtyf05ebkQFpT3HO3k9eKPRpURRPCs9ybWDtu8ibG1aG632L6+SZzj/O7oDH5tf/2x+7wAs1aY9NFgpde/K8CmgMrBWKQVgB+S9VNO/helvmEb6O7EqkzJoU5Zv67w/6PfDeOKj4wg+cQljUto7iI2HtMeYlMShZRkbNFZh4frlNZlWJZs769M+eJPdO/ex558DaabXbViLF3p2pEvrvrkc4aNR3H975oR/80Yc2HPEqt1pgYfeH7XWOVo2vcjQW4yu/wrREXd4snIZhn/xBhOajyDuTuwDBv7osqxXDtnZ21Gx6tO80mU4jo75+e7P+Rzed4zL56/kZpi54kHrOmXmOPbs3M/efw5aMKoHk6M6ZP6Fk/wyf8H8vDJ3NEunfpu8z9nZGSjoXJiZHSbwZLWyvPzZSCY2ssKzuBY+9p4b0omkpCR2LtuSPO38wTO81XwE3mWL8/JHwzi86QCJdxMetgY5lpPzQGZl7m27TztN5nboLQq7OzPohwmEnrvG+d0nadCzGcunLeTwqt1Ua1OXru+/wryeee9+/4OeExwK5qfTvBGsnfo98Tb4bhS2Jw3O/wCllDvQBKislNKYGpAayPg0v3kR4JjWul4O1j0QGAjw+Ufv8HLv7rkT9GPkdnA4Lj4pd2qdvd2ICr2VSZmUu6POXm7JXWn2LdnEviWbAGg2tiuRqe40Vu/UiKcCa/DNi7Y7IVmyfnlFr5e60q2X6bmhwweO4V08pRust48nIcE3Ml1u+NhXcCvqypu9p6WZ/vQz5Znx8WT6dR1CxK3ITJe1pm79OtG5Z3sAjh48gVfxlIytp7cHocFhWS2apVYdmrLy9zW5FmNO3Qq+iZtPStdKN283IkLDsy3j6uVOREg49vns77tseonxiSTG3wHg0tHzhF4Oxqu0T/KgQpb2Qr/neb6H6fntYwdP4OWTdtvdeIBtF3o9lIjwCOJi4oiLiWP/PwepUKlcnmlw9ujfJflZ6MMHjid3Uwfw8vEgNCTzug4dMwA3d1eGjM5bF+63gm/imuq709Xbnch0350RwTdx9SkKmAbuMu2rpjIGezsGzhvN7mVbOZhqsJxbweEcWL0LgEuHzqGNRgq7OXEnPMri9bHUsdegkz/VAmvywYtTMv3soHPXuBt7lxIVnrDKsRcRHE6RVNuuiLcbt9Ntu8j0ZbzciDRvu3tl79y8zZHVe3iiWjnO7z6JX6fG/P72dwAc+usfus4YaOmq3FdUcDhO3mnP8XdCInK8vMHejk7zRnB02XZOrdprgQjFv4F0qf1v6Aws1Fo/qbUupbUuCVwAwoBO5mc5PQF/c/lTQDGlVHIXW6VUpcxWrLX+Qmvtp7X2k8Zm5q4dOod7KS9cSxTDzsGOKm3rcXLtvjRlTqzdh+/zjQAoUb0cd6NiuXMjAoBC7s4AuPi480zLWhxesRMwjQzbaFBbfnj5QxLi4q1XoXQsVb+85PuvF9PGvytt/LuyZuVGnu/aFgBfvypE3b7DjUwudLv27MizTeozfMC4NHeDfYp7Mfe7WYx6dQIXzl2yWh2y8/M3vyYP9LPh782069IagKo1K3En6g5hoQ92E6CwUyH86lVn46ot9y+cyy4cOotHKW+KlvDAzsGe2m0bcmBt2oucA2v3UP/5xgCUqV6e2KgYIm9E5GjZ9JzcnFEG06m0WElPPEt5c+NySLbL5KYl3/xGt6Z96da0LxtXbeG5F0zdYKvUePBtt2n1VqrXqYadnR2OBfJTuUYlLpy5aKHIH9yiBUtpF/Ai7QJeZN3fm+jQtQ0AvjUrZ3kcdunZgUYB9Rj5yptWfcYvJy4dOodHKW/czd+dfm3rczjd/nZ47V7qPv8sAKXN++pt83dnr/cHEXz2Guu/TjtQy6E1e3iqXmUAPEp7Y+dgb/HGJlju2Kvc2JdWgzrwycsziE91ritawiN5kCD34sXwKuND2NVQrOHKoXMUK+WFm3nbVW9bn6PpzntH1+7Dz7ztnqxejrioGKJuRJCvQH7yF3IEIF+B/FRoVJXg06abOrdDb1G27jMAlK9fmRsXMz5rbW3XD53HrbQXLiWLYXCw45m2dTmdrq7ZaTNzADfPXmP3V3/fv/DjSgYNQuW1L2CR+5RSm4AZWutVqaYNBypiymY+C5wG8gOztNZrlVK+wCeAC6ZM+Mda6y+z+5yEsPNW2ZnGTp7BngOHiYi4jbtbEQa/1ItObVtY/HPf9nv4ERsr+PvSelIv08+GLNnE5s+WU6uH6bmNPYvWA/Dc1L5UaFyN+Ni7/DZ2fvLPgLy8ZBIFXQuTlJjE39N+4PyOYwCM3DQL+3wOxESYLiSuHDjLigkLHqWKD80S9avYwo/npvShkJszcbdjCDpxie96z3joGBdFHXvEWqaYOnM8zzZpQGxsHK8Pm8SRg6aRSxf8PIdxI94mNPgGZ0L2ce1KENF3ogFY9ecGPv1wPjM+nkzLtk25dsU0AE1iUhLtA198pHgK2Rd4tAqlM+G9MTRsUpfY2DgmvvYOxw6ZRgr+fNEsJo96lxshYfR4+QX6DelJUQ83wsNusXX9TiaPeheA9l3b0LBJXca+MjFX4qlV4MFGNazqX4Puk/phsDOwdckG/vzsV/x7NAdg0yJT1rXn1Jep0tj0cwVfj/0sOSuS2bIANVrUpseUl3FycybmdjRXTlzko97TqNmyLh1HdSMpKQmdZOT32Ys5tP7B7uIfjMu9i8px742ifkBd4mLjmDLiXY6bt92niz5k6qgZ3AgJo/tLnekzpAfuHm7cCotg2/qdTB1tOrZ6D36R9t1aYzRqfl/0Bz9+ueSRY7qTFPfI68jM5Pff4NmA+sTGxjFu+BSOHjoBwJc//Y8JI6YRGhLGiaBdXL8STHS06Thc8+dG5nyU7ansgTUt9PDPSFbyr04X809r7FiykVWf/U6jHs0A2LrINOBWt6kv8UzjasTHxrNw7OdcPnKesn5PMeaXaVw9cSm5Ib185k8c23QAOwc7es0cTMlnniQxIZHfpn/PqZ0P9/0Xx4M94mCJY2/Gpjk45HPgjvlcd++nh+p1bEybVzuSlJiINmqWf7KUA2se7GdRXHF4oPKpVfT3pb152+1espF1ny2jXo+mAOxctA6A56f24+nGviTE3uWnsfO4euQ8biU96P/FaAAMdgb2L9/Ous+WAVDa7yk6TO6Dnb0dCXcT+PWtr7l69OF/Esxd2z30sqmVDahGM/M5/tCSzWyfs5wa5nP8/kXrKVTMhf5/vEP+wgXQRiPxMXeZ3/R1PJ4uSZ9fJxNy4jIYTfvpxg8Wc27joVyJa8KlRZl1XM5z7p7ZYbXGVv7y9fPk30QanP9xSqnCWus75m63u4EGWuuHuvqxVoPTVh6lwSlsLzcbnHlNbjc485oHbXD+2+RmgzMvslSDM694lAZnXvegDc5/m0dpcP4b5FaDM6/61zQ4T2+zXoOzQsM8+TeRZzjFn0qpIkA+YNrDNjaFEEIIIYQQIj1pcP7Haa39bR2DEEIIIYQQjyXj491TICdk0CAhhBBCCCGEEBYhGU4hhBBCCCGEsASdd0ePtRbJcAohhBBCCCGEsAjJcAohhBBCCCGEJeTh38e0FslwCiGEEEIIIYSwCMlwCiGEEEIIIYQlyDOckuEUQgghhBBCCGEZkuEUQgghhBBCCEuQZzglwymEEEIIIYQQwjIkwymEEEIIIYQQFqB1kq1DsDnJcAohhBBCCCGEsAhpcAohhBBCCCGEsAjpUiuEEEIIIYQQliA/iyIZTiGEEEIIIYQQliEZTiGEEEIIIYSwBPlZFMlwCiGEEEIIIYSwDMlwilzztt9btg7BoibvfcfWIYhH8GEJf1uHYDEu+e/aOgTLKlDc1hFYVMJjPmT+zbjbtg7Bonzz57N1CBazyz7O1iFY1NSu8bYOwaIMT/jYOgQB8gwnkuEUQgghhBBCCGEhkuEUQgghhBBCCEswPt69WHJCMpxCCCGEEEIIISxCMpxCCCGEEEIIYQnyDKdkOIUQQgghhBBCWIZkOIUQQgghhBDCEuR3OCXDKYQQQgghhBDCMiTDKYQQQgghhBCWIM9wSoZTCCGEEEIIIYRlSIZTCCGEEEIIISxBnuGUDKcQQgghhBBCCMuQBqcQQgghhBBCCIuQLrVCCCGEEEIIYQnSpVYynEIIIYQQQgghLEMynEIIIYQQQghhAVon2ToEm5MMpxBCCCGEEEIIi5AMpxBCCCGEEEJYgjzDKQ1OkTeUb1yV1pN6Y7AzsG/xRrbM/SNDmTaTe1MhwJeE2Hh+HTOPoGMXAajXryV+3QJAKfb+vIGdC1YB0GL8izzdtAZJ8YmEXw7ht7HzibsdY81qPZS33p3Flu27cXMtwrIf5tk6nFz3uNXvo4/epmXLAGJiYhkwYDQHDx7NUGbevJnUqFEVpRRnzlxgwIBRREfn3X1x+vsTCGz+LLExcQwfPJ4jh45nKPP5lx9QrXplEhMSOLDvCGNGTCYxMZH6DWvz3Y+fcfnSVQD++mMts2Z+bvGYKzf25cVJ/THYGdiyeD0r5/6eocyLk/tTNaAG8bHxfD3mUy4du5DtsoVcCvPqnFEULeFB2NVQPh/yETG3oyldrRx93xtkWqlSLP94MftX7yafYz4Gfz4Gjye9MCYZObh+L7+8/4PF657a+OmjaBRYj7jYu0wYPo0TR05lKNO9f2d6DezKE6VL0rBiCyLCIwEo7FSIGZ+/jXdxT+zs7Ph27iKW/fyXVeO/n/dmTqRZ88bExsYyZNAbHM5k35z/1Uf41qhMYkIi+/cdZuTwiSQmJjLstZfp/EI7AOzt7ajwVFnKl65DxK1Ia1cjUyX9q1L/7V4oOwMnf9rEwc/SngeLlPXGf9ZAilYuxe6ZSzk8f2XyvCovt+Tp7v6gNeEnr7Jp9Bck3U2wcg3uHUv9UHYGti5ez8q5yzKUeXFyf6oEVDcfh3O4nOY4zLhsyWdK0Xv6QBzyO2BMNPL9xC+5cOgspauVo897rwCglGL5x0vYv3q3taqagV2F6uRv1x+UgYQ960jYlPE7yK5MJfK17Q92dhAdRez8iSgXd/J3HY7ByRWtjSTuWkvC9rx13G2/GMYHW05h1JoOlYrT3690mvnf7bvIylNBACQZNRduRbNhgD8ujg5MWXeMLRdu4FYgH7/0rG+L8EUeIF1qzZRSHZVSWin1tJU/96JSqmg28+9YMx5bUAZF26n9WNh3Jp80G0uVdvUpVq54mjIV/H1xL+3FbP9RLHvzK9pN7w+AR4US+HULYF77iXzWahxPN6mBeykvAM5tO8KnzV9nTqtxhF0I4tnB7axet4fRoXUz5s16x9ZhWMzjVL8WLQIoV64UlSo9y5Ah4/jkk+mZlhs7diq1a7ekVq0WXLlyjVdf7WvdQB9AYLNnKV32SepWb8GY1yYxc9bkTMv9uuQPGvi1onG9djgWcKRHn87J83bt3Edgo44ENupolcamMhjoNXUAs/tOZ0KzEdRp1xCfciXSlKnqXwPP0t6M8x/Kt2/Opdf0gfddtvWrHTm+4wjjAoZyfMcR2gzuCMC1U5d5u+3rTG49hlm9p9Fn+iAMdqbT6aovV/Bm4HAmtxlD+ZpPUcW/usXrf0+jwHo8Ubokret2YcqY95g48/VMyx3YfZiXuwzn2uWgNNO79+/MuVMX6NSkF/2eH8zYKcOxd8g796WbNm9M2bJP4ufblJHDJ/LR7KmZllu6ZAV1arSgQZ02ODo60qvPCwB8+r+vaNygHY0btGPqlI/Yvm13nmlsKoOiwTt9WNlrJksCXqdc+7oUKe+TpkxcRDTbJ33PoVQNTYCCXq5U7t+c39pMZGnT8Sg7A2Xb1bVm+IDpWOo59WVm953OW81GZnocVvGvjmdpb8b7D+O7N+fRO9VxmNWyXcb1YsX/ljKl9Vh+n/UzXcb3AkzH4dS2bzCl9Vhm9X6H3tNfST4OrU4ZyN9hALEL3iFm1mvYV2uE8khbdxwLkr/DQOK+e4/YWSOI++FD03Sjkfg/vyPmo+HEzhmHQ71WGZe1oSSjZsamk8xpX51fe9Zn1elgzt1Me2nap2YpFr9Yj8Uv1mNY/fLULO6Ki6MDAG0r+vBZ+xq2CD3v0Ebr/cujpMGZojuwDehm60D+a0r4luPmpRBuXQklKSGJI3/spGLzmmnKVGxek4O/bQXg6oGzODoVpHCxIhQrV5wrB86SEBePMcnIhV0nqNjCD4CzW49gTDIdfFcOnMXFy926FXtIfr5VcHF2snUYFvM41a9t2+YsWvQrALt3H6BIEWe8vDwylIuKSjk5FyjgiNbaajE+qJZtAln603IA9u09hLOLMx6exTKUW792S/LrA/sO4+PjZbUY0yvjW47QS8HcuBJCUkIiu//YRvXmtdKUqd68Fjt+2wzA+QNnKOhUCJdiRbJdtnqzWmz/ZSMA23/ZSPVmtQGIN3/fADjkz5e8PePj4jm505ThTkpI5NKxC7ha8XsnoOWzrFhqaowc3ncMJ+fCFPXI+Pknj57m+pWgDNO11hQqXBCAgoUKEBlxm6TEvDPYRes2Tfn5p2UA7N1zEOciTnhmsm+uW7M5+fX+fYfwKe6ZoUynzs/x2y9/WizWB+XhW5bbF0OIunwDY0ISZ5f/Q6l058G4m7e5ceg8xky2icHeDnvHfCg7A/YF8hETcstaoSdLOZZCSUpIZNcf2/HN9DjcBNw7DgumOw4zW1bjWLgAAAWdCxIREg5kfRzagqFkOYw3g9DhIZCUSOKhbdg/UztNGXvfZ0k8+g86IgwAHW262aGjbmG8ft5UKD4OY+hVDC5553rlaEgkJYsUpIRLQRzsDLQo78Wm8zeyLL/qdDAtK6ScD1I3PsV/lzQ4AaVUYaAB8BLmBqdSyl8ptUkp9YtS6qRSapFSSpnnXVRKva2U2q+UOnIvK6qUmqKUGpNqvUeVUqXMr5cppfYppY4ppQY+RIzZxVNLKbVDKXVIKbVbKeWklHJUSn1jju+AUirAXLavOZY/lFIXlFJDlVKjzGX+UUq5mcuVVUqtMse81ZKZX2dPVyKv30x+fzsoHGdPtzRlnDxdibwenlImOBxnL1dCT12hVO2nKVCkMA6O+agQ4IuLd8Yv6ppd/Dm96aClqiD+o3x8vLh6NeXC/dq14CwbXl988SGXLu3jqafK8vnn31grxAfm7e3JtWspdQq6Hoy3T8YL9nvs7e3p3K0dG9ZtTZ5Ws7YvG7Yt48dfvuCpp8tZNF4AV083wq+HJb8PDwrH1TPt90CRdGVuBd/E1cs922VdihUh8kYEAJE3InAu6pJcroxved5Z8zHTVs9i4Vvzky987yngXJBqgX6c2H4k1+p5P57exQi+Fpr8PiQoFE/vjA2yrPz49S+UqVCKjYf/5PdNi5jx1uw8dXPE2yftvnn92v33zRe6dWB9qn0TTDd9Aps2YsXy1RaL9UEV9HblTlDKOS46OJxC3q45WjYm+BaH5q+kx67/0Wv/HOKjYri6JWPXfkvLcIwF3cQ13bnc1dOd8FTn+/DgcFy93LNd9qe3v+GF8b34cMc8XnizN7/OXJRcroxveaatmc3U1R/x/VtfZDgOrUW5uKMjUuqlI2+iXNLW3VDMBwoUpsDAqRQY9gH2Nfwzrse1GIbipUm6fNrSIedY6J27eBbOn/zes3B+bkTfzbRsbEISOy6FEVgu6+PyP8lotN6/PEoanCYdgFVa69NAuFLqXu6/OjACeAYog6lRek+Y1roGMBcYw/3111rXBPyA4Uqph7l9lSEepVQ+YDHwmta6GtAUiAWGAGitq2DK3n6nlHI0r6cy8CJQG5gOxGitqwM7gd7mMl8Aw8wxjwEs1y/O1G5OI/1FjsqkDBpunLvO1nl/0O+H8fT57g2CT1zCmJT27m/jIe0xJiVxaNn2XA1biEx3yywu0AcOHEPp0rU4efIsXbq0tXBkj+AB6gTw/qxJ/LN9L7t27gPg8KFj1KzchCYNO/D1/B/49sc5loo0xUN+h2itc7RsZs4fPMNbzUcwtd0btHn1eezzp9zBN9gZGPTJSNZ9+xc3roTkpAa5QmWy8R6kwdggoA4nj54moOpzdGrSmzffG5Oc8cwLstyGWfhw9hR2bt/DPzv2ppneslUTdu3an2e600Lm244cbrp8LgUp1bwGP9YbyQ81h2FfID/ln29w/wVzWY62TxbfL9ktG9CzBT9P+5Yx9Qfx87Rv6ff+4OQy5w+eYWLzkUxrN47Wr3ZMcxzaXPrtZzBgV6Issd9MJ/brqeQL7Iwq6p0yP58jjj1f5+6KBXA31qqh5pYtF27g611EMpoiA2lwmnQHfja//tn8HmC31vqq1toIHARKpVrmN/P/+9JNz8pwpdQh4B+gJFD+IeLMLJ6ngCCt9R4ArfVtrXUi0BD43jztJHAJqGBez0atdZTW+gYQCdwbmeAIUMqc8a0PLFVKHQTmA6m+FVMopQYqpfYqpfbujzr7EFUyZStdfFLa387ebkSF3sqkTMrdQmcvN26buwztW7KJz5+bwFddpxEbEc3NC8HJ5ap3asRTgTVY+tpnDxWbEOm98kpvdu36m127/iYoKJQSJVIOjeLFvQgKyrqBYTQa+eWXP+jQobU1Qs2xfi+/yPqtv7N+6++EBIdSvHhKnbx9vAgOCs10udFvDMHd3Y1Jb85InnYnKpoY84BI69duwd7eATe3IhaN/1bwTdx8Uh6Fd/N2IyI0PNsyrl7uRISEZ7ts5I0IXIqZYncpVoTbYRkbKEHnrnE39i4lKjyRPK3ve4MIuRDE2gWWH/ijW79O/LJ+Ib+sX0hoSBhexVO6dHt6exAaHJbN0ml17PYc6/7aBMCVi1e5dvk6pcuXyuWIH8xLA3qwefsKNm9fQXBQSJp906d41vvm6+OG4l7UjQnj380wr2PnNvy6NO90pwWIDgqnsHfKOa6QlxvRwTnrFluiYWWirtwgLjwKY2ISF/7ei2fNh7nEeDQZjjFvdyLSnctNZVLO925ebpkeh6mXrd+pMftW7QJgz187KV0tY6+JzI5Da9KRN1FFUuqlXNzRt8MzlEk6dQAS7kJMFEkXjmPwLmWaabDDsddYEg9uIenYLitGfn8ehfMTcicloxly5y7FCuXPtOzq08G0fMp2j1fkWfIMpzQ4zZnGJsBXSqmLwFigK6b7cKn7DCSRdlTfu5lMTyTt39TR/Bn+mDKP9cxZyAP35j2gzOJRZH4fNJP7iJmux5jqvdG8TgMQobX2TfWvYmYr0lp/obX201r71XB6uK5z1w6dw72UF64limHnYEeVtvU4uXZfmjIn1u7D9/lGAJSoXo67UbHcMXd1K+TuDICLjzvPtKzF4RU7AdPIt40GteWHlz8kIS7+oWITIr358xdSp04r6tRpxYoVq+nRoxMAtWtXJzIyiuDgjBfAZco8mfy6deumnDr1cDdnLOWbr35MHuTn7z/X06V7ewBq+lUj6nYUoSEZn9fp0bszAYENGfTS6DRZjGIeKReN1WtUwWBQhIdHWDT+C4fO4lHKm6IlPLBzsKd224YcWJs2q3Vg7R7qP98YgDLVyxMbFUPkjYhslz24bi8NOgcA0KBzAAfW7gGgaAmP5MFJ3IsXw6uMD2FXTdv9+dHdKeBUiJ+mWqfb9M/f/ErnwN50DuzNhr83066L6WZG1ZqVuBN1h7DQm/dZQ4qgayHUbWR6bs69mBulyj7B1UvXLBJ3Tn395aLkgX7++nMd3bp3AMCvli+3I6MIyWTf7NWnC02aNmJAv5EZMmxOzoVp0KA2f/+1zhrh51joofO4lPbCqWQxDA52lGtfl0tr9+do2TvXb+JRvRz2jvkAKN6wErfOWn+7XTh0Fs9Ux1Kdtg04aD5m7jm4di/1n/cHTMdhTKrjMKtlI0Jv8VTdSgBUrF+FkIumbtVpj8OieKc6Dq3NePUsBndvlKsH2NljX60hSSfS1j3x+G4MpSuCwQAO+TCUrIAONW2n/J2HYAy9RsLWjCP021olT2cuR8RwLTKWhCQjq88E418mY1f9qLsJ7Lt2C/8yGccxECLvDD9nO52BhVrrV+5NUEptxpQhfFAXgefM66gB3Bs32gW4pbWOMT8LmZvDx50EfJRStbTWe5RSTpi61G4BegAblFIVgCeAU8B9hwrTWt82P9/ZRWu91PysaFWt9aFcjDuZMcnIn5O+pc/CcaafRVmyidAz16jVIxCAPYvWc3rjQSoE+DJq82ziY+/y29j5yct3nzuCgq6FSUpM4o+J3xB3OxqA597ui30+B/r9MB4wDRy0YsICS1QhV42dPIM9Bw4TEXGbwA49GfxSLzq1bWHrsHLN41S/Vas20LJlAMePbyUmJpaBA1N61y9b9i2vvvoGwcGhfP31bJycCqOU4siR4wwbNsGGUWdv3ZrNBDZ/ll0H1xAbE8drQ95Mnrdo6XxGDZtISHAoM2dP4eqV6/y11tQ55N7Pn7Rt34I+L3UjKTGJuLg4Xuk/2uIxG5OMLJr0FaMXTsRgZ2Drkg1cP3MF/x7NAdi0aA2HN+6nakAN3t/8GfGxd/l67GfZLgvw19zfGPzZaJ59IZCb12/w+eCPAChfqyJtXu1IUmIi2qj5fuKX3LkVhauXG22Hdeb62atM+esDANZ/9zdbFq+3+N8AYMu6HTQKrM/fu34hNjaOia+ljAb9+aJZTB71LjdCwujx8gv0G9KToh5u/LbxB7au38nkUe8yb9YCpn8ykd82/YBSitnTPk/+yZS8YO3qTTRr3ph9h9YTGxvL0FfHJc9b/MuXvDZ0AsHBoXz08VSuXL7O6vVLAfhzxRo+eN/Utfu5ts3ZuGEbMTF5q8uiTjKybeJ3tF70Ospg4NTizdw6fY2KPZsAcOKHDRQo5sLzK6eRr3ABtNFIlZdbsiTgDUIPnOPCyt08v+oddGISYccucWLRRqvXwZhk5IdJXzFq4VsY7AxsW7KB62euZnocztg8h/jYuywY+3m2ywJ8N24e3Sf3w87ejoS7CXw33nT+L1/raVpnchzahNHI3eVfUeClSWAwkLBnPcaQK9jXMdU9cdcadOg1kk4doOAI07PRiXvWYQy5jKHU0zjU9Ccp6CIFXjN9x8SvWkTSqZzdcLA0e4OBN/yfYvDy/RiNmvaVfCjrXpilR0zfk12qlARg47kb1H3CnQIOdmmWH7fqMPuu3iIiLoEWX29hUN2ydKxUPMPnPNby8LOV1qLy0oAAtqCU2gTM0FqvSjVtOPAqcE5rfa8BOQfYq7X+1pwJ9dNahyml/IAPtdb+SqkCwHLAA9iDqdHaCggClgHFMTX6igFTtNabUq8ri/juaK0Lm7OkY7KIpxbwKVAAU2OzKaZs6zygpvn1KK31RqVUX/PnDTWvJ3VdkucppUpjej7VG3AAftZaZz4GvdlbpV58rHemyXsfj5/y+K9yKuFv6xAsxiV/3nnOzhJau1aydQgWtSfWtllES7sek/Ms67/Rey51bB2Cxeyyj7N1CBb1SdfHuyFgeMLn/oX+xQoOmZNdb748I3bN51a7Pi7QfHCe/Jv85zOcWmv/TKZ9AnySbtrQVK9LpXq9F/A3v44FmmfxUa2y+PxSmU1PNb+w+f9NwKYs4tlD5lnTvpms71vg28w+P/U8rfUFoGV2sQkhhBBCCCGykYefrbSW//wznEIIIYQQQgghLOM/n+HMC8wDF2X2kE+g1vrx7oskhBBCCCGEeGxJgzMPMDcqfW0dhxBCCCGEECIXyaBB0qVWCCGEEEIIIYRlSIZTCCGEEEIIISxBMpyS4RRCCCGEEEKIx51SqqVS6pRS6qxSalwm812UUn8opQ4ppY4ppfrlxudKhlMIIYQQQgghLCGP/CyKUsoO+AxoBlwF9iilVmitj6cqNgQ4rrVuq5QqBpxSSi3SWsc/ymdLhlMIIYQQQgghHm+1gbNa6/PmBuTPQPt0ZTTgpJRSQGEgHEh81A+WDKcQQgghhBBCWELeeYazOHAl1furQJ10ZeYAK4DrgBPQVetHT9FKhlMIIYQQQggh/uWUUgOVUntT/RuYenYmi+h071sABwEfTD/ZOEcp5fyocUmGUwghhBBCCCEswYrPcGqtvwC+yGL2VaBkqvclMGUyU+sHzNBaa+CsUuoC8DSw+1HikgynEEIIIYQQQjze9gDllVKllVL5gG6Yus+mdhkIBFBKeQJPAecf9YMlwymEEEIIIYQQlpBHnuHUWicqpYYCqwE7YIHW+phSapB5/jxgGvCtUuoIpi64b2itwx71s6XBKYQQQgghhBCPOa31SmBlumnzUr2+DjTP7c+VBqcQQgghhBBCWEIe+R1OW5JnOIUQQgghhBBCWIRkOIUQQgghhBDCEvLIM5y2JBlOIYQQQgghhBAWIQ1OIYQQQgghhBAWIV1qhRBCCCGEEMISpEutZDiFEEIIIYQQQliGZDiFEEIIIYQQwhK0tnUENicZTiGEEEIIIYQQFiEZTiGEEEIIIYSwBHmGUzKcQgghhBBCCCEsQzKcQgghhBBCCGEJkuGUDKcQQgghhBBCCMuQDKcQQgghhBBCWIKWDKdkOIUQQgghhBBCWIRkOIUQQgghhBDCEuQZTslwCiGEEEIIIYSwDMlwCiGEEEIIIYQlaG3rCGxOMpxCCCGEEEIIISxCMpxCCCGEEEIIYQnyDKdkOIUQQgghhBBCWIZkOEWeUL5xVVpP6o3BzsC+xRvZMvePDGXaTO5NhQBfEmLj+XXMPIKOXQSgXr+W+HULAKXY+/MGdi5YBUCl1nVoMqITxcr5MK/9RK4fuWDNKj20t96dxZbtu3FzLcKyH+bZOpxc97jV76OP3qZlywBiYmIZMGA0Bw8ezVBm3ryZ1KhRFaUUZ85cYMCAUURHx9gg2pyZ/v4EAps/S2xMHMMHj+fIoeMZynz+5QdUq16ZxIQEDuw7wpgRk0lMTKR+w9p89+NnXL50FYC//ljLrJmfWzX+yo19eXFSfwx2BrYsXs/Kub9nKPPi5P5UDahBfGw8X4/5lEvHLmS7bCGXwrw6ZxRFS3gQdjWUz4d8RMztaNxLFOPddf8j+Px1AM4dOM3CCV9Yr7LpjJ8+ikaB9YiLvcuE4dM4ceRUhjLd+3em18CuPFG6JA0rtiAiPBKAfoN70KZTCwDs7O0oU74UjZ5pxe2I21atQ3bemzmRZs0bExsby5BBb3A4k31z/lcf4VujMokJiezfd5iRwyeSmJjIsNdepvML7QCwt7ejwlNlKV+6DhG3Iq1djUyV9K9K/bd7oewMnPxpEwc/S3seLFLWG/9ZAylauRS7Zy7l8PyVyfOqvNySp7v7g9aEn7zKptFfkHQ3wco1uHf89EPZGdi6eD0r5y7LUObFyf2pElDdfOzN4XKaYy/jsoPmjMSrjA8ABZ0LEXM7mimtx1K3fSNavtIueb0lnn6St597nSvHL1q6mpmyq1Cd/O36gzKQsGcdCZsyfu/YlalEvrb9wc4OoqOInT8R5eJO/q7DMTi5orWRxF1rSdj+lw1qkLXtF8P4YMspjFrToVJx+vuVTjP/u30XWXkqCIAko+bCrWg2DPDHxdGBKeuOseXCDdwK5OOXnvVtEb7tSYbTOhlOpZRWSn2f6r29UuqGUurPh1xfEaXU4FTv/bNal1Jqk1LK7yE+404OylxUShV90HXnYL19lVJzspn/lLleB5VSJ5RS2V7dKKVKKaUyXgXnEcqgaDu1Hwv7zuSTZmOp0q4+xcoVT1Omgr8v7qW9mO0/imVvfkW76f0B8KhQAr9uAcxrP5HPWo3j6SY1cC/lBUDoqSv8NGg2l3aftHqdHkWH1s2YN+sdW4dhMY9T/Vq0CKBcuVJUqvQsQ4aM45NPpmdabuzYqdSu3ZJatVpw5co1Xn21r3UDfQCBzZ6ldNknqVu9BWNem8TMWZMzLffrkj9o4NeKxvXa4VjAkR59OifP27VzH4GNOhLYqKPVG5vKYKDX1AHM7judCc1GUKddQ3zKlUhTpqp/DTxLezPOfyjfvjmXXtMH3nfZ1q925PiOI4wLGMrxHUdoM7hj8vpCL4UwufUYJrceY9PGZqPAejxRuiSt63Zhypj3mDjz9UzLHdh9mJe7DOfa5aA007/5fBGdA3vTObA3H0+fy96dB/JUY7Np88aULfskfr5NGTl8Ih/NnpppuaVLVlCnRgsa1GmDo6Mjvfq8AMCn//uKxg3a0bhBO6ZO+Yjt23bnmcamMigavNOHlb1msiTgdcq1r0uR8j5pysRFRLN90vccStXQBCjo5Url/s35rc1EljYdj7IzULZdXWuGD5iOn55TX2Z23+m81WxkpsdeFf/qeJb2Zrz/ML57cx69Ux17WS07b+hsprQey5TWY9n39z/sW7ULgH+Wb02e/uXIT7l59YbNGpsoA/k7DCB2wTvEzHoN+2qNUB5p645jQfJ3GEjcd+8RO2sEcT98aJpuNBL/53fEfDSc2DnjcKjXKuOyNpRk1MzYdJI57avza8/6rDodzLmbaS+R+9QsxeIX67H4xXoMq1+emsVdcXF0AKBtRR8+a1/DFqGLPMRaXWqjgcpKqQLm982Aa4+wviLA4PsVeox9AszWWvtqrSsCn+bmypVSdrm5vvsp4VuOm5dCuHUllKSEJI78sZOKzWumKVOxeU0O/rYVgKsHzuLoVJDCxYpQrFxxrhw4S0JcPMYkIxd2naBiC9P9hRvnrhN2PijD5+V1fr5VcHF2snUYFvM41a9t2+YsWvQrALt3H6BIEWe8vDwylIuKSjk5FyjgiM7DI9a1bBPI0p+WA7Bv7yGcXZzx8CyWodz6tVuSXx/YdxgfHy+rxZidMr7lCL0UzI0rISQlJLL7j21Ub14rTZnqzWux47fNAJw/cIaCToVwKVYk22WrN6vF9l82ArD9l41Ub1bbuhXLgYCWz7JiqakxcnjfMZycC1PUwz1DuZNHT3P9Svbfja07NmPl72stEufDat2mKT//tAyAvXsO4lzECc9M9s11azYnv96/7xA+xT0zlOnU+Tl+++Wh7nlbhIdvWW5fDCHq8g2MCUmcXf4PpdKdB+Nu3ubGofMYE5MyLG+wt8PeMR/KzoB9gXzEhNyyVujJUo6fUJISEtn1x3Z8Mz32NgH3jr2C6Y69rJcFqNWmPrtWbMswvU67hplOtxZDyXIYbwahw0MgKZHEQ9uwfybtd4S977MkHv0HHREGgI423ezQUbcwXj9vKhQfhzH0KgaXjMetrRwNiaRkkYKUcCmIg52BFuW92HT+RpblV50OpmWFlPNB6san+O+y5jOcfwNtzK+7Az/dm6GUclNKLVNKHVZK/aOUqmqePkUptcCczTuvlBpuXmQGUNac4fvAPK2wUuoXpdRJpdQipZRK/eFKqZeUUrNTvR+glJp1v6DN2dNN2ax7mFJqv1LqiFLqafMytZVSO5RSB8z/P2We3lcp9ZtSapVS6oxSamaqz+mnlDqtlNoMNLhPWN7A1XtvtNZHzOsopZTaao5nv1IqQ9+FrMqY67lRKfUjcEQpNU0p9Vqq5aan+vvnKmdPVyKv30x+fzsoHGdPtzRlnDxdibwenlImOBxnL1dCT12hVO2nKVCkMA6O+agQ4IuLd975ohaPNx8fL65eTblwv3YtOMuG1xdffMilS/t46qmyfP75N9YK8YF5e3ty7VpKnYKuB+Ptk/GC/R57e3s6d2vHhnVbk6fVrO3Lhm3L+PGXL3jq6XIWjTc9V083wq+HJb8PDwrH1TPtd0KRdGVuBd/E1cs922VdihUh8kYEAJE3InAu6pJcrlhJD6b89QFvLJ5K+VoVLVGtHPH0LkbwtdDk9yFBoXh6Z2yQ3Y9jgfw0DKjL2j835mZ4j8zbJ+2+ef3a/ffNF7p1YH2qfRNMN30CmzZixfLVFov1QRX0duVOUMo5Ljo4nELerjlaNib4Fofmr6THrv/Ra/8c4qNiuLrF+p2aMhxXQTdxTXcud/V0JzzV+T48OBxXL/ccLVuhdkVuh0USejE4w2fXfi7zhqi1KBd3dERKvXTkTZRL2vgNxXygQGEKDJxKgWEfYF/DP+N6XIthKF6apMunLR1yjoXeuYtn4fzJ7z0L5+dG9N1My8YmJLHjUhiB5bI+Lv+TtNF6//IoazY4fwa6KaUcgarArlTz3gYOaK2rAm8CC1PNexpoAdQGJiulHIBxwDlzhm+suVx1YATwDFCGjI22n4F25uUB+gE5verLbt1hWusawFxgjHnaSeBZrXV1YBLwbqryvkBXoArQVSlVUinlbf4bNMCU/X3mPvHMBjYopf5WSo1UShUxTw8Fmpnj6YopE5pedmVqAxO01s8AXwN9AJRSBqAbsOg+cT2ctPcGADJkgFQmZdCmLObWeX/Q74fx9PnuDYJPXMKYlPHurxCWkOlumUX2cuDAMZQuXYuTJ8/SpUtbC0f2CB6gTgDvz5rEP9v3smvnPgAOHzpGzcpNaNKwA1/P/4Fvf8zy6QDLeMjvE611jpZNLzL0FqPrv8KUNmP5edq3DPrfCBwLF8h2GUtRmWy8h8mm+zdvxIE9R/JUd1rIZrtl4cPZU9i5fQ//7NibZnrLVk3YtWt/nulOC5lvO3K46fK5FKRU8xr8WG8kP9Qchn2B/JR//n73rXNfjrZPFt8vOVk2qyxmGd/yxMfe5drpKw8WsKWl334GA3YlyhL7zXRiv55KvsDOqKLeKfPzOeLY83XurlgAd2OtGmpu2XLhBr7eRSSjKTKwWoNTa30YKIUpu7ky3eyGwPfmchsAd6XUvdvHf2mt72qtwzA1lrK6bbJba31Va20EDpo/K/XnRwMbgOfMmUiHe5nBHMhu3b+Z/9+XaroLsNT83ORsoFKq8uu11pFa6zjgOPAkUAfYpLW+obWOBxZnF4zW+hugIrAU8Af+UUrlBxyAL5VSR8zzMmu4Zldmt9b6gvkzLgI3lVLVgeaYbgjcTL8ypdRApdRepdTe/VFnsws7S7eDw3HxSclAOHu7ERV6K5MyKXcLnb3cuG3uMrRvySY+f24CX3WdRmxENDcvZLz7KURueeWV3uza9Te7dv1NUFAoJUqkXDAUL+5FUFBIlssajUZ++eUPOnRobY1Qc6zfyy+yfuvvrN/6OyHBoRQvnlInbx8vgoNCM11u9BtDcHd3Y9KbM5Kn3YmKJsY8INL6tVuwt3fAza2IReNP7VbwTdx8Uh6td/N2IyI0PNsyrl7uRISEZ7ts5I0IXIoVAUzZztthpsZKYnwi0RGmLtOXjp4n9HIwXqXTPntnSd36deKX9Qv5Zf1CQkPC8Cqe0qXb09uD0OCwbJbOXKsOTVn5+5rcDPOhvTSgB5u3r2Dz9hUEB4Wk2Td9ime9b74+bijuRd2YMP7dDPM6dm7Dr0vzTndagOigcAp7p5zjCnm5ER2cs26xJRpWJurKDeLCozAmJnHh77141ixvqVCzlOG48nYnIt253FQm5Xzv5uWW6bGXflmDnYEaLeqw+8/tGT63dtsG7FqRcbo16cibqCIp9VIu7ujb4RnKJJ06AAl3ISaKpAvHMXiXMs002OHYayyJB7eQdGwXeYlH4fyE3EnJaIbcuUuxQvkzLbv6dDAtn8obj1fkJdqorfYvr7L2z6KsAD4kVXdas0zueSXfG0qdt08i65F1c1LuK6AvD5bdvN+672YyfRqwUWtdGWgLOOZgXQ+0l2itr2utF2it2wOJQGVgJBACVAP8gHyZLJpdmeh0ZVP/vRZkEccXWms/rbVfDaeH6zp37dA53Et54VqiGHYOdlRpW4+Ta/elKXNi7T58n28EQInq5bgbFcsdc/e2Qu7OALj4uPNMy1ocXrHzoeIQIifmz19InTqtqFOnFStWrKZHj04A1K5dncjIKIKDM14AlynzZPLr1q2bcurUw92csZRvvvoxeZCfv/9cT5fu7QGo6VeNqNtRhIZkfF6nR+/OBAQ2ZNBLo9NkIop5pFw0Vq9RBYNBER4eYfE63HPh0Fk8SnlTtIQHdg721G7bkANr02a4DqzdQ/3nGwNQpnp5YqNiiLwRke2yB9ftpUHnAAAadA7gwNo9ADi5OaMMplNpsZKeeJby5sblrG865Lafv/k1eaCfDX9vpl0X082MqjUrcSfqDmGhGe4TZquwUyH86lVn46ot9y9sBV9/uSh5oJ+//lxHt+4dAPCr5cvtyChCMtk3e/XpQpOmjRjQb2SGLJmTc2EaNKjN33+ts0b4ORZ66Dwupb1wKlkMg4Md5drX5dLa/Tla9s71m3hUL4e9o+l0XrxhJW6dfZRhMh7OhUNn8Ux1/NRp24CD5uPknoNr91L/eX/AdOzFpDr2slv2mYZVCT5/jVvBaRtxSin8Wtdj9x+2604LYLx6FoO7N8rVA+zssa/WkKQTaeueeHw3htIVwWAAh3wYSlZAh5q2U/7OQzCGXiNha8YR+m2tkqczlyNiuBYZS0KSkdVngvEvk7GrftTdBPZdu4V/mYzjGAhh7Z9FWQBEaq2PKKX8U03fAvQAppmnh2mtb2fajdIkCnjgUUe01ruUUiWBGpi69VqKCymDIvXNQfldwP+UUu7AbaALcCirwkqplpgypQlKKS/A3fx5LsBVrbVRKdUHyGzwn5yUued3YCqmrOiLOajHQzEmGflz0rf0WTjO9LMoSzYReuYatXoEArBn0XpObzxIhQBfRm2eTXzsXX4bOz95+e5zR1DQtTBJiUn8MfEb4m6b2s0VW/jx3JQ+FHJzpveC1wk6cYnves/INIa8ZOzkGew5cJiIiNsEdujJ4Jd60altC1uHlWsep/qtWrWBli0DOH58KzExsQwcOCZ53rJl3/Lqq28QHBzK11/PxsmpMEopjhw5zrBhE2wYdfbWrdlMYPNn2XVwDbExcbw25M3keYuWzmfUsImEBIcyc/YUrl65zl9rfwZSfv6kbfsW9HmpG0mJScTFxfFK/9FWjd+YZGTRpK8YvXAiBjsDW5ds4PqZK/j3aA7ApkVrOLxxP1UDavD+5s+Ij73L12M/y3ZZgL/m/sbgz0bz7AuB3Lx+g88HfwRAhdrP0HFUN5KSktBJRr6b8AXRkfcd5NwitqzbQaPA+vy96xdiY+OY+FrKaNCfL5rF5FHvciMkjB4vv0C/IT0p6uHGbxt/YOv6nUweZcoEBrb2Z8fm3cTGxNmkDtlZu3oTzZo3Zt+h9cTGxjL01XHJ8xb/8iWvDZ1AcHAoH308lSuXr7N6/VIA/lyxhg/eN3Xtfq5tczZu2EZMTN7qsqiTjGyb+B2tF72OMhg4tXgzt05fo2LPJgCc+GEDBYq58PzKaeQrXABtNFLl5ZYsCXiD0APnuLByN8+vegedmETYsUucWGT952+NSUZ+mPQVoxa+hcHOwLYlG7h+5mqmx96MzXOIj73LgrGfZ7vsPVllMSvUeYZbwTe5cSXzTLfVGI3cXf4VBV6aBAYDCXvWYwy5gn0dU90Td61Bh14j6dQBCo6YjdaaxD3rMIZcxlDqaRxq+pMUdJECr5m+V+JXLSLpVM5uOFiavcHAG/5PMXj5foxGTftKPpR1L8zSI6bvxi5VSgKw8dwN6j7hTgGHtJeV41YdZt/VW0TEJdDi6y0MqluWjpWKZ/icx5r8LArKGqMlKqXuaK0Lp5vmD4zRWj+nlHLDlHEsDcQAA7XWh5VSU4A7WusPzcscBZ7TWl80D25TFdNgRH/dW5e53Bxgr9b6W6XUJvO8veZ54wBfrXW3nMScOs5M1n0R8NNah5l/euVDrbW/Uqoe8B1wA1M33l5a61JKqb7m8kPN6/rTvMwmpVQ/YDwQhKnbrt29cpnENgvTAEz3rgg+0Fr/oJQqD/xq/htuBIaZ61AK+FNrXTmbMmnqmeqz5gERWutx3MdbpV7Mu7n8XDB57+PxUx7/VU4l/G0dgsW45C9o6xAsqrVrpfsX+hfbE2v9bJQ1XY95sCzrv817LnVsHYLF7LLPezcectMnXR/vhoDhCet177eFgkPmZJmZykti5r1mtevjgoP+lyf/JlZpcOYl5kbebK31elvHkteZBwvaD3TRWp+5X3lpcIq8TBqc/17S4Px3kwbnv5c0OP/dpMGZN8TMHWa9Buern+bJv4m1n+G0GaVUEaXUaSBWGpv3p5R6BjiLqevufRubQgghhBBCCJGetZ/htBmtdQRQIfU08zOTmTU+AzMbkdXalFITMD3PmdpSrfV0S3+21vo4pp+AEUIIIYQQQjyMPDx6rLX8ZxqcmTE3Kn1tHUdWzA1LizcuhRBCCCGEEMIS/tMNTiGEEEIIIYSwGBml9r/zDKcQQgghhBBCCOuSDKcQQgghhBBCWIJkOCXDKYQQQgghhBDCMiTDKYQQQgghhBCWoGWUWslwCiGEEEIIIYSwCGlwCiGEEEIIIYSwCOlSK4QQQgghhBCWIIMGSYZTCCGEEEIIIYRlSIZTCCGEEEIIISzBKIMGSYZTCCGEEEIIIYRFSIZTCCGEEEIIISxByzOckuEUQgghhBBCCGERkuEUQgghhBBCCEuQZzglwymEEEIIIYQQwjKU1tLqFrmjtHu1x3pnCoq+ZesQxCOIurrJ1iFYTNyUobYOwaJG/lnQ1iFY1AhDnK1DsKjS3QvYOgSL6rzwjq1DsBgPu8f72NsZfcnWIVjU+cggW4dgUYnx15StY8iJ6Pf6WO36uND47/Lk30QynEIIIYQQQgghLEKe4RRCCCGEEEIIS5BnOCXDKYQQQgghhBDCMiTDKYQQQgghhBCWIL/DKRlOIYQQQgghhBCWIRlOIYQQQgghhLAEeYZTMpxCCCGEEEIIISxDGpxCCCGEEEIIISxCutQKIYQQQgghhCUYZdAgyXAKIYQQQgghhLAIyXAKIYQQQgghhCXIoEGS4RRCCCGEEEIIYRmS4RRCCCGEEEIIS9DyDKdkOIUQQgghhBBCWIRkOIUQQgghhBDCEuQZTslwCiGEEEIIIYSwDMlwCiGEEEIIIYQFaPkdTmlwPgil1B2tdeH7lBkBfKG1jrFgHB2A01rr49mU+RZoDEQCChiltV5/n/W+qbV+NxdDfSST33sD/6YNiYuNY8zQiRw7fDJDmdnz3qVq9UokJCRyaP9RJoyaRmJiIu07t2bQ8H4AREfHMHHMdE4cO23tKuTYRx+9TcuWAcTExDJgwGgOHjyaocy8eTOpUaMqSinOnLnAgAGjiI622G6Wax7nuqX31ruz2LJ9N26uRVj2wzxbh/NQ7CrWxLHzK2AwkLBjNfFrl6adX74KBQZOwngzGIDEgzuIX/UTAA7+7XGo3wKUImH7KhI2Lbd6/OlVauxL90n9MNgZ2Lp4PX/PXZahTPfJ/akSUJ342HgWjJnD5WMXAOg7czBVm9Qk6mYkk1uMSi7fflQ3qjerhVEbiQq7zYIxc4gMvWWtKmWp8LM18J40EAwGbi1ZQ9i8X9LMd2paB89RPdFGDUlJBE37kpi9x8lXujglP30juVy+kl6EfvwDN79ZYe0qZMuuvC/52vQDg4HEvetJ2LIsQxlD6WfI16YfymCHjoki7qvJYO+A44CpYGePMtiReOwfEtYvsX4FsjDo7UHUalKLu7F3+WjUR5w7ei5DGc+Snoz7bBxORZw4e/QsH772IYkJiXR6pRMBHQMAsLO3o2S5knTz7cadiDsUci7EiJkjePKpJ9FaM3vMbE7uz3gezW09JvenWkAN4mPj+XLMp1wyH0+pFS3hweA5Iynk4sSlY+eZP/ITkhIS77u8Mhh4+4/3uRUczuyX3gPgiWdK0Wf6Kzjkd8CYmMTCiV9y/tBZi9czM2+9O4bGTRsQGxPHuOFTOH74VIYyPV96gT6vdOfJ0iWp81Qgt8IjAXB2ceK9/02iZKkSxN+NZ/xrUzlzMuO+YCuzZ02lVcsmxMTG8tJLIzmQybn8i/kfUrNmNZSCM2cu0P+lEURHx9C2bXPenjIWo1GTmJjI6NGT2b5jjw1qIWxFutTmvhFAwQdZQCll94Cf0QF4Jgflxmqtfc0x5eTq980HjMNi/Js2pFSZJwio1Zbxo6byzodvZVpu+S8rCazTnpYNO+HomJ+uvToCcOXSNbq27U+rZ7vw6Ydf8O7sSdYM/4G0aBFAuXKlqFTpWYYMGccnn0zPtNzYsVOpXbsltWq14MqVa7z6al/rBvoQHue6ZaZD62bMm/WOrcN4eMqA4wuDifl8EtHvDMK+ZmMMXiUzFEs6d4yYGcOImTEsubFp8H4Sh/otiPlgJDHvDcG+cm1UMR9r1yANZTDQY+rLfNx3OhObjaR2u4Z4lyuRpkwV/+p4lPbmTf9hLHxzHj2nD0yet/2XjXzcJ+P2XP3Fcqa0Gs3U1mM5vGEfbV/rYvG63JfBgM/br3Kx32TOthiMS9vG5C+XdttF7zjE2dbDOPfccK6+8T+KvzcMgPgL1zj33HDTv3YjMMbd5fbqnbaoRdaUgXxtXyLuu+nE/m8kdlUboIql3ZY4FiR/uwHc/f59Yj8ZRdxPH5mmJyYQ9/XbxM0ZS+ycsdiV98VQsrz165CJWgG18Cntw0uNXuKTNz5h6LtDMy3Xf3x/ln21jJeffZk7EXdo0a0FAL/O/5WhLYcytOVQvp3xLUf+OcKdiDsADJoyiL2b9jIwYCBDWgzhytkrFq9PVf8aeJX25nX/oXzz5lz6pDqeUus6rherv/6TNwKGEh15h8ZdA3O0fPN+bbh+9lqGdS3/3xImtR7Db7MW88L4Xpap3H00btqAUmVK0qx2RyaOns7bM8dnWm7f7kP07TSYq5evp5k+aEQ/Thw9TTv/7rw+ZBJvTR9tjbBzpFXLJpQvV5qnn2nIq6++wWdz3su03OgxU6jp14waNZtx5fI1hgw23fjfsGEbNWo2w69WcwYMHM38+R9aM3zbM2rr/cujpMH5EJRS/kqpTUqpX5RSJ5VSi5TJcMAH2KiU2mgu21wptVMptV8ptVQpVdg8/aJSapJSahvQJZtyM5RSx5VSh5VSHyql6gPtgA+UUgeVUmVzEPJOoHiq+JcppfYppY4ppQbe+xyggHmdi8zTeiqldpunzX+IhvFDa9YqgN8W/wHAwb1HcHZxophn0QzlNq3blvz60P6jePt4ArB/zyFuR0YBcGDvYbzM0/Oitm2bs2jRrwDs3n2AIkWc8fLyyFAuKupO8usCBRzROu9+sdzzONctM36+VXBxdrJ1GA/NUKoCxrDr6JvBkJRI4v4t2Fetl7NlvUqSdPEUJNwFo5Gks0dxqFbfwhFnr7RvOUIvBRN2JZSkhER2/7Ed3+a10pTxbV6Lnb9tAuD8gTMUdCqIS7EiAJzZfYLoyDukF3cnNvl1voL5IQ/srwWqVeDupSASroSgExKJ/HMLTs3qpiljjIlLfm0o4Jhp2IXrVyP+UhAJ129YOuQHYihRDmN4MPpWKCQlknR4O/YV/dKUsa/WkMRju9CRYaYJ0bdTZsab625nZ/qXB7YZQN3mdVn/q6nz0ckDJynsXBhXD9cM5ao1qMbWv7YCsO6XddRrkfG4bNy+MZuXbwagYOGCVK5TmdU/rwYgMSGR6NvRlqpGshrNa7H9N1MM5w6coaBToeTjKbWK9SuzZ6Xppsa2XzdRo3nt+y7v6uVGtSY12PzzujTr0oBj4QIAFHQuSESIbXobBLZszO+LVwJwaN9RnFycKObpnqHciSOnuHYlKMP0ck+VYefW3QCcP3uJ4iV9cC/mZtmgc6ht2xZ8v8jUY2LX7v24FHG577ncMdW5PHWPpUIFC/5rz/Hi4UmD8+FVx5Q5fAYoAzTQWn8CXAcCtNYBSqmiwFtAU611DWAvMCrVOuK01g2BdZmVU0q5AR2BSlrrqsA7WusdwArM2UutdU76W7QElqV6319rXRPwA4Yrpdy11uOAWPM6eyilKgJdzfXyBZKAHg/6R3pYnt4eBF0LSX4fdD0EL++MX2732Nvb0/GF59i8fnuGeV17dmRzqoZpXuPj48XVqyknn2vXgvHx8cq07BdffMilS/t46qmyfP75N9YK8aE9znV7HBlc3DHeCkt+b7wVhnLJeMFkV/ppCo6bQ4FXp2LwesJU9vol7MtVhkJO4JAf+0p+KNeMN4msydXTjVvXU+pzK+gmrp5pL+CKeLoTfv1mSpngcIp4Zaxzeh3HdGfmjnnUbd+IZbMW517QD8nBy52EoJRGYmJQGA6ZXOw6Na9H+bVzefLryVx7438Z5ru0fZbIP7ZYNNaHoZzd0JEp20nfDs+wbxrcfVAFCuH40hQcB7+Pve+zqVZgwHHoBxQc/zVJZw9jvGqbLpfpuXu5E5ZqHw0LCqOoV9rjxtnVmejb0RiTjMll3NPto/kd8+Pn78e2v03nOq8nvIgMj2TUrFHM+XsOr818jfwF8lu4NqZj7maq+oQH38Q1XayFXZ2ISVWf1Mdldsv3mNSfJe99n6GxsujtBXQb35tZO+bT7c3eLJ25yCJ1ux9P72IEXw9Ofh9yPQTPTBplWTl57DTN2zQBoGr1SviU9Mr2useaivt4cfVKSkb22tUgimdxLv/qy1lcu3KQp58qx5zPFiRPb9++JUePbGbF8u8YMCDvZG+tQjKc0uB8BLu11le11kbgIFAqkzJ1MTVItyulDgJ9gCdTzV98n3K3gTjgK6XU88CDPtT2gVLqPPADkPrZzOFKqUPAP0BJILO+RYFATWCPOaZATA1rq1Aq47Ts7ohN++BNdu/cx55/DqSZXrdhLV7o2ZEZb3+cyxHmngep68CBYyhduhYnT56lS5e2Fo7s0T3OdXssZbbBSLu9kq6c5c7EvsTMGEr85hUUGDgRAGPIFeLXLqXg0OkUGDKNpGsXICnJCkFnI5P6pN//Mq/y/U/av3/4E6/XH8Q/y7fSpE/Lh43QsjKpR9SanZxp9iqXX3kHz1E908xTDvY4BdYm8u88eIMuJ9vJzg6DTxniFr5H3Lfv4BDQGeXubS5rJG7OWGJmvoJdiXIoj4xdxW1B5WgfvX+ZOs3qcHzP8eTutHb2dpSrXI6/Fv7F0FZDiYuJ44UhL+Ri5FnI/Es/XZFs6pPF8tWa1OT2zUguHj2fYXaTni34cdq3jKr/Cj9O+5aX3h/8UKE/qpxsp+zM/993OBdxYvnGRfR6uSsnjpwiydbfoWYPUreXB4yi5JM1OHHyDC90aZc8ffnyVVSu0phOnV/i7SljLRaryJukwfnw7qZ6nUTmAzApYK05a+irtX5Ga/1SqvnR2ZXTWicCtYFfMT23ueoBYxwLlMOUPf0OTN2BgaZAPa11NeAA4JhF7N+liukprfWUDIWUGqiU2quU2hsVdzPjWh5Ar5e68temxfy1aTGhwTfwLp7SDdbbx5OQ4My7eA0f+wpuRV155620zwQ8/Ux5Znw8mYE9RxBxK/KRYsttr7zSm127/mbXrr8JCgqlRAnv5HnFi3sRFBSS5bJGo5FffvmDDh1aWyPUB/Y41+1xZ4wIw5AqK2lwLYqODE9bKC42uXti0vG9poFYCjkDkLBzDTHvDyf249fR0VEYb6R9RsnabgXfxNUnpT6u3u5EpBvc51bwTdx8UjIwrl5uRISkq3M2di3fSs2Wde9f0MISgm/i4F0s+b29d1ESQrOuR8yeY+R7wgs7V+fkaYUb1yTu2DmSwiIsGepD0ZFpM5rK2Q19OzxdmZsknTlo6tYdE0XSxRMYvJ9Mu6K4GJIuHMOugq/lg87Cc32eY86qOcxZNYebITcpmmofLepdlJshac+lkeGRFHIuhMHOkFwmPN0+2rhdYzat2JT8PiwojLCgME4dNA1as23lNspVLmeR+gT2asnUlR8ydeWHRISE456qPm5e7txKF2tU+G0KpqpP6uPyVvDNTJev4Pc01ZvW4sNtc3n105FUrF+FV2YPB6BhJ3/2rvoHgN1/7aBMNcvUMzM9+ndh+cZFLN+4iNDgG3ilyvp5+ngSGpLzrunRd6IZP3wq7QN6MHbIJFzdXblyyXbfoa8O6sPePWvYu2cN14OCKVEy5Zn84iW8uX6fc/nSpSt4vmObDPO2bttFmTJP4u6esev4Y0sbrfcvj5IGZ+6LAu49xPUP0EApVQ5AKVVQKVUhk2UyLWd+jtNFa70SU/dd30w+I1vmDOz/AINSqgXgAtzSWscopZ7GlF29J0Ep5WB+vR7orJTyMMfkppRKd+YGrfUXWms/rbWfk+P9u6Fl5/uvF9PGvytt/LuyZuVGnu9qynL5+lUh6vYdboSEZVima8+OPNukPsMHjEtzt82nuBdzv5vFqFcncOHcpUeKyxLmz19InTqtqFOnFStWrKZHj04A1K5dncjIKIKDQzMsU6ZMyp+/deumnDqVN7qEpfc41+1xZ7x0GkMxH5S7J9jZY1/jWRIP/5OmjHJKuUgwPFkBlEKbn5VThV1M/7sWw75afRL2brZe8Jm4eOgsnqW8KVrCAzsHe2q3bcChtWlHRjy4di/1nvcHoEz18sRGxRB5IyLb9XqUSrmo9G1ai6Bz17IpbR2xh0+Tv5QPDiU8UQ72uDz3LFHrdqUpk+/JlJs/jpXKohwcSLqV8pyjS9vGROTB7rQAxmtnMbh7o1w9wM4eu6oNSDy5N02ZxBN7sCtVEQwGcMiHXclyGEOvQUFncDSP5WefD7uyVdE3bLfN/vzuz+SBfnau3klgJ9OAOU9Xf5roqGhuZTLi8eEdh2nUphEATTs3ZeealEGdCjoVpErdKuxMNdDTrRu3uBF0g+JlTMM3+Dbw5fKZyxapz/rvVzGp9RgmtR7D/jW7afB8YwDKZnM8ndh5lFqtTc+hNuzkz/41pmcXD6zdk+nyS2cuYmS9gYxp+Cpzh83mxI4jzB/5CQARobd4um4lAJ6pX4WQixmfj7SURQuW0j6gB+0DerDu70107Gq6WVqtZmXu3L7DjZCc34h3ci6Mg4Mpd/FCzw7s3XmA6DuWf+42K3PnfYdfreb41WrOihWr6dWjMwB1atfgduTtTM/lZcuWSn79XJtmyefy1NOr+1YmXz4Hbt60/cje/0VKqZZKqVNKqbNKqXFZlPE3j99yTCmVKydy+VmU3PcF8LdSKsj8HGdf4Cel1L2HJ94C0vw+h9b6RhblooDlSilHTBnHkeZ5PwNfmgcp6ny/5zi11lop9Q7wOtAaGKSUOgycwtTYTR37YaXUfvNznG8Ba5RSBiABGAJYpfW2ce1WApo1ZNPeP4mNjeP1YSmjzC74eQ7jRrxNaPAN3vnoLa5dCeK3VQsBWPXnBj79cD7Dx76Cq1sRpn1gGng3MSmJ9oEvWiP0B7Zq1QZatgzg+PGtxMTEMnDgmOR5y5Z9y6uvvkFwcChffz0bJ6fCKKU4cuQ4w4ZNsGHUOfM41y0zYyfPYM+Bw0RE3CawQ08Gv9SLTm1b2DqsnDMaiVsyl4JD3gFlIOGfNRiDL+PQ0HQRlbBtJfbVG+DQqI2pu2xCPLHfvJ+8uOPLE0zZzqRE7i75HGIzDrhjTcYkIz9O+ooRC9/CYGdg+5INXD9zlcY9mgOwedEajmzcT5WAGry7eQ7xsXf5ZuznycsP+GQET9WtRGFXJ2bunM+K2YvZtmQDnd7oiVcZH7RRc/PaDb6f8IWtqpgiycj1KfMo9d1UlMHAraVruXvmMq4vtgLg1o9/49yyPkU6NkEnJqHj4rkyPGXbKcf8FG7oy/W35tiqBtkzGon/42sc+04AZSBx/0Z06FXsazcDIHH3WvSNaySdPkiBYR+BNpKwdz069ArK8wnydx6KMhhAKRKP7CTp1H4bV8hkz4Y91GpSiwXbFhAXG8fs0bOT5039biofv/4x4SHhLHhvAeM+G0fvsb05d/Qca35ek1yufsv67N+yn7uxd9Ose+7Eubz+6es4ODgQdDkozbot5dDG/VQNqMEHmz/jbuxdvhr7WfK8Ud9MYMEbnxMReoslM35g8Kcj6TS6O5eOXWDLkvX3XT4rC8bNpefk/hjs7Ui4G883423zk1Sb1m6ncdMGrNu9jNjYOMYPfzt53pc//Y8JI6YRGhJGrwFdGTC0N0U93Fmx+We2rNvOhJHvULZCaWZ+9jbGJCNnT53nzRHTbFKPzKz8ez0tWzbh1IntxMTG8vLLKcOR/LF8IQMHjSU4OJRvvv4YJ2fTufzw4eMMGWoaqff5jq3p2bMzCQmJxMXG8WKPV21Vlf808+CfnwHNgKuYHptbkfpnFpVSRYDPgZZa68v3Ek+P/NkyUpTILaXdqz3WO1NQtNyN+zeLurrJ1iFYTNyUzH9K4XEx8s8H+qWpf50Rhrj7F/oXK929gK1DsKjOC217Y8WSPOwe72NvZ3Te6wGVm85HWi/bawuJ8dcye7o7z7kzqp3Vro8Lz1qR5d9EKVUPmKK1bmF+Px5Aa/1eqjKDAR+tdea/R/iQpEutEEIIIYQQQjzeigOpf5D3Kql+NtGsAuBq/vnHfUqp3rnxwdKl9l9OKfUZ0CDd5P9preV3JYQQQgghhLAhbcWfK1FKDQQGppr0hdb63nMf9x+K3tQ2rInp1ykKADuVUv9orU9nWPIBSIPzX05rPcTWMQghhBBCCCFsy9y4zGpggauYfg7xnhJA+qGQrwJhWutoIFoptQWoRrrxZx6UdKkVQgghhBBCCEswauv9y94eoLxSqrRSKh/QDViRrsxyoJFSyl4pVRCoA5x41D+BZDiFEEIIIYQQ4jGmtU5USg0FVgN2wAKt9TGl1CDz/Hla6xNKqVXAYcAIfKW1Pvqony0NTiGEEEIIIYSwBKPR1hEk01qvBFammzYv3fsPgA9y83OlS60QQgghhBBCCIuQDKcQQgghhBBCWIIVR6nNqyTDKYQQQgghhBDCIiTDKYQQQgghhBCWIBlOyXAKIYQQQgghhLAMyXAKIYQQQgghhAVoLRlOyXAKIYQQQgghhLAIyXAKIYQQQgghhCXIM5yS4RRCCCGEEEIIYRnS4BRCCCGEEEIIYRHSpVYIIYQQQgghLEG61EqGUwghhBBCCCGEZUiGU+SaQvYFbB2CRbnkv2vrEMQjiJsy1NYhWIzjlDm2DsGy/nzd1hFYVGh0QVuHYFFPhEXaOgSLslNyKfVvVcAun61DsKhC+RxtHYIAtGQ4JcMphBBCCCGEEMIy5LacEEIIIYQQQliCZDglwymEEEIIIYQQwjIkwymEEEIIIYQQlmC0dQC2JxlOIYQQQgghhBAWIRlOIYQQQgghhLAAGaVWMpxCCCGEEEIIISxEMpxCCCGEEEIIYQmS4ZQMpxBCCCGEEEIIy5AMpxBCCCGEEEJYgoxSKxlOIYQQQgghhBCWIRlOIYQQQgghhLAAGaVWMpxCCCGEEEIIISxEGpxCCCGEEEIIISxCutQKIYQQQgghhCXIoEGS4RRCCCGEEEIIYRmS4RRCCCGEEEIIC5BBg6TBKfKw8dNH0SiwHnGxd5kwfBonjpzKUKZ7/870GtiVJ0qXpGHFFkSERwLQb3AP2nRqAYCdvR1lypei0TOtuB1x26p1yMr09ycQ2PxZYmPiGD54PEcOHc9Q5vMvP6Ba9cokJiRwYN8RxoyYTGJiIvUb1ua7Hz/j8qWrAPz1x1pmzfzc2lXI1uNcP7uKNXHs/AoYDCTsWE382qVp55evQoGBkzDeDAYg8eAO4lf9BICDf3sc6rcApUjYvoqETcutHv+jeOvdWWzZvhs31yIs+2GercPJkUqNfek+qR8GOwNbF6/n77nLMpTpPrk/VQKqEx8bz4Ixc7h87AIAfWcOpmqTmkTdjGRyi1HJ5duP6kb1ZrUwaiNRYbdZMGYOkaG3rFWlLLkFVKP8O/1QdgaCFq3n0qdp9y/PTg15cmh7AJKi4zj1+lfcOX4JgBIDWuHTMxBQXF+0nqtfrLR2+PdlV8kPxxcGoQx2xG/7m/jVS9LOr1CVgoOnYAwzHXsJB7YT/9ciDJ4lKDDgzeRyhqJe3P3je+LX/27V+LMy8O1X8Avw427sXT4ePZtzR89lKONZ0pPX57yBU5HCnD16jlkjPiIxIRGAKnWrMGDyQOwc7LgdfpvxL4xLXs5gMDD7z4+5GXKTqf3etkp9ekzuT7WAGsTHxvPlmE+5ZD6eUitawoPBc0ZSyMWJS8fOM3/kJySZ65PZ8g75HXhz8TTs8ztgZ2fHnr938vvsxQCUrPgkfae/Qv6CjoRdvcG8ER8TdyfWKnVN7413RtIwsB5xsXFMfO0dTh45naFMt/6d6DGgK0+ULkHjZ1olX7cA+NWvztipr+HgYM+t8Ehe6jjEmuFn6/0PJtG8uT8xsbEMfuV1Dh06lqHMl1/Ponr1KiQkJrJv7yFGDH+LxMREnJ0L88VXsyhR0gd7ezs+/d9XLPrhVxvUQthKnuhSq5RKUkodVEodU0odUkqNUkplG5tSqpRS6mgux/GTUuqwUmpkbq43h5/9rVKqswXXv0kp5XefMiOUUgUtFcODaBRYjydKl6R13S5MGfMeE2e+nmm5A7sP83KX4Vy7HJRm+jefL6JzYG86B/bm4+lz2bvzQJ5pbAY2e5bSZZ+kbvUWjHltEjNnTc603K9L/qCBXysa12uHYwFHevRJ2T127dxHYKOOBDbqmKcaY/CY108ZcHxhMDGfTyL6nUHY12yMwatkhmJJ544RM2MYMTOGJTc2Dd5P4lC/BTEfjCTmvSHYV66NKuZj7Ro8kg6tmzFv1ju2DiPHlMFAj6kv83Hf6UxsNpLa7RriXa5EmjJV/KvjUdqbN/2HsfDNefScPjB53vZfNvJxn4z1Xf3Fcqa0Gs3U1mM5vGEfbV/rYvG63JdB8dSMlzj04rvsajQSj44NKFiheJoisZdC2d9hCrsDxnJh1q889ZGproWeLolPz0D2tnyTPU3GUrRZDQqU9rJFLbKmDBToPoSYT9/izpQBONQKwOD9RIZiiWeOEv3OYKLfGUz8X4sAMIZcTZ4WPX0oOv4uCQe2W7sGmfIL8MOnlA8Dnx3AnHGfMnh65g2MvuP7sfyrZQxsPJDoyDs069ocgELOhXh1+mCmvTSVIU0HM+PV99Is165/O66cvWLxetxT1b8GXqW9ed1/KN+8OZc+qY6n1LqO68Xqr//kjYChREfeoXHXwGyXT7ibwIwXpzCx1Wgmth5Nlca+lK1eHoD+Mwaz5P0feKvlKPat3kXrge2tU9l0GgbW44kyJWhb7wWmjnmft94fm2m5g7uP8MoLw7l2Je11i5NzYd6cMYbX+rzB8417MnbAW9YIO0eaNfenbNlSVK/WhNeGTWDWx1MzLbdk8Qr8ajSjXu1WFCjgSJ++LwAwYGAvTp08S8N6z9GmVQ+mv/smDg4O1qyCbRmt+C+PyhMNTiBWa+2rta4ENANaA5lfpVqIUsoLqK+1rqq1np1u3n8lEzwCyBMNzoCWz7JiqekO++F9x3ByLkxRD/cM5U4ePc31dF/a6bXu2IyVv6+1SJwPo2WbQJb+ZMo87Nt7CGcXZzw8i2Uot37tluTXB/Ydxscnj10AZuFxrp+hVAWMYdfRN4MhKZHE/Vuwr1ovZ8t6lSTp4ilIuAtGI0lnj+JQrb6FI85dfr5VcHF2snUYOVbatxyhl4IJuxJKUkIiu//Yjm/zWmnK+Davxc7fNgFw/sAZCjoVxKVYEQDO7D5BdOSdDOtNnT3JVzA/aNt3l3KuUY6YC8HEXQpFJyQRumwHxVqmrevtvadJjIw2vd53Bkdv03dqwfLFub3vDMbYeHSSkYgdJyjWurbV65Adu9JPYQy9jg4zHXsJezdhXy1nx16a9Tzti/FGEDo81AJRPrg6zeuy4dcNAJw6cIpCzoVw9XDNUK5q/apsW7kNgPW/rKdei7oANG7vz46/d3Dj+g0AIm+mZMvcvdypFViLNT+vtnQ1ktVoXovtv20G4NyBMxR0KpR8PKVWsX5l9qzcCcC2XzdRo3nt+y5/NyYOMPVasrO3Tz7svMv4cGqXqRfNsW2H8GtV11LVy1ZAi0b8sWQVAEf23++6JTjD9FbPN2f9X5sJvhYCQHiY7XtN3NPmuab89JOpR8DePQdxcXHGM5Pz+to1m5Jf79t7CJ/i3gBorSnsVAiAwoUKcutWJImJiZYPXOQZeaXBmUxrHQoMBIYqEzul1AdKqT3m7OMr6ZcxZzu3KqX2m//VN0//XinVPlW5RUqpdll89BrAw5xpbWTOCL6rlNoMvKaUClRKHVBKHVFKLVBK5Tev86K53E6l1F6lVA2l1Gql1Dml1KCs6mmu2xyl1HGl1F+AR6p5F5VSRc2v/ZRSm8yvC5k/e485lixv4ymlCiilfjb/zRYDBVLNm2uO9ZhS6m3ztOGAD7BRKbXRPK25uV77lVJLlVKFs/q83ObpXYzgaykXBCFBoXh6Z/xyux/HAvlpGFCXtX9uzM3wHom3tyfXrqU0koOuB+Pt45lleXt7ezp3a8eGdVuTp9Ws7cuGbcv48ZcveOrpchaN90E9zvUzuLhjvBWW/N54KwzlkvGCwq700xQcN4cCr07F4GXKwhivX8K+XGUo5AQO+bGv5IdyLWq12P+LXD3duHU9ZXvdCrqJq6dbmjJFPN0Jv34zpUxwOEW8Mm7T9DqO6c7MHfOo274Ry2Ytzr2gH1J+LzfupqrH3es3ye/llmV57xebcHPDAQCiT16hSN2K2LsWxlAgH+5Nq5O/+P3/BtakirhjvHUj+b2+FYahSMbjx65MRQq9NZeCw97B4P1khvkOtfxJ2LPJkqE+EHcvd8KCUup1MzgM93T7n7OrM9G3ozEmmdIXYUEpZYqX8aGwS2HeW/weH//1P5p0apK83MApA1nw7jdWfX7M1dONm6mOufDgm7imq09hVydiUtUn9XGZ3fLKYGDqyg/5dN8Cjm07xPmDZwC4evoy1ZuZbq7Ual0fN2/bfK96eBcj5HpI8vuQoBt4PMB1y5NlSuJcxImvfpvDT6sX8FyXlpYI86F4e3ty7er15PfXrwdne5PY3t6ebt07sG6t6ebBF/O/p8JT5Th1dic7dq3kjdenovPAjTpr0Ubr/cur8mTmTmt93tyl1gNoD0RqrWuZG3nblVJrgNR7aijQTGsdp5QqD/wE+AFfASOB5UopF6A+0CeLj20H/Km19gVQSgEU0Vo3Vko5AmeAQK31aaXUQuBV4GPzsle01vWUUrOBb4EGgCNwDMjqQaeOwFNAFcATOA4suM+fZgKwQWvdXylVBNitlFqntY7OpOyrQIzWuqpSqiqwP/V6tNbhSik7YL1SqqrW+hOl1CggQGsdZm7wvgU01VpHK6XeAEYBmfejyGUKlWHaw3w5+TdvxIE9R/JMd1qATKqWbd3enzWJf7bvZdfOfQAcPnSMmpWbEBMdQ2CzZ/n2xznUq5F3TkyPdf1UJpUjbd2SrpzlzsS+EB+H3TN+FBg4keipAzCGXCF+7VIKDp2OvhtH0rULkJRklbD/szLZXun3xcw36f2/a37/8Cd+//AnWg3uSJM+LVkxe8l9l7GozOpK5vUo0qASPi8GsK/dJABizlzj0pzlVF/yFknRcdw5dgmdmNeuXHJw7F0+y503e8HdOOwr16LAq5OJntQ/pYCdPfbV6nL39/udaq0n83NdhkJZlrGzs6NclXJM6P4m+R3z8+GyDzm5/yTFyxQnIiySc0fOUqVuldwPPCuZHVAZjrlsjstsltdGI5Naj6Ggc0GGz3+D4hVKcu30Fb5+/XN6Tu5Ph+FdOLBuT/KzoFaXg++b7Njb2/FM1acY2GU4+R3zs/DPLziy7xiXzluvS3RWst1mmZg1eyrbt+9h5469AAQ2bcSRw8dp27oHZco8ybIV39Fgx3NERWXsQSIeT3mywWl2b+9uDlRN9XyjC1AeSP0ktgMwRynlCyQBFQC01puVUp8ppTyA54FftdYP8k1077b1U8AFrfW9z/wOGEJKg3OF+f8jQGGtdRQQpZSKU0oV0VpHZLLuZ4GftNZJwHWl1IYcxNMcaKeUGmN+7wg8AZzIYv2fAGitDyulDqea94JSaiCm7e8NPAMcTrd8XfP07eYvmnzAzvQfYl7PQABvp9K4FfBIXyTHuvXrROeepqTt0YMn8Cqesi5Pbw9Cg8OyWjRLrTo0ZeXvax46ptzS7+UX6dnH9JzXwQNHKG7uZgLg7eNFcFDm3btGvzEEd3c3xrw2LHnanaiU+wvr125hxkeTcXMrQnh4hGWCz4HHvX73GCPCcEiVlTS4FkVHhqctFJfS3TLp+F6wG4Iq5IyOvk3CzjUk7DTtj/na9kFHPPg+LXLuVvBNXH1StpertzsR6Qb3uRV8EzeflAyMq5cbESHptmk2di3fymsL3rR5g/Nu0E3yp6pHfh934oMzdskr9MwTVJz1Cge7v0firZSLvaAfNxL0o6knSJk3u6fJluYFOiIMg2tKtki5FsUYkS7GuJjkl4lH9+DYfWjysQdgX7kWxstn0VER1gg5S216t6FFd9NNtDOHT1M0VRbM3aso4SFp63U7/DaFnAthsDNgTDJS1DulTFjwTW7fus3d2Lvcjb3L0V3HKP1MGcpVLkudZnXwC/AjX/58FHAqwOiPx/DRiA9zvT6BvVrSuHtTAC4cOou7T1HOmOe5eblzK93xFBV+m4Kp6pP6uLwVfPO+y8fcjuHkP0ep2rg6105fIejcNT7oPQ0Az9LeVAuomet1zErXfs/zfA9Tx7ljB0/imao3j6d3MW48wHVLyPUb3AqPJDYmjtiYOPb/c5AKlcrZrMH58sCe9OnbFYAD+45QvIQPYLox7OPjRVBQSKbLvTF+GO5F3XjtxQnJ03r07MzsWab8y/nzl7h06SrlK5Rh/770l56Pqbx2/84G8lyXWgClVBlMDcdQTA3PYeZnPH211qW11ulbECOBEKAapsxmvlTzvgd6AP2Abx4wlHtXvpndWk3trvl/Y6rX995n16jP6vZQIinbxjHVdAV0SvW3eEJrnVljM8v1K6VKA2MwZWurAn+l+4zUn7U21Wc9o7V+KcMHaP2F1tpPa+33KI1NgJ+/+TV5oJ8Nf2+mXZfWAFStWYk7UXcIC32wC6DCToXwq1edjau23L+whX3z1Y/Jg+D8/ed6unQ3Naxr+lUj6nYUoSE3MizTo3dnAgIbMuil0WnuJBbzSLmArl6jCgaDsnlj7HGv3z3GS6cxFPNBuXuasiU1niXx8D9pyiinlOevDE9WAKWSL3hVYRfT/67FsK9Wn4S9m60X/H/QxUNn8SzlTdESHtg52FO7bQMOrd2TpszBtXup97w/AGWqlyc2KobIGxHZrtejVEpXMt+mtQg6dy23Q39gUQfOUbCMN45PFEM52OHRoT5hq/emKZO/uDtVFozh2JA5xJ5P++y7Q1Hn5DLFWtcm5Pe8MajOPUkXT2HwKJ587Dn4+ZN4KN2x55zq2Cv1FBgMycce5J3utH8t/IvhrYYxvNUwdq7+J7kb7FPVnyImKppbmYx4fGTnERq2bghAYOdA/lmzC4B/1vxDpdqVMNgZyO+Yn6eqV+DqmSt89/539K3Th5ca9Gfm0Pc5vOOwRRqbAOu/X8Wk1mOY1HoM+9fspsHzjQEom83xdGLnUWq1Nj2D27CTP/vX7AbgwNo9mS7v5OZMQWfTEBMO+fPxTIOqXDcfd07upn1XKUX7oZ3ZsMh6N5kXf/MbXZv2pWvTvmxctYW2L5huJFSpUYk7UdEPdN2ycfUWatSphp2dHY4F8lOlRiUunLlkqdDv66svfqBR/bY0qt+WP/9cQ/fuHQHwq+XL7dtRhGRyXu/d5wUCA5/lpX6vpTmvX716ncb+pjELinm4U658aS5etH3mVlhPnstwKqWKYeqGOkdrrZVSq4FXlVIbtNYJSqkKQPqzuwtwVWttVEr1AexSzfsW2A0Ea60zjuGcMyeBUkqpclrrs0Av4FGvFLcAr5i753oAAcCP5nkXgZrA30CnVMusBoYppYaZ/zbVtdYHsll/D0zPZFYGqpqnO2NqSEcqpTyBVsAm87wowAkIA/4BPrtXZ/PotSVSZXktasu6HTQKrM/fu34h1jy8+D2fL5rF5FHvciMkjB4vv0C/IT0p6uHGbxt/YOv6nUwe9S4Aga392bF5N7HmgQbyinVrNhPY/Fl2HVxDbEwcrw1JGa5/0dL5jBo2kZDgUGbOnsLVK9f5a+3PQMrPg7Rt34I+L3UjKTGJuLg4Xuk/2lZVydRjXT+jkbglcyk45B1QBhL+WYMx+DIODU03RxK2rcS+egMcGrUxdZdNiCf2m/eTF3d8eQKqkDMkJXJ3yecQ++/qTjR28gz2HDhMRMRtAjv0ZPBLvejUtoWtw8qSMcnIj5O+YsTCtzDYGdi+ZAPXz1ylcQ/TCJ+bF63hyMb9VAmowbub5xAfe5dvxqaMijzgkxE8VbcShV2dmLlzPitmL2bbkg10eqMnXmV80EbNzWs3+H7CF7aqYjKdZOT0+AX4/jwBZWfg+k8biT51FZ/ezQC4vnAtpUd3xsG1ME+9/7JpmcQk9rYYD0CVr0fj4OqEMTGR0+O/Th5cKM8wGon7+TMKvvYuymAgfvsajEGXcHi2DQAJW/7CvkYj8jV+DpKS0Al3if0y1YitDvmxq1iD2B/+Z6MKZG7vhj34Bfjx5davTD+LMiZlzMIp307hkzc+ITwknG/e+4Y35rxOz7G9OH/sPGsWmwYCunr2Cvs27WPOms/QRiOrf17DpdO2a6Qc2rifqgE1+GDzZ9yNvctXYz9LnjfqmwkseONzIkJvsWTGDwz+dCSdRnfn0rELbFmyPtvli3i4MuCjoRgMdiiDYvdfOzi0wZRtq9uuEU17mRp6e1fvYuvSnHQYy31b1+2gYWA9/vxnKXGxcUwaMT153pxFH/L2qBncCAnjxZe60HdID9w93Fi6YSHb1u/k7dEzuHDmEts3/sPSjQvRRs1vi1Zw9uR5m9QlvTWrN9G8hT8HD28gJjaOIYPeSJ639NevGTZkPMHBocz+3zSuXL7G2g2/APDHitXMnDGHmTPmMHf+THbsWolSiskTZxJ+M+8MimRpefnZSmtReeGhXaVUEqbuqA6YsnvfA7PMDUgD8A7QFlPW7QbQAXDF9MxlZfNzm78CMcBGTBnRwqnWvwpYprXO8ofjlFKl7q3P/H4TMEZrvdf8PhD4EFMjfQ/wqtb6rlLqIuBnfu6xr/n1UPMyyfMy+TwFfAo0IaV78A9a61+UUo2ArzFlbXeZ1+GvlCqAqRtvffPf4qLW+rks6lMAU0b3GeAgUA4YrrXeq5T6FqgDnMeUkV2htf5WKTUMU1fhIK11gFKqCfA+kN+82re01ivIQmXPurbfmSzoRlyErUMQj+BsrzK2DsFiHKfMsXUIFvWqX+Y/i/S4eDE2T3Y2yjV+HSLvX+hf7MW/89y9+1zjbsisA9Tj42Bc9qPc/9tdvJN5t9fHReSdc/frgZgnhLVqbLXr46J/b86Tf5M80eC0JHNm7ghQQ2v9eJ/1bEwanCIvkwbnv5c0OP/dpMH57yUNzn83aXDmDWEtrNjgXJ03G5yP9VlOKdUUU3fYT6WxKYQQQgghhBDW9fjelgO01uswjeKaTCnVAlM30dQuaK07WiIGpVQVTF2EU7urta6TS+u3an2EEEIIIYQQOSPPcD7mDc7MaK1XYxp8x1qfdwTwteD6rVofIYQQQgghhMipx7pLrRBCCCGEEEII2/nPZTiFEEIIIYQQwhqkS61kOIUQQgghhBBCWIhkOIUQQgghhBDCAiTDKRlOIYQQQgghhBAWIhlOIYQQQgghhLAErWwdgc1JhlMIIYQQQgghhEVIhlMIIYQQQgghLECe4ZQMpxBCCCGEEEIIC5EMpxBCCCGEEEJYgDbKM5yS4RRCCCGEEEIIYRGS4RRCCCGEEEIIC5BnOCXDKYQQQgghhBDCQiTDKYQQQgghhBAWoOV3OCXDKYQQQgghhBDCMpTW2tYxiMdEv1KdZGcSeZYdcofx32ru3pm2DsGiXvF73dYhWNTjfmc7CTn1/VvJo3X/bt9d/PVfcWK/WqeJ1b4kSuzakCf/Jo/7eUAIIYQQQgghhI1Ig1MIIYQQQgghhEXIoEFCCCGEEEIIYQHamCd7uVqVZDiFEEIIIYQQQliEZDiFEEIIIYQQwgJkfFbJcAohhBBCCCGEsBDJcAohhBBCCCGEBcgznJLhFEIIIYQQQghhIZLhFEIIIYQQQggLkAynZDiFEEIIIYQQQliIZDiFEEIIIYQQwgJklFrJcAohhBBCCCGEsBDJcAohhBBCCCGEBcgznJLhFEIIIYQQQghhIdLgFEIIIYQQQggL0FpZ7d/9KKVaKqVOKaXOKqXGZVOullIqSSnVOTf+BtLgFEIIIYQQQojHmFLKDvgMaAU8A3RXSj2TRbn3gdW59dnyDKewmcqNfXlxUn8Mdga2LF7Pyrm/Zyjz4uT+VA2oQXxsPF+P+ZRLxy5ku6xf63p0GNEV73LFmdZ+HBePnAPAvUQx3l33P4LPXwfg3IHTLJzwxb+iToVcCvPqnFEULeFB2NVQPh/yETG3oyldrRx93xtkWqlSLP94MftX7yafYz4Gfz4Gjye9MCYZObh+L7+8/8O/uq7W2n5ZqdTYl+6T+mGwM7B18Xr+nrssQ5nuk/tTJaA68bHxLBgzh8vmuvadOZiqTWoSdTOSyS1GJZdvP6ob1ZvVwqiNRIXdZsGYOUSG3rJWldJ43OuXU2+9O4st23fj5lqEZT/Ms3U4WTIdP/1Q5u21MpPt9WKq7fV1qu2V1bKD5ozEq4wPAAWdCxFzO5oprcdSulo5+rz3CgBKKZZ/vIT9q3dbpZ7pWWI/tQZrflfaOdjT591XKF2lLEat+fHtBZz65xgAo757CxcPV+zs7Di95zjfT/wKbTTm+bpmdV5/pmFVurzRE3sHexITElny7kJO7Dyaq/W5p8fk/lQzx/xlqphTK1rCg8FzRlLIxYlLx84zf+QnJCUkZrt8lca+9DDXefPi9fxlrnPJik/Sd/or5C/oSNjVG8wb8TFxd2Ipk+q8r5Ri2ceL2ZfLx6Ml6urm7c7AWcNxKVYEbdRs/Gkta7/5C4AOI17Av1tTboffBuCXmT9yeNP+XK2TrencPcweRW3grNb6PIBS6megPXA8XblhwK9Ardz64PtmOJVSWin1Uar3Y5RSU3IrgJxSShVTSu1SSh1QSjXKosxFpdQR87/jSql3lFL5c7DuO7kfcZr1T1FKjclm/rdKqQtKqYNKqf1KqXqWjOdBKKWKKKUG5/p6DQZ6TR3A7L7TmdBsBHXaNcSnXIk0Zar618CztDfj/Ify7Ztz6TV94H2XvXbqMnMGzeT07vTHDoReCmFy6zFMbj3GIo0VS9Wp9asdOb7jCOMChnJ8xxHaDO6YXNe3277O5NZjmNV7Gn2mD8JgZzqkV325gjcDhzO5zRjK13yKKv7V/9V1Bctvv+zq2mPqy3zcdzoTm42kdruGeKeraxX/6vyfvfsOj6L6Gjj+vZvQk0AKJKEoVQUpoVclkR4FQVBEehEQEekgXYogCiiCIAIqwk/B3lBAmvTepfcWAimEkoQke98/dgibSoDMbsx7Ps/DQ3bm3plzdsrunXtntlAJf0YEvsWiEXPpYOQKsOn7tXzUeWKK5a6Y9wvjmg1ifPAQ9q/ZRfO3XzY9l9Rk9/weRMvgRsydnjKXrERZLHQY34MZXSYxqtGAVI+9CoGV8S3hzzuBb/HViLl0sjv20qo7t+8MxgUPYVzwEHb9uZVdf20DbOeZ8c2HMS54CNM7TaTTpF6J5xlHMms/NZujz5X1X20IwOimA/mww7u8OrIzStmG2X365jTGNhvEqMb9cffKT/XnM/erhqM/129G3ODj7pMZ3XQg8wd9wusz+mVqPvYx+5XwZ2hgX74YMYfOdvuVvbbDO7Jiwe8MC+rLres3qd+2Qbr1lcVCp/GvM63LJN5p1J9adjl3m9KHZe8vZlTTgexasY3gni8CcOHoOcY1H8qY4MF82GkCXew+97NyrgnxCXwz8Uveafg241sNp2HHpkn2jRULfmdM8GDGBA/Odo3NLKYIcN7u9QVjWiKlVBGgFZCpV10zspfGAi8ppXwyc8UPoQFwRGtdWWu9IZ1yQVrrCtha8SUBx30zfTRDtNYBwHDgMyfHYq8AkOkNzpIBpQk9G8LV81dIiItn+28bqdw46YWUyo2rs/nH9QCc2nOcvO75yF+wQLp1L5+8mNgL5mhm5VS5UXU2fb8WsH1pqtyoBgB3Yu5gTbBdNsuRKyfa+KGnOzF3OGJc5U2Ii+fsodN4+nn/p3N1phJGvNfOhxrxbiIgWa4Bjauz5cd1wN1c85K/YAEAjm8/zK3rKa9pxdyMTvw7Z95cTvuhruye34OoFlCB/B7uzg4jXfeOH9v22pbK9rIde+uApNsrI3UBqj9fh22/bgTSPs84mln7qdkcfa4sXKYohzcdAOBGWBS3o25RvGIp4N4x6eLqgmsO10w/Jh39uX7u0GkijVETF4+dJ0eunLjmzPyBe1UaV2eTEfNJu5iTK1unPDuWbwFg4w/rqNK4Rrr1SwaU5opdztt+20gVI2f/koU5us3WwD60cR/VmtUCzD8ezcr1+tXIxJ7SmFsxXDp5AU8/r0yNXdgopXoqpXba/bO/apDaTZ7Jd6KPgGFa64TMjCsjDc54bI22AclnGD1zbexe3zT+D1RKrVdKLVNKHVNKTVFKtVdKbTd6H0ultTKl1ONKqdVKqf3G/48ppQKAqUCw0QuY535Ba61vAr2BlkopL2PZQ5RSO4xlv5vKut2Mde424nzRmD5BKfW2XblJSql+6S1TKTXSuCn3b+DJ+8Vr5x+g9IPGktH33Ogp/sGIeYdSqq4xfZxSaqFSap1S6tTd/IApQCnjff/gAfJIl6evF+GXriW+Dr8cjqdv0kZRgWRlIkLC8PTzzlDd1BQsVohxf3zAsKXjKVO9bCZkkZRZOd09WQNcvxqJh0/+xHIlA8owceVHTFgxnUWjPkv8ILorj0deKjWolvgFJLM4I1ezt19aPH29iLDP43IYnr5JPygL+HoTfinsXpmQcApkoJHfanA7pm6eS60Xn+Hn6UszL+gHkN3zy25SHFepbC/PZNsrPCQcTz/vDNV9okZZoq5dJ/RMSOK0kgFlmLByBuNXTOPrUfNSnGccwcz91EyOPleeP3yWyo2qY3Gx4FO0EMUrlMLL/15/waBFo/l410JibkWzY/nW/0SuGVGtWS3OHjpN/J34R8ggdZ6+XoTZx2bEbM/N053bUbcSjw37/TOt+unlfOHYOSo3sjU+qwfXSbINSwaU4b2VHzFpxXS+SuVzPyvmas+naEEeL1eCk3uPJ05r0LkZE/+cTvepfcjrkS/T8skqrFo57J/Wep7WuprdP/uOtwtAMbvXRYHkV3OqAd8qpc4AbYBPlVItH/U9yGg//GygvVIq/31L3lMJeBuoAHQEntBa1wDmYxsbnJZZwCKtdUVgCTBTa70XGAMs1VoHaK2j06mfSGsdBZwGyiilGgNlsPV8BgBVlVLPJqsSA7TSWlcBgoBpyjYWZQHQGUApZQFeBZaktUylVFWjTGXgJR5sDHRz4MCDxmLUzch7/jEwQ2tdHWhtzLvrKaCJkc9YpVQObD2uJ433fcgD5JE+lfIiS/IrdSqtMhmom9z10AgG1enFuOeH8O2EL+n9cX9yu933usWDcXBOAKf2HmdU4/6MbzGM5994CddcORLnWVws9J45gL+//IOr569kJIOMy47bLy0ZyjWVehnYfj99+A1D6/Rm6y8beK5z04eN8NFk9/yymTSPqySFUtbTWmeobs0W9RJ7N+86tfc4oxsPYEKL4QS/0SrJecZhTNxPTeXgc+WGZasJDwlj7G9TeW1sV07sOoo14V5HxbROE+hfoweuOXNQtk75jGaRMU74DAQoXKYYLw/vyFcjTLrvOrUdK6N5pVM/vToLhn5Kw45Nefe3qeRxy514fyTYjscRjfszrsUwXnjjJXJk5vFoUq535cqbm7fmDGHJ+C8Se9zXLF7BkGffZHTwICJDI2k3qvPDxy/uZwe2NlEJpVRObG2IX+0LaK1LaK2La62LA98DfbTWPz/qijPU4DQabouABxkgv0NrfVlrHQucBFYa0w8AxdOpVxv4n/H310C9B1hnau7u/Y2Nf3uA3dgaV2VSKfueUmo/8De2cc2+WuszQJhSqvLdZWitw9JZ5jPAT1rr28Z79yv394FSai/QE+j+ELFAxt7zhsAsY12/Ah5KqbtjyP7QWsdqra8BoYDv/YK277o/eiPljeVpiQgJw6vwvSt2Xv5eRIaGp1vG08+byCvhGaqbXPydeG5F2oZTnT14itBzIfiVKJzheDPCrJyuX41MHNKSv2ABoq5dT7HuyycvEhsdS9EnHkuc1mVyb66cvsyqhX9kSn7p5WF2ro7YfmmJCAnD0z4Pf+/EYVz2ZbwK37uK6+nnReSV9PdJe9t+2UDVprUePdiHkN3zy25SHFcZ2F5exva6X12Li4UqTWqy/fdNqa47tfOMozhiPzWDo8+V1gQr3074krHBg5n5+vvk9cjLldOXk6wvPjaOvX/voEom37Lg6M91W30v3vpsKJ8PnMnVc5l3YbVBx6aMX/4h45d/SOSVcLztY/PzJiLZfnUjPIq8HvkS76e03z8jQsJSrR+eTs6XT17kg04TGNt8KFt+3Ujo2RCSu3s8FnnE49ERuYJtKPdbc4ew+ecN7FqxLbFM1LXraKsVrTXrv11FyUrJv5r/92WVn0XRWscDfbE9ffYwsExrfUgp1Vsp1dvM9+BB7jT+CFtDyL6vO/7uMozet5x282Lt/rbavbbyYE/HfejLk0ZDqjhwDFsDbrLRUxegtS6ttV6QrEp7oCBQ1bif8gqQ25g3H+gCdAUW3l1FOst80LiHGMtopLU++BCxQMbecwtQ2y7mIlrrG6nUTyAD28m+6/5J9xIZTBVO7ztBoeL++BQthEsOV2o0r8eeVTuTlNmzagd1XqoPQMnKZYi+cZvrVyMzVDc5dy8PlMW2uxcs5otvcf9M/XAyM6e9f++kbpsgAOq2CWLPqh2A7Slxd0/43kUK4leyMNcuhALw0qB25HHPxzfjv8jUHJ2VqyO2X1rO7DuBb5J467LPiOuuvat2UvulwBS5pqdQcb/EvwMaVufyyYuZHXqGZPf8spvTybZXzeZ12ZvK9qpjt71u2x176dUtV68iIacuEhFy7wtm0vOMD/525xlHMms/NZujz5U5c+ckZx7bsxLL1atIQryVSycukCtv7sQGqsXFQsWgKpl+TDr6cz2PR176fzGS76cu4cSuo5may+qv/0p8iM3uldupa8RcKp396vCWg1QPtj2IqV7rQHavtD09ds+qHanWT3k83svZ3dsDsPUmvti3DWuW2PoP0vvcz8q5AnR/vw+XTlxgxYLfkizL/h7Rqk1qcuHYuUfKR6RPa71ca/2E1rqU1nqSMW2u1jrFEAGtdRet9feZsd4MN/y01uFKqWXYGp13GzlngKrAMmyP1c2Mfv3N2Lp4v8bW6NqYfvHUKaXcgE+Bn7XWEUqpFcAEpdQSrfVN4ylMcVpr+yM1PxCqtY5TSgUBj9vN+wkYjy3H14xpqS4T232YXyqlpmB7j5vz4A8CetBYMmoltqsbHwAopQKMIctpuQFk+lM0rAlWloyZz6BFo22PuF+2hkvHzxPYvjEA65asZP/a3VQMqsL762dzJzqWBUNmp1sXoEqTGrQf1wN3Lw/6LxzB+cNnmNZpAk/UKEerga+SkJCATrDy1ch5mf4ACbNy+mPOj/SZPYhnX2lA2KWrfNrH9tDoMtXL8vwbrUiIj0dbNV+P/pybETfw9POi+VttuHTiAuP+sN12u/qrP/ln6er/bK6O2H7p5fq/MfPpv2gUFhcLm5at4dLxC9Q3cl2/ZCUH1u6mQlAV3ls/izvRsXwx5NPE+q/P7M+TtZ7GzdOdqVs+49cZS9m4bA2th3XAr2RhtFUTdvEqXzvwybv/n/J7EEPGTmHHnv1ERkbRoGUH+nTvSOvmTZwdVhLWBCuLx8xnoLG9NhrbK7Vjb4qxvRYa2yutunfVaF6Xbb8m7d0sU/0pglM5zziaWfupI+J25LnS3Sc/g74ajdaaiJBwPh84E4BceXPx9vx3cM2ZA4uLhcObD7B2Sab9xJ6puab1ud6wUzN8H/ejRb82tOhne5zIhx3HcyMsKlPz2mfE/MH62cRGxzLfiBlg4BcjWTjsUyJDI1g2ZTF9PhlA60HtOHvoNP8sW51ufWuCla/HzGeIkfM/y9Zw0ci5VotnaNjRdhvCzhXb2PCdbV99onpZXnijFfHG8bgok49Hs3ItU+0p6rYO5Pzhs4xf/iFw7+dP2r7TicfKFQcN1y6E8oVZQ6OdSFvT73n8/0Ddb4y8Uuqm1trN+NsX2z2RU7XW44zXv2DrNVsNvKW1dlNKBQKDtdYvGPXWGa93Jp+XyvqKY2vQ+gBXga5a63NKqS5ANa1133RiPYOtgaSMmH4CJmitY4z5bwM9jOI3gQ5a65N3c1S2J/H+hq0htxeoCzQzhrGilJoLRGqth9utM61ljgQ6AWex3aT7r9b6wzTi/hL43f4qwoPGktH33FjubKAstsbwP1rr3sr2Uzc378aolDoIvKC1PqOU+h9QEfgzvfs4uxZvnfUfQyn+33JJ9eFs4r9gzs6pzg7BVL2qDXV2CKZy/I+oOFbCww/EEk6WdX4eUTyMr8788J/4YD/yRLDDThJPHVueJd+T+zY4hY3xgJ7dwMta6+P3K///JRZ70uAUWZk0OP+7pMH53yYNTpFVSYPzv+2/0uA8XMZxDc6yx7NmgzO7fw5kCqVUOeAEsNrZDbysFIsQQgghhBBCpCfzfyE3g4whpy8nm/zd3RtY71N3G5Ar2eSOWuvM/bFBg9b6X6Dkoy5HKTUb29BYex9rrTP8ZJfMikUIIYQQQghhLrmH04kNTqNhed/GZRp1a2ZyOA6htX7T2TEIIYQQQgghhKM4rcEphBBCCCGEENmZ9T6/j/n/gdzDKYQQQgghhBDCFNLDKYQQQgghhBAm0NLDKT2cQgghhBBCCCHMIT2cQgghhBBCCGECLT/VKz2cQgghhBBCCCHMIQ1OIYQQQgghhBCmkCG1QgghhBBCCGEC+VkU6eEUQgghhBBCCGES6eEUQgghhBBCCBPIz6JID6cQQgghhBBCCJNID6cQQgghhBBCmEB+FkV6OIUQQgghhBBCmER6OIUQQgghhBDCBPKUWunhFEIIIYQQQghhEunhFJlmb0yIs0MwVZxOcHYI4hF8m8/H2SGYJvRWXmeHYKpe1YY6OwRTfbZzqrNDMNW1lt2dHYKp+pxzc3YIpvGw5HR2CKY6HRfp7BBMdTE2wtkhCOQptSA9nEIIIYQQQgghTCI9nEIIIYQQQghhArmHU3o4hRBCCCGEEEKYRHo4hRBCCCGEEMIE8jOc0sMphBBCCCGEEMIk0sMphBBCCCGEECaQezilh1MIIYQQQgghhEmkh1MIIYQQQgghTCC/wyk9nEIIIYQQQgghTCINTiGEEEIIIYQQppAhtUIIIYQQQghhAquzA8gCpIdTCCGEEEIIIYQppIdTCCGEEEIIIUygkYcGSQ+nEEIIIYQQQghTSA+nEEIIIYQQQpjAqp0dgfNJD6cQQgghhBBCCFNID6cQQgghhBBCmMAq93A6v8GplPIDPgKqA7HAGeBnoIXW+gWnBWZQSgUCg9OLRSnVDJgA5AMU8LvWevAjrPOm1tpNKVUYmKm1bqOUCgAKa62Xp1OvC1BNa9032fTlwGta68gMrr8FUE5rPUUp1RI4prX+9+GyeXhDJ/anboPaxETHMPbtSRw5cCxFmbbdWvPa66/wWImiBJULJjL8euK8qnUqM2T827jmcCUyPJIerfqmqO8s70wayDMNahMTHcvIfhM4fOBoijLturWhY8+2PFaiGPXKNknMzc09H1M+fRf/Ir64uLjw5Zwl/PztH45OIV2Pkl/XPu15vnUTAFxcXShZpjjPlGtGVGSUQ3NIi9uzVfAf0xMsFiKWreTa3O+TzHdvWBPfgR3QVg0JCVye8Dm3d/5LzhJFKPbJsMRyOYv5EfrRYsK++NXRKaTLK6gSZSZ2RblYuLxkNWc/+SXJfN/W9Xi874sAJNyK4ejQ+dz89ywARV9vRuEODQDFpSWruTAvzdOVqcrXD+C1MbYcNixdzfI5P6co89rYblQIqsyd6DssGDyLc4dOp1u396wB+JUsDEBej3zcjrrFuOAhlKhUms6TewGglOKXj5axe8V2h+T5oEa9N51/Nm3Hy7MAPy+e6+xwHliumtXxeLsvWFy4/fsf3Fr8Tarlcjz1JN6fzSZy7Hhi1v0DgHLLR/5hQ8hRsgRoTeTkqcQdcvjHWqq6v9uTqkFViY2O5ZNBH3Pq4MkUZQoV82XQrCG4FXDn1MGTfNx/OvFx8YnzS1csw5RfPmDam1PZsnwzAM27v0jDdo1Ba84eOcMngz8mLjbO9Hzaj+1GpaAq3Im+w+eDP+GscWzZ8ylaiD6zBpAvvztnD53iswEzSTDySat+96l9CHiuGlFh1xnZZEDisoqVfZwuk3qRK29url24ytz+HxFzM9r0PFPTb/yb1HquJrHRsUweMJVjB4+nKPNSlxdp06M1RUsUoXn5VlyPsH22PVaqGMNnDOWJ8qWZ//5Cvv3sO0eH/0DGvDeEwIb1iI6OYehbYzm0/0iKMtPnTqRCQDni4+LZt/sQowZNIj4+PpWliezOqUNqlVIK+AlYp7UupbUuB4wAfJ0Z14NQSpUHZgEdtNZlgfLAqVTKPXDjXmt9SWvdxngZAAQ/TIxa6+CMNjaN8r9qracYL1sC5R5mvY+iXoPaPFayKC/WbsvEwVMZ8X7q7fe92/fT+5W3uXT+cpLpbh5ujJgyiP6dh9GmfgeGvD7KEWFnyDMNavNYiWIE13qZcYMnM3rq0FTL7dm+nx4v9+PiuaS5tevWhpNHT9P6uY50fakPQ8b1wzWH068dJXrU/L74dAltGnSiTYNOfDRpDju37MkyjU0sFgq/+wZnuo7lRJM+5G9en1yliyUpcmvzPk4Ev8XJF/pxYdjHFJn8FgB3Tl/k5Av9bP9a9McaE0vUii3OyCJtFsWTU7qz77X32PbMAAq1qkveJ4okKRJ9NpTdLcexPWgIp6f/wJPTegKQ76liFO7QgJ1NR7DjuSH4NKpCnhJ+Dk9BWSx0GN+DGV0mMarRAGq2qEfh0kWTlKkQWBnfEv68E/gWX42YS6dJPe9bd27fGYwLHsK44CHs+nMru/7aBsDFo+cY33wY44KHML3TRDpN6oXFJWverdIyuBFzp090dhgPx2LBY+DbhA8eztUOXcjTsAGuxR9PtZz7Gz2J3b4jyWSPt98idtt2rrbvzNUuPYg/e9ZBgaevSlBVChcvTJ9nezFn+Gx6TXoj1XKd3unCb/N/4c36vbh1/SYN2jZKnGexWOj0Tmf2rt+TOM3L14vnuzZnyPMDeLtRXywuLtRr/qzp+VQMrIJfCX+GBvblixFz6GwcW8m1Hd6RFQt+Z1hQX25dv0n9tg3uW3/j9+v4sPOEFMvqNqUPy95fzKimA9m1YhvBPV80J7n7qPVcDYqWKMpr9TrxwbDpDJz8dqrlDuw4xMBXh3D5fEiS6VGRN5g5elaWb2gCBDasS/GSj/FcjRcZOXAi4z94J9Vyv37/J41qvUSzZ14hd55cvNKxpWMDzSI0ymH/sipnfyoGAXFa68RLrVrrvcAGwE0p9b1S6ohSaonROEUpNUYptUMpdVApNc9u+jql1PtKqe1KqWNKqWeM6XmVUsuUUvuVUkuVUtuUUtWMeY2VUluUUruVUt8ppdyM6U2N9W4EXrpPDkOBSVrrI0b88VrrT43lfKmUmq6UWgu8r5QqpZT6Sym1Sym1QSn1lFGuhBHHDqVU4tlUKVXcyDMnMB5oq5Taq5Rq+yBvslLqjFLKx1jeEaXUfGO5S5RSDZVSm5RSx5VSNYzyXZRSs5RSdYAWwAfGeks9yHofRf0m9fh92V8AHNh9CHcPd3wKeacod/Tg8RQnbYBmLzVi9R/rCbl4BYCIa5Gmxvsggpo+y6/f2Xp+9u86hLuHW6q5HTl4LEVDGkBrTT63vADkzZeH65FRJMQnmBv0A3jU/OwFt2rE8p9WmRLnw8hT6Qliz14m7vwVdFw813//B/dGtZKUsd6OSfzbkic3OpWHBbjVqcSds5eJu3TV7JAfiEeV0tw+HULM2VB0XAKhP2+mYNPqScpE7TxG/PVbtr93HSe3v23b5i1ThKhdx7FG30EnWIncfJiCwTUcnkPJgNKEng3h6vlQEuLi2fbbJgIaJ82hcuPqbP5xHQCn9hwnr3te8hcskKG6ANWfr8O2XzcCcCfmDtYE289658iVE53aBs8iqgVUIL+Hu7PDeCg5yj5FwoVLJFy6DPHxRP+9hlz16qYol7d1K2LWb8AaEZk4TeXNS85KFYn+3ehxj49H37zloMjTV6NxLdb+sAaAY3uOks8jH56FPFOUq1CnIpuXbwJg7ferqdnk3nknuOsLbPlzM9fDriep4+JqIWfunFhcLOTKk4vwK+EmZmJTpXF1Nv24HoCTe46T1z0f+QsWSFGubJ3y7Fhuu+C28Yd1VGlc4771j27/l1vXb6ZYln/JwhzdZuutPrRxH9Wa1UpRxhHqNanLiu9XAvDv7sO45XfDu5BXinLHD50g5MKVFNMjwyI5su9oYk9vVtawWSA/LfsdgL27DuCR352Cvj4pyq37e1Pi3/t2H8Lf/z/TnyQymbMbnOWBXWnMqwz0x9a7VhK4+8kyS2tdXWtdHsgD2A91ddVa1zDqjTWm9QEitNYVsQ17rQqglPIBRgENtdZVgJ3AQKVUbuBzoDnwDHC/S/Tp5QDwhLGOQcA84C2tdVVgMPCpUeZjYI7WujqQovWktb4DjAGWaq0DtNZL7xNTekob66sIPAW8BtQz4hmRbL2bgV+BIcZ6U47zMUkh/4KEXApNfH3lciiF/AtmuP7jJR/Do4A7n//4CUtWLOCFl5uaEeZD8fUvSMjFpLn5PkBu/1vwPSWfKM7a/b/z07olTBk1I0t9yX3U/O7KnScX9YJqser3tZkZ3iPJ4edN3OV7jcT4y9fI4ZuyMe3euDZlVs3h8QVjuTjs4xTz8zd/luu//WNqrA8jl58XsZfCEl/HXgojl1/KL0x3+b/2HGFrbL0qt46cp0Ctsrh6umHJkxPvhpXJVSTle2O2Ar5ehF+6lvg64nIYnr5Jc/D09SbcLs/wkHA8/bwzVPeJGmWJunad0DP3TtUlA8owYeUMxq+Yxtej5iU2QEXmcSnoQ0LovfOK9epVXAom/YJr8fEh97PPcPvnpMPUXQr7Y42MJP+IYfgsnEf+YYNRuXM7JO778fbzJuzyvX0uLCQML7+kx427pwe3om4m7lfXLofhbZTx8vWiVpParFj8V5I64VfC+WXeT8zbupCFOxdxK+oW+zbswWyevl6E2R1D4SFheCbLx83TndtRtxLzsT/OMlI/uQvHzlG5ke3CUPXgOnj5p2z4OIKPnw+hdhcRr16+io+fc2Ixm69/IS5dvNdoDrkUil86n/Ourq60fCWY9Ws2OyK8LMfqwH9ZlbMbnOnZrrW+oLW2AnuB4sb0IKOX8gDwHPC0XZ0fjf932ZWvB3wLoLU+COw3ptfC1pjdpJTaC3QGHsfWCDuttT6ubd/iFz9iHt9prROM3tM6wHfG+j4D/I0ydYG7N6N8/Yjru5/TWusDxvt6CFht5HmAe++Z0xkd10k8SKPKxdWFshWf4q0OQ3iz3UBeH9CFx0oWu39FB1CpDHl4kNzqBtXkyMFjBFV8gdbPdWLE5MGJPZ5ZwaPmd1dg42fYs+NA1hlOm5ZUcruxcgvHG73BuV4T8R3YIck8lcMV9wY1uP7nRkdFmHGpHXekvu0K1H2awq8FcWLCEgBuH7/I2Vm/UHnZKAK+GcHNQ2fR8Y7/+MvQuSOVUUda6wzVrdmiXmLv5l2n9h5ndOMBTGgxnOA3WuGaK8eDBy7Sl8q2SX7sebz9JjfmfgbWpPudcnEhxxNPcPvnX7nWrSc6JoZ8HdqZGe0jSb7PpZ66rUz3ca+zaPKXWJPlnC9/Pmo0qknvuj3oXr0zufPmpn6rQJMivm+wyYqkc5xloH5yC4Z+SsOOTXn3t6nkccvttB7C9LZTdvOgm2n8B8PZsXkPO7eaf9FDZE3OvvHrENAmjXmxdn8nAK5G7+On2B6Mc14pNQ7InUqdBO7lltaAZgWs0lon+dQxHs7zIGeIQ9h6TfelMf/uuB0LEKm1DkijnKPOSvbvq9XutZWH2B+UUj2BngBF3Uvik/fh79l6petLvNS+BQCH9h7Gr3ChxHm+/oW4GnItraophF4KJTI8kpjbMcTcjmH31r088XRpzp06/9DxPYpXu7amTQfbfSUH9x7Gr0jS3EIfILdWr77A/E8WAXD+zAUunrtEiTLFObjHeQ/AyMz87mrWsiHLf1qZaTFmhriQMHLYXcV19fchLjTtYWq3dxwi52N+uHh6kGA8GMKtflViDp0kIQsN874r9nIYuQrf603IVdibOyERKcrlK/cYZaf3Ym+7ycRH3Bvidvl/a7n8P1uPdMkR7ZL0ljpKREgYXoXv9Sp4+nsTGRqRSpl7eXr5eRF5JRzXnK7p1rW4WKjSpCbjm6d+X/LlkxeJjY6l6BOPceaAwwaE/L+QEHoVl0L3ziuWggVJuJZ0/8rx5JMUGDfGNj9/fnLVrolOSCDu0L8kXL1K3L+HAYheux63Dq85LvhkmnUKplE724PRTuw/jrddj5y3nzcRyYa+RoVHkc/DDYuLBWuCFR9/78ThsaUqlGHQrCEAuHt5UDWoKgnxVlxzuHDl/BWiwm3nna1/bebJqmVZ/9O6TM+nQcem1G/XEIDT+07gXdiHu4/K8UolnxvhUeT1yJeYj/1xFhESdt/6yV0+eZEPOtnuRvIt4U+loKqZltv9tOr8Ii+0tz1e48jeoxQqfO/zoaB/QcKuOP4caJYO3V6hbcdWABzYe4jCRXwTh/f5FS7ElZDUbxF5a0hPvLw9GTnwoZ+l+Z+Xle+tdBRn93CuAXIppV6/O0EpVR2on0b5u43La0aPYVqNVXsbgVeMZZcDKhjTtwJ1lVKljXl5lVJPAEeAEnb3K97vMugHwAijLkopi1JqYPJCWuso4LRS6mWjnFJKVTJmbwJeNf5un8Z6bgDOuPkm3fVqredpratpras9SmMTYNkXP/Jqwy682rALa//6hxdesQ2DrVDlaW7euMm10IyfuNet2EDlmpVwcXEhd55clK/yNKePn3mk+B7Ft1/8kPggnDV/rqfFy7YPqIpVHzy3yxevUOsZ2/Ah74JeFC/1GBfOXjQl7ozKzPzA9iTearUrs/avrDXsNHr/MXIVL0yOor6oHK7kf+FZbvy9LUmZnI/7J/6d++lSqBw5EhubAPmb1ycyCw6nBbix5yR5S/qT+7GCqBwuFGpZh2srdiYpk6uINxUWDubQm7OIPpX0HtwcPh6JZQoG1+DKT5twtNP7TuBb3B+fooVwyeFKzeZ12bsq6QNk9q7aSZ2XAgEoWbkMt2/c5vrVyPvWLVevIiGnLhIRcu8LsE/RQokPCfIu4oN/ycJcuxCKyFxxR47gUqwILv5+4OpKnobPEbsp6fC8q6+8xtWX23H15XbErFtP1LSPiN2wCWt4BNbQUFyK2Ua55KpWhfgzZ5yQhc2fi5YzsNnbDGz2NttWbCWo9XMAPFH5SW7fuE1EaMqLPAe37KdOsO3OoqA2Ddi+0nbe6V2vB73q2v5tWb6Zz0bNYfvKrVy9eJUnqjxFzty5AKhYtxIXTphzwXX1138xJngwY4IHs3vlduq+ZPsKV6pyGaKNYyu5w1sOUj24NgD1Wgeye6Xtyc57Vu3IUH177t62845Sihf7tmHNEsddqPzpq1/o3rgX3Rv3YsOKTTRp0xiAclXKcivqFmHpXJD8r1m8cBnNg9rRPKgdK5evo9UrtjvaAqpW4EbUTa5eSXlh+ZUOLXk2qDZv9xyRbXt7RcY4tYdTa62VUq2Aj5RSw4EY7v0sSmrlI5VSn2Mb/nkG2JFauWQ+Bb5SSu0H9mAbUntda33V+BmRb5RSuYyyo7TWx4xeuz+UUtewNVjLp5PDfqVUf2M5ebH1VKb1GxXtgTlKqVFADmxDffcBbwP/U0q9DfyQRt21wHBjOO7kdO7j7GL8lMldj3r3/LfA50qpfkAbR93HufHvLdRrUJtfty4jJjqGcf3fS5z3yZIPGT9wClevXKNd9zZ0frM93oW8WLZmERtXb2H8oCmcPn6WzWu3sWztV1itmp+W/MbJIykfze4M//y9mWca1OHPbd8THR3D6LfvPTXy0yXTGTvwPa5euUb7Hq/Q9c0O+BTy4se1i9mwegtjB77H3OkLmTRzND+uW4xSihkTPk3yczDO9qj5ATQIDmTz+u1E2z2AJ0tIsHJp3FyKfzUeZbEQ8d0qYo+fw/O1ZgBE/O9PPJrWoUCr59DxCeiYO5zv935idZU7F271Arg0apazMkiXTrBy7J2FBHw7EuVi4dI3a7l19AKFO9meiHlp0SpKDGpDDk83nny/h61OfAI7m9ieUFhhwSByeLpjjY/n2DsLEh8u5EjWBCuLx8xn4KJRWFwsbFy2hkvHLxDY3vZFcN2Slexfu5uKQVWYsn4Wd6JjWTjk03Tr3lWjeV22/Zq0EV2m+lMEv9GKhPh4tFXz9ejPuRlxw3EJP4AhY6ewY89+IiOjaNCyA326d6R18ybODitjEqxETZ+J1/SpYLEQ/cefxJ8+Q94XmwNw+5ff0q1+fcZMCowdiXJ1JeHSZSInv59ueUfZtWYnVYOqMWfDPNvPogy+d8/3qC/HMnvYJ0RcCWfR5C8ZNGsorw3pwOlDp/h7afqNquN7j7Fl+SamLf8Ia0ICpw6dYuX//kq3TmbYZxxbH6yfTWx0LPOHzE6cN/CLkSwc9imRoREsm7KYPp8MoPWgdpw9dJp/lq2+b/03Zg7gqVpP4+bpzowt8/hpxlL+WbaaWi2eoWFH2wXqnSu2seG7NabnmZqtq7dR+7mafLPpa2KjY5g88IPEeVMXvcf7Q6YRdiWM1t1a0a5PW7wKevHF35+zdc12pg6ZhldBT+b9OYd8bnmxWjVtXm9Np8Bu3L552yn5pGfdqo0ENqzHmh2/EBMdw7B+4xLnLfhmJu8MGE9oyDUmfDiCi+cv8/2fXwKw4o81zPrwc+cE7URZ+d5KR1HZ/YqDUsoFyKG1jjF6LVcDTxgP4hGZqLJf3Wy9M8XprPMkWPHgvs2XPR/eABB6K+vcw2uGxXmy98f1ZzunOjsEU11r2d3ZIZiqzzk3Z4dgGg9LTmeHYKrTcZHODsFUF2NT9pZnJyev7f5PjFX9y/dVh30/bnrl2yz5njj7Hk5HyAusVUrlwHbf5hvS2BRCCCGEEEII82X7BqfW+gZQ7VGXo5Tqim3oq71NWus3H3XZ/+VYhBBCCCGEEKnL3mN0MibbNzgzi9b6C+ALZ8cBWSsWIYQQQgghhEiLNDiFEEIIIYQQwgTysyjO/1kUIYQQQgghhBDZlPRwCiGEEEIIIYQJrNLBKT2cQgghhBBCCCHMIT2cQgghhBBCCGECq9zDKT2cQgghhBBCCCHMIT2cQgghhBBCCGEC7ewAsgDp4RRCCCGEEEIIYQrp4RRCCCGEEEIIE1idHUAWID2cQgghhBBCCCFMIT2cQgghhBBCCGECq5Kn1EoPpxBCCCGEEEIIU0gPpxBCCCGEEEKYQJ5SKz2cQgghhBBCCCFMIg1OIYQQQgghhBCmkCG1ItPcTIhxdgimCouJcnYI4hGU6FHM2SGY5rFr150dgqn+t8Ld2SGY6lrL7s4OwVQ+Py9wdgimiq3S19khiIcUHn/L2SGY6vyNUGeHIJCfRQHp4RRCCCGEEEIIYRLp4RRCCCGEEEIIE1jlV1Gkh1MIIYQQQgghhDmkh1MIIYQQQgghTGBFujilh1MIIYQQQgghhCmkh1MIIYQQQgghTKCdHUAWID2cQgghhBBCCJHNKaWaKqWOKqVOKKWGpzK/vVJqv/Fvs1KqUmasV3o4hRBCCCGEEMIEWeUptUopF2A20Ai4AOxQSv2qtf7XrthpoL7WOkIp1QyYB9R81HVLD6cQQgghhBBCZG81gBNa61Na6zvAt8CL9gW01pu11hHGy61A0cxYsfRwCiGEEEIIIYQJrM4O4J4iwHm71xdIv/eyO/BnZqxYGpxCCCGEEEII8R+nlOoJ9LSbNE9rPe/u7FSqpPpMI6VUELYGZ73MiEsanEIIIYQQQghhAkc+pdZoXM5LY/YFoJjd66LApeSFlFIVgflAM611WGbEJfdwCiGEEEIIIUT2tgMoo5QqoZTKCbwK/GpfQCn1GPAj0FFrfSyzViw9nEIIIYQQQghhgqzylFqtdbxSqi+wAnABFmqtDymlehvz5wJjAG/gU6UUQLzWutqjrlsanEIIIYQQQgiRzWmtlwPLk02ba/d3D6BHZq9XhtQKIYQQQgghhDCF9HAKIYQQQgghhAmy0M+iOE22anAqpYoCs4Fy2HpvfweGGD9umladEVrr9+6z3P7YHit8O5PiPANU01pfU0pt1lrXyYzlGsvuAnyA7UlUbsAp4F2t9eb71PsS+F1r/X2y6QFAYaML3mlGvzeE+g3rEn07hmH9xvHv/iMpykybM5HyAWWJj4tn/55DjB70HvHx8U6I9v4mTx1No8b1iY6O5s3ew9i/798UZT6bP42AKuWJj4tn9679DOg3mvj4eN56uwdtXmkBgKurC088WYoyJWoSGXHd0WmkKTvn51ImgJzPdwWLhfidq4n75+cUZSwlypHz+a4oiwv69g1i5o8F1xzkfn08uLiiLC7EH9pK3Opljk/gPlyerkbuV3qjLC7c2fgnd1YkjdHliYrk7TMO67UQAOL2bOLOH0uw+BYlz+sjEstZfPyI/e1r7qz+yaHx38/T9QNoN6YrFhcLG5au5s85P6co025sNyoEVeZO9B0WDp7FuUOnAegytQ8Vn6vKjbDrjG0y0MGR31+umtXxeLsvWFy4/fsf3Fr8Tarlcjz1JN6fzSZy7Hhi1v0DgHLLR/5hQ8hRsgRoTeTkqcQdSnncZmWj3pvOP5u24+VZgJ8Xz71/hSyi17u9qB5UndjoWKYPms7JgydTlPEt5svwWcNxK+DGyYMn+bD/h8THxdO6V2sCWwYC4OLqQrHSxWgX0I6b12/S/4P+1GhQg8iwSPo06uOwfNqP7UaloCrcib7D54M/4axx/NjzKVqIPrMGkC+/O2cPneKzATNJiItPt/6HG+cQczMaq9WKNT6BcS2GAVA9uDat+rfFv3QR3n1xOGcOpHz/HOWdSQN5pkFtYqJjGdlvAocPHE1Rpl23NnTs2ZbHShSjXtkmRIbbPtu69mnP862bALZtWbJMcZ4p14yoyCiH5pCW6dPH07Tpc0TfjqZ7jwHs3XswRZnP5n5I1aoVUUpx/PgpuvcYwK1bt2n3aisGD7btgzdv3uKtt95h/4HDjk5BOFG2GVKrbHe2/gj8rLUuAzyBrcE16T5VR9xnPkB/IO8jBZiGzGxs2lmqta5svA9TgB+VUmUfclkBQHCmRfYQ6jesy+Mli9GwRktGD5rI+KnvpFru1x/+pEnt1jz/bFty587FKx1aOjbQDGrYuD6lSj1OtYCGDOg3mmkzxqda7rtlv1KzShPq1nye3Llz07HzKwB88vF86tdtQf26LRg/bhqbNm7PMo0xyOb5KQs5m3cn5qtJRH88AJeKdVEFiyYtkzsvuVq8TuzX7xM9cyAx30yzTY+PI2bBu8TMGkL0rCG4lAnAUqyM43NIj7KQp92b3P5kFDfHvU6O6kFY/B9LUSz++EFuTezDrYl9uPPHEgCsVy4kTrs1qS/6TixxezY5OoN0KYuF9uN78FGXSYxuNIAaLerhXzrp9qsQWJlCJfwZEfgWi0bMpcOkez9ntun7tXzUeaKjw84YiwWPgW8TPng4Vzt0IU/DBrgWfzzVcu5v9CR2+44kkz3efovYbdu52r4zV7v0IP7sWQcFnnlaBjdi7vQsun3SUC2oGkWKF6HHsz2YOXwmfSf1TbVct3e68dP8n3i9/uvcvH6Txm0bA/DDZz/wVrO3eKvZW3z5/pcc3HqQm9dvAvD3d38zutNoh+UCUDGwCn4l/Bka2JcvRsyh86SeqZZrO7wjKxb8zrCgvty6fpP6bRtkqP6UdmMZEzw4sbEJcOHoOWb2nsrR7c69QPJMg9o8VqIYwbVeZtzgyYyeOjTVcnu276fHy/24eO5ykulffLqENg060aZBJz6aNIedW/ZkmcZm06bPUbp0CcqVq8cbfYYx65PJqZYbPGQc1ao3pmq1Rpw7f5E+b3QF4PSZczRo2Iaq1Rrx3uSP+fTTqY4M3+msDvyXVWWbBifwHBCjtf4CQGudAAwAuiml+iilZt0tqJT6XSkVqJSaAuRRSu1VSi1RSuVTSv2hlNqnlDqolGqrlOoHFAbWKqXWGvXnKKV2KqUOKaXetVvuGaXUu0qp3UqpA0qpp4zp3kqplUqpPUqpz7D74VWl1E3j/0Cl1Dql1PdKqSNGPMqYF2xM26iUmqmU+j2jb4rWei223+PpaSyrlFLqL6XULqXUhrsxGhoa044ppV4wHpk8HmhrvEdtM745Mk/DpvX5eekfAOzddRD3/G4U9PVJUW793/e+3O7bfQjfwoUcFuODCH6+Id9+8zMAO3fsxaOAO76+BVOU+3vl+sS/d+/aR+EivinKtG7zAj9+n+HdwSGyc36WoqWxhoegI0IhIZ6E/ZtwLZv04W2uleoRf2gb+vo124Rbdl8Y7sTY/ndxsf3Tjvx1rvtzKfEk1tBL6GshkBBP3M51uFaq/eDLeSoA69XL6PBQE6J8eCUCShN6NoRr50NJiItn+2+bCGhcPUmZgMbV2fLjOgBO7TlOXve85C9YAIDj2w9zy/gyn9XkKPsUCRcukXDpMsTHE/33GnLVq5uiXN7WrYhZvwFrRGTiNJU3LzkrVST6d2MgS3w8+uYtB0WeeaoFVCC/h7uzw3ggtRrXYvUPqwE4uuco+Tzy4VnIM0W5inUqsnH5RgD+/v5vajdJeVwGtghk3a/rEl8f3H6QG5E3zAk8DVUaV2fTj7Zz+8k9x8nrni/x+LFXtk55dizfAsDGH9ZRpXGNB6pv7/LJi4ScSvFTgg4X1PRZfv3Odgzt33UIdw83fAp5pyh35OAxLp2/nGK6veBWjVj+0ypT4nwYzZs3Zsli2wC47dt3U6CAB35+Kb9j3bhx7/yYJ09utPEZt3XrLiIjbReOt23bTZEi/g6IWmQl2anB+TSwy36C1joKOEcaQ4e11sOBaK11gNa6PdAUuKS1rqS1Lg/8pbWeie1HUYO01kFG1ZHGI4IrAvWNH0i965rWugowBxhsTBsLbNRaV8b2ezcpuwxsKmPrTS0HlATqKqVyA59h+/HVekDKb+73txu427CcB7ylta5qxPepXbniQH3geWAutv1jDLYe0wCt9dKHWPcj8/UvxOVLVxJfh1wKxdcv7bfB1dWVlq88z4Y16Y4idhr/wr5cvHjvw+bSxRD8C6dsbN3l6urKK6+2ZPXfG5JMz5MnNw0aPsOvv6wwLdaHkZ3zUx5e6Ov3fgNZR4Wj8if9QmHxLozKk4/c3ceRu8/7uAY8a7cAC7n7fkDedxaQcGI/1gsnHBV6hqgC3lgjria+1hHXsBRIeXHHpWRZ8o2aQ963JmLxT9mLlqN6IHE71pkZ6kPx9PUi4tK1xNcRl8Pw9PVKUqaArzfhl+5t44iQcAr4pfzSmNW4FPQhIfReA9969SouBZNuO4uPD7mffYbbP/+atG5hf6yRkeQfMQyfhfPIP2wwKnduh8T9/52Pnw9XL9875q6FXMPHL+l28/D04FbULawJtv6La5ev4Z1sn8yVOxdVA6uyablzRxV4+noRZneMhYeE4ZksVjdPd27b5WN/HKZbX2uGfD2Gd3+bSmC7RiZn8uB8/QsScvHeMXjlcii+/g/+lS13nlzUC6rFqt/XZmZ4j6RwYT/OX7jXqL9w8TKFC/ulWvbzedM4f24PTz5RmtmfLkwxv2vXV1mxIuvk5ghaOe5fVpWdGpwKSK27IK3pqTmArZfvfaXUM1rrtMbxvaKU2g3swdbQLWc370fj/13YGnAAzwKLAbTWfwARaSx3u9b6gtbaCuw16j8FnNJa370JIvWbctJ3t6fUDagDfKeU2outIWt/mWmZ1tqqtT6O7d7Pp5IvyBmMjt4kdDo9Q+OmDmfHlt3s3LrXxKge3oPm8+GMcWzZtIOtm3cmmd602XNs27Y76ww3NWTr/FI7mSfPzcUFS+GSxCyaTMyXE8kR1AblbRxm2krMrCHcntoLl6KlUYWKmR7yg0k1wSSvEs6d4OaIjtya+AZ31v5CnjfGJi3u4oprpVrE7/rHvDAfVgb2zVSKZLme6FSlFniyuD3efpMbcz8Da9KBV8rFhRxPPMHtn3/lWree6JgY8nVoZ2a0Ih0pzpf3Pyyp2agm/+78N3E4rdNkYD9M9zMinfoTW49k7AtD+LDLRBp0asqTNcqlLOtEKpUNld5nX1oCGz/Dnh0HssxwWniwz/XXew7i8eJVOXL0OC+/3CLJvPr169C1y6uMGHm/u91EdpOdHhp0CGhtP0Ep5QEUA66TtHGd6qVbrfUxpVRVbPcsTlZKrdRaJ7kBTSlVAlvPYHWtdYTxsB375cUa/yeQ9P3NyFkn1u7vu/Uz43pFZeAwtvcgUmsdkEa55DHeN2alVE+M4boF3R4jf+6UvSEPo323l2nbsRUA+/f8m6SHzK9wIUKvXEu1Xt/Br+Pl7cmbg7LWyaz76+3p1MU2InnP7v1JhpMULuJHyOXUhx4OHd4Xbx8vBvR7M8W8Vm2e54fvssZw0+ye3136etIeTeXhhY4KT1YmjIRbURAXC3GxJJw5jMX/cRLC7IZQxdwm4fQhXJ4IID70vKPCvy8deQ2L570r8srTB2tkWNJCMfeenRZ/cAe52/VF5fNAG0OHXctXx3ruBPpGpCNCfiARIWF4Fr53jvL09yYyNCJFGa/C97axp58XkVeSbuOsKCH0Ki6F7g1xsxQsSMK1pNsux5NPUmDcGNv8/PnJVbsmOiGBuEP/knD1KnH/2h7iEb12PW4dXnNc8P/PvNDpBZq0sz0c5vj+4xS06wXz8fMh7ErS7RYVHkU+j3xYXCxYE6z4+Kcs82zzZ1n/y3qcoUHHptRv1xCA0/tO4F3Yh+PGPC8/byKSHT83wqPIa5eP/XEYERKWZv27ZW6ERbFrxTZKVirt9Ps2X+3amjYdXgTg4N7D+BW5dwz6+hciNCT17yrpadayIct/WplpMT6s3r07072b7Tywc+c+ihUtnDivaBF/Ll++klZVrFYr3333GwMH9mbRItuD5yqUL8vcuVNp0aIj4eGRpsae1WTleysdJTv1cK4G8iqlOgEopVyAacCX2HrrApRSFqVUMaCGXb04pVQOo05h4LbWejHwIVDFKHMDuHtjiAdwC7iulPIFmmUgtn+A9sY6mgEpb9BI2xGgpFKquPH6ge6jVErVx9Yg/NwYYnxaKfWyMU8ppSrZFX/ZeI9KYRvSe5SkuaegtZ6nta6mta6WWY1NgCULv6NF0Gu0CHqNv/9cR8u2zwMQULU8N6JucjWVBufLHVryTFBtBvQa8VBXFc204PMliQ/C+eP3v3m1XUsAqlUPIOr6Da5cuZqiTsfOL/Ncw2d4veuAFPm4e7hRt24N/vzjb0eEf1/ZPb+7rBdPYPH2R3kWAhdXXCrWJf5I0p7Z+MM7cCleFiwWyJETl2KlsYZehLwekNt49phrTlxKVURfveiELNKWcOYolkJFUN6+4OJKjmqBxO/bmqSM8rh3+rIUfxIslsTGJmTd4bQAZ/adwLe4Pz5FC+GSw5Uazeuyb1XSh+fsXbWT2i8FAlCychmib9zm+tVIxwf7gOKOHMGlWBFc/P3A1ZU8DZ8jdlPS2wquvvIaV19ux9WX2xGzbj1R0z4idsMmrOERWENDcSlm63HPVa0K8WfOOCGL/x9+X/R74oN+tqzYQoPWtgfmPFn5SW7duEVEaMpBUPu37KdecD0AGrZpyNaV947LvO55qVCrAltWbnFMAsms/vovxgQPZkzwYHav3E7dl+oDUCqd4+fwloNUD7bdh1qvdSC7V24HYM+qHanWz5knF7nz2a7t58yTi/LPVOLCsXMOyC59337xQ+KDftb8uZ4WL9uesVix6tPcvHGTa6Fh91lCUm7u+ahWuzJr/3L+CJG5c7+ieo0mVK/RhF9/+4v2HdoAUKNGFa5fv0FISMoLyaVKFU/8+/nnG3L0qO22kWLFCrN02ed07fo2x4+nfGqxyP6yTQ+n1lorpVoBnyqlRmNrTC/H9hTaO8BpbENmD2K7p/GuecB+Y4jsIuADpZQViAPesCvzp1LqstY6SCm1B1uP6ikgIzdMvAt8Y6xjPbb7SjOaV7RSqg/wl1LqGrA9A9XaKqXqYXuy7mmgtdb67vOn2wNzlFKjgBzAt8A+Y95RIz5foLfWOsZ4UNJwYwjuZGfcx7lu1UbqN6zL6u2/EB0dw/B+4xLnff7Nx4zsP4HQK9cY/8E7XDofwnd/fgHAyt/XMmva544O975WrVhHo8b12bVvNdHR0fR9Y3jivKXff87bfUcSEhLKtI/Gc/7cJVas/g6A339dyQfv25599ULzxqxds5Hbt6OdkkN6snV+Vit3fltA7i4jQVmI370WHXoB1xq2+4nit69CX71IwrG95HlrGmgrcTtXo0PPo3wfI1ebviiLBZQi/sAWEo7uvs8KHcxqJebb2eR9+z2UxcKdTSuxXj5LjmdtF3zi/vkD1yrPkLP+C5CQgI6LJfpzu6cV5siFS9kqRC/+2EkJpM+aYOV/Y+bTf9EoLC4WNi1bw6XjF6jf3vbEz/VLVnJg7W4qBFXhvfWzuBMdyxdD7t3m/vrM/jxZ62ncPN2ZuuUzfp2xlI3L1jgrnaQSrERNn4nX9KlgsRD9x5/Enz5D3hebA3D7l9/SrX59xkwKjB2JcnUl4dJlIie/74ioM9WQsVPYsWc/kZFRNGjZgT7dO9K6eRNnh5WuHWt2UD2oOgs2LCA2OpYZg2ckznv3y3f5eNjHhF8J54vJXzBs1jA6DenEyUMnWbH03r3tdZrUYfc/u4mNjk2y7KGfDKVi7Yp4eHqwaNsiFk9fzMql5vac7Vu7m4pBVfhg/Wxio2OZP2R24ryBX4xk4bBPiQyNYNmUxfT5ZACtB7Xj7KHT/LNsdbr18/sUoN8821NfXVxc2PLLBg6s3wtA1SY16DCuB+5eHgxcOIJzh8/wYacJpuaZmn/+3swzDerw57bviY6OYfTb956Y/OmS6Ywd+B5Xr1yjfY9X6PpmB3wKefHj2sVsWL2FsQNtv87XIDiQzeu3E307xuHxp+fPP9fQtOlzHD68kejbMfR4/d7PQv3yyyJ69x5CSEgoC+bPwMPDHaVg//7D9H3L9qsCI0cMwNurAJ/MtOUZHx9P7TrPOyUXZ5AeTlBZrSdIpKSUctNa3zSeWjsbOK61nnG/eo5WpmDVbL0zhcVknfspxIM73y/A2SGYJuFa9t43B674bz159EFNKPpgvSD/NT4/L3B2CKZ6sUrqP2WSHRS05HF2CKbaFZ21RplktmORF5wdgqnuxF7Iwo/JuWdWsQ4O+37c9/ziLPmeZKchtdnZ60YP4yEgP7aH/QghhBBCCCGyMO3Af1lVthlSm50ZvZlJejSVUl2Bt5MV3aS1Tvn0FSGEEEIIIYRwAmlw/kdprb8AvnB2HEIIIYQQQojUWbPkIFfHkiG1QgghhBBCCCFMIT2cQgghhBBCCGECeUqt9HAKIYQQQgghhDCJNDiFEEIIIYQQQphChtQKIYQQQgghhAlkSK30cAohhBBCCCGEMIn0cAohhBBCCCGECbSzA8gCpIdTCCGEEEIIIYQppIdTCCGEEEIIIUxgVc6OwPmkh1MIIYQQQgghhCmkh1MIIYQQQgghTCBPqZUeTiGEEEIIIYQQJpEeTiGEEEIIIYQwgTylVno4hRBCCCGEEEKYRHo4hRBCCCGEEMIEVunjlB5OIYQQQgghhBDmkB5OkWka5ivl7BBMFZArp7NDEI+gzaIwZ4dgGheVvU/lBS3Z++pwn3Nuzg7BVLFV+jo7BFP9snuWs0MwTc9qQ5wdgqkCchd2dgimmuRZ0tkhCOQptSA9nEIIIYQQQgghTJK9L4sLIYQQQgghhJNk7zE6GSM9nEIIIYQQQgghTCENTiGEEEIIIYQQppAhtUIIIYQQQghhAnlokPRwCiGEEEIIIYQwifRwCiGEEEIIIYQJrMrZETif9HAKIYQQQgghhDCF9HAKIYQQQgghhAms8sMo0sMphBBCCCGEEMIc0sMphBBCCCGEECaQ/k3p4RRCCCGEEEIIYRLp4RRCCCGEEEIIE8jvcEoPpxBCCCGEEEIIk0gPpxBCCCGEEEKYQJ5SKz2cQgghhBBCCCFMIj2cIksoV78Sr4zpinKxsGnpalbO+SVFmVfGduXpoMrciY5l0eBPOX/oNJ7+3nSe/iYeBQugrZqN3/zN2i/+TKwT2LkpgZ2akpCQwME1u/lpyhJHppWqYoEVqfNuR5SLhSPfrGPv7N+SzC9Qyp/A6T3xKV+c7VO/Y/9nyxPnVejRlKfaBYLWhB+5wLpB80iIjXNwBunLrvn1frc31Z+rTmx0LNMGTuPkwZMpyvgW82X47OG4F3DnxMETfPj2h8THxdO6V2uCWgUB4OLqQrHSxXg14FVuRt4kn0c++k/tz+NPPo7WmhmDZ3Bk9xFHp0fPd3tRLagasdGxfDRoRpr5DZ01DPcCbpw4eJLp/acRHxcPQIVaFXh9bE9ccrgQFR7FO68MT6xnsViY8ftHhF0JY3zXd02Jv3z9AF4b0w2Li4V/lq5m+ZyfUpR5bWw3KgZV4U70HRYM/oSzh06nWzdffjfemDUQn6KFuHYhlE/fnMbtqFu45HCl83u9KFGhFFat+d+7Czm69RAAA78aRf5Cnri4uHBsx798PXo+2mruHTzd3+1J1aCqxEbH8smgjzmVyrYrVMyXQbOG4FbAnVMHT/Jx/+mJ2w6gdMUyTPnlA6a9OZUtyzcD0Lz7izRs1xi05uyRM3wy+GPinHA89nq3F9WDbMfe9EHT0z72Zg3HrYAbJw+e5MP+9469wJaBwL1jr11AO25ev0n/D/pTo0ENIsMi6dOoj4OzejCj3pvOP5u24+VZgJ8Xz3V2OGky4zisFlyblv3b4l+6CBNeHM6ZA7btn6+AG2/OGUKJiqXY9P06Fo+d77hEDR3HdScgqAqx0bHMGzyLMwdPpShTsFgh3vxkIG4F3Dhz8DRzBnxMQlw8/qWK0PPDvhR/uiTfffg/ls+7971nxsa5xNyKxppgJSEhgTHNhzoyrRQKBVWkwoRO4GLh3JK1HJ+V9HO96Et1Kd23OQAJt2LYN2whUf+eA6DRjo+JvxmNTrCiE6ysbzLK4fE7m/RvOrCHUynlp5T6Vil1Uin1r1JquVLqiYdc1pdKqTbG3/OVUuWMv0fcp15xpdTBZNPGKaUGG393UUoVtptnv+wzSikf4+/NDxn3iGSvH2o56Sx/nVLqqFJqn1Jqh1Iq4D7lCyil+ti9LqyU+j4zY8oIZVG8Or47s7q8x/hGA6jeoi5+pYskKfN0YGUKlfBjbGA//jdiHu0m9QAgIT6BHyZ+zfiGA5naaiT1OzZJrPtE7aep1KgaE5sNZkLjQfz9+W8p1u1oyqKoO7EzyztOZVnQUEq/WIsCZQonKRMTeYtNY75mn11DDCCvnyfluzXmx+dH813Dd1AuFkq1qOXI8O8ru+ZXPag6hUsUpvsz3Zk5bCZ93+ubarlu73Tj5/k/0+PZHtyMvEmTV5sA8MNnP9C3aV/6Nu3Ll1O+5MDWA9yMvAlA73G92bluJz2DevJmkzc5f+K8w/K6q1pQNQoXL0zPZ19n1vBP6DPpzVTLdXmnK7/M/5me9Xty6/pNGrVtDEA+j3y8MakPE7qP582GfZjyxuQk9Vp0a2FqXspioeP415nRZRIjG/WnZot6FC5dNEmZioFV8C3hz/DAvnw5Yg4dJ/W8b93gN1rx7+YDDA/qy7+bD/B8n1YA1H+1IQCjmw7kww7v8urIziilAPj0zWmMbTaIUY374+6Vn+rP1zYtb4AqQVUpXLwwfZ7txZzhs+k16Y1Uy3V6pwu/zf+FN+v34tb1mzRo2yhxnsViodM7ndm7fk/iNC9fL57v2pwhzw/g7UZ9sbi4UK/5s6bmkppqQdUoUrwIPZ7twczhM+k7Ke1j76f5P/F6/de5ef0mjY1984fPfuCtZm/xVrO3+PL9Lzm49SA3r9uOvb+/+5vRnUY7LJdH0TK4EXOnT3R2GOky6zi8ePQcs3pP5dj2f5MsKy42jp+mfcPS9xY5JsFkKgVVwa+EP4Pqv8mCd+bSZWLPVMu9Orwjfy34jcGBfbl1/SaBbRsAcCvyJl+PXcDyz1NeYAeY9OoYRgYPcnpjE4ui4uSubHltKmueHUKRVnVwfyLpd7Rb50LZ1GoC654bztEZPxHwYY8k8ze1nsS6hiP+XzY2hY1DGpzK9kn8E7BOa11Ka10OGAH42pVxeZhla617aK3vnoXSbXBmQBcg8dtxsmXbr7POQy4/SXyPsJz0tNdaVwI+BT64T9kCQGKDU2t9SWvdxoSY0lU8oDRXz4Zw7XwoCXEJ7PxtM5UaV09SplLjamz98R8ATu85Tl73fHgULEDU1UjOG1dHY2/FEHLyIgX8vAB4tn1jVsz5hfg7tqv4N8KiHJhV6goFlCLqzBVunLuKNS6BE79spXjjqknKxIRFcXXfKazxCSnqW1xdcM2dE+ViwTVPTm5fiXBU6BmSXfOr1bgWq39YDcCRPUdw83DDs5BninKV6lZiwx8bAPj7+7+p3SRlY6P+i/VZ/8t6APK65aV8zfKs+HYFAPFx8dyKumVWGmmq2bgWa35YA8DRPUfJ55Ev1fwq1qnIxuUbAVj9/WpqN7FdEKj/YiCb/9zM1UtXAbgedj2xjrefN9UbVGelkaMZSgaUJvRsCFfPXyEhLp7tv22kcrJzSOXG1dn8o+19P2WcQ/IXLJBu3cqNqrPp+7UAbPp+LZUb1QCgcJmiHN50ALCdV25H3aJ4xVIAxNyMBmy9aa45XEGbe227RuNarDW23bF0tl2FOhXZvHwTAGu/X03NJvcu5gR3fYEtf25Ost0AXFwt5MydE4uLhVx5chF+JdzETFJnf+xldN9M69gLbBHIul/XJb4+uP0gNyJvmBN4JqsWUIH8Hu7ODiNdZh2Hl09eJOTUpRTruxMdy/GdR5zS6w5QtVENNv6wDoCTe46RzyMfBVLZN8vVqcD25VsA2PDDWqo2tp1HosKuc2r/CRLiUn4WZiWelUtz6/QVbp8LRcclcPHnLfg1Sfq5HrHzOHHXbZ9dEbtOkNvfyxmhZllWB/7LqhzVwxkExGmtE8eBaK33Ai5KqbVKqf8BB5RSLkqpD4zeuf1KqV5ga7AqpWYZPaN/AIXuLsfo1aumlJoC5FFK7VVKPfC4SaPHtBqwxFhGnrvLTqXsTeP/8UbZvUqpi0qpL4zpPyuldimlDimlehrTUsRntxxl5H1QKXVAKdXWmB5oxPC9UuqIUmqJunsZ/f62AEWM5bgppVYrpXYby3/RKDMFKGXE9IF9D7BSKrdS6guj/B6lVNCDvqcZVcDXi4hLYYmvIy6HUcDXK5Uy1+6VCQlLbFje5VW0IMXKleDM3hMAFCrpT+kaTzH050kMWDqOx40vhM6U19+Tm5fvfWm7FRJOPv+UH1CpuR0Swb7PltN+28d03D2LOzduc+Gfg/ev6EDZNT9vP2+u2e1/1y5fw8fPJ0kZD08PbkXdwppgTSzj7eedpEyu3LmoFliNjX/avhj7PebH9fDrDJw+kFl/zuLtqW+TK08uk7NJydvPm2uXrya+DgtJGXt6+RUpWRi3/G5MXjqZj/74mOdaP5dYr+e4nix87wu01byGl6evF+F22yf8cjievknjL5CsTERIGJ5+3unWzV+wANevRgJw/WokHj75ATh/+CyVG1XH4mLBp2ghilcohZf/vf1h0KLRfLxrITG3otmxfGum52vP28+bsMv34g8LCcMr2bZz9/TgVtRNu20XlrjtvHy9qNWkNisW/5WkTviVcH6Z9xPzti5k4c5F3Iq6xb4Ne3A0Hz8frtrtm9dCHv7YqxpYlU1Go1tkPrOOw6zK08+LMPuYQ8LwTPbdxc3Tndt2+2b4ZVu+96PRDF88lgm/f0BQu0b3LW+m3P6eRNt9R4u+HJ5ug/Kx1wIJXbMv8bXWmtrfDqf+ikk83uG5NOuJ7M1RDc7ywK405tUARhq9nt2B61rr6kB14HWlVAmgFfAkUAF4HUjRM6i1Hg5Ea60DtNbtHzRArfX3wE5sPYQBWuvoDNQZo7UOAOoDYcAsY1Y3rXVVbA3Yfkop7/vE9xIQAFQCGgIfKKX8jXmVgf5AOaAkUDeDKTUFfjb+jgFaaa2rYGv8TzMarsOBk0ZMQ5LVf9PIsQLQDvhKKZU7g+t+IKm1oXXyXoHU2tl2ZXLlzUWvOYP4bvyX93oYXCzk9XBjasuR/Pje1/SYPSBT434YitTyyFjdnPnzUrxxFf5XewCLq76Fa55clHkpo7uDY2TX/DKyj2akTM1GNfl3x7+Jw2ldXF0oXb40fyz6g77N+hJzO4ZX3nwlEyPPmNS2W4qOuXQOQRcXF0pXKM24LuMY02E0r/Z7lcIlClO9QXUir13n5IETmR90ktgeYftk5PyTzIZlqwkPCWPsb1N5bWxXTuw6ijXhXi/FtE4T6F+jB645c1C2TvmMZpFpUuaedpnu415n0eQvsSa7zzRf/nzUaFST3nV70L16Z3LnzU39VoEmRfxgUn4+pFYo6cuajWry785/E4fTChM4+Dh0tof9XMjIqIfxL41g1POD+aDzRBp2asaTNco9dJyP6kFy8KlbjsfbBXJo4jeJ0zY2H8f6xiPZ0v59SnRthHetp8wKVWRhWeGhQdu11qeNvxsDFe/enwnkB8oAzwLfaK0TgEtKqTUPua60jvKHPqsZDbclwAyt9d1GdT+lVCvj72LYcghLrb6hHvfyu6KUWo+twR2F7f25YKxrL1Ac2JjOspYopfIBLkCVu2EC7ymlnsXW414Eu+HM6cT0CYDW+ohS6izwBLDfvpDRg9sT4FmvqpRzL3mfxaYUERKGZ+F7V/w8/b25Hpp0KGVkSBiehX2Ao7Yyft5EGsMtLa4u9Jw7iO0/b2Dviu12yw1nz4ptAJzddxJtteLm5c7NcOcNobp1ORw3uyuD+fy8uBWSsWGjReuV58b5q8QY8Z/+cye+Vctw/Mesc8U+O+X3QucXaNquKQDH9h3Dp/C9XhUffx/CriQ9pK+HXyefRz4sLhasCVZ8/H1SDEGs36J+kiF91y5f49rlaxzda9uvNy7fyCt9HNPgfL7T8zQx8ju+/xg+/gUT53n7+RCeLL+o8KhU8rOVuRYSRlREFLHRscRGx3Jw2yFKlCtJ6fKlqNmoJtWCqpEzV07yuOdh0EeDmdb/w0zNJSIkDC+77ePl70VkaHi6ZWznkHBcc7qmWff61cjEXs78BQsQdc025NSaYOXbCV8m1hn5wySunL6cZH3xsXHs/XsHVRrV4N+NSU6bj6xZp2AatbPdH3xi/3G87XpXvf28iUi239m2nZvdtvNO3DdLVSjDoFm2643uXh5UDapKQrwV1xwuXDl/hahw260IW//azJNVy7L+p3WZmktqXuj0Ak2M/I7vP05Bu33Txy/lsZfavpm8zLPNn00cyi7MYdZxmJU07NSUoFdtPY6n9p/A2z5mP28ik313uREeRV67fdPLP+XxmZq7y4kKu86uFdsoFVCGo9tT3OHlENGXwslj9x0tj78XMal8rnuULUbAtNfZ8tr7xEXcu7ATcyUSgDvXorj8504KVC5F2FbHPxjPmeRnURzXw3kIqJrGPPsblhTwltHjFqC1LqG1XmnMy4ytFQYkH9/nBVxLpWxGjQMuaK3vDqcNxNZLWdu4l3IPcL+ewfSGycba/Z3A/S8StAdKAP8DZttNKwhUNXpkrzxiTIm01vO01tW01tUeprEJtsZgoeL+eBctiEsOF6o1r8P+VTuTlNm/aie1XrI9sKJE5TJE37hNlDHUreP7vQk5cZHVC/5IUmffyh08WdvWu1CohD8uOVyd2tgECN13ivwl/HAvVhBLDhdKv1iLs6t2Z6juzUthFKpcGtfcOQEoUu9pIk5cNDPcB5ad8vv9q98TH/SzZcUWGrS2PejhqcpPcevGLSJCU37g7t+8n2eefwaAhm0asmXllsR5ed3zUqFWBbasuDct4moEVy9fpUhJ2wMYAuoGcO74OTPTSvTHoj/o1+wt+jV7iy0rtiYOg32y8pPcTiO/A1sOUC+4HgAN2jRg60rbBZ2tK7fydI2nbff65c7Fk5Wf4MLx83z1/ld0qdmZ7nW7MbXv++zfvD/TG5sAp/edoFBxf3yKFsIlhys1mtdjT7JzyJ5VO6jzUn0AShrnkOtXI9Otu/fvndRtY7uboG6bIPas2gFAztw5yWkMfS5XryIJ8VYunbhArry5yV+wAAAWFwsVg6pw+WTm78N/LlrOwGZvM7DZ22xbsZUgY9s9UflJbt+4neq2O7hlP3WCbSMGgto0YLux7XrX60GvurZ/W5Zv5rNRc9i+citXL17liSpPkTO3Lc+KdStxwUEPtPp90e+JD/qxP/aerPxk2sfelv2J+2bDNg3ZuvLeUObEY8/ueBSZz6zjMCv5e9FfjAwexMjgQexauZ16rQMBKFX5CW7fuJ2iwQnw75aD1Ai23VP8TOsgdhvnkbTkypOL3PlyJ/5d/tlKXDjqmM+F1ETuPUm+kn7kfawgKocLRVrWJmRl0kGLeYp4U33hAHb1/ZRbp0ISp7vkzYWrkYtL3lwUql+BG0cc/2A84XyO6uFcg62H7XWt9ecASqnq2Iai2lsBvKGUWqO1jlO2p9heBP4BeimlFmG7fzMIW4MquTilVA6tdap3kGutbyqlLiulGmitVyulvLANPf3YKHIDyPBd+UqpF4BGQKDd5PxAhNb6tlLqKcD+MZtpxXc3v6+wNYCfBYYADzXuwHjvRgEnlVJljZhCjelBwONG0fTy/QdbQ3WNsR0e4273YiazJlj5dsxC3lo0EouLhc3L1nL5+AWeaW+7irhhySoOrt1D+aAqjF8/kzvRd1g05FMASlV7klqt63Ph8FlGLJ8KwC9Tv+HQuj1sXraGjlP7MHqF7fH4iwbNTjMGR9EJVjaO/orgJUNRFgtHl64n4thFyhr3NRxevIY8BfPz0vIJ5HTLg7ZaqdCjKcuChhG65ySnl2/npb8mouMTuHboLIeXrHVyRkll1/x2rNlB9eeqs3DjQmKiY5gxaEbivPFfjeejoR8RfiWchZMXMnz2cDoN6cTJgydZ+e3KxHJ1mtZh9z+7iY2OTbLsOaPnMPSToeTIkYPL5y4nWbaj7Fyzg2pB1fh8w3zbz6IMvhfDuC/HMXPYTMKvhPPF5C8YNmsoHYZ05NShU6xcansQ0IUT59m1bhezVs5GW62s+HYlZ4+ddVj81gQrS8bMZ9Ci0VhcLGxYtoZLx88T2N72pNJ1S1ayf+1uKgZV4f31s7kTHcuCIbPTrQvwx5wf6TN7EM++0oCwS1f5tM80ANx98jPoq9ForYkICefzgTMB29D+t+e/g2vOHFhcLBzefIC1S8x7WBLArjU7qRpUjTkb5tl+FmXwx4nzRn05ltnDPiHiSjiLJn/JoFlDeW1IB04fOsXfS1ems1Q4vvcYW5ZvYtryj7AmJNi29//+SreOGXas2UH1oOos2LCA2OhYZtjtm+9++S4fD/vYbt8cZjv2Dp1kxdJ773udJqkfe0M/GUrF2hXx8PRg0bZFLJ6+mJX3eV+cZcjYKezYs5/IyCgatOxAn+4dad28ibPDSsKs47BKkxq0H9cDdy8P+i8cwfnDZ5jWaQIAH2ycQ263PLjmcKVy4xpM6zieSycuOCTfvWt2USmoCtP++ZQ7xs+i3DX4y5HMH/opkaERfDv5a/rOGsjLg1/jzKHTrFv6N2C7R3zCbx+Qxy0PVqumabcXGNawH26eHvSfNwywPbhr8y8b2G/3BGlH0wlW9o/4ktrfDEe5WDj3zTpuHL1I8U62C0FnFq3myYEvkdPTnUpTuibWWd9kFLl88lPjC9vtTMrVhYs/biJ0beaO+PgvkP5NUI4aI69sPzfyEbaezhjgDLZ7DF/UWr9glLEAE4Hm2HrYrgItsQ0t/QR4DjhmLHKx1vp7pdQ6YLDWeqdS6n2gBbA7rfs4le1nTmZzr6fzA6313Yf4tAbeA6KB2sCfdss+A1TTWl9TSt3UWrsppdZi602MNJb1KzDJyKsItgZaQWCc1npd8vjslqOAqUAzbPvlRK31UqO3dLDd+zML2Km1/jKN3BLfC+P1IGz3fg4DfgNyAHux3QfaTGt9xnhgU0Uj19nA71rr8sb9mnON7RUPDNRap/vt/43ir2TrYyogPqezQxCP4GeV3qj2/zYX5bBfuHKKghZTbh/PMiKtd5wdgqliydpP4XxUv+yedf9C/1E9qyV/vEP2EpfF7xN9VC/HZu9z54sh/8vogzSdakDxVx22o804822WfE8c1uAU2Z80OEVWJg3O/y5pcP63SYPzv0sanP9t0uDMGt52YIPz4yza4Mze31KEEEIIIYQQQjhNVnhKbaZTSnkDq1OZ1UBr/Z/v5lBK/YRtKK+9YVprc28WEkIIIYQQQmSYlrs4s2eD02hUBjg7DrNorVvdv5QQQgghhBBCOFe2bHAKIYQQQgghhLNZnR1AFiD3cAohhBBCCCGEMIX0cAohhBBCCCGECaxyD6f0cAohhBBCCCGEMIf0cAohhBBCCCGECaR/U3o4hRBCCCGEEEKYRHo4hRBCCCGEEMIEcg+n9HAKIYQQQgghhDCJNDiFEEIIIYQQQphChtQKIYQQQgghhAmszg4gC5AeTiGEEEIIIYQQppAeTiGEEEIIIYQwgZaHBkkPpxBCCCGEEEIIc0iDUwghhBBCCCFMYHXgv/tRSjVVSh1VSp1QSg1PZb5SSs005u9XSlV56MTtSINTCCGEEEIIIbIxpZQLMBtoBpQD2imlyiUr1gwoY/zrCczJjHXLPZwi08SQ4OwQTLXNNcbZIYhHUIi8zg5BiFR5WHI6OwTxCHpWG+LsEEwzb+cHzg7BVL2qDXV2CKb6OXess0Mw1YvODiCDstA9nDWAE1rrUwBKqW+xvY3/2pV5EViktdbAVqVUAaWUv9b68qOsWHo4hRBCCCGEECJ7KwKct3t9wZj2oGUemPRwCiGEEEIIIYQJHPk7nEqpntiGwt41T2s97+7sVKok737NSJkHJg1OIYQQQgghhPiPMxqX89KYfQEoZve6KHDpIco8MBlSK4QQQgghhBAmsGrtsH/3sQMoo5QqoZTKCbwK/JqszK9AJ+NptbWA6496/yZID6cQQgghhBBCZGta63ilVF9gBeACLNRaH1JK9TbmzwWWA8HACeA20DUz1i0NTiGEEEIIIYQwQZZ5Ri2gtV6OrVFpP22u3d8aeDOz1ytDaoUQQgghhBBCmEJ6OIUQQgghhBDCBNYs1cfpHNLDKYQQQgghhBDCFNLgFEIIIYQQQghhChlSK4QQQgghhBAm0DKkVno4hRBCCCGEEEKYQ3o4hRBCCCGEEMIEVmcHkAVID6cQQgghhBBCCFNID6cQQgghhBBCmEB+FkV6OIUQQgghhBBCmER6OIUQQgghhBDCBPKU2izW4FRKeQOrjZd+QAJw1XhdQ2t9x65sf2Ce1vr2fZa5Dhistd6ZxvwzwA1jXQD/aK37KaW+BF4BfLXWN4yyHwP9gIJa62tKqZtaa7cHzTMrUkp1AVZqrS8Zr88A1bTW18xaZ/n6Abw2phsWFwv/LF3N8jk/pSjz2thuVAyqwp3oOywY/AlnD51Ot+4r73QioGE14u/EE3ouhAVDZhEddZsSlUrTZXLvu8nyy0dL2b1iu1mp2cXYFeViYcPS1Syf83Oq+VUIqmzkN4tzSfJLWbdYueJ0mtSTHLlyYI238vXozzm97wQlKpWm8+ReRnqKXz5a9p/Mr/esAfiVLAxAXo983I66xbjgIdR68Rma9mqRuNyiTz3Ouy8M5fy/Z0zNsf3YblQy9r/P7fY/ez5FC9Fn1gDy5Xfn7KFTfDZgJglx8fetrywW3v3tfSJCwpnRfTIAj5UrTudJvYztm8Ci0Z9zat+J/0xuOXLlYMTSCbjmyoGLiws7/tzCTzOWAlCs7ON0mdSLXHlzc+3CVeb2/4iYm9Gm5GbGuaVacG1a9m+Lf+kiTHhxOGcOnASgXL2KvDysA645XImPi2fZe4s4vOWgKXnZM2vf7D61DwHPVSMq7DojmwxIXJYjt5+Z+X24cQ4xN6OxWq1Y4xMY12IYANWDa9PK2L7v2m1fMzhy/8xXwI035wyhRMVSbPp+HYvHzjctr0cx6r3p/LNpO16eBfh58Vxnh5MmMz73ABp0bkaDTk1JSLCyf80uvpuyOHGeV2EfJq6awS8ffceKz391QH6O+V5mn9+kVR/xy0fL+Mvk/ITzZKkhtVrrMK11gNY6AJgLzLj72r6xaegP5M2kVQfZraef3fQTwIsASikLEARczKR1pksp5eKI9djpAhR21MqUxULH8a8zo8skRjbqT80W9ShcumiSMhUDq+Bbwp/hgX35csQcOk7qed+6hzbuY1Tj/oxpNpArpy/xQp+XALh49BzvNh/K2ODBTO80gc6TemNxMW/3VxYLHcb3YEaXSYxqNCDV/CoEVsa3hD/vBL7FVyPm0skuv7Tqvjy8I79+/B3jgofw0/Rvefmdjon5jW8+jHHBQ5jeaSKdJvX6T+Y3t+8MxgUPYVzwEHb9uZVdf20DYOsvGxKnfz7gE8IuXDW9sVkxsAp+JfwZGtiXL0bMobMRf3Jth3dkxYLfGRbUl1vXb1K/bYMM1W/c9XkunbiYYlm/fLyMMcGD+XH6Ul4xtu9/Jbe42DimvDaO0c0GMTp4EBXqB1CqchkAuk3pw7L3FzOq6UB2rdhGcM8XTcnNrHPLxaPnmNV7Kse2/5tkWTcjbvBx98mMbjqQ+YM+4fUZ/TCbmfvmxu/X8WHnCSmW5ajtd7/47D3ssTel3VjGBA9ObGwCXDh6jpm9p3I02fbNbI7eP+Ni4/hp2jcsfW+RqXk9qpbBjZg7faKzw0iXWZ97T9V+msqNqjOm2SBGNx6QotH16uguHFi31yH5OfJ72V3tRnflwLo9pufnTFYH/suqslSDMzVKqQZKqT1KqQNKqYVKqVxKqX7YGkdrlVJrjXJzlFI7lVKHlFLvZtLqvwHaGn8HApuA+AzGHaiU+kcp9ZNS6l+l1Fyj0YpSqrFSaotSardS6jullJsx/YxSaoxSaiPwchrLXaeUmmEs+7BSqrpS6kel1HGl1ES7cgOVUgeNf/2NacWNOp8b79NKpVQepVQboBqwRCm1VymVx1jMW0aMB5RSTz3om5eekgGlCT0bwtXzV0iIi2f7bxup3Lh6kjKVG1dn84/rATi15zh53fORv2CBdOse2rAPa4LtkDu55xieft4A3Im5kzg9R66caG3u8IZ7MYaSEBfPtt82EZBqfuvs8subLL/U6mpyu9k2T16PvEReCc9m+d1T/fk6bPt1Y4rpNVvUS3V6ZqvSuDqbjP3vpN3+l1zZOuXZsXwLABt/WEeVxjXuW9/Tz4tKz1Vh/bd/J1mWhmTbN8KEzMzNLfZ2DAAuri64uLpyd1f0L1mYo9tsX4YPbdxHtWa1TMnNrHPL5ZMXCTl1KcX6zh06TWSobTtdPHaeHLly4prT3MFDZm6/o9v/5db1mymW5ajtd7/47D1MfmlJa/tmNkfvn3eiYzm+8whxsXGm5/YoqgVUIL+Hu7PDSJdZn3tB7ZuwfM5PxN+xfb28ERaVZHlXz13h0vHzDszPMd/LbMurwdVzV7jogPyEc2X1Bmdu4Eugrda6ArYhwG9orWcCl7D1TAYZZUdqrasBFYH6SqmKD7CetUZDa69SaoDd9ONAQaWUJ9AO+PYB468BDAIqAKWAl5RSPsAooKHWugqwExhoVydGa11Pa53euu5orZ/F1gv8C/AmUB7oopTyVkpVBboCNYFawOtKqcpG3TLAbK3100Ak0Fpr/b0RR3ujl/fuOKlrRoxzgMEPmHu6PH29CL90b7Ru+OVwPH29k5QpkKxMREgYnn7eGaoL8MzLDZJcNSsZUIaJKz9iworpLBr1WeIJ0AwpYr8chqevV5Iynr7ehF8KS3wdHhKOp593unW/efcLXnmnIx9unssrIzrxw9QlieVKBpRhwsoZjF8xja9HzftP5nfXEzXKEnXtOqFnQlKsu8YLqTdEM5unrxdh9vuZsf/Zc/N053bUrcT32j6X9Oq3H9ONZZO/TnFhYMm7C3n1nU5M3/wZr47oxHd22/e/kpuyWBi//EM+2bWQQxv3cWrvcQAuHDtH5Ua2LyDVg+vg5e9jWm5mn1vSUq1ZLc4eOp34xdEsZm6/tDhq+2U0vofOT2uGfD2Gd3+bSmC7RqblkBZn7p/i0Zj1uedb0p8yNcoy6ufJDFv6LsUrlgIgZ55cNOvdkl8//s7MtOxid+z3spx5chHcuyW/fLwss1PJcrTWDvuXVWX1BqcLcFprfcx4/RXwbBplX1FK7Qb2AE8D5R5gPfZDamckm/cj8Cq2xtuGB1gmwHat9SmtdQK23tJ62BqA5YBNSqm9QGfgcbs6SzOw3LvjLQ4Ah7TWl7XWscApoJixnp+01re01jeNHJ4x6pzWWu81/t4FFE9nPT9msNyDUyrFpOQHikqrTAbqvvBmaxISEtjy8z+J007tPc6oxv0Z32IYz7/xEq65cjxs9PeVZuxJCqWsp7VOt25QhyZ8O+FLBtfpzbcTvqTr+30Sy5zae5zRjQcwocVwgt9o9Z/M7660ejFLBpThTnQsF4854GpoKnGS0X00nfqVnqtKVNh1zhw8lWL2cx2a8L8JXzKwTi/+N+FLuttt30xlUm4A2mplTPBgBtTuSclKZSjyRDEAFgz9lIYdm/Lub1PJ45Y78V67TGfyuSUthcsU4+XhHflqhAPuPzNx+6XFYdsPTM1vYuuRjH1hCB92mUiDTk15ssaDfFXIBE7aP8WjM+tzz+LiQj4PNya2fIdl733NG7NtfRAtB7Rl1YLfE0eNmM7B38taDWjLSkfmJ5wqSz00KBW3MlJIKVUCWw9cda11hPHAn9yZFMO3wG7gK621NbWDLR3JPwk0ttPRKq11uzTqZCTnWON/q93fd1+7kuopL0VdsD0oKU9aBe3KJpDGvqKU6gn0BKjtVZkn3Uuks7h7IkLC8Cp87wq5l78XkaHh6Zbx9PMm8ko4rjld061bt3UglRpU5YPXxqW67ssnLxIbHUvRJx4z7cEQKWL3904cdpe0zL0rgF5+XqnmZ1+3Tuv6/O/dhQDs+GMLXaa8kWLd/+X8ACwuFqo0qcn45kNTrLdG87ps+3VTZqaSRIOOTanfriEAp/edwLuwD8cT4/cm4krSffRGeBR5PfJhcbFgTbAmySUiJCzV+tWDa1O5YXUqBlUhR64c5HHLS68Z/fhswEzqtQ5kibF9t/+xmW6pbN+snJu921G3ObL1IBXrV+bisfNcPnmRDzrZ7g30LeFPpaCqmZabPTPPLWnx9PPirc+G8vnAmVw9dyUTskjJ0dsvObO3n6Pyu1vmRlgUu1Zso2Sl0qbft2nPGfunyBxmfe5FhISxa4XteQWn951AWzXuXh6UDChDteBavPxOR/J65MNqtRIXe4c1i/5ySH5mfy+z5VebV5LkF8fqRX+akJ1zye9wZv0eztxAcaVUaeN1R2C98fcN4O6Afw9sDbXrSilfoFlmBaC1PgeMBD59iOo1lFIljHs32wIbga1A3bs5KaXyKqWeyKx4Df8ALY1l5wNacf/eWfv3M8O01vO01tW01tUy2tgE20m1UHF/fIoWwiWHKzWa12PPqqQPEt6zagd1XqoPQMnKZYi+cZvrVyPTrVu+fgDNerdkZo8p3Im595wpn6KFEh+i412kIH4lC3PtQuiDpvtA+fnaxVizeV32rtqRpMzeVTup81JgYn637fJLq25kaARP1noagLJ1KnDlzOVU8vPB/z+aH9ie+hly6iIRIUk/6JRSVAuuzfbfzBtOu/rrvxgTPJgxwYPZvXI7dY39r5Td/pfc4S0HqR5cG4B6rQPZvdL2dOA9q3akWv+7qUsYULsng+u9wZy3ZnB48wE+GzATsG3fp4ztW85u+/5XcnP38iCvh+1Zbjly5aRc3YpcOml7MJK7twdg244v9m3DmiUrMy03e2adW9KSxyMv/b8YyfdTl3Bi11FTcgLHbL/0mL39HJFfzjy5yJ3Pdi06Z55clH+mEheOncvUPO7H0funyDxmfe7tWbmDsrXLA7aLOa45XLkRHsWUV0YztF4fhtbrw6qFf/DH7J9Ma2zezc+R38smvzKaIfXeYEi9N1i58Hf+mP1jtmxsCpus3sMZg+1exO+UUq7ADmz3LQLMA/5USl3WWgcppfYAh7ANK33QLpC1Sqm7P4uyX2vdyX6m1vqzh4x/CzAF2z2c/2Ab5mo1foLkG6VULqPcKOBY6ot4cFrr3UYv793fxZivtd6jlCqeTrUvgblKqWigdmbFkhZrgpUlY+YzaNFoLC4WNixbw6Xj5wls3xiAdUtWsn/tbioGVeH99bO5Ex3LgiGz060L0OHdHuTImYPBi8cAthvUF42cR5nqZXn+jVYkxMejrZqvR3/OzYgbpua3eMx8Bi4ahcXFwsZla7h0/EKq+U1ZP4s70bEsHPJpunUBvho+l3Zju+Li6kJcbBxfvWPbNctUf4rgbJAfpN2L+UTNckSEhHH1vHkNaXv7jPg/WD+b2OhY5hv7H8DAL0aycNinRIZGsGzKYvp8MoDWg9px9tBp/lm2+r7107Jw+Bw6jO2GxdWFuNg7fPGOOcMzzcqtQCFPXp/WF4vFBWVRbP9jM/vW7AKgVotnaNixKQA7V2xjw3drTMnNrHNLlSY1aD+uB+5eHvRfOILzh88wrdMEGnZqhu/jfrTo14YW/doA8GHH8Uke/JHZzNw335g5gKdqPY2bpzsztszjpxlL+WfZaodtPzPzy+9TgH7zbCMnXFxc2PLLBg6s3wtA1SY16GBs34ELR3Du8Bk+7JTyab2PytH7J8AHG+eQ2y0Prjlcqdy4BtM6jufSiQupB+gkQ8ZOYcee/URGRtGgZQf6dO9I6+ZNnB1WEmZ97m1YtoZuU/swfsV0EuLimT9oltPyc+T3sv9PsvLTYx1Fyfh/cyilArH9/ucLTg7FYboWb52tdyaV7khlkdUlyJCW/6ysPhTnUcmXkf+27Lx/ztv5gbNDMFWvailv3chOdDb/3PvizA//iS9mzR97wWEb4rdzv2fJ9yQ7nyeFEEIIIYQQQjhRVh9Sm2mUUtuAXMkmd9RaH3jE5VYAvk42OVZrXRNY9wjLnQ3UTTb5Y631Fw+7TCGEEEIIIYTjZPee5oz4f9PgNBqAZiz3ABBgwnLfzOxlCiGEEEIIIYQj/b9pcAohhBBCCCGEI8nPosg9nEIIIYQQQgghTCI9nEIIIYQQQghhAvlFEOnhFEIIIYQQQghhEunhFEIIIYQQQggTyG8tSw+nEEIIIYQQQgiTSA+nEEIIIYQQQphAfodTejiFEEIIIYQQQphEejiFEEIIIYQQwgTyO5zSwymEEEIIIYQQwiTSwymEEEIIIYQQJpDf4ZQeTiGEEEIIIYQQJpEeTiGEEEIIIYQwgdzDKT2cQgghhBBCCCFMIj2cQgghhBBCCGEC+R1OaXCKTORJDmeHYKrxbe84OwTxCKosPOfsEEyTxyWns0MwVUBuf2eHYKrTcZHODsFU4fG3nB2CqQJyF3Z2CKbpVW2os0Mw1Wc7pzo7BFN1qjrQ2SEIAciQWiGEEEIIIYQQJpEeTiGEEEIIIYQwgVV+FkV6OIUQQgghhBBCmEN6OIUQQgghhBDCBNK/KT2cQgghhBBCCCFMIj2cQgghhBBCCGECq/RxSg+nEEIIIYQQQghzSA+nEEIIIYQQQphAejilh1MIIYQQQgghhEmkh1MIIYQQQgghTKDldzilh1MIIYQQQgghhDmkh1MIIYQQQgghTCD3cEoPpxBCCCGEEEIIk0gPpxBCCCGEEEKYQEsPp/RwCiGEEEIIIYQwh/RwCiGEEEIIIYQJ5Cm10sMphBBCCCGEEMIkGerhVEq1An4Eymqtj5gbUpox9Afmaa1vp1NmOfCa1jrS5FgCgTta680PWO8MUE1rfc2EsNJaZwFs78mnxutAYLDW+oVUyq4z5u10VHx3PVW/Ei3HdMbiYmHr0jWsmfNrijKtxnambFBl7kTH8s3gOVw8dAaAURs/IfZmNFarFWt8AjNajASgcLnHeXlSD1xz5cAan8APoxdybt9JR6aVKpcnKpOrRTdQFuJ2/E3cup9Slin5NDmbdwMXF7h1g+jPRqPye5OrbT8s7p5obSV+2yriNv3hhAzSl93zAxj13mDqN6xL9O0Yhvcbx7/7j6Yo06H7K3Tu1Y7HSxSj5pMNiAi/DoBHfncmfzyGYsWLcif2Du+8PZ7jR5y/X9obNnEA9RrUJiY6htFvT+TIgWMpyrzarTXtX2/LYyWKUr9cMyKN/ACq1anMkPFvkyOHKxHh1+ne6k2HxN1+bDcqBVXhTvQdPh/8CWcPnU5RxqdoIfrMGkC+/O6cPXSKzwbMJCEuPt36FeoH0H5MNywuFtYvXc0fc2z7dLGyj9NlUi9y5c3NtQtXmdv/I2JuRlOyUmm6TO4NgFKKnz9ayq4V2x3yHvQb/ya1nqtJbHQskwdM5djB4ynKvNTlRdr0aE3REkVoXr4V1yOiAHisVDGGzxjKE+VLM//9hXz72XcOiflBvDNpIM80qE1MdCwj+03g8IGUx167bm3o2LMtj5UoRr2yTRL3za592vN86yYAuLi6ULJMcZ4p14yoyCiH5pBcx3HdCQiqQmx0LPMGz+LMwVMpyhQsVog3PxmIWwE3zhw8zZwBH5MQF49/qSL0/LAvxZ8uyXcf/o/l835JrDNj41xibkVjTbCSkJDAmOZDTc+lfP0AXhvTFeViYcPS1Syf83OKMq+N7UaFoMrcib7DgsGzOGccZ+nVbdC5GQ06NSUhwcr+Nbv4bsrixHlehX2YuGoGv3z0HSs+T/ndISsY9d50/tm0HS/PAvy8eK6zw8mwzuN6EBBUlTvRscwZPDPNfbPfJ4PJV8CNMwdPMXvARyTExVO35bO06P0SADG3Y1gwci7nDp/By9+HPjPepkDBAmirZvX/VvLXF787OjXhYBkdUtsO2Ai8CowzLZr09QcWA2k2OLXWwQ6KJRC4CTxQg9NJCgB9gE+dHEealEXx0vhuzO0wieshYQz49T0OrdrFlRMXE8uUDQzAp4Q/7wX25/HKpWkzqQcftxyVOP/TdhO4FXEjyXKbD2/Pio9/4Mi6vZQNDOCFd9rz6avjHZZXqpSFXC1fJ3r+u+jrYeTpO5X4f3egQy/cK5M7L7la9iR64QR05DVUvvy26VYrd37/CuulU5AzN3n7fUj88X1J6zpbds8PqN+wLsVLFqNRjVZUqlqed6e+w8tNu6Qot2v7Ptau3MDXP3+WZHrv/l05fPAYb3YZQsnSjzP2/WF0bt3HQdHfX70GtXmsZFGa136FClWeZtT7Q+gQ/HqKcnu3H+CfVZuY/+PsJNPdPdwYMWUwfdoNJOTiFbx8PB0Sd8XAKviV8GdoYF9KVS5D50k9Gd/ynRTl2g7vyIoFv7Ptt010ntST+m0bsGbxijTrK4uFTuNfZ2qH8YSHhDHu1/fZs2oHl05coNuUPnz73lcc3fYvz7z8HME9X+TH6d9y4eg5xjUfijXBSv6CBZj453T2/L0Ta4LV1Peg1nM1KFqiKK/V60S5KmUZOPltejfvm6LcgR2H2Pz3Vj7+fnqS6VGRN5g5ehb1mtY1Nc6H9UyD2jxWohjBtV6mYtWnGT11KK81656i3J7t+1m/ahNf/Jj0Y++LT5fwxadLAKjfuB6der3q9MZmpSDbfjeo/puUqvwEXSb2ZFzL4SnKvTq8I38t+I2tv22i66ReBLZtwOrFK7gVeZOvxy6gapMaqS5/0qtjuJnss9EsymKhw/geTOswnvCQcMb8OoW9q3Zy6cS9c3iFwMr4lvDnncC3KFm5DJ0m9WSicZylVfep2k9TuVF1xjQbRPydeNy9PZKs99XRXTiwbq9DcnxYLYMb8VrrFoyY8KGzQ8mwgKCq+JXwZ0D9Nyhd+Qm6T+zN6JYpL1q8Nrwzyxf8ypbfNtJ9Um+C2jbk78V/EXr+CuNfGcmtqFtUCqzC65P7MLrlUKwJCSye+AVnDp4id77cvPf7NA5s3MvF41nrsz4zyc+iZGBIrVLKDagLdMfW4EQpFaiUWq+UWqaUOqaUmqKUaq+U2q6UOqCUKmWUe1wptVoptd/4/zFj+pdKqTZ267hpt9x1SqnvlVJHlFJLlE0/oDCwVim1Np1YzyilfJRSxZVSh5VSnyulDimlViql8iilyiqlttuVL66U2m/8XdXIaZdSaoVSyt+Y3k8p9a+Rw7dKqeJAb2CAUmqvUuoZpVRBpdQPSqkdxr+6Rl1vY917lFKfASqd2IsbOc9XSh00cm+olNqklDqulKphlPNSSv1sxLNVKVXRmD5OKbXQeP9OGe8ZwBSglBHrB8Y0t+TvcbJYuiulZti9fl0plfSbSSZ6LKA0186GEH4+lIS4BPb8tpnyjaslKVO+cTV2/vgPAGf3nCCPe17cCxZId7kaTW63PADk9shL1JUIU+J/EJZipbGGXUaHX4GEeOL3bcS1XNIvCq4BzxJ/cCs60tYRrm/Zrs7rGxG2xhjAnRisoRew5Pd2aPz3k93zA2jQtD4/LV0OwL5dB3HP705B35RxHj5wlIvnL6eYXvrJkmzZYDsNnTpxliLFCuNd0MvcoB9AUJNn+G3ZXwAc2H0Idw83fAqlzO/IwWNcOh+SYnqzlxqz+o/1hFy8AkD4Ncccd1UaV2fTj+sBOLnnOHnd85E/lXNE2Trl2bF8CwAbf1hHlcY10q1fMqA0V86GcPX8FRLi4tn220aqNK4OgH/Jwhzd9i8Ahzbuo1qzWgDcibmT2LjMkSunw+7fqdekLiu+XwnAv7sP45bfDe9CKfet44dOEHLhSorpkWGRHNl3NLHHN6sJavosv35nO/b277rfvpny2LMX3KoRy39aZUqcD6Jqoxps/GEdACf3HCOfRz4KFEp5kaZcnQpsN/bbDT+spaqx30aFXefU/hMkxCU4LOa0lAwoTejZEK6eDzWOlU0EGMfKXZUbV2fzj+sAOLXnOHnd8yYeZ2nVDWrfhOVzfiL+jm2/vBEWlWR5V89d4dLx845J8iFVC6hAfg93Z4fxQKo2qsEGY988secYedPYN5+uU4Fty239L//8sJZqjWsCcHzXUW5F3bLV330UL3/bsRoZGpHYUxpzK4aLJy7glcpnqMheMnIPZ0vgL631MSBcKVXFmF4JeBuoAHQEntBa1wDmA28ZZWYBi7TWFYElwMwMrK8ytt7MckBJoK7WeiZwCQjSWgdlYBkAZYDZWuungUigtdb6MJBTKVXSKNMWWKaUygF8ArTRWlcFFgKTjDLDgcpGDr211meAucAMrXWA1noD8LHxujrQ2ngPAMYCG7XWlYFfgcfuE3NpY1kVgaeA14B6wGBghFHmXWCPEc8IYJFd/aeAJkANYKyR13DgpBHrEKNcivc4WRzfAi2M+gBdgS/uE/tDy+/rReSlsMTXkZfDye+b9EuSR/IyIeHk97OV0VrT6+sRDPjtPWq1a5BY5ud3v6L5O+0ZvXk2LUZ04I+p35iVQoap/N7oyHt56OthqPxJc7UULAx53MjTczx53voA1yqBKZfjWRBLkRIknEs51NGZsnt+AL7+BQm5dK+hdeXSFXz9CmW4/pFDx2j8/HMAVKz8NIWL+eHnn/H6ZivkX5Arl+41Rq5cvkoh/4IZrv94yWJ4FHBn/o+z+GbFQl54uakZYabg6etF2KV7dyuEh4Th6Zf0S4ybpzu3o24lNgYjLofhaZxr0qrv6etFuP30y+F4Gl+OLhw7R+VGti/F1YPr4OXvk1iuZEAZ3lv5EZNWTOerUZ+Z3rsJ4OPnQ+ilq4mvr16+io+fTzo1/lt8/QsScjE08fWVy6H4PsC+eVfuPLmoF1SLVb+nef3aYTz9Utnvkn3+Jd9vwy+n3LdTo9EMXzyWCb9/QFC7RpkbeCoKJDtW7I+vuzx9vQm3+ywPDwnH08873bq+Jf0pU6Mso36ezLCl71K8YikAcubJRbPeLfn146w39Ds78Epl3/RKtj3dPd25Zbdvhl0Ow8sv5UWuwFcbsnfd7hTTfYoWovjTJTmxN+t91mcmrbXD/mVVGRlS2w74yPj7W+P1H8AOrfVlAKXUSWClUeYAcLdRWBt4yfj7a2BqBta3XWt9wVjuXqA4tuG8D+q01nqv8fcuYzkAy4BXsPX8tTX+PQmUB1YZnX0uwN3Lo/uBJUqpn4Gf01hXQ6CcXUehh1LKHXgWI3+t9R9Kqftd6j+ttT4AoJQ6BKzWWmul1AG7+Otha9SitV5j9KIaYxL5Q2sdC8QqpUIB3zTWk+57rLW+pZRaA7yglDoM5LgblxlUKv2+yQ+a1MpglPmk9ViiQiNw8/ag9+KRhJ68yKntR6jboRG/TFjE/r+2U+n5WrR9vxdzO0xKZUFOlvz8YLHgUrQU0fPGQo6c5H1zMgnnjqKvGbtkztzk7jCU2F8XQmy0w8N9YNksP5XKzvggJ/nPPv6KUe8N4pe1Szj270kOHzhKQoLzeycSPWJ+rq4ulKv4JD1f7keu3LlY9Ps8Duw6xNlTJvdApH4iSVYkndzSqJ9enQVDP6XD2G607Pcye/7ekaRn8NTe44xo3N92j920t9i/bg9xsXEPkNCDy8i59L9MpTJI6GHyC2z8DHt2HHD6cFrI2PkktTLJ9+3UjH9pBJGhEXh452fY4rFcOnmRo9v/fehY7ydD58Y09tH06lpc+FL1jgAAYIZJREFUXMjn4cbElu9QolJp3pg9kGHPvEnLAW1ZteB3Ym/HZEr8IqnUt0mKQvctU652eYLaNmRc6xFJpufKm5sBc4exaPwCom9mvc96kbnSbXAqpbyB54DySimNrSGmgeVArF1Rq91razrLvbsbxmP0rhrDOXPalbFfbsL9YkxH8uXkMf5eCnynlPoR0Frr40qpCsAhrXXtVJbzPLaGYwtgtFLq6VTKWIDaWuskR4xxsD7Ip2FG3tNUm16p1E/vvctIufnYelCPkE7vplKqJ9AToIFXNSq6l0qraJoiQ8IpUPje1doC/l5EhSZtm19PXsbPi+vGENm7ZW+GRXFgxQ4eq1SaU9uPUK11fX569ysA9v2xlbZTej5wbJlNXw9DFbiXh8rvjY4KT1Em4dYNiIuFuFgSTv+Lxb84Cdcug8WF3B2HEL/3HxIObXN0+PeVXfNr3+1lXunYEoADe/7Fr7AfsA8A38K+hF65mnblZG7dvMU7/e7dS7xm16+cP3spM8N9YG27vsRL7VsAcGjvEXwL37tW5etfkKshGX/O2ZVLV4kIv0707Riib8ewe+tenni6tCkNzgYdm1K/XUP+r737DpOqyPo4/v0RFJQgQQkmFDEHEMysggiGFRNmzDkrCsY1obvG1XXNiqKo66qvWUFASWaQqC4qKiYkCILkOOf9o24zzWSc7r7Td85nn3noG3o8d6fDrapTpwCmTvyWJi2bkiqR07h5E+bOXPO1t+D3+azXYH1q1KxBwaoCGrVowrzo82PujDklPr/mOrVo3LJwlLBxi8bMmxV+7/TvpnHXKbcA0GyLFuzSuX2xGKd/N41lS5ax8dab8cPnmS8OdeSph3Noz1C+4KsJX7NRy8IRvw1bbMicmXNKe2peOP70Hhx90uEAfDFhMs03LswGaNZiI2atxWsz5eAjDmDgq0PKPzFLDjjlIDofH0Ycv58UXrcpjZsXviZTir5uG7co/touSer3zJ/zB2MHf0rrtm2y2uCcO2POGu+V9PfXmucUfkc0bt6YeTN/p1aR91nR9+bYweH7YOrEb7ECo37jBmzZtg0dDtmTY645mfUarE9BQQErli1n2IB3snaNSdf1lIPZ//huAHw/aUqx1+bcWcU/U9dPe202KfLa3GzbzTnnjou4/dS+LJxXOJe4Zq2a9HrkKj58bSRj3vkky1cVP5/DWX5K7dGElNjNzayVmW0KTCWMslXER0TzPoGeFI6i/QCkvpkPB2pTvgVApRPgzew7QiPrekLjE+BrYENJewFIqi1pB0k1gE3NbDhwJaEAT70SYhkCrK7MIKlt9HAU4bqRdDCQieoZ6b+zEzDbzMrqpv1T/7+Z2afApoS03lJzUc3sMTPrYGYd/kxjE+Dnid+xYavmNN5kQ2rWrkm77nvzxdCxa5zzxdCxdDhqXwA2b7cVSxcsZsFv81in7rqsu34dIKTXbP2XnZnxTbixnT9rLq333B6ANnvvyG8/FJ9vlmsFv3xLjSYtUKONoGYtau3SkVWTx6xxzsr/jabGFttBjRpQex1qbLo1NisUUFr36AspmDWNFe+/GUf45Urq9T335Esc3rknh3fuybuDRnDkceEGf5f2O7Jw/kJ+W4ub+voN6lG7dujjOfakI/js4/EsWrgoK3FX1Av9X+G4A07juANOY/g7o+h+bEiD3WnXHVi4YBGzZ1X8+oYPHsWue+xCzZo1qVN3XXbadQemTvkxK3G/98w73HBIb244pDfjhoxmn6P2A6B1uzYsWbCYP36bV+w5kz/+gt0OCX2LHXt0YtyQMJ92/NAxJT5/6sRvadaqBU032YiatWuxR/eOjB8aCnmnipdI4vCLjmbYc6ER03STjahRM3y9Ntl4Q5pv2ZLZv8wiG159+nXO7HYuZ3Y7l/cHf8iBR4ebxe133Y5F8xcxZ1b5DZOq7L/9X+boLqdwdJdTGDZoJIcdE957O7ffgYULFq7VaxOgXv316bBXO4a/Myob4VbIuwPe4bpDruC6Q65g7JDRdOzRCYDW7bZm8YLFxRppAP/7+At2j163f+nRmXFDxxQ7J926ddelTvTduG7dddlx31345eufMnshRRR/r+zDhCJxThj6GXsf1QmALdu1YXGp77PC544fMobt9toRCB07tWrXYsHv87n92Ou5suMFXNnxAoY++TZvP/iqNzYraeiAQVxzSC+uOaQXnw35lL9Er82t2m3N4gWLSnxtfvnx5+xxyN4A7NujM2OHhs/UJi2b0uvRq3mw173MmLpmp+o5d17Er9/+wsB+VbOqsMu88kYPTyCknqZ7GTgfqEhX7SXAk5L6AL8R5gICPA68HhXweQ+oyN3WY8AgSdPXYh5naV4A7gK2ADCz5VERo39H6am1CGnE3wDPRvtEmKc5T9KbwP9JOpwwX/US4MGoAFEtQqPwPMJ8y+cljQNGApn4tL8J6B/9txYDp5Z1spnNiQoPfQEMIqRDV9SLQFszy2rVj4JVBbxyQ3/OGXAtNWrWYPSLw5k55Rf26hlGLj5+7l0mDx/Pdp3bcu3I+1ixZBnP9wllxes1bcgZj10BQI2aNRj3+od8NTKMPL149WMcceOp1KxVkxXLVvDSNY9n8zIqpqCAZa/3o+6ZN0CNGqwY8x4FM3+m1h7hJnHlp0OwWdNY9fV41rvsXsyMlWPepWDmT9RotS2123di1fQfqHvpPwFY/s5zrPq6+LyI2CT9+oARQz9kvwP24d3Rr7FkyVKuueTm1ccef/4+rrvsFmbNnM3JZx/H2RedQtONmvDGyP8y6t0Pua7XrbTeegvufPBmClYV8O3X33PtZbfEeDXFvf/uR3TsshdvffISS5cs5YbLCtPQH3jubm6+/HZ+mzmbE888htMu7EmTjRrz0rABfPDex9x8xe1MnfIjHw7/hJeGD8AKjFeee4NvvypeSj/TJg4fx86dd+WukQ+ybMky+vUprJ57ef/rePKqh5g3ay4v3v4sF9zfix5XnMCPX05l1Ivvlfn8glUFPHNDP/oMuJ4aNWsw6sVhTIsKlOx52F844OTQOP9s8Ke8/9IwALbebTsOPf9IVq5ciRUYA65/PCeVQj9571P22n8Pnv/wGZYtWcptl9+1+tidA/7BHX3+yZyZc+hxxpGccMFxNN6wMf3ffZxPho3mzj7/pPGGjXhs0MOsX289CgqMo8/uwSmdzmDxwlKLw+fUqHc/4i9d9mbQp//HkmjJnpSHnruHGy//B7/NnE3Ps47l9AtPoulGjXll+LO8/97H3Hj5PwDockgnPho5miVVJA1zwrCx7NJ5V/456iGWR8uipPR+6jr6XRlet/+97RkueuByjul9Ij98OZURL7wLQMMNN+CWN++ibr26FBQYB51xKFcdcAn1GjXgsseuAqBmrRp89Pr7TBo5PqvXUrCqgGdv6MflA/5GjZo1+ODFYfw65Rc69Qyf/yOeG8Kk6H12+8gHWL5kGU/2eajM5wK8/+IwzrjzAvoOvodVK1bS74oHSo2hqupz4+2MGT+JefPm0+WIk7jgzJPp0f3AuMMq0/hhY2nbuT3/GvUIy5Ys49HehWVYrnzqeh6/8gHmzprL87cN4OIHruDY3j354cvvGf5CKMZ11KXHUa9Rfc64JSwRVbBqFdd17802HbZj3x6d+WnyD9w2MNSnfOGuZ5kwfGzxIBLCfIQTJWl+h8ssSW8RGtnvVeT8y1sdn+gXU9/jlscdgquEXZ/Mbu9+nOrWXKf8k/JY2zot4g4hq6aumBd3CFn1+8p4R/CzrW2dlnGHkDXrqCK1JfPXo59VpLRI/jql/eVxh5BVz//4WqmrP1QlOzffK2f3x5NmfFwl/z/5s/MjXYJJ2gAYDUysaGPTOeecc845t6YCH9zLzwanpE+BdYvsPjmblVQzJSrEVFIjrouZVYnqDmY2D9g67jicc84555xz+S0vG5xmtkfcMfxZUaOybdxxOOecc84557LL53CWX6XWOeecc84555z7U/JyhNM555xzzjnnqjqfw+kjnM4555xzzjnnssRHOJ1zzjnnnHMuC3wOp49wOuecc84555zLEm9wOuecc84551w1JqmxpKGSpkT/NirhnE0lDZc0WdKXki6tyO/2BqdzzjnnnHPOZUGBWc5+Kulq4D0zawO8F20XtRK4wsy2A/YELpS0fXm/2BuczjnnnHPOOVe9HQ48HT1+Gjii6AlmNt3MxkWPFwCTgY3L+8VeNMg555xzzjnnsiCPigY1M7PpEBqWkjYq62RJrYB2wKfl/WJvcDrnnHPOOedcnpN0DnBO2q7HzOyxtOPvAs1LeOp1a/nfqQe8DFxmZvPLO98bnM4555xzzjmXBRmYW1lhUePysTKOH1DaMUkzJbWIRjdbALNKOa82obH5nJm9UpG4fA6nc84555xzzlVvbwCnRo9PBV4veoIkAU8Ak83snor+Ym9wOuecc84551wWWA7/V0m3A10lTQG6RttIailpYHTOPsDJwP6SJkQ/h5T3iz2l1jnnnHPOOeeqMTObA3QpYf+vwCHR4w8Are3v9ganc84555xzzmWBWUHcIcTOG5wuY5pYzbhDyKoam7WMOwRXCd//UW7V7ry1/jp14g4hq9rWaRF3CFk1bdncuEPIqp8XlFh3IjH+3mjLuEPImtfqLIs7hKw6pf3lcYeQVQPGVniKnXNZ5Q1O55xzzjnnnMuCgvxZhzNrvGiQc84555xzzrms8BFO55xzzjnnnMsCy+E6nFWVj3A655xzzjnnnMsKH+F0zjnnnHPOuSzwOZw+wumcc84555xzLku8wemcc84555xzLis8pdY555xzzjnnssCLBvkIp3POOeecc865LPERTuecc84555zLggIf4fQRTuecc84555xz2eEjnM4555xzzjmXBebLovgIp3POOeecc8657PARTuecc84555zLAq9S6yOczjnnnHPOOeeyxEc4nXPOOeeccy4LCnwOp49wOuecc84555zLDh/hdFXSlvvtTLcbT0Y1azDhvyP4+OE31zjepHULDr37XJrv0IoRd7/Ip48NBKB+i8Ycdu/51NuwIVZgjP/PMMb0HxzHJZTqwx9mc9eorykw44gdNuaMDluscfzpsT8w8OvpAKwqMKbOXcSwszvRsE5tbnr3S0ZN/Y3Gddfh/07aO47wy5X06wO4956+HHzQ/ixesoQzz+zF+AlfFDvnsUfvpn37XZBgypSpnHHmZSxatJju3btx8019KCgwVq5cyRVX3MiHH42J4SpKd8ddN9CtWycWL1nCBedeycSJXxY75/En7qFdu51YsXIlYz+byGWX/I2VK1fSoEE9Hut3D5ts2pJatWpy/339eO7Zl3N+DT1vPINdOu/K8iXLebz3/fz45dRi5zTdZCMueKAX6zesz49ffs+jvf7NqhUrS31+4xZNOOeeS2i44QZYgTH8+aEM7f82AEdcdiydjj+A+b/PB+D/7vwPk0aMy90Fl+KGf/Sh0wEdWbJkKVdefCNfTvqq2Dn3PHIrO7XdnpUrVjJx3Jf87Yq/s3LlyhiiLd899/TloIP2Z8niJZx5Vi8mlPDee/SRu2nffmckMWXK95x5Vi8WLVrMCccfSe/eFwCwcOEiLr74GiZ9PjnXl1CqjTrvzE63nAI1a/DTc8OZ8sCa33ubHLUPW13UHYBVi5Yy8aonmf+/nwDoOuY+Vi5cgq0qwFYVMPLAv+U8foAd92vLiTecQY2aNRj1wnsMfPjVYueceOMZ7By9t55Ie2+W9txjrzmFtgd0YOXylcz6aQZP9HmAJfMXr/59jVs25e9D/8Xr/3qRdx5/IzcXGjn1prNo27k9y5cs4+He/+aHL74vds6Gm27EJff3Zv0N6vHDF9/zYK9/sWrFSvY5Yl8OO+8oAJYuXsoT1z3CT5N/oHGLplxw76VsEH3OvPefIbzT/62cXtfa+ts/7mHUh6Np3GgDXnv2kbjDqXJ8Dmc1GOGUZJKeSduuJek3SX/q3StpA0kXpG13Ku13SRohqcOf+G+skjRB0kRJ4ySVe+ctaeHa/neqKtUQB91yGv899U4ePeBKdjhsL5q22XiNc5bMW8SQGwfw6eNvr7HfVhXw3q3P8WiXK3nqiBtpf0rXYs+N06oC4/YRX/HA4e14+aS9eeebGXw3Z80/3antW/HCiXvxwol7cfHebWi/cSMa1qkNQPftWvLg4bvGEXqFJP36AA4+aH/abLUF227fkfPPv4oHH7itxPOu6H0T7Tt0Zdf2Xfn5p2lceMHpAAwb9gG7tu9Kh926cfY5V/Doo3fnMvxyde3WidatW9Ful/259OLruOdffUs878UX3qDDrl3Za/eDqVu3DqeediwAZ59zMl9/9S0d9zqUvx7ck7//41pq166dy0tg50670nyLFlzZ6SL6X/swp/79nBLPO+7qkxn8xFtc1fkiFv2xkP2O61Lm81etXMXztz7FNQdcSt8jr+aAkw+i5VabrP59g594ixsO6c0Nh/SuEo3NTgfsQ6stN2P/3Q/nustvpe9d15R43hv/N4iuex7FwX85ljp11+XYk4/IbaAVdNBB+7PVVluw/fYdOf+Cq3jg/pLfe7373ESH3brRvkNXfvp5GhecH957U3/4iS4HHE37Dl35x2338dBDd+Yy/LLVEDvfdjofn3gnw/btw8ZH7k39rdf87lr00yw+PPIWRux/NV/f+ypt7z5rjeMf9vg7Iw64NrbGpmrU4OS+Z3PvaX/nuq6XscdhHdd4f0B4bzXbogVXd7qIp659mJOj91ZZz/3yg4n8rdtl3HDw5cyc+iuHXnDUGr/zhOtP5/MR43NzkWnadm5P8y1a0Gu/83n8moc489bzSjzvxKtPZeATb3B5pwtY9MdCOh93AACzfp5J32Ov46qDLuOVf7/I2beFW8uCVat49tb+9O5yMdcfcSXdTjmYjdtsUuLvriqOOKQrj9xza9xhuCos8Q1OYBGwo6S60XZXYFolft8GwAXlnVRJS8ysrZntAlwDlPytmlAt27bm9x9mMu/n3yhYsYr/vfkJW3dtv8Y5i+fMZ/qk71m1YtUa+xfOmseML34AYPmipcz59lfqN2uUq9DL9cXMP9h0g/XYpOF61K5ZgwPbNGfE97+Vev4738zgoK2br95Ob5xVRUm/PoDu3Q/kmef+D4BPR4+j4QYNad58o2LnLVhQ2NCuU7fO6h7ORYsKe+bXX2+9Ktfz+ddDD+D558PIwmdjJtCwYQOaNduw2HlDh4xY/XjsZxNpuXELIPTk1qu/PgD11l+PuXP/yPlo2a7dduPDV0YC8N34KaxXf30abrhBsfO223tHxgz8GIAPXh7Brt12L/P5f/w2b/VozNJFS/n1u19o1LxxDq7ozzng4E68+mLoD50w9nMaNKzPhs2aFjtvxLsfrn48cdyXtGjRLGcxro3u3bvx3LPhvTd69Dg22KBBue+9umnvvU8+Gcu8eX8A8Omn49g4es1WBY3abcWiqTNZ/NMsbMUqpr32Mc0PXPN7b+5nU1jxx6LweOy31GlRtV57W7bdilk/zuC3n2eyasVKRr/5Ae267bbGOe267cZH0Xvr+7T3VlnP/fL9iRSsKgDgu/Hf0Kh5k7Tftzu//TSTaVN+ztFVFmrfdXfef3kEAN+O/4b1GqzPBhsVv9/YYe+d+HTgRwCMenk4HbrtAcCUsV+zaH74e3477msatwjXNW/W3NUjpUsXLWXat7/QuFmTYr+3KunQdicaNqgfdxhVVoFZzn6qqurQ4AQYBPw1enwC8HzqgKTGkl6TNEnSJ5J2jvbfJOnJaJTye0mXRE+5HWgdjUDeFe2rJ+n/JH0l6TlJSv+PSzpT0r1p22dLuqeCsTcA5kbPqyfpvWjU83NJhxc9ubRzJLWSNFnS45K+lDQk1QiXtJWkd9NGVFtH+/tIGhP9f3NzBeOttPrNG7Ng+pzV2/On/0795mvfaGy4SVOa7bA50yZ8l8nwKmXWwmU0q7fu6u1m9dblt0XLSjx3yYpVfPTjbLpsVTVv/kqS9OsD2Lhlc375+dfV29N+mc7GLZuXeG6/x+9h2s8T2HabrXjgwSdX7z/88IP44vORvPH605x99hVZj3lttGjRjGm/FF7fr7/OoGUp1wdQq1Ytjj/hCN4dGm4iH3v0GbbeZiu+/vZjPvp0IFdd2TfnjepGzRoz59fZq7d/nzFnjZtUgHqN6rN4/qLVN7Jzp8+hUbPGFX5+0002ZPPtt+C7CVNW7+ty6sHcOugezrzzAtZrsH7Gr2ttNWuxEb9Om7l6e8avs2jeonjnQUqtWrU44thDGDnso1yEt9ZatmzOz2mvzV+mTS/1tfn4Y//k55/Gs83WW/HgQ08WO3766cczePDwrMW6tuq0aMSSXwu/95ZM/73MBuVmJ3Zi1rCJq7fNjL3+ezX7Df47m5+0f1ZjLU2jZo35Pf19M/13GhVpKG1Q5Jy50XurIs8F+MsxXVaPZq5Td10OOe8IXr/vxUxfSoU0bl78c6JxszX/ZvUb1WdR2ufMnOlzaFxCJ1Wn4w9gQglZEU032YhWO2zJtxO+yXD0zuVWdWlw/hc4XlIdYGfg07RjNwPjzWxn4FpgQNqxbYEDgd2BGyXVBq4GvotGIPtE57UDLgO2B7YE9inhv39Y9HyA04H+ZcRbN2rQfgX0A26J9i8FjjSzXYHOwD+LNm7LOacN8KCZ7QDMA3pE+5+L9u8C7A1Ml9QtOn93oC3QXtK+ZcScVWt7w1p7vXXp8chlDO37DMsXLslSVNk1aupvtG2xQZUf8fuz8vX6ir/lSn99nnX25Wy6+a5M/moKxx5z2Or9r7/+DjvutB89jj6Tm2/qU+Jz47I21wdwz719+fDDMXz80WcAdDngL3w+6X9ss9Ve/GXv7tz9z5uoX79e1uItUQnXQJFrKPM6y3n+uuvV4eKH+/Bc3/4sjT5fhj07mD77Xsj1h1zBvFnzOOFvp/75+DOkAv83rKHvXVcz5qPxfPZJ7tMTK2JtXptnn3MFm7dqz1dfT+GYtPcewH777c3ppx3Ptdf9PStx/hklXVtpf6ym+2zP5id04stbV/ed80H3mxjZ7To+7nkHW5zelSZ7bputUEtXgb9PqX/DCjz30At7sGrVKj5+bRQAR/Y6jiFPvMWyxUsrE/WfVvK1FDup3HO232tHOh93AM/fNmCN/euuV4dej1zFgL5PsCRP72NcYGY5+6mqqkWD08wmAa0Io5sDixzuCDwTnTcMaCKpYXTsbTNbZmazgVlAaUMxo83sFzMrACZE/630//4iYBhwqKRtgdpm9nkZIadSarcFDgIGRI1GAf+QNAl4F9i4hJjKOmeqmU2IHo8FWkmqD2xsZq9GsS41s8VAt+hnPDCO0PhuUzRQSedI+kzSZ2MWflvGJVXcghm/U79FYc9mgxaNWThzXoWfX6NWTXo8chlfvPYhX7/zWUZiypSN6q3LzIWFI34zFy5jw/XXLfHcwd/M4KBtSh9ZqoqSen3nn3cqn40ZwmdjhvDr9BlssmnL1cc23qQFv06fWepzCwoKeOmlNzjqyL8WO/b+B5+y5Zab06RJvGnfZ51zEu9/9Cbvf/QmM6bPYuNNCq+vZcvmTC/l+q665mKaNG3MtVcX3rj3POlo3nwjFOr6/vsf+fHHX2iz9ZbZvQCgy8kH0Xfg3fQdeDfzZv5Ok5aFqaONmzdh7szf1zh/we/zWa/B+tSoGb4GG7VowrxZc4Ew6lLa82vWqsnFj/Tho9feZ+zgwr7L+bP/wAoKMDNG/ncoW+5S7OMyJ04641jeHP48bw5/nlkzfqPlxoVfEc1bbsTMGSWnuF/c5xwaN2nE36//Z65CrZDzzjuVMaMHM2b0YKb/OpNN016bm2zcotTXJqTee29y5JGHrN63047b8cgjd9Lj6DP4/fd52Qx9rSz59Xfqtiz83qvbojFLZ8wtdl6D7Tal7T/P5tPT/smKuYWpw0uj78jls+czfdBnbNCuddZjLmrujDk0Tn/ftGjMvFm/l3lOo+ZNmDfz93Kfu0+PTuzSpT2PXfqv1fu2bNuGY685mbs+eJhuZxzKXy88ii6nHJyFKyvU9ZSDuW3gvdw28F7mlvQ5M6v458z6aZ8zTVqs+Vm02babc84dF3H3WbexcN6C1ftr1qpJr0eu4sPXRjLmnU+yek3O5UK1aHBG3gDuJi2dNlJCt+LqBXPScwFXUXpV34qc1w84jfJHN9cMxOxjoCmwIdAz+re9mbUFZgJ1ijylrHNKirOk6yfaf1vU8G1rZluZ2RMlxPeYmXUwsw671duqopdVpl8nfk/jLZrTcNMNqVG7Jtt335Nvho6t8PP/eufZzPl2GqP7DcpIPJm0Q7MG/DRvMdP+WMKKVQUMnjKDTlsWT3FbsGwFY6fNpdOWxecnVWVJvb6HH3maDrt1o8Nu3XjjjcGc3PNoAPbYfVfm/zGfGTNmFXtO69atVj8+9K9d+frrb4vtb9d2R9ZZpzZz5hS/scylfo89y1/27s5f9u7OW28N4YQTjgSgw25tmT9/ATNnFm+knHLqsXTpsi9nnn7pGr2qv/zyK/t1CnXONtyoCVu12YIffsj+/Kr3nnlndcGecUNGs89R+wHQul0blixYzB+/zSv2nMkff8Fuh+wFQMcenRg3ZDQA44eOKfX5Z95xAb9++wuDn1izgmj6HNH2B+7BL9/8lOErrJhnn3yR7p1PoHvnExgycARHHnsoAG3b78SC+Qv5bebsYs859qQj2LfzXlx6zrVVrof8kUeeZrfdD2S33Q/kjTffoedJ4b23++678scfC8p97/31rwesfu9tumlLXnjxcU4//VKmTCletThO8yZ8x/pbNme9zTZEtWuy8RF7MWPImt97dTduwm5P9mLsRQ+x6PsZq/fXXG9daq1fZ/XjjfbbiQVf5X5O49SJ37JRqxY03WQjatauxe7dOzJ+6JqdvuOHjmHv6L21Zdp7q6zn7rhfWw4+7wj+fdbtLF+6fPXvuu3Y6+nT8Xz6dDyfIU++xdsPvsJ7A7L7vT90wCCuOaQX1xzSi8+GfMpfenQCYKt2W7N4waLVnVbpvvz4c/Y4JHwm7tujM2OHhs+ZJi2b0uvRq3mw173MmPrrGs85586L+PXbXxjYL7dVd53Lluq0LMqTwB9m9rmkTmn7RxEaabdE+2eb2fwS01uCBcBaz4w2s08lbQrsSkjrrZBoRLQmMAdoCMwysxWSOgObl/CUipyTHtd8Sb9IOsLMXpO0bvTfG0z4/+Q5M1soaWNghZkV/3bPMFtVwOAbnuKEAVdRo2YNJr44ktlTprFrz1BBctxz77H+hg05481bWbdeXayggN3POJhHD7iSjbbdlJ17/IWZk3/irIH/AGD4XS/w3fCJZf0nc6ZWjRpc1WkbLnh9HAUFxuE7tKR1k3q89Hm4OThmp00BGP7db+y5WRPq1q65xvOvfmcSY3+Zy7ylKzjwiVGct2drjtyh6lThTfr1AQwc9B4HHbQ/X0/+kMVLlnDWWZevPvbm6wM457w+zJgxi/5P/Iv6DeohiUmT/seFF4UKoUcdeQgnnXQ0K1asZOmSpZzY8/y4LqVEQwaPoNuBnZgwaRiLlyzlwvOuWn3spZef4OILr2HGjFnce98t/PzTNIYOC0Vc3nxjMHfe/gB33v4ADz96Jx99OhBJ3Hj9nfye4wb1xOHj2Lnzrtw18kGWLVlGvz4Prj52ef/rePKqh5g3ay4v3v4sF9zfix5XnMCPX05l1Ivvlfn8Nh22ZZ8enfh58o/0HRiqC6eWPznumlPYbPtWYDD7l1n0vzb+pQFGDP2ATgd0ZNiY11m6ZClXXXLT6mNPPP9vrunVl1kzZnPL3dcy7efp/N+gpwAY/PYwHrj78XiCLsOgQcM46KD9mTz5A5YsXspZZxe+915/fQDnRe+9J/rdS4MG9ZFg0qTJXHRxeO9dd20vmjTegPv/Hb4bVq5cyV57F888iIOtKmDStU+x1/NXo5o1+On5ESz4ehqtTgnfez8MeI9tLj+KdRrVZ5fbT1/9nJEH/o11mzZk9/69AFCtmkx75UNmDZ+U82soWFXAczf044oB11OjZg3ef3EYv075mU49uwEw4rkhTIreW3eMfJDlS5bxRPTeKu25ACfdfBa116lN72dvAELhoAHXPZbz6ytq/LCxtO3cnn+NeoRlS5bxaO9/rz525VPX8/iVDzB31lyev20AFz9wBcf27skPX37P8BeGAnDUpcdRr1F9zrglVLctWLWK67r3ZpsO27Fvj878NPkHbhsYyn+8cNezTBhe8Y73XOtz4+2MGT+JefPm0+WIk7jgzJPp0f3AuMOqMgqoWh15cVBV683MNEkLzaxekX2dgN5mdqikxoQRxy2AxcA5ZjZJ0k3AQjO7O3rOF8ChZvaDpP8QGo2DgLdTvys67wHgMzN7StKI6Nhn0bGrgbZmdnw5Ma8CUim3Aq41s7clNQXeBGoTUnf3AQ6OYlpoZvVKOyf6XW+Z2Y7Rf6M3UM/MbpLUBniUMJK6AjjGzL6XdCmQqru+EDjJzEqtwPP3zXsm+sXU68qqU+3Wrb0GvYqvB5cU669TNNEhWY5o2jbuELLqg4VVa7Qt035ekPV+yli91Ci28gZZ91qdkou+JcVSW1X+SXlswNiK1qfMT7Wbblnq6FBV0rBe65zdH/+x8Lsq+f9J4kc4izY2o30jgBHR49+BYtVezeymIts7pj0+scjpI9KOXZT2uFOR8zoC91IOM6tZyv7ZwF6lHKtX3jlA+jXcnfZ4ClCsrJ2Z3QfcV168zjnnnHPOueKSPrhXEdVpDmdsJG0g6RtCMaD34o7HOeecc84553Ih8SOcVYGZzQO2Tt8nqQlQUuOzi5nNKWG/c84555xzLo8U+AinNzjjEjUq28Ydh3POOeecc85lizc4nXPOOeeccy4LzKvU+hxO55xzzjnnnHPZ4SOczjnnnHPOOZcFPofTRzidc84555xzzmWJj3A655xzzjnnXBb4Opw+wumcc84555xzLkt8hNM555xzzjnnssCr1PoIp3POOeecc865LPERTuecc84555zLAp/D6SOczjnnnHPOOeeyxBuczjnnnHPOOeeywlNqnXPOOeeccy4LPKXWRzidc84555xzzmWJj3A655xzzjnnXBb4+KaPcDrnnHPOOeecyxJ5XrHLV5LOMbPH4o4jW/z68luSry/J1wZ+ffnOry9/JfnawK/PVV8+wuny2TlxB5Blfn35LcnXl+RrA7++fOfXl7+SfG3g1+eqKW9wOuecc84555zLCm9wOuecc84555zLCm9wunyW9HkCfn35LcnXl+RrA7++fOfXl7+SfG3g1+eqKS8a5JxzzjnnnHMuK3yE0znnnHPOOedcVniD0znnnHPOOedcVniD0znnnEs4SVtUZF++knRMRfa5qkfS1pIelzRE0rDUT9xxOecyxxucLm9IaibpCUmDou3tJZ0Zd1yZEn3pvifpi2h7Z0l/izuuTJJ0kaRGcceRLQpOknRDtL2ZpN3jjitTJK0n6XpJj0fbbSQdGndcmSLpjorsy1Mvl7Dv/3IeRfZcU8F9eUnSOpJ2jH5qxx1Phr0EjAP+BvRJ+0kESXdL2iHuOLJJUkdJp0ePN0xSZ5bLDG9wunzyFDAYaBltfwNcFlcwWfA44QZpBYCZTQKOjzWizGsOjJH0oqSDJCnugDLsIWAv4IRoewHwYHzhZFx/YBnhGgF+AW6NL5yM61rCvoNzHkUGSdpWUg+goaSj0n5OA+rEHF6lSTpY0v3AxpL+nfbzFLAy5vAyQlInYArhs+Qh4BtJ+8YZU4atNLOHzWy0mY1N/cQdVAZ9BTwm6VNJ50lqGHdAmSTpRuAqCjt4agPPxheRq4q8wenySVMzexEoADCzlcCqeEPKqPXMbHSRfYm4YUoxs78BbYAngNOAKZL+Ial1rIFlzh5mdiGwFMDM5gLrxBtSRrU2szsp7BRZAuR9p4Gk8yV9DmwjaVLaz1RgUtzxVdI2wKHABkD3tJ9dgbPjCytjfgU+I7znxqb9vAEcGGNcmfRPoJuZ7Wdm+xKu696YY6o0SY0lNQbelHSBpBapfdH+RDCzfma2D3AK0AqYJOk/kjrHG1nGHAkcBiwCMLNfgfqxRuSqnFpxB+DcWlgkqQlgAJL2BP6IN6SMmh01vFLXdzQwPd6QMs/MTNIMYAahQd0I+D9JQ83synijq7QVkmpS+DfckKiDJCGWS6pL4fW1Jox45rv/AIOA24Cr0/YvMLPf4wkpM8zsdeB1SXuZ2cdxx5NpZjYRmCjpP4TOj20Jr8+vzWx5rMFlTm0z+zq1YWbfJCStdizhb5XqtEpPozVgy5xHlCXR98K20c9sYCJwuaRzzSzfM5mWR9/rqe+F9eMOyFU9vg6nyxuSdgXuB3YEvgA2BI6OUk/znqQtCYsm7w3MBaYCJ5nZD3HGlUmSLgFOJXzh9gNeM7MVkmoAU8wsr0c6JfUEjiOMHj0NHA1cH43M5z1J3YDrgO2BIcA+wOlmNjzWwDIoujFsRlqHrJn9FF9ElSPpSjO7M0o7LfaFb2aXxBBWxkk6BHgU+I7QgNkCONfMBsUaWAZIepLwt3sm2tUTqGVmp8cXVeZIqmNmS8vbl68k3UMYAXwPeCI9k0nS12a2TWzBZYCk3oTMpa6ETrszgP+Y2f2xBuaqFG9wurwiqRYhRUyEHuwVMYeUcVHvYA0zWxB3LJkm6WbgSTP7sYRj25nZ5BjCyihJ2wJdCK/R95JwTemiLIM9Cdf3iZnNjjmkjJF0EXATMJPCkWkzs51jC6qSJHU3szclnVrScTN7OtcxZYOkr4BDzezbaLs18LaZbRtvZJUnaV3gQqAj4X03CnjIzJKQXYCkcWa2a3n78pWkM4D/mtniEo41NLO8z9SS1BXoRnh9DjazoTGH5KoYb3C6vCHpqBJ2/wF8bmazch1PpknagMI5HumjK0kZgagBTDKzHeOOJVskPWNmJ5e3L19Jes/MupS3L19J+pYwD3dO3LG4tSNpVDS/MbUtYGT6Ple1SGoObEwoMHMiham1DYBH8r2zIMrKKpWZjctVLNkUVaSdnhqRjqZdNEtSdparPJ/D6fLJmYTqmKn0vU7AJ8DWkvqa2TOlPTFPDCRcz+cka94fAGZWIGmipM3yOUWxHGuUvo/SM9vHFEvGSKoDrAc0VVjWJv3GsGWpT8w/P5OseeGrSepASIfenDU7tPJ29BbW6Ij8UtJA4EVC+ukxwJjYAssASS+a2bFRQauS0qHz+m9HKH50GrAJcE/a/gXAtXEElGH/LOOYAfvnKpAse4kwFShlVbRvt3jCcVWRNzhdPikAtjOzmRDW5QQeBvYgpBjle4OzjpldHncQWdaCcGM4mqiiHYCZHRZfSJUn6RrCDVJdSfMpbJAtJ8zLzXfnEpYgakko9JG6vvkka9mX74ERkt4mrRiSmd1T+lPyxnOEoixJ69DqnvZ4JrBf9Pg3QkGyfHZp9G9i1rpNF6VzPy2ph5mVtE5sXjOzpFShLU+t9AJdZrZcUpKqs7sM8JRalzckfW5mO6Vti5BOu6Ok8WbWLsbwKk1SL2Ah8BZr3uzmdZXMdJL2K2m/mY3MdSzZIOk2M0vMYvNFSbo4yYUgovXkijGzm3MdS6ZJ+sDMOsYdh1t7ku4ws6vK25evojmqPSg+naRvXDFlmqS9KX59A2ILKIMkDQXuN7M3ou3DgUuSMtXCZYY3OF3ekPQQsBkhVQPCF9QvhF77t/K9N1HShcDfgXkUpk+ZmSWmNHx1EKWctgHqpPaZ2aj4IsosSTsSqtSmX18ibpxSJK1vZovKPzN/SOoCnEColJneofVKbEFlkKStCRkvzaJOyJ2Bw8zs1phDq7RSiupMSkBKLQCS3iGkso8lbW1tMysrJTVvSHoGaA1MoPD6LEH1GVoTMihaErJffgZOSRXwcg68wenySDSieRShUh/AHKCFmV0YX1SZI+k7QsGSxFT9LCpaO/V+YDtgHaAmsMjMGsQaWIZIOouQBrcJ4eZiT+BjM0vEXJ1oBLATocE5EDgY+MDMjo4zrkyRtBfwBFDPzDaTtAthaY0LYg6t0iQ9S1gD8EvWrMB7RnxRZY6kkYTOx0dT2S6SvsjnImWSzgcuIKxH+V3aofrAh2Z2UiyBZVi+/53KI2kysL0l/IZbUj1CuyJxFfZd5fkcTpc3ooWFvyPM2TyWsE5lkuZ9fAkUK5ueMA8AxxNGqTsQqvK2iTWizLqUUCjhEzPrHC2RkvfpmGmOBnYBxpvZ6dE86n4xx5RJ/yIUMnkDwMwmSkpKldNd0qckJNB6ZjY69EuutjKuYDLkP8AgwtqGV6ftX5CkqRbAR5J2MrPP4w4kS74AmgPT4w4kG4qmRKfeg0lKiXaV5w1OV+VFqVLHE9LB5gAvEHrR8jqFtgSrgAmShrNmylsi0m5SzOxbSTXNbBXQX9JHcceUQUvNbKkkJK1rZl9JyutFvYtYElUbXimpATCLMPqSGGb2c5FGy6rSzs0zn0ja3sz+F3cgWTI7Su0zAElHk+c3+NH6jH8QvvuQtBEhlb2epHoJqvbdEThN0lTCd5/I8/VvASS9SXg91gf+FxXLS/9uz+tieWlepzAlOhFrw7rM8wanywdfAe8D3dMW9e4Vb0hZ8Vr0k2SLo+p1EyTdSbghXD/mmDLpl2g91deAoZLmAr/GGlFmfRZd3+OEm4uFwOhYI8qsn6PiHha9Ti8BJsccU6Z0BE5N2k19mgsJFaG3lTSNkAHTM96QMkNSd8KyIS0JnTybE16XO5T1vDxycNwBZMndcQeQI5uY2UFxB+GqNp/D6ao8SUcSRjj3Bt4B/gv0M7MtYg0sC6Kb3K2jza/NbEWc8WSapM0JN0y1gV5AQ+ChJBYXiCryNgQGJe3vCCCpFdDAzCbFHUumSGoK3AccQGiQDQEuNbM5sQaWAdF7rxgz+zHXsWSTpPWBGkmaRyZpImHNxnfNrJ2kzsAJZnZOzKFlTDRf+i/R5vtmNjHOeDKpGlQZfoxQpTapKdEuA7zB6fJGdCNxBCG9aH/gaeBVMxsSZ1yZIqkT4Zp+INzsbgqcmqQKp9WNpG5AHzPrGncslSFp17KOm9m4XMXi1o6kBmY2X1Ljko4nYS5glLZ+DqEoEoTRv8fM7Jv4osocSZ+ZWYeo4dkuSmsfbWa7xx1bJki6FDgbSFVMPpLw90vEEkzVoMrw/4CtCFkFScyecBngDU6Xl6Kbp2OA4xJUAXQscKKZfR1tbw08b2bt442s8iR9TuFSL8Xk+xeTpP2BRwgpb68B/wAGEL54/57vS09E84ohzB/rAEwkXNvOwKdJWd9R0hbAxRRfLy9v51pJesvMDo1SaY3wd0vJ+2WXosrCrwCPAuMJ19eO0IA5ysw+iTG8jJD0LqGz9TagKSFLZDcz2zvOuDJF0iRgr9RSRFHn8scJ+F4oq8rwR2aWlJTvapE94SrHG5zOVREl9XgmpRe0tC+klHz/YpI0npAi/DFhPtIA4Hozuy/WwDJM0n8JDejPo+0dgd5mdlqsgWVINIL0BPA5hUuHYGYjYwsqiyRtbGbT4o6jMiQNAu4wsxFF9u8HXG1meT8/MGqALSU0pnsSUvWfTcLoNKzukNzNzJZG23WAMfleVVlSQ6ARya8yDKxR1AqABBW1chngDU7nqghJTxJGIJ6JdvUEapnZ6fFF5SqiaMqUpO/MrHWcMWWDpAlm1ra8fflK0qdmtkfcceSKpJ/MbLO446gMSd+Y2dalHPvazJJUJRqAaLmlK8zs7LhjyQRJlwOnAq9Gu44AnjKzf8UVU6ZJqgk0Y83MiUQ0yCQdBvyTIkWtzCwpRa1cBniVWueqjvMJlRYvIfRkjwIeijWiDJO0J3A/sB2wDlATWGRmDWINrPI2kHRU2rbSt/M9pTbNZEn9gGcJnSMnkZwqrgD3SbqRUCwoffmCpM5RVfmnVHllFQdalLMoskDSzoRKp6lU/fsJ3wl7EG7wE8HM7pE0glBJWcDpZjY+3qgyR9JFwE3ATAozJ4wwJSEJbgH2pEhRq5hjclWMj3A6V0Wk0qai9SlTPaLrmtnieCPLHEmfESoOv0SYC3gKsJWZXRdrYJUkqX8Zh83MzshZMFkUpbqdD+wb7RoFPJxKhct3km4DTibMt1p9Y5iUeeJFJWSEcxahcnmxQ8CxZtYsxyFljKRPgYcJqfoHAVcC/yGk6yfiPZciqRGhUF76CGAiOnokfQvskYRq1yVJelErlxne4HSuipD0CXCAmS2MtusBQ5JSGALW+GJaPTdV0kdJusaySDrVzJ6OO45skfSymfWIO44/S9JXwM5mtjzuWDJF0v2UXLBLhCrYeZ1dIOnUso7n8/utaLq6pJ+BVqlOyaSQdAtwGqGjJ/VaTUxHT1R0rauZrYw7lmxIelErlxmeUutc1VEn1dgEMLOFktaLM6AsWBytNTpB0p3AdGD9mGPKpUsJS98kVV5XPCVU392AcMOUFJ/9yWN5oaINSkn3m9nF2Y4nw+pIakdh6vNCYGdJguSMAALHAq2T1NFTxPfACElvs2aq/j3xhZRRhxOKWvWisKhV31gjclWONzidqzoWSdo1dRMhqT2wJOaYMu1koAZwEeHLaVMgb0fE/oQkzJkrS76nzDQDvpI0hjVvDPN2WZSEN8jWxj5xB/AnTAfSGyUz0raNsB51EnxB8jp60v0U/awT/SRKajmbSJI7VF0leIPTuarjMuAlSb9G2y2A4+ILJ/NSy59IWgW8AUwzs6TeZJQk3xtkSXdj3AHEKB8bZIlmZp0rcp6krmY2NNvxZNFtwHhJX5CQjp50ZnYzgKT6YbMwkymfSVpA6en6lu/p+i6zvMHpXBVhZmOicvfbED6wvzKzFTGHlRGSHgHuN7Mvo7XJPgZWAY0l9Taz5+ONMGeSPsKZ79e3E/Ccmc2NOxDn1sIdQD43OJ8mXMMa698mRbRe8TNA42h7NnCKmX0Za2CVZGb1447B5Q9vcDpXtewGtCK8N9tJwswGxBtSRvzFzM6LHp8OfGNmR0hqDgwCEtHglLSFmU0tY9+HMYSVUZLqApuZ2dclHL4q1/FkWHNgjKRxwJPAYPPKekmR750hZcn3a5ttZv+OO4gsegy43MyGA0jqBDwOJKqojqSNgDqp7aSsM+oyo0bcATjnAknPENZc60hoeO5GWDokCdKLQXQlrCmHmc2IJZrsebmEff+XemBmF+UwloyT1B2YALwTbbeV9EbquJkNiSm0jDCzvwFtgCcIVTOnSPqHpNaxBpYb+d5oKc99cQeQRfneKTJW0m2S9pK0a+on7qAyaP1UYxPAzEaQoGJ5kg6TNAWYCowEfiB0JDu3mo9wOld1dAC2T+iIyjxJhwLTCHPFzgSQVAuoG2dgmRClQu8ANJR0VNqhBqT1+CbATcDuwAgAM5sgqVWM8WScmZmkGYQCLSuBRsD/SRpqZlfGG92fJ+kYM3upjH153SCT9CbFG15/ECrxPmpmT+U8KFdR7aJ/90zbl6SiSN9Lup6QVgtwEqFxlhS3EP5275pZO0mdgRNijslVMd7gdK7q+IKQ0jc97kCy4Fzg34TruyxtZLML8HZsUWXONsChhEqL3dP2LwDOjiOgLFlpZn9EqzIkjqRLgFOB2UA/oI+ZrZBUA5gC5G2DE7gGeKm0fQlokH0PbEhhev5xwExga0L64skxxZULP8QdQGWUVxwpAesXnwHcDLxCyCQYRZhakhQrzGyOpBqSapjZcEl3xB2Uq1q8welc1dEU+J+k0SSsUp+ZfQMcVML+wcDg1Laka8zstlzGlglm9jrwuqS9zOzjuOPJoi8knQjUlNQGuAT4KOaYMqkpcFSqmnKKmRVEI/R5R9LBwCHAxpLS58k1IIzgJkU7M9s3bftNSaPMbF9JeV2cBUDS3hTO7wdYPb/fzI4q5WlJkdfrF0dFyC6JO44smiepHqEh/ZykWSTrs8VlgDc4nas6boo7gCrgGEKJ/Hx1ZHRzu4Qwz3EXwojus/GGlTEXA9cROkSeJ3QW3BJrRBlkZjdAycUvzGxybIFVzq+EtNLDgLFp+xcQ1sJNig0lbZYqVCJpM0IHAqw5hzzvRPP7WxPmT6+KdhuQhIJyFZHXKRWSOgDXUrzDYOe4Ysqwwwnfeb2AnkBDoG+sEbkqR8mcLuacy0eSxptZu/LPrJokTTCztpKOBI4gfAEPN7Nd4o3MVURUFOkeoCVhEfrNgclmtkOsgWWApFpmlthRB0mHAI8A3xEaKFsAFxDmG59tZv+KLbhKkjSZ5M7vL5ekcWaWt0WEJH0N9KHIsi9FMymSQFJTYE51fa260vkIp3Mx88WT15DvX1K1o38PAZ43s9+TNN9R0nBK+BuZWVKKe9xKwopfSHrRzI4Fxksq6W+XiFEWMxsYpXlvS+E6xkujw/+KLbDMSPL8/orI9w/R38zsjfJPyy+S9gRuB34nZLo8Q8gqqCHpFDN7J874XNXiDU7nYlbRxZMlNaoGC9Ln+43Fm5K+IqQXXSBpQ2BpOc/JJ73THtcBepCsuTpJLH5xafRvXs5BXUvtKUxb3DlB6xgndn5/VJDraDN7sYzT8n394hsl9QPeY82/3yvxhZQRDxBShRsCw4CDzeyTqGr780TLZzkHnlLrXN7I97SiipB0rZn9I+44KkNSI2C+ma2StD5QP4Hrja4maaSZ7Rd3HJkg6V1CKvRthJv8WcBuZpaoBdqTqLR5jmaW98VaJJX4/jKzkbmOJRtSxZ3ijiNbJD1LGHn/ksKUWjOzM+KLqvJSU0iix5PNbLu0Y3k9PcZlno9wOpc/8nb0T9L9lJEum7opTEBjcz3gQmAz4BzCXMBtgLfijCtTJDVO26xBGFFqHlM42XAYYUQ6McUvykjZByBBKfuJXcfYzEZKagbsFu0abWaz4owpw4ZK6g28ACxK7TSz3+MLKaN2MbOd4g4iCwrSHi8pcixx70NXOd7gdC5/5PMH+GfRv/sA2xNuLCBUpR1b4jPyU3/C9aRGxH4hrHOYiAYn4dqM0PmxkrB4+ZmxRpQBkvYAHiOMkH0OnJnn6/6tlkrZl9QXmEGYZyVCg7pC6fx5IrHzHCUdC9xFKIAk4H5Jfczs/2INLHNSI30Xpu0zYMsYYsmGTyRtb2b/izuQDNtF0nzCa7Ju9Jhou07pT3PVkafUOpcnkpBSGxWd6WZmK6Lt2sCQ8hb+zheSPjOzDunpRJImepXaqk3SZ8A1hHXkDgPOMrMD440qsyR9amZ7lLcvX0WfLW2BJM5znAh0TY1qRnPD3/XPlfwQVRluTeigW0ZhQcBEFOwqTzWpP+HK4SOczuWPvE2pTdOSMKqSSpWqF+1LiuWS6hKNRktqTdrNb76SVObC8gkoflHDzIZGj1+SdE2s0WTHKkk9gf8SXp8nUDjXMQluijuALKpRJIV2DiGlPRGiqQiXA5uZ2TlRteFtzCwpmSEHlXWwGjTI3gPyurPcVZ43OJ2LWZF5ccWkzWPpkoNwsu12wvIMw6Pt/UjWjeKNhMp8m0p6jpBCfFqsEWVG9+jfjQjpwsOi7c6ENL98b3BuUKRRvcZ2AhrUACcC90U/Rqj8eWKsEWVQUgrolOIdSYMJlT8BjgMGxhhPpiV6KkIF1ttMeoMsCZ3lrpI8pda5mEmaSuG8uKLMzJIyjwUASc2BVBrfp0mp4Joq70+4ediT8Pf8xMxmxxpYBkl6CzjbzKZH2y2AB82szBHQqk5S/zIO5301ySST9IGZdSyhOFKi1jGW1IPQgSVglJm9GnNIGVPdpyIkvaJrEqYDucrzEU7nYmZmW8QdQ47VBH4jfP5sLWlrMxsVc0yVZmYFki6K1pN7O+54sqRVqrEZmQlsHVcwmWJmp1fkPEmn5msxIUlbAw8DzcxsR0k7A4eZ2a0xh1YpZtYx+jdJBZCKMbOXgZfjjiNLEjkVYS34yI9LPG9wOleFRGs4tiGtwlsSGmMpku4gpIOtsR4ZoVhLEiS9vP+ItNQ+A44Hhpf9lES5FMjLBifwONAHeBTAzCZJ+g+Q1w3OtZiSkHeqy+gtyZ2K4AJPqXWeUutcVSHpLMIN7SaExcv3BD42s/3jjCuTJH0N7Gxmiey9jtKji0pUWrSkI4HUIu2JSu0rTz6nvkkaY2a7FUlbXL1we74qMiVhM2Bu9HgD4KdqmEGSlyQ1IaFTEcqTz58rAJLuBvqb2ZelHG+czx0/LjN8hNO5quNSwsLen5hZZ0nbAjfHHFOmfQ/UJqHpUtXh5jZqYJbYyJT0sZntleOQcimfe2hnR6mKqbTFo0nAmpWp95ykR4A3zGxgtH0wcECcsWWKpGfM7OTy9uW5/YCOhNdnbUr5jMkn1agg4FfAY5JqEQpAPW9mf6QOemPTgTc4natKlprZUklIWtfMvpK0TdxBZdhiYIKk91hzrbxL4gspc6pBef/yJH2x73xODbsQeAzYVtI0wpqAPeMNKaN2M7PzUhtmNkjSLXEGlEE7pG9EN/btY4ol4yQ9BGxFYRXecyUdYGYXxhhWJoyljNF3YAvI/waZmfUD+kX3K6cDkyR9CDxuZtVpyoUrgzc4nas6fpG0AfAaYS7gXODXWCPKvDein6RKdHn/CsjnEcCK+DDuAP4MSTWB883sAEnrE9Z1XBB3XBk2W9LfgGcJr8OTCOtV5q1oPdhrgbqS5qd2A8sJnQdJsR+wo0VzvCQ9DXweb0iVVx1G31Oiz5hto5/ZwETgcknnmtnxsQbnqgSfw+lcFSRpP6Ah8I6ZLY87HlcxXt4/P8vfS7q8rONmdk+uYskWScOSNB+8qCh98UbS5hcDN+f76BGApNvM7Jq448gWSa8AvVLrVUraHLjdzE6IN7LMkDTWzNoX2feZmXWIK6ZMknQPcBhhSbAnzGx02rGvzSxpmVruT/ARTueqCEmbpW2mis80J6TeJEKUYnobsD1rVuJNSlGd6l7eP19TTlNLamxDmEedGoXvTnIqKI+X9AZhxD29gvIr8YWUOVHD8tK448gGM7sm4RXMmwCTJaUaKrsBH0evV8zssNgiy4zEjb4X8QXwNzNbXMKx3XMdjKuafITTuSpC0ucUzveoQ5jf8bWZ7VDmE/OIpA8IoxD3Em7mTyd8Dt0Ya2AZIqkbcB2hQT2EUN7/9KTNY5HUgLQOy9QokqQdzeyL2AKrJElDgB6pdFNJ9YGXzOygeCOrPEn9S9htZnZGzoPJgmid0d5AK9Z8beb9qG7SK5hHGT2lMrORuYolG4qMvqeWAeub76PvksrMZjGzcbmKxVV93uB0roqKPszPNbNz444lU1KpRZI+N7Odon3vm9lf4o4tU5Jc3l/SuUBfYAmF8zUTs+yLpK+AXVLL9khaF5hoZtvGG5krj6SJwCOEOdSrUvvNbGxsQWVI1BmZqmDeNlXB3MyOizm0nEhK9WtJ9cxsYdxxZIqksjpSLSkdIi4zPKXWuSrKzMZJ2i3uODJsqaQawBRJFwHTgI1ijiljJL1nZl2At0vYlwS9gR2S1Igu4hlgtKRXCQ3qI4EB8YZUOZLuBL43s0eK7O8FNDezq+KJLONWmtnDcQeRJdWhgnlZ8rr6taS9gX5APWAzSbsQOpMviDeyyjGzznHH4PKHNzidqyKKFC6pAewK/BZTONlyGbAecAlwC7A/cGqcAWWCpDqE62oazbVKzWVsALSMLbDM+46wtE0imdnfJQ0CUiPup5vZ+DhjyoBDgR1L2H8fMAlISoPzTUkXENZvTF9yKa/TFiPVoYJ5WfI9Fe9e4ECiueFmNlHSvmU/Jb9EjepWrJnOnteddS6zvMHpXNVRP+3xSsIo2csxxZIVZjYmeriQMH8zKc4lNKZbElL6Ug3O+cCDMcWUDdcAH0n6lASuoxpZD5hvZv0lbShpCzObWu6zqi4zs4ISdhZIytciTyVJdVz1SdtnQN6ne5vZkdHDm6I0xobAoBhDcmvJzH4u8nZbVdq5+UbSM0Brwvzi1HUZeZ4d4jLLG5zOVRFmdnPcMWRbVNijD7A5CSrsYWb3AfdJutjM7o87nix6FBhGWCOvWCMm30m6EehAqFbbH6hNqCy5T5xxVdJiSW3MbEr6zqhi9JKYYsq41JqHSSTpCeB+M5uQKqAj6SbgpjjjyqF87xj5ORoBNEnrEDJ8JsccUyZ1ALZPraPqXEm8aJBzVUSSqyymJLmwR0qSU4skfWRme8cdR7ZImgC0A8alraM6ycx2jjWwSogWmb8fuJXwvoNwg3gNcFlqMfokkLQjxZdcyvv3nqRfgNnAvWb2dLQvL9e8/TMSUP26KSGF/QBC43kIcElC0r2R9BLheqbHHYurunyE07mq4yVCY6wfCUq3KSLJhT2qQ2rRcEnnAG+SvHlyAMvNzCSl1lFdP+6AKsvMBkk6gpBZcHG0+wvC8i+fxxZYhkWj050IDc6BwMHAByTjvTeLcG3PSdqdsERKvo/6IWkBJc/PFCEVvAHhQd42NiPbmFnP9B2S9gE+jCmejJD0JuHvVx/4X7SOavr3Qr6vn+oyyEc4nasiUkuGxB1HNkTrkEFIJZpFMgt7IGkyCU4tklTSXMYkLYvSG2gDdAVuA84A/pPwNGkAJN1vZheXf2bVFC0dsgsw3sx2kdQM6Gdm3WMOrdIkjU8bcb+J8PpskZT3XdKVNBqdhBHqpK+f6jLLRzidqzqSXGVxLKEnNNUrn7jCHpEvgOZAIlOLkjxPDsDM7pbUlVDsaRvgBjMbGnNYuZLP81QBlkSFkFZKakDo2ErK58obqQdmdpOkz4DLyzg/L6R1RJYo37/7JO0F7A1sWKQKfQOgZjxRZU7afOI7ii6vJOkOwBucbjVvcDpXdSS5ymKiGyppmpLg1CJJtYHzgVRJ/xHAo2a2IragMihaG/a5atTITJLPoqVDHid0cC0ERscaUYaY2Y1Ftt8C3oopnEyaDfxCqMoOa6YJJ+G7bx3C2pu1WLMK/Xzg6Fgiyo6uFF9e6eAS9rlqzFNqnXM5lfCiOiWmGCUltUhSP0Ll1qejXScDq8zsrPiiyhxJtwLHA+OAJ4HBSU2PLioJKX4pkloBDcxsUtyxVIakD8ysYwlzHdeY45ivJN1HmJv6IfA88EES32+SNjezH6PHNYB6ZjY/5rAqTdL5wAWEjoHv0g7VBz4qOm/VVW/e4HSuCklyYwxKL6qTsHUcE0vSRDPbpbx9+Sxam7IbYZ3YDsCLwBNm9l2ZT8xz6fME85Gk98ysS3n7XNUSvd86AScAuxMquD6c52vfrkHSf4DzCN95YwnrqN5jZnfFGlglSWoINCLMd7867dCCfE+HdpnnKbXOVRHVoMIpJHS9ropWW0yAVZJapxpfkrYkYRWVoyq1M4AZhFS/RsD/SRpqZlfGG11W3Rd3AH+GpDrAekBTSY0oTMtsALSMLbAMSPocRwjvN0L16/GE7IJbgCmE1Oik2N7M5kvqSaigfBWh4ZnXDU4z+wP4AzhBUk2gGaFdUU9SPTP7KdYAXZXiDU7nqo5ENsaKSGRRHTOrX/5ZidCbcHP4PeHGfnPCSGAiSLqEMJd6NmF5oj5mtiJKg5sC5F2DM23pghKl5heb2VO5iinDzgUuIzQux1LY4JwPPBhTTJlStNhauryf4xgtO3Q4cBywIfAKsKuZ/RxrYJlXO5r/fgTwQPSZkpjv+Wju+03ATKAg2m1A3q5f7DLPG5zOVR2JbIwVkeiiOkkW9WDvQlg2ZBvCTfBXZraszCfml6bAUan5VilR9dNDY4qpsu6O/j2K8PnybLR9AvBDHAFlkpndB9wn6eKkLV9TDYqtzSJ05DwPfEtopOwmaTcAM3slxtgy6VHCe20iMErS5oQOkaS4jLDW6Jy4A3FVl8/hdK6KkDQcaEuorJi6iTczOzy2oDIs6UV1kk7ScDPrHHcc2SZpI6BOajsJqWGSRpnZvuXty1eSjgHeMbMFkv4G7ArcambjYg7tT5O0rZl9JanEYk75fG0Akp6i9NF3M7MzchhOTkmqZWYryz+z6ovuXbom5XpcdniD07kqokhjTEBH4AQz2yGmkJxbg6S/EwpevAAsSu3P9xvfFEndgXsI6ZmzCCnDk5PwHpQ0GfirmX0fbW8BDDSz7eKNLDMkTTKznSV1JBQxuRu41sz2iDm0P03SY2Z2TnRDX5SZ2f45D8qtNUnNgH8ALc3sYEnbA3uZ2RMxh5YRkp4gZL28zZqZS/fEFpSrcjyl1rkqwsxGSmoLnAgcC0wFHok1qAypRkV1km7v6N++afsMSMqN763AnsC7ZtZOUmdC6mkS9AJGRPNvIVTDPje+cDIuVbzqr4Qqp69LuinGeCrNzM6JHh5sZkvTj0XFkvKapH+Z2WXR40uj9OjUsafM7LS4Ysuwp4D+wHXR9jeETrtENDiBn6KfdaIf54rxEU7nYiZpa0J1vhOAOYQvot5mtnmsgcVAUiMzmxt3HG5NqZtBSR3N7IO448kWSZ+ZWQdJE4F20dzN0Wa2e9yxZYKkdYFto81Ezb+V9BYwDTgAaA8sAUYnYcmektZITcK6qenXUPR6knB9KZLGmNlu6UsPSZpgZm1jDi2jJNUndCAvjDsWV/XUiDsA5xxfAV2A7mbWMSp8kailJtbCe3EH4EqUqkT771ijyL55kuoBo4DnooXpEzEvSdJ6QB/gIjObCGyWx4WQSnIsMBg4yMzmAY0J15u3JDWX1B6oK6mdpF2jn06EpWDynUp5nDSLJDUhyvKRtCdhOZFEkLRjtKzNF8CXksZKyvtpCC6zPKXWufj1IIxwDpf0DvBfkv3lW5bqet1V3WRJPwAbSpqUtj+VEp2U8veHA0sJ6ac9CfNV+5b5jPzRn7DMxl7R9i/AS8BbsUWUWY+a2cmpDTObLulOYEiMMVXWgcBpwCaEucUp84Fr4wgow2pEa6fWSHuc+g6oGV9YGXcF8AbQWtKHhCVgjo43pIx6DLjczIYDRB0ij1M4BcM5T6l1rqqI1iQ7gpBauz/wNPCqmeXzDdNaSVIaVdJIak4YQSq2hE3RZURc1ZOWLpye1jcxCSmnUGJKZk3gczPbPsawMkJSDzN7Oe44Mi3qxCqglHVGzSyv1xlNJ6kWhctJfW1mK2IOKWNK+hxJ0meLywwf4XSuijCzRcBzhFS+xsAxwNXkdw+9Swgzm0FYh7NUkl42sx45CiljSihqpWg7SUWtlkuqS2FaX2vSKkrmK0nXEEb76kqaT2HjZTlh5CVvSbq8yGMDZgMfmNnU2ALLEDNrVZHzJO1gZl9mOZysieaEvwC8YGbfxR1PFnwv6XrgmWj7JELRQ+dW8xFO51yVkT764vKP//2qLkldgb8B2xM6sfYBTjOzEXHGlSmSbjOza+KOI5Mk3VjC7saEVNubzOy/OQ4pFvme+SJpc+C46KeA0Ph8MQnr+0Io9gfcTFjKTYQ58Dd5AUCXzhuczrmckXQ30L+03mpJjc3s9xyH5TIk328MAaJ1HNuYWX9JTYH6SRhNAogKl+xJuCn8xMxmxxxSxkjat6T9ZjYq17FkW5QB826+v9cqKkkdWZLaANcDPc0sSfNUnSuTp9Q653LpK+CxaD5Lf+B5M1tdrc8bmy5O0YhSB8Jcq/6ENeWeJYwG5jVJqcbJ9OjfzSQ1BH40syRU4k2vSFsH2J1QJCkpa8SuZma/S6pOBdbyfmREUitCJeXjCFXor4w1oAyQ9EZZx82s2Hx/V315g9M5lzNm1g/oJ2kbwlIbk6KqfY+nKty5vJbvN8FHAu2AcQBm9mu0tlwSPATsCkwi/J12jB43kXRevhcnM7Pu6duSNgXujCmcrJK0P+DpinlC0qdAbUJV6GPM7PuYQ8qUvYCfgeeBT8n/z3+XRd7gdM7lVFQ9ctvoZzYwEbhc0rlmdnyswbkyRes2DjSzglJOuSqX8WTBcjMzSanCOuvHHVAG/QCcmUpnl7Q9YVTwFuAVklec7BdCozpvSfqc4qN7jYFfgVNyH1FslscdQCWdamZfxR1EFjQHuhIq658IvE3IWsrbAk8ue3wOp3MuZyTdQ1hW4z3gCTMbnXbsazPbJrbgXLkkPUvo1X6ZMBd3cswhZZSk3kAbwk3UbcAZwH/M7P5YA8sASRPMrG1J+0o6lm8k3U9h46wGYaR6qpmdFF9UlRMVm0lnwJyoonn6eY3ysUBLWpp3icxsXK5iySZJ6xLW225F2kCPmSVljd/UNZ4A3AX0TcJnpsssb3A653JG0hnAf81scQnHGqbP53RVk6QGhBuL0wk3wKm5uAtiDSxDomqu3QjpYYPNbGjMIWWEpBeA34FUZdPjgKbAyYRlNnaLK7ZMkHQ+UJPwmvyD0Nj8MN6ociNfi3VJKmsahZlZIubfSnqH8JocS5i/CYCZ/TO2oDIkamj+lfCd0Ap4A3jSzKbFGZererzB6ZzLuurSk11dRNVbTwIuAyYDWwH/zvdebUkbEEY4Ab5JUgdItAbnBRQuXfABYV7nUmA9M1sYY3h/WlSA7B+E0eifCNe2KfAkcJ2ZrYgxvJxIUhXXJJL0hZnldXp3SSQ9TUhbH0ToSP4i5pBcFeYNTudc1lWXnuykk9SdcGPfmrDI99NmNkvSesBkMyuaApgXJK0DPAYcAXxPSMncHHgVOM/M8n0OWWJJuheoD/RKjbJHo/B3A0vM7NI448uFfB3hTCdpR8IasXVS+8xsQHwRZY6kx4D7zezzuGPJJEkFQCq9O70xIcL3eoPcR+WqKm9wOuecqxBJA4B+Ja1tKKmLmb0XQ1iVJqkvoRF9XlqjpT7wIGHZkOvjjC8TJO0D3ERoSKfPI9syrpgyQdIUYGsrcjMTFSf7yszalPzM5Mj3Bme0HFEnQoNzIHAwIc376DjjyhRJ/yNkgUwFllHYINs51sCcyyFvcDrnckrS3hQvnpCInmyXnyR9AexedG6xpHrAJ0lIh5P0FdCL4vPI5sQWVAZI+sbMtl7bY0mS7ym1UTXeXYDxZraLpGaEjq3u5Tw1L5RQ/AkAM/sx17E4F5cacQfgnKs+JD1DSHXrCOwW/XSINShXYZL2lDRG0kJJyyWtkjQ/7rgyoKCkQlbRvMak9Mr+YWaDzGyWmc1J/cQdVAb8T1KxJUIknQQkYimK6HOzrH1dchhONiyJllpaGaVDzwLyeuQdVqd2Aywo5ce5asPX4XTO5VIHYPui6W8ubzwAHE9YwLwDYS3ArWKNKDNMUiNKXri8tDVH881wSXcR1txcltqZgIJdFwKvRBWwxxI6CHYD6gJHxhlYBu2QvhGlC7dPbZvZ7zmPKLM+iwp2PU74Gy4ERpf5jPzwH+BQCl+X6Z8vRgIa1c5VlKfUOudyRtJLwCVmNj3uWNzak/SZmXWQNCk1/0jSR2a2d9yxVYakHwgNy5IanJbv8xyh1MJdiSnYJWl/QsNMwJf5Op84naRrgGsJjefUCLyA5cBjZnZNXLFli6RWQAMzmxR3LLkiaQcz+zLuOJzLJm9wOueyTtKbhB7d+kBbQu91+ijLYfFE5taGpFHAAUA/YAYwHTjNzHaJNbAc8RtDFwdJtyWxcZki6T0z61LevqTK96JPzlWEp9Q653Lh7rgDcBlxMlATuIhQgGZToEesEeXWM0De3hhK+ithFDB96Ym+8UXkyiJpWzP7CnippLWM8z0dWlIdYD2gaZGU9gZAy9gCy72SMiucSxRvcDrnss7MRgJIusPMrko/JukOYGQsgbm1klZVcQlwc5yxxCRvbwwlPUK4ue9MGKE+mmTMk0uyK4CzgX+WcMyAfE+HPhe4jNC4TG88zycsSVRdeKqhSzxPqXXO5UxJqUPp8wFd1RQtW1Dql0V1+fvlc+pb6n2W9m894BUz6xZ3bK56k3Sxmd0fdxxxyefPFecqykc4nXNZJ+l84AJgS0npxSDqAx/FE5VbC4fGHYCrtCXRv4sltQTmAFvEGI8rh6SjyjpuZq/kKpYse1TSJcC+0fYI4FEzWxFfSDm1PO4AnMs2b3A653LhP8Ag4Dbg6rT9CxJQ0j/x0hcojxYxb2Nm70qqSwK+RyTtY2YfSlrXzJaVcWo+3xi+FS09cRchfdEIqbWu6uoe/bsRsDcwLNruTGiUJaXB+RBQO/oXwlzxh4GzYosog8orimRme8YTmXO54ym1zrmcitaQa0ZaQ8XMfoovIldRks4GzgEam1lrSW2AR/K9mqSksWbWvrqktklaF6hjZn/EHYsrn6S3gLNTy0lJagE8aGZljoBWdZJqmdlKSROLVrouaV++SSuKNBzoxJpFkQaZ2XYxheZczuV9z7RzLn9Iugi4CZhJWPcQwkhLtZgDmAAXArsDnwKY2RRJG8UbUkaskNQf2FjSv4seNLNLYogp4yTtDbQi+u6XhJkNiDUoVxGtiqxdPBPYOq5gMmg0oerzKkmtzew7AElbAqtijSwz0osijaWwwVndiiI55w1O51xOXQZsY2Zz4g7E/SnLzGy5FO6bJNUiGRUWDyWsL7o/4cYwcSQ9A7QGJlB4M2+ANzirvhGSBgPPE/5mxxNGzfJdqgHWGxgu6ftouxVweiwRZZCZ3QfcV92LIjkHnlLrnMshScOBrma2Mu5Y3NqTdCcwDzgFuJhQCOp/ZnZdnHFliqRdzGxi3HFkg6TJwPbmX/p5SdKRFBbVGWVmr8YZTyZI+gW4J9qsS1jjdxFhndglZnZPac/NN0WzCwDPLnDVio9wOudy6XtCb/3bwOriLEm6sUi4q4Ezgc8J6WIDSVbhmTmSXgX2IYwkfQBcama/xBtWRnwBNAeml3eiq5LGEYqsvStpPUn1zWxB3EFVUk2gHmuub1sv+rd+7sPJDs8ucM5HOJ1zOSTpxpL2m9nNuY7F/TmSNgQws9/ijiXTJA0lVFR+Jtp1EtDTzLrGF1XlSHqTcHNbH2hLmDeX3tlzWDyRuYpKcLGu6lKky7MLXLXnI5zOuZxJNSwl1Q+btjDmkFwFKEzavBG4iDAaIUmrgPvNrG+swWXWRmbWP237KUmXxRVMhrxBqAr9fpH9+wHTch+O+xOSWqxL5Z+SCJ5d4Ko9b3A653JG0o6E0aPG0fZs4BQz+zLWwFx5LiOkme5mZlNhdSXJhyX1MrN74wwug36TdBKhOAvACUC+F7g6HLjWzCal75S0iNCJ8EQsUbm1kdRiXXk9QrsWmgL/k+TZBa7a8pRa51zOSPoIuM7MhkfbnYB/mNneccblyiZpPKHY0+wi+zcEhphZu3giyyxJmwEPAHsRbug/Iszh/DHWwCpB0hdmtmMpxz43s51yHZNbO0kv1pV0kvYrab+Zjcx1LM7FxRuczrmcSeoC30lXTqOl1GNJI+kaM7st7jjWhqRvzWyrtT3mqo4opf0soBshDXUw0M/nBDrn8oWn1Drncul7SdezZlGWqTHG4ypm+Z88ljTHAHnV4ATGSDrbzB5P3ynpTBK65miSSKoBTIo6dR4v73xX9UhaQGEK9DpAbWCRmTWILyrncssbnM65XDoDuBl4hdBTP4oELPBdDewiaX4J+0VYM6+6yMciJ5cBr0rqSWEDswPhxvfIuIJyFWNmBZImStrMzH6KOx639sxsjSVeJB1BKALlXLXhKbXOOedcBeTzMg6SOgOp1OcvzWxYnPG4ipM0DNiNsKTNotR+LzqTvyR9YmZ7xh2Hc7niI5zOuayT9EZZx/3GyeWJfBzhBCAq1DU87jhcxUnairCkTdF1in1Jmzwi6ai0zRqEDAMf7XHVijc4nXO5sBfwM2G5iU/J4xt3V629FHcArlr5F76kTRJ0T3u8EviBsFyRc9WGp9Q657JOUk2gK2Fdw52Bt4Hnff1NV5VI2oKw7EQr0jpkfQTexcGXtHHOJYWPcDrnss7MVgHvAO9IWpfQ8Bwhqa+Z3R9vdM6t9hph1OhNoCDeUJwrsyBX3ZxF4SpF0ibA/cA+hFTaDwjr+/4Sa2DO5ZA3OJ1zORE1NP9KaGy2Av5NqFbrXFWx1Mz+HXcQzkV8SZtk6A/8h7CsEoTlwPoTsn6cqxY8pdY5l3WSniZUyBwE/NfMvog5JOeKkXQi0AYYAixL7TezcbEF5aotSc2AVwlr3RZb0sbMZsQVm6s4SRPMrG15+5xLMm9wOueyTlIBheX80z90BJgvgO2qAkm3AScD31GYUmtmtn98Ubnqzpe0yW+S3gWeIhTNg5Dlc7qZdYktKOdyzBuczjnnHCDpK2BnM1sedyzOuWSQtBnwAKFauwEfEeZw/hhrYM7lkM/hdM4554KJwAbArJjjcM4lhJn9BHila1eteYPTOeecC5oBX0kaw5pzOP1m0Tn3p/hyS855g9M555xLuTHuAJxzifMavtySq+Z8DqdzzjnnnHNZIOlTM9sj7jici5M3OJ1zzjlA0gIKqyivA9QGFnkVZefcn+XLLTnnKbXOOeccAGZWP31b0hHA7vFE45xLiJ0Iyy3tT9pyS9G2c9WCj3A655xzpZD0iZntGXcczrn85MstOecjnM455xwAko5K26wBdKAwxdY55/4MX27JVXve4HTOOeeC7mmPVwI/AIfHE4pzLiFKWm7JzMw/W1y14Sm1zjnnnHPOZYGk/dI3gY7ACWa2Q0whOZdzPsLpnHOuWpN0QxmHzcxuyVkwzrlEMbORktoCJwLHAlOBR2INyrkc8wanc8656m5RCfvWB84EmgDe4HTOrRVJWwPHAycAc4AXCJmFnWMNzLkYeEqtc845F5FUH7iU0Nh8EfinmXmxD+fcWpFUALwPnGlm30b7vjezLeONzLncqxF3AM4551zcJDWWdCswiZD9s6uZXeWNTefcn9QDmAEMl/S4pC6EOZzOVTs+wumcc65ak3QXcBTwGPCgmS2MOSTnXEJIWh84gpBauz/wNPCqmQ2JMy7ncskbnM4556q1KPVtGWEplPQvRRGKBjWIJTDnXKJIagwcAxxnZvvHHY9zueINTuecc84555xzWeFzOJ1zzjnnnHPOZYU3OJ1zzjnnnHPOZYU3OJ1zzjnnnHPOZYU3OJ1zzjnnnHPOZYU3OJ1zzjnnnHPOZcX/A+pBra9xmlJO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1" y="514351"/>
            <a:ext cx="55626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a:t>11-19-2022, Group 1: PGP-DSE (Feb'22 Online)</a:t>
            </a:r>
          </a:p>
        </p:txBody>
      </p:sp>
    </p:spTree>
    <p:extLst>
      <p:ext uri="{BB962C8B-B14F-4D97-AF65-F5344CB8AC3E}">
        <p14:creationId xmlns:p14="http://schemas.microsoft.com/office/powerpoint/2010/main" val="33561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Outlier Detection</a:t>
            </a:r>
          </a:p>
        </p:txBody>
      </p:sp>
      <p:sp>
        <p:nvSpPr>
          <p:cNvPr id="3" name="Slide Number Placeholder 2"/>
          <p:cNvSpPr>
            <a:spLocks noGrp="1"/>
          </p:cNvSpPr>
          <p:nvPr>
            <p:ph type="sldNum" sz="quarter" idx="12"/>
          </p:nvPr>
        </p:nvSpPr>
        <p:spPr/>
        <p:txBody>
          <a:bodyPr>
            <a:normAutofit lnSpcReduction="10000"/>
          </a:bodyPr>
          <a:lstStyle/>
          <a:p>
            <a:fld id="{B6F15528-21DE-4FAA-801E-634DDDAF4B2B}" type="slidenum">
              <a:rPr lang="en-US" smtClean="0"/>
              <a:pPr/>
              <a:t>9</a:t>
            </a:fld>
            <a:endParaRPr lang="en-US"/>
          </a:p>
        </p:txBody>
      </p:sp>
      <p:sp>
        <p:nvSpPr>
          <p:cNvPr id="4" name="Content Placeholder 3"/>
          <p:cNvSpPr>
            <a:spLocks noGrp="1"/>
          </p:cNvSpPr>
          <p:nvPr>
            <p:ph sz="quarter"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00151"/>
            <a:ext cx="83820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a:t>11-19-2022, Group 1: PGP-DSE (Feb'22 Online)</a:t>
            </a:r>
          </a:p>
        </p:txBody>
      </p:sp>
    </p:spTree>
    <p:extLst>
      <p:ext uri="{BB962C8B-B14F-4D97-AF65-F5344CB8AC3E}">
        <p14:creationId xmlns:p14="http://schemas.microsoft.com/office/powerpoint/2010/main" val="286622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1051</TotalTime>
  <Words>1474</Words>
  <Application>Microsoft Office PowerPoint</Application>
  <PresentationFormat>On-screen Show (16:9)</PresentationFormat>
  <Paragraphs>214</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Courier New</vt:lpstr>
      <vt:lpstr>Georgia</vt:lpstr>
      <vt:lpstr>Times New Roman</vt:lpstr>
      <vt:lpstr>Wingdings</vt:lpstr>
      <vt:lpstr>Wingdings 2</vt:lpstr>
      <vt:lpstr>Civic</vt:lpstr>
      <vt:lpstr>PowerPoint Presentation</vt:lpstr>
      <vt:lpstr>Dataset Name : Credit Score Classification</vt:lpstr>
      <vt:lpstr>PowerPoint Presentation</vt:lpstr>
      <vt:lpstr>Data Set Information</vt:lpstr>
      <vt:lpstr>Data Pre-processing </vt:lpstr>
      <vt:lpstr>Uni-variate Analysis of Numerical Features: KDE Plot </vt:lpstr>
      <vt:lpstr>Bi- Variate Analysis</vt:lpstr>
      <vt:lpstr>Multi- Variate Analysis</vt:lpstr>
      <vt:lpstr>Outlier Detection</vt:lpstr>
      <vt:lpstr>Outliers Treatment</vt:lpstr>
      <vt:lpstr>Outliers Treatment</vt:lpstr>
      <vt:lpstr>Hypothesis Testing</vt:lpstr>
      <vt:lpstr>TTT &amp; Target Label Encoding</vt:lpstr>
      <vt:lpstr>Final Dataset Variables  and Dtypes after Preprocessing</vt:lpstr>
      <vt:lpstr>PowerPoint Presentation</vt:lpstr>
      <vt:lpstr>Transformation Techniques</vt:lpstr>
      <vt:lpstr>Transformation Techniques</vt:lpstr>
      <vt:lpstr>Multinomial Logistic Regression</vt:lpstr>
      <vt:lpstr>Random Forest Algorithm</vt:lpstr>
      <vt:lpstr>Xgboost Classifier</vt:lpstr>
      <vt:lpstr>Class Imbalance</vt:lpstr>
      <vt:lpstr>Scores of SMOTE considering models</vt:lpstr>
      <vt:lpstr>Feature Selection using Mutual_Info_Classifier</vt:lpstr>
      <vt:lpstr>Hyper Parameter Tuning using GridSearchCV</vt:lpstr>
      <vt:lpstr>Results</vt:lpstr>
      <vt:lpstr>Evaluation Metrics of Models</vt:lpstr>
      <vt:lpstr>Model Explain ability Using SHAP</vt:lpstr>
      <vt:lpstr>Conclusion Through SHAP</vt:lpstr>
      <vt:lpstr>Summary Plot through SHAP</vt:lpstr>
      <vt:lpstr>Dependence Plots for Poor and Good Class Labels</vt:lpstr>
      <vt:lpstr>Dependence Plot for Standard Class Label</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sai charan</cp:lastModifiedBy>
  <cp:revision>94</cp:revision>
  <dcterms:created xsi:type="dcterms:W3CDTF">2006-08-16T00:00:00Z</dcterms:created>
  <dcterms:modified xsi:type="dcterms:W3CDTF">2022-11-19T07:10:17Z</dcterms:modified>
</cp:coreProperties>
</file>