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295-6D52-40B3-A535-5256B450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79" y="1964267"/>
            <a:ext cx="9458546" cy="2421464"/>
          </a:xfrm>
        </p:spPr>
        <p:txBody>
          <a:bodyPr>
            <a:normAutofit/>
          </a:bodyPr>
          <a:lstStyle/>
          <a:p>
            <a:r>
              <a:rPr lang="en-US" dirty="0" err="1"/>
              <a:t>Mikroservisna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</a:t>
            </a:r>
            <a:r>
              <a:rPr lang="en-US" dirty="0" err="1"/>
              <a:t>vođene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za </a:t>
            </a:r>
            <a:r>
              <a:rPr lang="en-US" dirty="0" err="1"/>
              <a:t>pregled</a:t>
            </a:r>
            <a:r>
              <a:rPr lang="en-US" dirty="0"/>
              <a:t> online </a:t>
            </a:r>
            <a:r>
              <a:rPr lang="en-US" dirty="0" err="1"/>
              <a:t>sadržaja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38604-ED40-4697-B5F3-AB9C94A49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MILO</a:t>
            </a:r>
            <a:r>
              <a:rPr lang="sr-Latn-RS" dirty="0"/>
              <a:t>š PANIć 16799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18B-1FCC-48D1-B834-84B5B1B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EVENTS ORGANIZER </a:t>
            </a:r>
            <a:r>
              <a:rPr lang="en-US" dirty="0"/>
              <a:t>–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za </a:t>
            </a:r>
            <a:r>
              <a:rPr lang="en-US" dirty="0" err="1"/>
              <a:t>organizovanje</a:t>
            </a:r>
            <a:r>
              <a:rPr lang="en-US" dirty="0"/>
              <a:t> online </a:t>
            </a:r>
            <a:r>
              <a:rPr lang="en-US" dirty="0" err="1"/>
              <a:t>doga</a:t>
            </a:r>
            <a:r>
              <a:rPr lang="sr-Latn-RS" dirty="0"/>
              <a:t>đaja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7D82-0FCF-4F1F-AE8C-9F018B3A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10740222" cy="3649134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Aplikacija sa mikroservisnom arhitekturom vođenom događajima</a:t>
            </a:r>
          </a:p>
          <a:p>
            <a:r>
              <a:rPr lang="sr-Latn-RS" sz="2400" dirty="0"/>
              <a:t>3 različita sinhronizovana mikroservisa</a:t>
            </a:r>
          </a:p>
          <a:p>
            <a:r>
              <a:rPr lang="sr-Latn-RS" sz="2400" dirty="0"/>
              <a:t>Kreiranje različitih događaja koje prati video sadržaj</a:t>
            </a:r>
          </a:p>
          <a:p>
            <a:r>
              <a:rPr lang="sr-Latn-RS" sz="2400" dirty="0"/>
              <a:t>Pregledavanje video sadržaja događaja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62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3E27-448A-4012-A0C1-C2A5B1F8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FUNKCIONALNI ZAHTEVI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C0BB-DE91-4341-9AB7-FACB5583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20954" cy="3649133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Registrovanje u sistem</a:t>
            </a:r>
          </a:p>
          <a:p>
            <a:r>
              <a:rPr lang="sr-Latn-RS" sz="2400" dirty="0"/>
              <a:t>Različite kategorije interesovanja i događaja</a:t>
            </a:r>
          </a:p>
          <a:p>
            <a:r>
              <a:rPr lang="sr-Latn-RS" sz="2400" dirty="0"/>
              <a:t>Kreiranje događaja</a:t>
            </a:r>
          </a:p>
          <a:p>
            <a:r>
              <a:rPr lang="sr-Latn-RS" sz="2400" dirty="0"/>
              <a:t>Pretplate na događaje i brisanje prethodno kreiranih pretplata</a:t>
            </a:r>
          </a:p>
          <a:p>
            <a:r>
              <a:rPr lang="sr-Latn-RS" sz="2400" dirty="0"/>
              <a:t>Pregledavanje događaja, pregledavanje sa zakašnjenjem, ponovno pregledavanje</a:t>
            </a:r>
          </a:p>
          <a:p>
            <a:r>
              <a:rPr lang="sr-Latn-RS" sz="2400" dirty="0"/>
              <a:t>Obaveštenja o kreiranju događaja od interesa i početku događaja</a:t>
            </a:r>
          </a:p>
        </p:txBody>
      </p:sp>
    </p:spTree>
    <p:extLst>
      <p:ext uri="{BB962C8B-B14F-4D97-AF65-F5344CB8AC3E}">
        <p14:creationId xmlns:p14="http://schemas.microsoft.com/office/powerpoint/2010/main" val="365997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13E7-4274-4947-B381-D6D614FC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NEFUNKCIONALNI ZAHTEVI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D38E-ADC4-490E-BF6D-30F00667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Visoka skalabilnost</a:t>
            </a:r>
          </a:p>
          <a:p>
            <a:r>
              <a:rPr lang="sr-Latn-RS" sz="2400" dirty="0"/>
              <a:t>Pregledavanje video sadržaja bez ikakvog kašnjenja</a:t>
            </a:r>
          </a:p>
          <a:p>
            <a:r>
              <a:rPr lang="sr-Latn-RS" sz="2400" dirty="0"/>
              <a:t>Pravovremeno pristizanje obaveštenja</a:t>
            </a:r>
          </a:p>
          <a:p>
            <a:r>
              <a:rPr lang="sr-Latn-RS" sz="2400" dirty="0"/>
              <a:t>Raspoređivanje težine (Load balancing) između mikroservisa</a:t>
            </a:r>
          </a:p>
          <a:p>
            <a:r>
              <a:rPr lang="sr-Latn-RS" sz="2400" dirty="0"/>
              <a:t>Visoke performanse</a:t>
            </a:r>
          </a:p>
          <a:p>
            <a:r>
              <a:rPr lang="sr-Latn-RS" sz="2400" dirty="0"/>
              <a:t>Bezbednost, autentikacija korisnika</a:t>
            </a:r>
          </a:p>
          <a:p>
            <a:r>
              <a:rPr lang="sr-Latn-RS" sz="2400" dirty="0"/>
              <a:t>Lako održavanje i slaba sprega između mikroservisa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0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DB5-8516-4DC7-9FA1-E0DCF8E1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02303"/>
            <a:ext cx="10131427" cy="566738"/>
          </a:xfrm>
        </p:spPr>
        <p:txBody>
          <a:bodyPr/>
          <a:lstStyle/>
          <a:p>
            <a:pPr algn="ctr"/>
            <a:r>
              <a:rPr lang="sr-Latn-RS" i="1" dirty="0"/>
              <a:t>Dijagram arhitekture APLIKACIJE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E72F-56CF-4CD5-94BA-FA8902FC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72" y="272387"/>
            <a:ext cx="7238882" cy="52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6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AB9D-CD52-4ED8-AC0E-4B87919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4" y="251792"/>
            <a:ext cx="10310853" cy="1456267"/>
          </a:xfrm>
        </p:spPr>
        <p:txBody>
          <a:bodyPr/>
          <a:lstStyle/>
          <a:p>
            <a:r>
              <a:rPr lang="sr-Latn-RS" dirty="0"/>
              <a:t>ARHITEKTURA VOĐENA DOGAĐAJIMA (Event-driven)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111CC-A710-4B7C-BF37-50DA6DC63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53" y="1613904"/>
            <a:ext cx="7753893" cy="47153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F68FD0-F380-4F2E-855A-5FB321FF95A8}"/>
              </a:ext>
            </a:extLst>
          </p:cNvPr>
          <p:cNvSpPr txBox="1">
            <a:spLocks/>
          </p:cNvSpPr>
          <p:nvPr/>
        </p:nvSpPr>
        <p:spPr>
          <a:xfrm>
            <a:off x="1099269" y="6247075"/>
            <a:ext cx="10131427" cy="5667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i="1" dirty="0"/>
              <a:t>Sekvencijalni dijagram kreiranja događaja u sistemu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342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677-D511-4897-BBE5-CD728C46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883"/>
            <a:ext cx="10390366" cy="1456267"/>
          </a:xfrm>
        </p:spPr>
        <p:txBody>
          <a:bodyPr/>
          <a:lstStyle/>
          <a:p>
            <a:r>
              <a:rPr lang="sr-Latn-RS" dirty="0"/>
              <a:t>ARHITEKTURA VOĐENA DOGAĐAJIMA (Event-driven)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DD80D-9CC8-4152-8EB3-C1A8B4464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1" y="1309057"/>
            <a:ext cx="6644778" cy="5043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56DEF4-4E0C-41C1-A761-D6BC34478564}"/>
              </a:ext>
            </a:extLst>
          </p:cNvPr>
          <p:cNvSpPr txBox="1">
            <a:spLocks/>
          </p:cNvSpPr>
          <p:nvPr/>
        </p:nvSpPr>
        <p:spPr>
          <a:xfrm>
            <a:off x="1092643" y="6291262"/>
            <a:ext cx="10131427" cy="5667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i="1" dirty="0"/>
              <a:t>Sekvencijalni dijagram POČETKA događaja u sistemu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12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21A6-0C16-4FFB-8157-3B505FE5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User microservice – Implementacioni detalji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FB9E-C8B2-46CA-996E-0C7CFC55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Najveći mikroservis u sistemu</a:t>
            </a:r>
          </a:p>
          <a:p>
            <a:r>
              <a:rPr lang="sr-Latn-RS" sz="2400" dirty="0"/>
              <a:t>Slanje notifikacija korisnicima</a:t>
            </a:r>
          </a:p>
          <a:p>
            <a:r>
              <a:rPr lang="sr-Latn-RS" sz="2400" dirty="0"/>
              <a:t>Perzistencija korisnika u relacionu bazu podataka</a:t>
            </a:r>
          </a:p>
          <a:p>
            <a:r>
              <a:rPr lang="sr-Latn-RS" sz="2400" dirty="0"/>
              <a:t>Višeslojna arhitektura</a:t>
            </a:r>
          </a:p>
          <a:p>
            <a:r>
              <a:rPr lang="sr-Latn-RS" sz="2400" dirty="0"/>
              <a:t>Prijavljivanje u sistem</a:t>
            </a:r>
          </a:p>
          <a:p>
            <a:r>
              <a:rPr lang="sr-Latn-RS" sz="2400" dirty="0"/>
              <a:t>Repository pattern</a:t>
            </a:r>
          </a:p>
          <a:p>
            <a:r>
              <a:rPr lang="sr-Latn-RS" sz="2400" dirty="0"/>
              <a:t>SignalR i Redis baza podataka kao zaseban kontejner u sistemu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874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37D2-2528-4D1C-AEAF-DE1C3613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i="1" dirty="0"/>
              <a:t>ŠEMA RELACIONE BAZE PODATAKA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A7FCF-D5A8-4A67-81B4-9C8604D4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0" y="1945778"/>
            <a:ext cx="10109920" cy="23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9E0C-14F9-4620-AE6D-C8338AA9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Event Microservice – implementacioni detalji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3FCB-77ED-4E1E-B7DF-8DDF1F2D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Perzistencija događaja i pratećeg video snimka</a:t>
            </a:r>
          </a:p>
          <a:p>
            <a:r>
              <a:rPr lang="sr-Latn-RS" sz="2400" dirty="0"/>
              <a:t>Aktiviranje, odnosno početak emitovanja događaja</a:t>
            </a:r>
          </a:p>
          <a:p>
            <a:r>
              <a:rPr lang="sr-Latn-RS" sz="2400" dirty="0"/>
              <a:t>Pozadinski servis koji vrši aktiviranje događaja</a:t>
            </a:r>
          </a:p>
          <a:p>
            <a:r>
              <a:rPr lang="sr-Latn-RS" sz="2400" dirty="0"/>
              <a:t>Perzistencija događaja u okviru NoSQL baze podataka (MongoDB)</a:t>
            </a:r>
          </a:p>
          <a:p>
            <a:r>
              <a:rPr lang="sr-Latn-RS" sz="2400" dirty="0"/>
              <a:t>Glavni proizvođač dođaja u arhitekturi vođenoj događajima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090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51CA-7E9F-44BB-97AE-2BC92CE9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764077" cy="1456267"/>
          </a:xfrm>
        </p:spPr>
        <p:txBody>
          <a:bodyPr/>
          <a:lstStyle/>
          <a:p>
            <a:r>
              <a:rPr lang="sr-Latn-RS" dirty="0"/>
              <a:t>Streaming microservice – implementacioni detalji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C262-6AA5-4717-B01F-9133C767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Najmanje funkcionalnosti – jedna funkcionalnost</a:t>
            </a:r>
          </a:p>
          <a:p>
            <a:r>
              <a:rPr lang="sr-Latn-RS" sz="2400" dirty="0"/>
              <a:t>Obezbeđuje korisnicima preuzimanje video snimaka koji prate događaje</a:t>
            </a:r>
          </a:p>
          <a:p>
            <a:r>
              <a:rPr lang="sr-Latn-RS" sz="2400" dirty="0"/>
              <a:t>Visoko skalabilan – može se replicirati više puta u sistemu</a:t>
            </a:r>
          </a:p>
          <a:p>
            <a:r>
              <a:rPr lang="sr-Latn-RS" sz="2400" dirty="0"/>
              <a:t>Zaseban kontejner Redis baze podataka za keširanje</a:t>
            </a:r>
          </a:p>
          <a:p>
            <a:endParaRPr lang="sr-Latn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6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6CF-3713-4878-8B70-F6ACEFFF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IZLAGANJA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BD45-BA44-44CA-B9CF-5A63D47B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Definisanje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motivacija</a:t>
            </a:r>
            <a:r>
              <a:rPr lang="en-US" sz="2400" dirty="0"/>
              <a:t> za </a:t>
            </a:r>
            <a:r>
              <a:rPr lang="en-US" sz="2400" dirty="0" err="1"/>
              <a:t>izradu</a:t>
            </a:r>
            <a:r>
              <a:rPr lang="en-US" sz="2400" dirty="0"/>
              <a:t> </a:t>
            </a:r>
            <a:r>
              <a:rPr lang="en-US" sz="2400" dirty="0" err="1"/>
              <a:t>mikroservisne</a:t>
            </a:r>
            <a:r>
              <a:rPr lang="en-US" sz="2400" dirty="0"/>
              <a:t> </a:t>
            </a:r>
            <a:r>
              <a:rPr lang="en-US" sz="2400" dirty="0" err="1"/>
              <a:t>arhitekture</a:t>
            </a:r>
            <a:endParaRPr lang="en-US" sz="2400" dirty="0"/>
          </a:p>
          <a:p>
            <a:r>
              <a:rPr lang="en-US" sz="2400" dirty="0" err="1"/>
              <a:t>Teorijska</a:t>
            </a:r>
            <a:r>
              <a:rPr lang="en-US" sz="2400" dirty="0"/>
              <a:t> </a:t>
            </a:r>
            <a:r>
              <a:rPr lang="en-US" sz="2400" dirty="0" err="1"/>
              <a:t>osnova</a:t>
            </a:r>
            <a:r>
              <a:rPr lang="en-US" sz="2400" dirty="0"/>
              <a:t> o </a:t>
            </a:r>
            <a:r>
              <a:rPr lang="en-US" sz="2400" dirty="0" err="1"/>
              <a:t>mikroservisima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samoj</a:t>
            </a:r>
            <a:r>
              <a:rPr lang="en-US" sz="2400" dirty="0"/>
              <a:t> </a:t>
            </a:r>
            <a:r>
              <a:rPr lang="en-US" sz="2400" dirty="0" err="1"/>
              <a:t>arhitekturi</a:t>
            </a:r>
            <a:endParaRPr lang="en-US" sz="2400" dirty="0"/>
          </a:p>
          <a:p>
            <a:r>
              <a:rPr lang="en-US" sz="2400" dirty="0" err="1"/>
              <a:t>Tehnologije</a:t>
            </a:r>
            <a:r>
              <a:rPr lang="en-US" sz="2400" dirty="0"/>
              <a:t> za </a:t>
            </a:r>
            <a:r>
              <a:rPr lang="en-US" sz="2400" dirty="0" err="1"/>
              <a:t>izradu</a:t>
            </a:r>
            <a:endParaRPr lang="en-US" sz="2400" dirty="0"/>
          </a:p>
          <a:p>
            <a:r>
              <a:rPr lang="en-US" sz="2400" dirty="0" err="1"/>
              <a:t>OnlineEventsOrganizer</a:t>
            </a:r>
            <a:r>
              <a:rPr lang="en-US" sz="2400" dirty="0"/>
              <a:t> –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servis</a:t>
            </a:r>
            <a:r>
              <a:rPr lang="en-US" sz="2400" dirty="0"/>
              <a:t> za </a:t>
            </a:r>
            <a:r>
              <a:rPr lang="en-US" sz="2400" dirty="0" err="1"/>
              <a:t>organizovanje</a:t>
            </a:r>
            <a:r>
              <a:rPr lang="en-US" sz="2400" dirty="0"/>
              <a:t> online </a:t>
            </a:r>
            <a:r>
              <a:rPr lang="en-US" sz="2400" dirty="0" err="1"/>
              <a:t>doga</a:t>
            </a:r>
            <a:r>
              <a:rPr lang="sr-Latn-RS" sz="2400" dirty="0"/>
              <a:t>đaja</a:t>
            </a:r>
          </a:p>
          <a:p>
            <a:r>
              <a:rPr lang="sr-Latn-RS" sz="2400" dirty="0"/>
              <a:t>Generalna specifikacija zahteva</a:t>
            </a:r>
          </a:p>
          <a:p>
            <a:r>
              <a:rPr lang="sr-Latn-RS" sz="2400" dirty="0"/>
              <a:t>Pogled na samu arhitekturu (dizajn arhitekture)</a:t>
            </a:r>
          </a:p>
          <a:p>
            <a:r>
              <a:rPr lang="sr-Latn-RS" sz="2400" dirty="0"/>
              <a:t>Implementacioni detalji pojedinačnih delova sistema</a:t>
            </a:r>
          </a:p>
          <a:p>
            <a:endParaRPr lang="sr-Latn-R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008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C91-3486-4508-9298-A9AB94C5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Kafka broker poruka – srce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D701-7A6D-4020-BDF7-DAE67EA4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Centar, srce celog sistema</a:t>
            </a:r>
          </a:p>
          <a:p>
            <a:r>
              <a:rPr lang="sr-Latn-RS" sz="2400" dirty="0"/>
              <a:t>Obezbeđuje sinhronizaciju i komunikaciju između mikroservisa</a:t>
            </a:r>
          </a:p>
          <a:p>
            <a:r>
              <a:rPr lang="sr-Latn-RS" sz="2400" dirty="0"/>
              <a:t>Publish and Subscribe model komunikacije (1:M)</a:t>
            </a:r>
          </a:p>
          <a:p>
            <a:r>
              <a:rPr lang="sr-Latn-RS" sz="2400" dirty="0"/>
              <a:t>2 topic-a za sinhronizaciju</a:t>
            </a:r>
          </a:p>
          <a:p>
            <a:r>
              <a:rPr lang="sr-Latn-RS" sz="2400" dirty="0"/>
              <a:t>Poseban kontejner za kreiranje topic-a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9315-8D5C-47BF-83E3-39F8C5BE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09" y="5178137"/>
            <a:ext cx="10131427" cy="566738"/>
          </a:xfrm>
        </p:spPr>
        <p:txBody>
          <a:bodyPr/>
          <a:lstStyle/>
          <a:p>
            <a:pPr algn="ctr"/>
            <a:r>
              <a:rPr lang="sr-Latn-RS" i="1" dirty="0"/>
              <a:t>Komunikacija putem event-created topic-a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FBCDC-AF4B-43DC-AF39-3B5D2282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73" y="1980888"/>
            <a:ext cx="8148100" cy="28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4F80-653B-4BC1-93DA-111BAD05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227713"/>
            <a:ext cx="10131427" cy="566738"/>
          </a:xfrm>
        </p:spPr>
        <p:txBody>
          <a:bodyPr/>
          <a:lstStyle/>
          <a:p>
            <a:pPr algn="ctr"/>
            <a:r>
              <a:rPr lang="sr-Latn-RS" i="1" dirty="0"/>
              <a:t>KOMUNIKACIJA PUTEM EVENT-STARTED TOPIC-a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1861-B60D-463A-90A8-70EF4143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89" y="1847850"/>
            <a:ext cx="7118846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9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555-8339-42CD-9494-618FE698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i="1" dirty="0"/>
              <a:t>Online events organizer</a:t>
            </a:r>
            <a:endParaRPr lang="en-US" i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43061-21C8-4C5F-841E-1FAFB4C99D8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0646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074F-CB00-4D8D-B8AF-03C90CC9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Najveće poboljšanje u produktivnoj moći rada, i najveći deo veštine, spretnosti i rasuđivanja sa kojima se on bilo gde usmerava ili primenjuje, čini se da su efekti podele rada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42C8-6A3F-410E-B3C7-4B0DD25B32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sr-Latn-RS" sz="2000" b="1" dirty="0"/>
              <a:t>Adam Smith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271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1DAA-9C9F-4A13-99FE-01646E35D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336113"/>
            <a:ext cx="7197726" cy="2421464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54DD-8F0A-4063-8E12-026D2CBC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Definisanje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9193-936F-4436-9343-46F59B1C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4534"/>
            <a:ext cx="10131425" cy="3649133"/>
          </a:xfrm>
        </p:spPr>
        <p:txBody>
          <a:bodyPr anchor="t"/>
          <a:lstStyle/>
          <a:p>
            <a:r>
              <a:rPr lang="sr-Latn-RS" sz="2400" dirty="0"/>
              <a:t>Deljenje video sadržaja u realnom vremenu</a:t>
            </a:r>
          </a:p>
          <a:p>
            <a:r>
              <a:rPr lang="sr-Latn-RS" sz="2400" dirty="0"/>
              <a:t>Obezbediti pregledanje video sadržaja bez kašnjenja</a:t>
            </a:r>
          </a:p>
          <a:p>
            <a:r>
              <a:rPr lang="sr-Latn-RS" sz="2400" dirty="0"/>
              <a:t>Mikroservisna arhitektura kao rešenje</a:t>
            </a:r>
          </a:p>
          <a:p>
            <a:r>
              <a:rPr lang="sr-Latn-RS" sz="2400" dirty="0"/>
              <a:t>Netflix sistem kao primer mikroservisne arhitekture</a:t>
            </a:r>
          </a:p>
          <a:p>
            <a:r>
              <a:rPr lang="sr-Latn-RS" sz="2400" dirty="0"/>
              <a:t>Motivacija za razvijanjem aplikacije sa mikroservisnom arhitekturom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ACA2-9510-459A-ADD3-E1D8A844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69EC-F3C5-45EC-85F6-D4374778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0193"/>
            <a:ext cx="10131425" cy="3649133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Osnovna gradivna jedinica, osnovni element u strukturi arhitekture</a:t>
            </a:r>
          </a:p>
          <a:p>
            <a:r>
              <a:rPr lang="sr-Latn-RS" sz="2400" dirty="0"/>
              <a:t>Nezavisna komponenta</a:t>
            </a:r>
          </a:p>
          <a:p>
            <a:r>
              <a:rPr lang="sr-Latn-RS" sz="2400" dirty="0"/>
              <a:t>Slaba sprega</a:t>
            </a:r>
          </a:p>
          <a:p>
            <a:r>
              <a:rPr lang="sr-Latn-RS" sz="2400" dirty="0"/>
              <a:t>Nezavisna jedinica deployment-a i razvoja</a:t>
            </a:r>
          </a:p>
          <a:p>
            <a:r>
              <a:rPr lang="sr-Latn-RS" sz="2400" dirty="0"/>
              <a:t>Različite tehnologije u upotrebi za razvijanje mikroservisa</a:t>
            </a:r>
          </a:p>
          <a:p>
            <a:endParaRPr lang="sr-Latn-RS" sz="2400" dirty="0"/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23214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0468-DE47-4922-A700-6DB495C2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Evolucija od monolitne arhitekture na mikroservisnu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6EB5-00FA-4B3D-9F6F-5751BCBC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8991"/>
            <a:ext cx="10131425" cy="3649133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Povećanje broja korisnika</a:t>
            </a:r>
          </a:p>
          <a:p>
            <a:r>
              <a:rPr lang="sr-Latn-RS" sz="2400" dirty="0"/>
              <a:t>Sa povećanjem broja korisnika i količine podataka teže održavanje</a:t>
            </a:r>
          </a:p>
          <a:p>
            <a:r>
              <a:rPr lang="sr-Latn-RS" sz="2400" dirty="0"/>
              <a:t>Razbijanje na mikroservise</a:t>
            </a:r>
          </a:p>
          <a:p>
            <a:r>
              <a:rPr lang="sr-Latn-RS" sz="2400" dirty="0"/>
              <a:t>Veća skalabilnost i agilnost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00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8F09-7448-4D21-8A3E-C7131F17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i="1" dirty="0"/>
              <a:t>UPOREDNI PRIKAZ monolitne i mikroservisne arhitekture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4F373-0F1E-48CD-A3A3-65B28B817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51" y="1064685"/>
            <a:ext cx="7668524" cy="3463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275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470-A651-4170-ADFB-9514BD6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MIKROSERVISNA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26CE-A630-48F4-AB29-7F103EC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71269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Sastoji se od većeg broja mikroservisa</a:t>
            </a:r>
          </a:p>
          <a:p>
            <a:r>
              <a:rPr lang="sr-Latn-RS" sz="2400" dirty="0"/>
              <a:t>Svaki mikroservis može posedovati posebno skladište podataka</a:t>
            </a:r>
          </a:p>
          <a:p>
            <a:r>
              <a:rPr lang="sr-Latn-RS" sz="2400" dirty="0"/>
              <a:t>Mikroservisi međusobno komuniciraju</a:t>
            </a:r>
          </a:p>
          <a:p>
            <a:r>
              <a:rPr lang="sr-Latn-RS" sz="2400" dirty="0"/>
              <a:t>Implementacioni detalji međusobno sakriveni</a:t>
            </a:r>
          </a:p>
          <a:p>
            <a:r>
              <a:rPr lang="sr-Latn-RS" sz="2400" dirty="0"/>
              <a:t>Menadžment odnosno orkestracija mikroservisa</a:t>
            </a:r>
          </a:p>
          <a:p>
            <a:r>
              <a:rPr lang="sr-Latn-RS" sz="2400" dirty="0"/>
              <a:t>Docker</a:t>
            </a:r>
          </a:p>
          <a:p>
            <a:r>
              <a:rPr lang="sr-Latn-RS" sz="2400" dirty="0"/>
              <a:t>API GATEWAY</a:t>
            </a:r>
          </a:p>
          <a:p>
            <a:r>
              <a:rPr lang="sr-Latn-RS" sz="2400" dirty="0"/>
              <a:t>Asinhrona i sinhrona komunikacija između mikroservisa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92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A44-A8DA-4E2F-AA70-0574E7B5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PREDNOSTI I MANE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C4C7-5A82-48A3-82C7-19AE2B7DB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PREDNOSTI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ACA9-9928-47AC-855F-B847AE4D1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z="1800" b="1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Agilnost</a:t>
            </a:r>
          </a:p>
          <a:p>
            <a:r>
              <a:rPr lang="sr-Latn-RS" b="1" kern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Manji, fokusiraniji timovi</a:t>
            </a:r>
          </a:p>
          <a:p>
            <a:r>
              <a:rPr lang="sr-Latn-RS" sz="1800" b="1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Različite tehnologije</a:t>
            </a:r>
          </a:p>
          <a:p>
            <a:r>
              <a:rPr lang="sr-Latn-RS" b="1" kern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Izolacija grešaka (Fault isolation)</a:t>
            </a:r>
          </a:p>
          <a:p>
            <a:r>
              <a:rPr lang="sr-Latn-RS" sz="1800" b="1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</a:p>
          <a:p>
            <a:r>
              <a:rPr lang="sr-Latn-RS" b="1" kern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Izolacija podataka</a:t>
            </a:r>
            <a:r>
              <a:rPr lang="sr-Latn-R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E8051-BA2D-4C77-B44F-ABBC5BB1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MANE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5CA07-A9F3-4234-AD1F-DDAEC549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212927" cy="2920998"/>
          </a:xfrm>
        </p:spPr>
        <p:txBody>
          <a:bodyPr/>
          <a:lstStyle/>
          <a:p>
            <a:r>
              <a:rPr lang="sr-Latn-RS" b="1" dirty="0">
                <a:latin typeface="Calibri" panose="020F0502020204030204" pitchFamily="34" charset="0"/>
                <a:cs typeface="Calibri" panose="020F0502020204030204" pitchFamily="34" charset="0"/>
              </a:rPr>
              <a:t>Kompleksnost</a:t>
            </a:r>
          </a:p>
          <a:p>
            <a:r>
              <a:rPr lang="sr-Latn-RS" b="1" dirty="0">
                <a:latin typeface="Calibri" panose="020F0502020204030204" pitchFamily="34" charset="0"/>
                <a:cs typeface="Calibri" panose="020F0502020204030204" pitchFamily="34" charset="0"/>
              </a:rPr>
              <a:t>Nedostatak upravljanja (decentralizovani pristup)</a:t>
            </a:r>
          </a:p>
          <a:p>
            <a:r>
              <a:rPr lang="sr-Latn-RS" b="1" dirty="0">
                <a:latin typeface="Calibri" panose="020F0502020204030204" pitchFamily="34" charset="0"/>
                <a:cs typeface="Calibri" panose="020F0502020204030204" pitchFamily="34" charset="0"/>
              </a:rPr>
              <a:t>Zagušenje mreže</a:t>
            </a:r>
          </a:p>
          <a:p>
            <a:r>
              <a:rPr lang="sr-Latn-RS" b="1" dirty="0">
                <a:latin typeface="Calibri" panose="020F0502020204030204" pitchFamily="34" charset="0"/>
                <a:cs typeface="Calibri" panose="020F0502020204030204" pitchFamily="34" charset="0"/>
              </a:rPr>
              <a:t>Sopstvena baza podataka po mikroservisu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E037-064F-44CA-BAF9-F4852411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Tehnologije za razvoj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A938-E2B8-458F-BDC7-CFF1184F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Docker</a:t>
            </a:r>
          </a:p>
          <a:p>
            <a:r>
              <a:rPr lang="sr-Latn-RS" sz="2400" dirty="0"/>
              <a:t>Message brokeri (Kafka)</a:t>
            </a:r>
          </a:p>
          <a:p>
            <a:r>
              <a:rPr lang="sr-Latn-RS" sz="2400" dirty="0"/>
              <a:t>Skladišta podataka</a:t>
            </a:r>
          </a:p>
          <a:p>
            <a:r>
              <a:rPr lang="sr-Latn-RS" sz="2400" dirty="0"/>
              <a:t>Ocelot API Gateway</a:t>
            </a:r>
          </a:p>
          <a:p>
            <a:r>
              <a:rPr lang="sr-Latn-RS" sz="2400" dirty="0"/>
              <a:t>ASP .NET Core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en-US" sz="2400" dirty="0"/>
          </a:p>
        </p:txBody>
      </p:sp>
      <p:pic>
        <p:nvPicPr>
          <p:cNvPr id="1026" name="Picture 2" descr="A practical introduction to Docker containers | Red Hat Developer">
            <a:extLst>
              <a:ext uri="{FF2B5EF4-FFF2-40B4-BE49-F238E27FC236}">
                <a16:creationId xmlns:a16="http://schemas.microsoft.com/office/drawing/2014/main" id="{09D3D0A2-EBD9-47A2-AFBC-9AD8E9EE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84" y="1171870"/>
            <a:ext cx="1430919" cy="11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fka Logo Tall - Apache Kafka Logo Transparent PNG - 474x516 - Free  Download on NicePNG">
            <a:extLst>
              <a:ext uri="{FF2B5EF4-FFF2-40B4-BE49-F238E27FC236}">
                <a16:creationId xmlns:a16="http://schemas.microsoft.com/office/drawing/2014/main" id="{5576499C-3520-4A47-87AE-8AD54397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84" y="2355400"/>
            <a:ext cx="1636702" cy="10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SP.NET Core">
            <a:extLst>
              <a:ext uri="{FF2B5EF4-FFF2-40B4-BE49-F238E27FC236}">
                <a16:creationId xmlns:a16="http://schemas.microsoft.com/office/drawing/2014/main" id="{758CC09D-056D-4DFB-BC52-A5908F9F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85" y="3429000"/>
            <a:ext cx="1823346" cy="13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9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</TotalTime>
  <Words>566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Mikroservisna aplikacija arhitekture vođene događajima za pregled online sadržaja </vt:lpstr>
      <vt:lpstr>SADRŽAJ IZLAGANJA</vt:lpstr>
      <vt:lpstr>Definisanje problema</vt:lpstr>
      <vt:lpstr>Mikroservisi</vt:lpstr>
      <vt:lpstr>Evolucija od monolitne arhitekture na mikroservisnu</vt:lpstr>
      <vt:lpstr>UPOREDNI PRIKAZ monolitne i mikroservisne arhitekture</vt:lpstr>
      <vt:lpstr>MIKROSERVISNA ARHITEKTURa</vt:lpstr>
      <vt:lpstr>PREDNOSTI I MANE</vt:lpstr>
      <vt:lpstr>Tehnologije za razvoj</vt:lpstr>
      <vt:lpstr>ONLINE EVENTS ORGANIZER – Aplikacija i servis za organizovanje online događaja</vt:lpstr>
      <vt:lpstr>FUNKCIONALNI ZAHTEVI</vt:lpstr>
      <vt:lpstr>NEFUNKCIONALNI ZAHTEVI</vt:lpstr>
      <vt:lpstr>Dijagram arhitekture APLIKACIJE</vt:lpstr>
      <vt:lpstr>ARHITEKTURA VOĐENA DOGAĐAJIMA (Event-driven)</vt:lpstr>
      <vt:lpstr>ARHITEKTURA VOĐENA DOGAĐAJIMA (Event-driven)</vt:lpstr>
      <vt:lpstr>User microservice – Implementacioni detalji</vt:lpstr>
      <vt:lpstr>ŠEMA RELACIONE BAZE PODATAKA</vt:lpstr>
      <vt:lpstr>Event Microservice – implementacioni detalji</vt:lpstr>
      <vt:lpstr>Streaming microservice – implementacioni detalji</vt:lpstr>
      <vt:lpstr>Kafka broker poruka – srce sistema</vt:lpstr>
      <vt:lpstr>Komunikacija putem event-created topic-a</vt:lpstr>
      <vt:lpstr>KOMUNIKACIJA PUTEM EVENT-STARTED TOPIC-a</vt:lpstr>
      <vt:lpstr>Online events organizer</vt:lpstr>
      <vt:lpstr>Najveće poboljšanje u produktivnoj moći rada, i najveći deo veštine, spretnosti i rasuđivanja sa kojima se on bilo gde usmerava ili primenjuje, čini se da su efekti podele rada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Panic</dc:creator>
  <cp:lastModifiedBy>Milos Panic</cp:lastModifiedBy>
  <cp:revision>199</cp:revision>
  <dcterms:created xsi:type="dcterms:W3CDTF">2022-02-20T16:53:28Z</dcterms:created>
  <dcterms:modified xsi:type="dcterms:W3CDTF">2022-02-20T19:44:46Z</dcterms:modified>
</cp:coreProperties>
</file>