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3" r:id="rId4"/>
  </p:sldMasterIdLst>
  <p:notesMasterIdLst>
    <p:notesMasterId r:id="rId7"/>
  </p:notesMasterIdLst>
  <p:handoutMasterIdLst>
    <p:handoutMasterId r:id="rId32"/>
  </p:handoutMasterIdLst>
  <p:sldIdLst>
    <p:sldId id="256" r:id="rId5"/>
    <p:sldId id="314" r:id="rId6"/>
    <p:sldId id="316" r:id="rId8"/>
    <p:sldId id="315" r:id="rId9"/>
    <p:sldId id="263" r:id="rId10"/>
    <p:sldId id="317" r:id="rId11"/>
    <p:sldId id="333" r:id="rId12"/>
    <p:sldId id="332" r:id="rId13"/>
    <p:sldId id="335" r:id="rId14"/>
    <p:sldId id="336" r:id="rId15"/>
    <p:sldId id="337" r:id="rId16"/>
    <p:sldId id="324" r:id="rId17"/>
    <p:sldId id="325" r:id="rId18"/>
    <p:sldId id="326" r:id="rId19"/>
    <p:sldId id="327" r:id="rId20"/>
    <p:sldId id="329" r:id="rId21"/>
    <p:sldId id="330" r:id="rId22"/>
    <p:sldId id="342" r:id="rId23"/>
    <p:sldId id="343" r:id="rId24"/>
    <p:sldId id="328" r:id="rId25"/>
    <p:sldId id="352" r:id="rId26"/>
    <p:sldId id="338" r:id="rId27"/>
    <p:sldId id="339" r:id="rId28"/>
    <p:sldId id="340" r:id="rId29"/>
    <p:sldId id="341" r:id="rId30"/>
    <p:sldId id="309" r:id="rId31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B3"/>
    <a:srgbClr val="0070C0"/>
    <a:srgbClr val="F9DA83"/>
    <a:srgbClr val="1E83B3"/>
    <a:srgbClr val="0055A9"/>
    <a:srgbClr val="788BA9"/>
    <a:srgbClr val="7C8FAC"/>
    <a:srgbClr val="5B9BD5"/>
    <a:srgbClr val="005BA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04" autoAdjust="0"/>
    <p:restoredTop sz="95494" autoAdjust="0"/>
  </p:normalViewPr>
  <p:slideViewPr>
    <p:cSldViewPr snapToGrid="0">
      <p:cViewPr varScale="1">
        <p:scale>
          <a:sx n="90" d="100"/>
          <a:sy n="90" d="100"/>
        </p:scale>
        <p:origin x="772" y="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00D556-96B4-49AD-9B5F-070E59B3DF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49A30-98EE-4EB0-90F4-A20332A12CE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E9E03B-9962-41B0-B799-B1A2BFB047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C637C6-4939-4951-AC99-7C93F7ACA38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C6C637C6-4939-4951-AC99-7C93F7ACA3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思源黑体 CN Normal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637C6-4939-4951-AC99-7C93F7ACA382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思源黑体 CN Normal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637C6-4939-4951-AC99-7C93F7ACA382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思源黑体 CN Normal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637C6-4939-4951-AC99-7C93F7ACA382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思源黑体 CN Normal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637C6-4939-4951-AC99-7C93F7ACA382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思源黑体 CN Normal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637C6-4939-4951-AC99-7C93F7ACA382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思源黑体 CN Normal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637C6-4939-4951-AC99-7C93F7ACA382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思源黑体 CN Normal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637C6-4939-4951-AC99-7C93F7ACA382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思源黑体 CN Normal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637C6-4939-4951-AC99-7C93F7ACA382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思源黑体 CN Normal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637C6-4939-4951-AC99-7C93F7ACA382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latin typeface="思源黑体 CN Normal"/>
                <a:ea typeface="微软雅黑" panose="020B0503020204020204" pitchFamily="34" charset="-122"/>
              </a:rPr>
              <a:t>信息化无疑是推动企业发展的关键要素，在业务需求日趋多元化、快速变化、基于</a:t>
            </a:r>
            <a:r>
              <a:rPr lang="en-US" altLang="zh-CN" sz="1200" dirty="0">
                <a:latin typeface="思源黑体 CN Normal"/>
                <a:ea typeface="微软雅黑" panose="020B0503020204020204" pitchFamily="34" charset="-122"/>
              </a:rPr>
              <a:t>IT</a:t>
            </a:r>
            <a:r>
              <a:rPr lang="zh-CN" altLang="en-US" sz="1200" dirty="0">
                <a:latin typeface="思源黑体 CN Normal"/>
                <a:ea typeface="微软雅黑" panose="020B0503020204020204" pitchFamily="34" charset="-122"/>
              </a:rPr>
              <a:t>的业务模式创新日益频繁的环境中，企业对信息化的要求已发生了明显的变化。</a:t>
            </a:r>
            <a:endParaRPr lang="en-US" altLang="zh-CN" sz="1200" dirty="0">
              <a:latin typeface="思源黑体 CN Normal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dirty="0">
              <a:latin typeface="思源黑体 CN Normal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思源黑体 CN Normal"/>
                <a:ea typeface="+mn-ea"/>
                <a:cs typeface="+mn-cs"/>
              </a:rPr>
              <a:t>因此，信息密集型企业纷纷引入先进的软件开发平台，来提升自身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思源黑体 CN Normal"/>
                <a:ea typeface="+mn-ea"/>
                <a:cs typeface="+mn-cs"/>
              </a:rPr>
              <a:t>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思源黑体 CN Normal"/>
                <a:ea typeface="+mn-ea"/>
                <a:cs typeface="+mn-cs"/>
              </a:rPr>
              <a:t>与业务一致性，缩短信息化软件开发周期，控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思源黑体 CN Normal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思源黑体 CN Normal"/>
                <a:ea typeface="+mn-ea"/>
                <a:cs typeface="+mn-cs"/>
              </a:rPr>
              <a:t>制信息化软件开发复杂度和成本。借助信息化软件开发平台，部署有效的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思源黑体 CN Normal"/>
                <a:ea typeface="+mn-ea"/>
                <a:cs typeface="+mn-cs"/>
              </a:rPr>
              <a:t>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思源黑体 CN Normal"/>
                <a:ea typeface="+mn-ea"/>
                <a:cs typeface="+mn-cs"/>
              </a:rPr>
              <a:t>解决方案，以建设能够适应环境不断变化的数字企业、能够根据业务战略、战术需求输出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思源黑体 CN Normal"/>
                <a:ea typeface="+mn-ea"/>
                <a:cs typeface="+mn-cs"/>
              </a:rPr>
              <a:t>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思源黑体 CN Normal"/>
                <a:ea typeface="+mn-ea"/>
                <a:cs typeface="+mn-cs"/>
              </a:rPr>
              <a:t>执行力的智慧企业。</a:t>
            </a:r>
            <a:r>
              <a:rPr lang="zh-CN" altLang="en-US" sz="1200" dirty="0">
                <a:latin typeface="思源黑体 CN Normal"/>
              </a:rPr>
              <a:t> 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思源黑体 CN Normal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637C6-4939-4951-AC99-7C93F7ACA382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latin typeface="思源黑体 CN Normal"/>
                <a:ea typeface="微软雅黑" panose="020B0503020204020204" pitchFamily="34" charset="-122"/>
              </a:rPr>
              <a:t>信息化无疑是推动企业发展的关键要素，在业务需求日趋多元化、快速变化、基于</a:t>
            </a:r>
            <a:r>
              <a:rPr lang="en-US" altLang="zh-CN" sz="1200" dirty="0">
                <a:latin typeface="思源黑体 CN Normal"/>
                <a:ea typeface="微软雅黑" panose="020B0503020204020204" pitchFamily="34" charset="-122"/>
              </a:rPr>
              <a:t>IT</a:t>
            </a:r>
            <a:r>
              <a:rPr lang="zh-CN" altLang="en-US" sz="1200" dirty="0">
                <a:latin typeface="思源黑体 CN Normal"/>
                <a:ea typeface="微软雅黑" panose="020B0503020204020204" pitchFamily="34" charset="-122"/>
              </a:rPr>
              <a:t>的业务模式创新日益频繁的环境中，企业对信息化的要求已发生了明显的变化。</a:t>
            </a:r>
            <a:endParaRPr lang="en-US" altLang="zh-CN" sz="1200" dirty="0">
              <a:latin typeface="思源黑体 CN Normal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dirty="0">
              <a:latin typeface="思源黑体 CN Normal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思源黑体 CN Normal"/>
                <a:ea typeface="+mn-ea"/>
                <a:cs typeface="+mn-cs"/>
              </a:rPr>
              <a:t>因此，信息密集型企业纷纷引入先进的软件开发平台，来提升自身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思源黑体 CN Normal"/>
                <a:ea typeface="+mn-ea"/>
                <a:cs typeface="+mn-cs"/>
              </a:rPr>
              <a:t>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思源黑体 CN Normal"/>
                <a:ea typeface="+mn-ea"/>
                <a:cs typeface="+mn-cs"/>
              </a:rPr>
              <a:t>与业务一致性，缩短信息化软件开发周期，控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思源黑体 CN Normal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思源黑体 CN Normal"/>
                <a:ea typeface="+mn-ea"/>
                <a:cs typeface="+mn-cs"/>
              </a:rPr>
              <a:t>制信息化软件开发复杂度和成本。借助信息化软件开发平台，部署有效的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思源黑体 CN Normal"/>
                <a:ea typeface="+mn-ea"/>
                <a:cs typeface="+mn-cs"/>
              </a:rPr>
              <a:t>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思源黑体 CN Normal"/>
                <a:ea typeface="+mn-ea"/>
                <a:cs typeface="+mn-cs"/>
              </a:rPr>
              <a:t>解决方案，以建设能够适应环境不断变化的数字企业、能够根据业务战略、战术需求输出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思源黑体 CN Normal"/>
                <a:ea typeface="+mn-ea"/>
                <a:cs typeface="+mn-cs"/>
              </a:rPr>
              <a:t>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思源黑体 CN Normal"/>
                <a:ea typeface="+mn-ea"/>
                <a:cs typeface="+mn-cs"/>
              </a:rPr>
              <a:t>执行力的智慧企业。</a:t>
            </a:r>
            <a:r>
              <a:rPr lang="zh-CN" altLang="en-US" sz="1200" dirty="0">
                <a:latin typeface="思源黑体 CN Normal"/>
              </a:rPr>
              <a:t> 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思源黑体 CN Normal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637C6-4939-4951-AC99-7C93F7ACA382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思源黑体 CN Normal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637C6-4939-4951-AC99-7C93F7ACA382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思源黑体 CN Normal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637C6-4939-4951-AC99-7C93F7ACA382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思源黑体 CN Normal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637C6-4939-4951-AC99-7C93F7ACA382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思源黑体 CN Normal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637C6-4939-4951-AC99-7C93F7ACA382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思源黑体 CN Normal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637C6-4939-4951-AC99-7C93F7ACA382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思源黑体 CN Normal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637C6-4939-4951-AC99-7C93F7ACA382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78B2-557C-4CA8-A4A2-88B8B82FBC2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4F0A-46F7-46FC-AB8F-0A680FE89E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539F-518C-46A0-924A-1ACE1956A9B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4F0A-46F7-46FC-AB8F-0A680FE89E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730C8-3843-4CBE-8ED7-320B8980AEF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4F0A-46F7-46FC-AB8F-0A680FE89E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ED67-756C-439A-BCF4-4C8CF04544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244CA-79CC-4A27-8430-0AED00C3AA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ED67-756C-439A-BCF4-4C8CF04544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244CA-79CC-4A27-8430-0AED00C3AA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ED67-756C-439A-BCF4-4C8CF04544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244CA-79CC-4A27-8430-0AED00C3AA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ED67-756C-439A-BCF4-4C8CF04544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244CA-79CC-4A27-8430-0AED00C3AA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ED67-756C-439A-BCF4-4C8CF04544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244CA-79CC-4A27-8430-0AED00C3AA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ED67-756C-439A-BCF4-4C8CF04544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244CA-79CC-4A27-8430-0AED00C3AA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3193428"/>
            <a:ext cx="1565553" cy="208982"/>
          </a:xfrm>
        </p:spPr>
        <p:txBody>
          <a:bodyPr/>
          <a:lstStyle/>
          <a:p>
            <a:fld id="{C120ED67-756C-439A-BCF4-4C8CF04544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3193428"/>
            <a:ext cx="2348329" cy="20898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3193428"/>
            <a:ext cx="1565553" cy="208982"/>
          </a:xfrm>
        </p:spPr>
        <p:txBody>
          <a:bodyPr/>
          <a:lstStyle/>
          <a:p>
            <a:fld id="{F8C244CA-79CC-4A27-8430-0AED00C3AABF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gradFill flip="none" rotWithShape="1">
            <a:gsLst>
              <a:gs pos="0">
                <a:srgbClr val="39A9DE">
                  <a:lumMod val="89000"/>
                </a:srgbClr>
              </a:gs>
              <a:gs pos="23000">
                <a:srgbClr val="39A9DE">
                  <a:lumMod val="89000"/>
                </a:srgbClr>
              </a:gs>
              <a:gs pos="69000">
                <a:srgbClr val="39A9DE">
                  <a:lumMod val="75000"/>
                </a:srgbClr>
              </a:gs>
              <a:gs pos="97000">
                <a:srgbClr val="39A9DE">
                  <a:lumMod val="7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 6"/>
          <p:cNvGrpSpPr/>
          <p:nvPr userDrawn="1"/>
        </p:nvGrpSpPr>
        <p:grpSpPr>
          <a:xfrm rot="21127276">
            <a:off x="1915876" y="-1227561"/>
            <a:ext cx="5679038" cy="5105952"/>
            <a:chOff x="4253171" y="506614"/>
            <a:chExt cx="9735564" cy="10202909"/>
          </a:xfrm>
        </p:grpSpPr>
        <p:sp>
          <p:nvSpPr>
            <p:cNvPr id="13" name="椭圆 1"/>
            <p:cNvSpPr/>
            <p:nvPr userDrawn="1"/>
          </p:nvSpPr>
          <p:spPr>
            <a:xfrm rot="19800000">
              <a:off x="4461952" y="1522653"/>
              <a:ext cx="9526783" cy="8781256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37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椭圆 1"/>
            <p:cNvSpPr/>
            <p:nvPr userDrawn="1"/>
          </p:nvSpPr>
          <p:spPr>
            <a:xfrm rot="17526771">
              <a:off x="3807296" y="952489"/>
              <a:ext cx="10202909" cy="9311159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37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文本占位符 6"/>
          <p:cNvSpPr txBox="1"/>
          <p:nvPr userDrawn="1"/>
        </p:nvSpPr>
        <p:spPr>
          <a:xfrm>
            <a:off x="3724507" y="1590915"/>
            <a:ext cx="3609116" cy="627918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0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39A9DE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ED67-756C-439A-BCF4-4C8CF04544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244CA-79CC-4A27-8430-0AED00C3AA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369219"/>
            <a:ext cx="7504243" cy="310524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2637-CE80-47C9-92D7-6E1C69FCFAD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DAF6B5-68B1-4EF8-A255-2FEAA2310AC8}" type="slidenum">
              <a:rPr lang="zh-CN" altLang="en-US" smtClean="0"/>
            </a:fld>
            <a:fld id="{3A7D7F20-3430-4608-9B3E-C467D75AF978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080" y="84720"/>
            <a:ext cx="1778920" cy="811486"/>
          </a:xfrm>
          <a:prstGeom prst="rect">
            <a:avLst/>
          </a:prstGeom>
        </p:spPr>
      </p:pic>
      <p:sp>
        <p:nvSpPr>
          <p:cNvPr id="32" name="椭圆 1"/>
          <p:cNvSpPr/>
          <p:nvPr userDrawn="1"/>
        </p:nvSpPr>
        <p:spPr>
          <a:xfrm>
            <a:off x="193970" y="839154"/>
            <a:ext cx="3267801" cy="3012077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-1" fmla="*/ 108839 w 5421067"/>
              <a:gd name="connsiteY0-2" fmla="*/ 2712298 h 5368412"/>
              <a:gd name="connsiteX1-3" fmla="*/ 732953 w 5421067"/>
              <a:gd name="connsiteY1-4" fmla="*/ 1043155 h 5368412"/>
              <a:gd name="connsiteX2-5" fmla="*/ 2764953 w 5421067"/>
              <a:gd name="connsiteY2-6" fmla="*/ 56184 h 5368412"/>
              <a:gd name="connsiteX3-7" fmla="*/ 5421067 w 5421067"/>
              <a:gd name="connsiteY3-8" fmla="*/ 2712298 h 5368412"/>
              <a:gd name="connsiteX4-9" fmla="*/ 2764953 w 5421067"/>
              <a:gd name="connsiteY4-10" fmla="*/ 5368412 h 5368412"/>
              <a:gd name="connsiteX5" fmla="*/ 108839 w 5421067"/>
              <a:gd name="connsiteY5" fmla="*/ 2712298 h 5368412"/>
              <a:gd name="connsiteX0-11" fmla="*/ 108839 w 5480256"/>
              <a:gd name="connsiteY0-12" fmla="*/ 2656720 h 5312834"/>
              <a:gd name="connsiteX1-13" fmla="*/ 732953 w 5480256"/>
              <a:gd name="connsiteY1-14" fmla="*/ 987577 h 5312834"/>
              <a:gd name="connsiteX2-15" fmla="*/ 2764953 w 5480256"/>
              <a:gd name="connsiteY2-16" fmla="*/ 606 h 5312834"/>
              <a:gd name="connsiteX3-17" fmla="*/ 4303469 w 5480256"/>
              <a:gd name="connsiteY3-18" fmla="*/ 871463 h 5312834"/>
              <a:gd name="connsiteX4-19" fmla="*/ 5421067 w 5480256"/>
              <a:gd name="connsiteY4-20" fmla="*/ 2656720 h 5312834"/>
              <a:gd name="connsiteX5-21" fmla="*/ 2764953 w 5480256"/>
              <a:gd name="connsiteY5-22" fmla="*/ 5312834 h 5312834"/>
              <a:gd name="connsiteX6" fmla="*/ 108839 w 5480256"/>
              <a:gd name="connsiteY6" fmla="*/ 2656720 h 5312834"/>
              <a:gd name="connsiteX0-23" fmla="*/ 108839 w 5544800"/>
              <a:gd name="connsiteY0-24" fmla="*/ 2666351 h 5322465"/>
              <a:gd name="connsiteX1-25" fmla="*/ 732953 w 5544800"/>
              <a:gd name="connsiteY1-26" fmla="*/ 997208 h 5322465"/>
              <a:gd name="connsiteX2-27" fmla="*/ 2764953 w 5544800"/>
              <a:gd name="connsiteY2-28" fmla="*/ 10237 h 5322465"/>
              <a:gd name="connsiteX3-29" fmla="*/ 4971126 w 5544800"/>
              <a:gd name="connsiteY3-30" fmla="*/ 619837 h 5322465"/>
              <a:gd name="connsiteX4-31" fmla="*/ 5421067 w 5544800"/>
              <a:gd name="connsiteY4-32" fmla="*/ 2666351 h 5322465"/>
              <a:gd name="connsiteX5-33" fmla="*/ 2764953 w 5544800"/>
              <a:gd name="connsiteY5-34" fmla="*/ 5322465 h 5322465"/>
              <a:gd name="connsiteX6-35" fmla="*/ 108839 w 5544800"/>
              <a:gd name="connsiteY6-36" fmla="*/ 2666351 h 5322465"/>
              <a:gd name="connsiteX0-37" fmla="*/ 108839 w 5237336"/>
              <a:gd name="connsiteY0-38" fmla="*/ 2666351 h 5322940"/>
              <a:gd name="connsiteX1-39" fmla="*/ 732953 w 5237336"/>
              <a:gd name="connsiteY1-40" fmla="*/ 997208 h 5322940"/>
              <a:gd name="connsiteX2-41" fmla="*/ 2764953 w 5237336"/>
              <a:gd name="connsiteY2-42" fmla="*/ 10237 h 5322940"/>
              <a:gd name="connsiteX3-43" fmla="*/ 4971126 w 5237336"/>
              <a:gd name="connsiteY3-44" fmla="*/ 619837 h 5322940"/>
              <a:gd name="connsiteX4-45" fmla="*/ 4927582 w 5237336"/>
              <a:gd name="connsiteY4-46" fmla="*/ 2869551 h 5322940"/>
              <a:gd name="connsiteX5-47" fmla="*/ 2764953 w 5237336"/>
              <a:gd name="connsiteY5-48" fmla="*/ 5322465 h 5322940"/>
              <a:gd name="connsiteX6-49" fmla="*/ 108839 w 5237336"/>
              <a:gd name="connsiteY6-50" fmla="*/ 2666351 h 5322940"/>
              <a:gd name="connsiteX0-51" fmla="*/ 108839 w 5705147"/>
              <a:gd name="connsiteY0-52" fmla="*/ 2666351 h 5325044"/>
              <a:gd name="connsiteX1-53" fmla="*/ 732953 w 5705147"/>
              <a:gd name="connsiteY1-54" fmla="*/ 997208 h 5325044"/>
              <a:gd name="connsiteX2-55" fmla="*/ 2764953 w 5705147"/>
              <a:gd name="connsiteY2-56" fmla="*/ 10237 h 5325044"/>
              <a:gd name="connsiteX3-57" fmla="*/ 4971126 w 5705147"/>
              <a:gd name="connsiteY3-58" fmla="*/ 619837 h 5325044"/>
              <a:gd name="connsiteX4-59" fmla="*/ 5609754 w 5705147"/>
              <a:gd name="connsiteY4-60" fmla="*/ 3116294 h 5325044"/>
              <a:gd name="connsiteX5-61" fmla="*/ 2764953 w 5705147"/>
              <a:gd name="connsiteY5-62" fmla="*/ 5322465 h 5325044"/>
              <a:gd name="connsiteX6-63" fmla="*/ 108839 w 5705147"/>
              <a:gd name="connsiteY6-64" fmla="*/ 2666351 h 5325044"/>
              <a:gd name="connsiteX0-65" fmla="*/ 49424 w 5645732"/>
              <a:gd name="connsiteY0-66" fmla="*/ 2666351 h 5343874"/>
              <a:gd name="connsiteX1-67" fmla="*/ 673538 w 5645732"/>
              <a:gd name="connsiteY1-68" fmla="*/ 997208 h 5343874"/>
              <a:gd name="connsiteX2-69" fmla="*/ 2705538 w 5645732"/>
              <a:gd name="connsiteY2-70" fmla="*/ 10237 h 5343874"/>
              <a:gd name="connsiteX3-71" fmla="*/ 4911711 w 5645732"/>
              <a:gd name="connsiteY3-72" fmla="*/ 619837 h 5343874"/>
              <a:gd name="connsiteX4-73" fmla="*/ 5550339 w 5645732"/>
              <a:gd name="connsiteY4-74" fmla="*/ 3116294 h 5343874"/>
              <a:gd name="connsiteX5-75" fmla="*/ 2705538 w 5645732"/>
              <a:gd name="connsiteY5-76" fmla="*/ 5322465 h 5343874"/>
              <a:gd name="connsiteX6-77" fmla="*/ 339710 w 5645732"/>
              <a:gd name="connsiteY6-78" fmla="*/ 4146808 h 5343874"/>
              <a:gd name="connsiteX7" fmla="*/ 49424 w 5645732"/>
              <a:gd name="connsiteY7" fmla="*/ 2666351 h 5343874"/>
              <a:gd name="connsiteX0-79" fmla="*/ 180841 w 5777149"/>
              <a:gd name="connsiteY0-80" fmla="*/ 2666351 h 5335133"/>
              <a:gd name="connsiteX1-81" fmla="*/ 804955 w 5777149"/>
              <a:gd name="connsiteY1-82" fmla="*/ 997208 h 5335133"/>
              <a:gd name="connsiteX2-83" fmla="*/ 2836955 w 5777149"/>
              <a:gd name="connsiteY2-84" fmla="*/ 10237 h 5335133"/>
              <a:gd name="connsiteX3-85" fmla="*/ 5043128 w 5777149"/>
              <a:gd name="connsiteY3-86" fmla="*/ 619837 h 5335133"/>
              <a:gd name="connsiteX4-87" fmla="*/ 5681756 w 5777149"/>
              <a:gd name="connsiteY4-88" fmla="*/ 3116294 h 5335133"/>
              <a:gd name="connsiteX5-89" fmla="*/ 2836955 w 5777149"/>
              <a:gd name="connsiteY5-90" fmla="*/ 5322465 h 5335133"/>
              <a:gd name="connsiteX6-91" fmla="*/ 238898 w 5777149"/>
              <a:gd name="connsiteY6-92" fmla="*/ 3958122 h 5335133"/>
              <a:gd name="connsiteX7-93" fmla="*/ 180841 w 5777149"/>
              <a:gd name="connsiteY7-94" fmla="*/ 2666351 h 5335133"/>
              <a:gd name="connsiteX0-95" fmla="*/ 162747 w 5788084"/>
              <a:gd name="connsiteY0-96" fmla="*/ 2274466 h 5335133"/>
              <a:gd name="connsiteX1-97" fmla="*/ 815890 w 5788084"/>
              <a:gd name="connsiteY1-98" fmla="*/ 997208 h 5335133"/>
              <a:gd name="connsiteX2-99" fmla="*/ 2847890 w 5788084"/>
              <a:gd name="connsiteY2-100" fmla="*/ 10237 h 5335133"/>
              <a:gd name="connsiteX3-101" fmla="*/ 5054063 w 5788084"/>
              <a:gd name="connsiteY3-102" fmla="*/ 619837 h 5335133"/>
              <a:gd name="connsiteX4-103" fmla="*/ 5692691 w 5788084"/>
              <a:gd name="connsiteY4-104" fmla="*/ 3116294 h 5335133"/>
              <a:gd name="connsiteX5-105" fmla="*/ 2847890 w 5788084"/>
              <a:gd name="connsiteY5-106" fmla="*/ 5322465 h 5335133"/>
              <a:gd name="connsiteX6-107" fmla="*/ 249833 w 5788084"/>
              <a:gd name="connsiteY6-108" fmla="*/ 3958122 h 5335133"/>
              <a:gd name="connsiteX7-109" fmla="*/ 162747 w 5788084"/>
              <a:gd name="connsiteY7-110" fmla="*/ 2274466 h 53351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93" y="connsiteY7-94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gradFill flip="none" rotWithShape="1">
            <a:gsLst>
              <a:gs pos="100000">
                <a:srgbClr val="838FD4">
                  <a:lumMod val="50000"/>
                </a:srgbClr>
              </a:gs>
              <a:gs pos="41000">
                <a:srgbClr val="39A9DE">
                  <a:lumMod val="75000"/>
                  <a:alpha val="80000"/>
                </a:srgbClr>
              </a:gs>
              <a:gs pos="0">
                <a:srgbClr val="41C0B8">
                  <a:lumMod val="75000"/>
                  <a:alpha val="80000"/>
                </a:srgbClr>
              </a:gs>
              <a:gs pos="72000">
                <a:srgbClr val="838FD4">
                  <a:lumMod val="75000"/>
                  <a:alpha val="8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椭圆 1"/>
          <p:cNvSpPr/>
          <p:nvPr userDrawn="1"/>
        </p:nvSpPr>
        <p:spPr>
          <a:xfrm rot="8851590">
            <a:off x="101069" y="820614"/>
            <a:ext cx="3267801" cy="3012077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-1" fmla="*/ 108839 w 5421067"/>
              <a:gd name="connsiteY0-2" fmla="*/ 2712298 h 5368412"/>
              <a:gd name="connsiteX1-3" fmla="*/ 732953 w 5421067"/>
              <a:gd name="connsiteY1-4" fmla="*/ 1043155 h 5368412"/>
              <a:gd name="connsiteX2-5" fmla="*/ 2764953 w 5421067"/>
              <a:gd name="connsiteY2-6" fmla="*/ 56184 h 5368412"/>
              <a:gd name="connsiteX3-7" fmla="*/ 5421067 w 5421067"/>
              <a:gd name="connsiteY3-8" fmla="*/ 2712298 h 5368412"/>
              <a:gd name="connsiteX4-9" fmla="*/ 2764953 w 5421067"/>
              <a:gd name="connsiteY4-10" fmla="*/ 5368412 h 5368412"/>
              <a:gd name="connsiteX5" fmla="*/ 108839 w 5421067"/>
              <a:gd name="connsiteY5" fmla="*/ 2712298 h 5368412"/>
              <a:gd name="connsiteX0-11" fmla="*/ 108839 w 5480256"/>
              <a:gd name="connsiteY0-12" fmla="*/ 2656720 h 5312834"/>
              <a:gd name="connsiteX1-13" fmla="*/ 732953 w 5480256"/>
              <a:gd name="connsiteY1-14" fmla="*/ 987577 h 5312834"/>
              <a:gd name="connsiteX2-15" fmla="*/ 2764953 w 5480256"/>
              <a:gd name="connsiteY2-16" fmla="*/ 606 h 5312834"/>
              <a:gd name="connsiteX3-17" fmla="*/ 4303469 w 5480256"/>
              <a:gd name="connsiteY3-18" fmla="*/ 871463 h 5312834"/>
              <a:gd name="connsiteX4-19" fmla="*/ 5421067 w 5480256"/>
              <a:gd name="connsiteY4-20" fmla="*/ 2656720 h 5312834"/>
              <a:gd name="connsiteX5-21" fmla="*/ 2764953 w 5480256"/>
              <a:gd name="connsiteY5-22" fmla="*/ 5312834 h 5312834"/>
              <a:gd name="connsiteX6" fmla="*/ 108839 w 5480256"/>
              <a:gd name="connsiteY6" fmla="*/ 2656720 h 5312834"/>
              <a:gd name="connsiteX0-23" fmla="*/ 108839 w 5544800"/>
              <a:gd name="connsiteY0-24" fmla="*/ 2666351 h 5322465"/>
              <a:gd name="connsiteX1-25" fmla="*/ 732953 w 5544800"/>
              <a:gd name="connsiteY1-26" fmla="*/ 997208 h 5322465"/>
              <a:gd name="connsiteX2-27" fmla="*/ 2764953 w 5544800"/>
              <a:gd name="connsiteY2-28" fmla="*/ 10237 h 5322465"/>
              <a:gd name="connsiteX3-29" fmla="*/ 4971126 w 5544800"/>
              <a:gd name="connsiteY3-30" fmla="*/ 619837 h 5322465"/>
              <a:gd name="connsiteX4-31" fmla="*/ 5421067 w 5544800"/>
              <a:gd name="connsiteY4-32" fmla="*/ 2666351 h 5322465"/>
              <a:gd name="connsiteX5-33" fmla="*/ 2764953 w 5544800"/>
              <a:gd name="connsiteY5-34" fmla="*/ 5322465 h 5322465"/>
              <a:gd name="connsiteX6-35" fmla="*/ 108839 w 5544800"/>
              <a:gd name="connsiteY6-36" fmla="*/ 2666351 h 5322465"/>
              <a:gd name="connsiteX0-37" fmla="*/ 108839 w 5237336"/>
              <a:gd name="connsiteY0-38" fmla="*/ 2666351 h 5322940"/>
              <a:gd name="connsiteX1-39" fmla="*/ 732953 w 5237336"/>
              <a:gd name="connsiteY1-40" fmla="*/ 997208 h 5322940"/>
              <a:gd name="connsiteX2-41" fmla="*/ 2764953 w 5237336"/>
              <a:gd name="connsiteY2-42" fmla="*/ 10237 h 5322940"/>
              <a:gd name="connsiteX3-43" fmla="*/ 4971126 w 5237336"/>
              <a:gd name="connsiteY3-44" fmla="*/ 619837 h 5322940"/>
              <a:gd name="connsiteX4-45" fmla="*/ 4927582 w 5237336"/>
              <a:gd name="connsiteY4-46" fmla="*/ 2869551 h 5322940"/>
              <a:gd name="connsiteX5-47" fmla="*/ 2764953 w 5237336"/>
              <a:gd name="connsiteY5-48" fmla="*/ 5322465 h 5322940"/>
              <a:gd name="connsiteX6-49" fmla="*/ 108839 w 5237336"/>
              <a:gd name="connsiteY6-50" fmla="*/ 2666351 h 5322940"/>
              <a:gd name="connsiteX0-51" fmla="*/ 108839 w 5705147"/>
              <a:gd name="connsiteY0-52" fmla="*/ 2666351 h 5325044"/>
              <a:gd name="connsiteX1-53" fmla="*/ 732953 w 5705147"/>
              <a:gd name="connsiteY1-54" fmla="*/ 997208 h 5325044"/>
              <a:gd name="connsiteX2-55" fmla="*/ 2764953 w 5705147"/>
              <a:gd name="connsiteY2-56" fmla="*/ 10237 h 5325044"/>
              <a:gd name="connsiteX3-57" fmla="*/ 4971126 w 5705147"/>
              <a:gd name="connsiteY3-58" fmla="*/ 619837 h 5325044"/>
              <a:gd name="connsiteX4-59" fmla="*/ 5609754 w 5705147"/>
              <a:gd name="connsiteY4-60" fmla="*/ 3116294 h 5325044"/>
              <a:gd name="connsiteX5-61" fmla="*/ 2764953 w 5705147"/>
              <a:gd name="connsiteY5-62" fmla="*/ 5322465 h 5325044"/>
              <a:gd name="connsiteX6-63" fmla="*/ 108839 w 5705147"/>
              <a:gd name="connsiteY6-64" fmla="*/ 2666351 h 5325044"/>
              <a:gd name="connsiteX0-65" fmla="*/ 49424 w 5645732"/>
              <a:gd name="connsiteY0-66" fmla="*/ 2666351 h 5343874"/>
              <a:gd name="connsiteX1-67" fmla="*/ 673538 w 5645732"/>
              <a:gd name="connsiteY1-68" fmla="*/ 997208 h 5343874"/>
              <a:gd name="connsiteX2-69" fmla="*/ 2705538 w 5645732"/>
              <a:gd name="connsiteY2-70" fmla="*/ 10237 h 5343874"/>
              <a:gd name="connsiteX3-71" fmla="*/ 4911711 w 5645732"/>
              <a:gd name="connsiteY3-72" fmla="*/ 619837 h 5343874"/>
              <a:gd name="connsiteX4-73" fmla="*/ 5550339 w 5645732"/>
              <a:gd name="connsiteY4-74" fmla="*/ 3116294 h 5343874"/>
              <a:gd name="connsiteX5-75" fmla="*/ 2705538 w 5645732"/>
              <a:gd name="connsiteY5-76" fmla="*/ 5322465 h 5343874"/>
              <a:gd name="connsiteX6-77" fmla="*/ 339710 w 5645732"/>
              <a:gd name="connsiteY6-78" fmla="*/ 4146808 h 5343874"/>
              <a:gd name="connsiteX7" fmla="*/ 49424 w 5645732"/>
              <a:gd name="connsiteY7" fmla="*/ 2666351 h 5343874"/>
              <a:gd name="connsiteX0-79" fmla="*/ 180841 w 5777149"/>
              <a:gd name="connsiteY0-80" fmla="*/ 2666351 h 5335133"/>
              <a:gd name="connsiteX1-81" fmla="*/ 804955 w 5777149"/>
              <a:gd name="connsiteY1-82" fmla="*/ 997208 h 5335133"/>
              <a:gd name="connsiteX2-83" fmla="*/ 2836955 w 5777149"/>
              <a:gd name="connsiteY2-84" fmla="*/ 10237 h 5335133"/>
              <a:gd name="connsiteX3-85" fmla="*/ 5043128 w 5777149"/>
              <a:gd name="connsiteY3-86" fmla="*/ 619837 h 5335133"/>
              <a:gd name="connsiteX4-87" fmla="*/ 5681756 w 5777149"/>
              <a:gd name="connsiteY4-88" fmla="*/ 3116294 h 5335133"/>
              <a:gd name="connsiteX5-89" fmla="*/ 2836955 w 5777149"/>
              <a:gd name="connsiteY5-90" fmla="*/ 5322465 h 5335133"/>
              <a:gd name="connsiteX6-91" fmla="*/ 238898 w 5777149"/>
              <a:gd name="connsiteY6-92" fmla="*/ 3958122 h 5335133"/>
              <a:gd name="connsiteX7-93" fmla="*/ 180841 w 5777149"/>
              <a:gd name="connsiteY7-94" fmla="*/ 2666351 h 5335133"/>
              <a:gd name="connsiteX0-95" fmla="*/ 162747 w 5788084"/>
              <a:gd name="connsiteY0-96" fmla="*/ 2274466 h 5335133"/>
              <a:gd name="connsiteX1-97" fmla="*/ 815890 w 5788084"/>
              <a:gd name="connsiteY1-98" fmla="*/ 997208 h 5335133"/>
              <a:gd name="connsiteX2-99" fmla="*/ 2847890 w 5788084"/>
              <a:gd name="connsiteY2-100" fmla="*/ 10237 h 5335133"/>
              <a:gd name="connsiteX3-101" fmla="*/ 5054063 w 5788084"/>
              <a:gd name="connsiteY3-102" fmla="*/ 619837 h 5335133"/>
              <a:gd name="connsiteX4-103" fmla="*/ 5692691 w 5788084"/>
              <a:gd name="connsiteY4-104" fmla="*/ 3116294 h 5335133"/>
              <a:gd name="connsiteX5-105" fmla="*/ 2847890 w 5788084"/>
              <a:gd name="connsiteY5-106" fmla="*/ 5322465 h 5335133"/>
              <a:gd name="connsiteX6-107" fmla="*/ 249833 w 5788084"/>
              <a:gd name="connsiteY6-108" fmla="*/ 3958122 h 5335133"/>
              <a:gd name="connsiteX7-109" fmla="*/ 162747 w 5788084"/>
              <a:gd name="connsiteY7-110" fmla="*/ 2274466 h 53351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93" y="connsiteY7-94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gradFill flip="none" rotWithShape="1">
            <a:gsLst>
              <a:gs pos="100000">
                <a:srgbClr val="838FD4">
                  <a:lumMod val="50000"/>
                </a:srgbClr>
              </a:gs>
              <a:gs pos="41000">
                <a:srgbClr val="39A9DE">
                  <a:lumMod val="75000"/>
                  <a:alpha val="80000"/>
                </a:srgbClr>
              </a:gs>
              <a:gs pos="0">
                <a:srgbClr val="41C0B8">
                  <a:lumMod val="75000"/>
                  <a:alpha val="80000"/>
                </a:srgbClr>
              </a:gs>
              <a:gs pos="72000">
                <a:srgbClr val="838FD4">
                  <a:lumMod val="75000"/>
                  <a:alpha val="8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ED67-756C-439A-BCF4-4C8CF04544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244CA-79CC-4A27-8430-0AED00C3AA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ED67-756C-439A-BCF4-4C8CF04544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244CA-79CC-4A27-8430-0AED00C3AA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ED67-756C-439A-BCF4-4C8CF04544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244CA-79CC-4A27-8430-0AED00C3AA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ED67-756C-439A-BCF4-4C8CF04544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244CA-79CC-4A27-8430-0AED00C3AA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9F29-5958-4B0F-BACB-8B26E05FA2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BFE7-A0A5-4D3C-BA74-A325E1EEC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9F29-5958-4B0F-BACB-8B26E05FA2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BFE7-A0A5-4D3C-BA74-A325E1EEC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9F29-5958-4B0F-BACB-8B26E05FA2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BFE7-A0A5-4D3C-BA74-A325E1EEC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9F29-5958-4B0F-BACB-8B26E05FA2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BFE7-A0A5-4D3C-BA74-A325E1EEC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9F29-5958-4B0F-BACB-8B26E05FA2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BFE7-A0A5-4D3C-BA74-A325E1EEC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9F29-5958-4B0F-BACB-8B26E05FA2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BFE7-A0A5-4D3C-BA74-A325E1EEC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D48F-15CA-4342-A3AD-D79679BC5FD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4F0A-46F7-46FC-AB8F-0A680FE89E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9F29-5958-4B0F-BACB-8B26E05FA2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BFE7-A0A5-4D3C-BA74-A325E1EEC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9F29-5958-4B0F-BACB-8B26E05FA2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BFE7-A0A5-4D3C-BA74-A325E1EEC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9F29-5958-4B0F-BACB-8B26E05FA2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BFE7-A0A5-4D3C-BA74-A325E1EEC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9F29-5958-4B0F-BACB-8B26E05FA2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BFE7-A0A5-4D3C-BA74-A325E1EEC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9F29-5958-4B0F-BACB-8B26E05FA2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BFE7-A0A5-4D3C-BA74-A325E1EEC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9F29-5958-4B0F-BACB-8B26E05FA2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BFE7-A0A5-4D3C-BA74-A325E1EECA51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-204504" y="328216"/>
            <a:ext cx="833154" cy="886617"/>
            <a:chOff x="-741145" y="548639"/>
            <a:chExt cx="1799925" cy="1915427"/>
          </a:xfrm>
          <a:solidFill>
            <a:srgbClr val="0070C0">
              <a:alpha val="80000"/>
            </a:srgbClr>
          </a:solidFill>
        </p:grpSpPr>
        <p:sp>
          <p:nvSpPr>
            <p:cNvPr id="8" name="圆角矩形 7"/>
            <p:cNvSpPr/>
            <p:nvPr/>
          </p:nvSpPr>
          <p:spPr>
            <a:xfrm>
              <a:off x="-741145" y="548639"/>
              <a:ext cx="981777" cy="1174283"/>
            </a:xfrm>
            <a:prstGeom prst="round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37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/>
                <a:ea typeface="微软雅黑" panose="020B0503020204020204" pitchFamily="34" charset="-122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77003" y="770020"/>
              <a:ext cx="981777" cy="981777"/>
            </a:xfrm>
            <a:prstGeom prst="round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37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853" y="1291403"/>
              <a:ext cx="981777" cy="981776"/>
            </a:xfrm>
            <a:prstGeom prst="round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37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/>
                <a:ea typeface="微软雅黑" panose="020B0503020204020204" pitchFamily="34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-731520" y="1482289"/>
              <a:ext cx="981777" cy="981777"/>
            </a:xfrm>
            <a:prstGeom prst="round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37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2ED4E-EFA7-4ABF-93CE-83BC87E752AD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4F0A-46F7-46FC-AB8F-0A680FE89E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D169F-EE01-43A4-83CF-E28319FDF927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4F0A-46F7-46FC-AB8F-0A680FE89E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648E2-F7B3-42F4-A032-224B45EA6945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4F0A-46F7-46FC-AB8F-0A680FE89E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567F-FD28-42A3-A0AF-14D620233CF6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4F0A-46F7-46FC-AB8F-0A680FE89EE8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0" y="172169"/>
            <a:ext cx="493582" cy="525255"/>
            <a:chOff x="-741145" y="548639"/>
            <a:chExt cx="1799925" cy="1915427"/>
          </a:xfrm>
          <a:solidFill>
            <a:srgbClr val="0070C0">
              <a:alpha val="80000"/>
            </a:srgbClr>
          </a:solidFill>
        </p:grpSpPr>
        <p:sp>
          <p:nvSpPr>
            <p:cNvPr id="7" name="圆角矩形 6"/>
            <p:cNvSpPr/>
            <p:nvPr/>
          </p:nvSpPr>
          <p:spPr>
            <a:xfrm>
              <a:off x="-741145" y="548639"/>
              <a:ext cx="981777" cy="1174283"/>
            </a:xfrm>
            <a:prstGeom prst="round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37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/>
                <a:ea typeface="微软雅黑" panose="020B0503020204020204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77003" y="770020"/>
              <a:ext cx="981777" cy="981777"/>
            </a:xfrm>
            <a:prstGeom prst="round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37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/>
                <a:ea typeface="微软雅黑" panose="020B0503020204020204" pitchFamily="34" charset="-122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4853" y="1291403"/>
              <a:ext cx="981777" cy="981776"/>
            </a:xfrm>
            <a:prstGeom prst="round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37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-731520" y="1482289"/>
              <a:ext cx="981777" cy="981777"/>
            </a:xfrm>
            <a:prstGeom prst="round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37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/>
                <a:ea typeface="微软雅黑" panose="020B0503020204020204" pitchFamily="34" charset="-122"/>
              </a:endParaRPr>
            </a:p>
          </p:txBody>
        </p:sp>
      </p:grp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080" y="84720"/>
            <a:ext cx="1778920" cy="8114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9677B-1FB0-4F73-80B1-DCBCB0CE9538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4F0A-46F7-46FC-AB8F-0A680FE89E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4184F-09DF-4069-96E3-5D1FFA75FD5C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4F0A-46F7-46FC-AB8F-0A680FE89E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79B88-158A-427E-8FAB-916C7F19437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E4F0A-46F7-46FC-AB8F-0A680FE89EE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0ED67-756C-439A-BCF4-4C8CF04544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244CA-79CC-4A27-8430-0AED00C3AAB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F9F29-5958-4B0F-BACB-8B26E05FA2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EBFE7-A0A5-4D3C-BA74-A325E1EECA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4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5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6.xml"/><Relationship Id="rId2" Type="http://schemas.openxmlformats.org/officeDocument/2006/relationships/image" Target="../media/image21.png"/><Relationship Id="rId1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7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8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9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0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3999" cy="51435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327745" y="2653492"/>
            <a:ext cx="4544834" cy="61555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/>
            <a:r>
              <a:rPr lang="zh-CN" altLang="en-US" sz="3400" b="1" dirty="0">
                <a:solidFill>
                  <a:srgbClr val="0061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福建速狮软件有限公司</a:t>
            </a:r>
            <a:endParaRPr lang="zh-CN" altLang="en-US" sz="3400" b="1" dirty="0">
              <a:solidFill>
                <a:srgbClr val="0061A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375053" y="3269045"/>
            <a:ext cx="14975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47A71CFD-43AD-4C21-8214-534736BDC914}" type="datetime2">
              <a:rPr lang="zh-CN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654" y="313991"/>
            <a:ext cx="1438537" cy="178598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6"/>
          <p:cNvSpPr>
            <a:spLocks noChangeArrowheads="1"/>
          </p:cNvSpPr>
          <p:nvPr/>
        </p:nvSpPr>
        <p:spPr bwMode="gray">
          <a:xfrm>
            <a:off x="499422" y="151348"/>
            <a:ext cx="4435475" cy="59848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19050">
            <a:noFill/>
            <a:rou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gray">
          <a:xfrm>
            <a:off x="1109022" y="259298"/>
            <a:ext cx="3433763" cy="39878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1">
                <a:alpha val="2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 dirty="0"/>
              <a:t> </a:t>
            </a:r>
            <a:r>
              <a:rPr lang="en-US" altLang="zh-CN" sz="2000" b="1" dirty="0" smtClean="0">
                <a:sym typeface="+mn-ea"/>
              </a:rPr>
              <a:t> </a:t>
            </a:r>
            <a:r>
              <a:rPr lang="zh-CN" altLang="en-US" sz="2000" b="1" dirty="0" smtClean="0">
                <a:sym typeface="+mn-ea"/>
              </a:rPr>
              <a:t>速狮平台环境切换</a:t>
            </a:r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9" name="Oval 8"/>
          <p:cNvSpPr>
            <a:spLocks noChangeArrowheads="1"/>
          </p:cNvSpPr>
          <p:nvPr/>
        </p:nvSpPr>
        <p:spPr bwMode="gray">
          <a:xfrm>
            <a:off x="415285" y="129123"/>
            <a:ext cx="600075" cy="615950"/>
          </a:xfrm>
          <a:prstGeom prst="ellipse">
            <a:avLst/>
          </a:prstGeom>
          <a:solidFill>
            <a:srgbClr val="FFC000">
              <a:alpha val="80000"/>
            </a:srgbClr>
          </a:solidFill>
          <a:ln w="57150" algn="ctr">
            <a:solidFill>
              <a:srgbClr val="FFFF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Text Box 9"/>
          <p:cNvSpPr txBox="1">
            <a:spLocks noChangeArrowheads="1"/>
          </p:cNvSpPr>
          <p:nvPr/>
        </p:nvSpPr>
        <p:spPr bwMode="gray">
          <a:xfrm>
            <a:off x="447035" y="237073"/>
            <a:ext cx="5318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04</a:t>
            </a:r>
            <a:endParaRPr lang="en-US" altLang="zh-CN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1" name="Oval 19"/>
          <p:cNvSpPr>
            <a:spLocks noChangeArrowheads="1"/>
          </p:cNvSpPr>
          <p:nvPr/>
        </p:nvSpPr>
        <p:spPr bwMode="gray">
          <a:xfrm>
            <a:off x="4685660" y="257711"/>
            <a:ext cx="349250" cy="358775"/>
          </a:xfrm>
          <a:prstGeom prst="ellipse">
            <a:avLst/>
          </a:prstGeom>
          <a:solidFill>
            <a:srgbClr val="FFC000">
              <a:alpha val="80000"/>
            </a:srgbClr>
          </a:solidFill>
          <a:ln w="57150" algn="ctr">
            <a:solidFill>
              <a:srgbClr val="FFFF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TextBox 12"/>
          <p:cNvSpPr txBox="1"/>
          <p:nvPr/>
        </p:nvSpPr>
        <p:spPr>
          <a:xfrm>
            <a:off x="72390" y="1555750"/>
            <a:ext cx="896683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000" dirty="0" smtClean="0"/>
              <a:t>各运行环境切换：</a:t>
            </a:r>
            <a:endParaRPr lang="zh-CN" altLang="en-US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 PC</a:t>
            </a:r>
            <a:r>
              <a:rPr lang="zh-CN" altLang="en-US" sz="2000" dirty="0" smtClean="0"/>
              <a:t>浏览器</a:t>
            </a:r>
            <a:r>
              <a:rPr lang="en-US" altLang="zh-CN" sz="2000" dirty="0" smtClean="0"/>
              <a:t>端:用浏览器访问相应地址:(注意要用https协议不是http协议</a:t>
            </a:r>
            <a:r>
              <a:rPr lang="zh-CN" altLang="en-US" sz="2000" dirty="0" smtClean="0"/>
              <a:t>，推荐使用谷歌浏览器</a:t>
            </a:r>
            <a:r>
              <a:rPr lang="en-US" altLang="zh-CN" sz="2000" dirty="0" smtClean="0"/>
              <a:t>)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开发环境:</a:t>
            </a:r>
            <a:r>
              <a:rPr lang="en-US" altLang="zh-CN" sz="1600" dirty="0" smtClean="0"/>
              <a:t>http://bwd.fastlion.cn:7776/sf/app_sanfu_retail/null/index?page=login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测试环境:</a:t>
            </a:r>
            <a:r>
              <a:rPr lang="en-US" altLang="zh-CN" sz="1600" dirty="0" smtClean="0"/>
              <a:t>http://bwt.fastlion.cn:7777/sf/app_fastlion_retail/v1/index?page=login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生产环境:</a:t>
            </a:r>
            <a:r>
              <a:rPr lang="zh-CN" altLang="en-US" sz="2000" dirty="0" smtClean="0"/>
              <a:t>暂缺</a:t>
            </a:r>
            <a:endParaRPr lang="zh-CN" altLang="en-US" sz="2000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6"/>
          <p:cNvSpPr>
            <a:spLocks noChangeArrowheads="1"/>
          </p:cNvSpPr>
          <p:nvPr/>
        </p:nvSpPr>
        <p:spPr bwMode="gray">
          <a:xfrm>
            <a:off x="499422" y="151348"/>
            <a:ext cx="4435475" cy="59848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19050">
            <a:noFill/>
            <a:rou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gray">
          <a:xfrm>
            <a:off x="1109022" y="259298"/>
            <a:ext cx="3433763" cy="39878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1">
                <a:alpha val="2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 dirty="0"/>
              <a:t> </a:t>
            </a:r>
            <a:r>
              <a:rPr lang="en-US" altLang="zh-CN" sz="2000" b="1" dirty="0" smtClean="0">
                <a:sym typeface="+mn-ea"/>
              </a:rPr>
              <a:t> </a:t>
            </a:r>
            <a:r>
              <a:rPr lang="zh-CN" altLang="en-US" sz="2000" b="1" dirty="0" smtClean="0">
                <a:sym typeface="+mn-ea"/>
              </a:rPr>
              <a:t>速狮平台环境切换</a:t>
            </a:r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9" name="Oval 8"/>
          <p:cNvSpPr>
            <a:spLocks noChangeArrowheads="1"/>
          </p:cNvSpPr>
          <p:nvPr/>
        </p:nvSpPr>
        <p:spPr bwMode="gray">
          <a:xfrm>
            <a:off x="415285" y="129123"/>
            <a:ext cx="600075" cy="615950"/>
          </a:xfrm>
          <a:prstGeom prst="ellipse">
            <a:avLst/>
          </a:prstGeom>
          <a:solidFill>
            <a:srgbClr val="FFC000">
              <a:alpha val="80000"/>
            </a:srgbClr>
          </a:solidFill>
          <a:ln w="57150" algn="ctr">
            <a:solidFill>
              <a:srgbClr val="FFFF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Text Box 9"/>
          <p:cNvSpPr txBox="1">
            <a:spLocks noChangeArrowheads="1"/>
          </p:cNvSpPr>
          <p:nvPr/>
        </p:nvSpPr>
        <p:spPr bwMode="gray">
          <a:xfrm>
            <a:off x="447035" y="237073"/>
            <a:ext cx="5318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04</a:t>
            </a:r>
            <a:endParaRPr lang="en-US" altLang="zh-CN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1" name="Oval 19"/>
          <p:cNvSpPr>
            <a:spLocks noChangeArrowheads="1"/>
          </p:cNvSpPr>
          <p:nvPr/>
        </p:nvSpPr>
        <p:spPr bwMode="gray">
          <a:xfrm>
            <a:off x="4685660" y="257711"/>
            <a:ext cx="349250" cy="358775"/>
          </a:xfrm>
          <a:prstGeom prst="ellipse">
            <a:avLst/>
          </a:prstGeom>
          <a:solidFill>
            <a:srgbClr val="FFC000">
              <a:alpha val="80000"/>
            </a:srgbClr>
          </a:solidFill>
          <a:ln w="57150" algn="ctr">
            <a:solidFill>
              <a:srgbClr val="FFFF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5955" y="1527810"/>
            <a:ext cx="2812415" cy="27946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2260" y="1467485"/>
            <a:ext cx="2161540" cy="291528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8" name="直接箭头连接符 7"/>
          <p:cNvCxnSpPr/>
          <p:nvPr/>
        </p:nvCxnSpPr>
        <p:spPr>
          <a:xfrm>
            <a:off x="3557270" y="3355975"/>
            <a:ext cx="5092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589625" y="216247"/>
            <a:ext cx="54565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矩形 162"/>
          <p:cNvSpPr/>
          <p:nvPr/>
        </p:nvSpPr>
        <p:spPr>
          <a:xfrm>
            <a:off x="370840" y="915035"/>
            <a:ext cx="8773160" cy="4131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jian'ron</a:t>
            </a:r>
            <a:endParaRPr lang="en-US" altLang="zh-CN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598805" y="1213485"/>
            <a:ext cx="2311400" cy="1309370"/>
          </a:xfrm>
          <a:prstGeom prst="roundRect">
            <a:avLst>
              <a:gd name="adj" fmla="val 3230"/>
            </a:avLst>
          </a:prstGeom>
          <a:noFill/>
          <a:ln w="19050">
            <a:solidFill>
              <a:schemeClr val="accent1"/>
            </a:solidFill>
          </a:ln>
        </p:spPr>
        <p:txBody>
          <a:bodyPr rtlCol="0" anchor="ctr"/>
          <a:lstStyle/>
          <a:p>
            <a:pPr algn="ctr"/>
            <a:endParaRPr lang="zh-CN" altLang="en-US" sz="16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1069404" y="1823233"/>
            <a:ext cx="1370571" cy="0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headEnd type="oval" w="med" len="med"/>
            <a:tailEnd type="oval" w="med" len="med"/>
          </a:ln>
        </p:spPr>
      </p:cxnSp>
      <p:cxnSp>
        <p:nvCxnSpPr>
          <p:cNvPr id="31" name="直接箭头连接符 30"/>
          <p:cNvCxnSpPr/>
          <p:nvPr/>
        </p:nvCxnSpPr>
        <p:spPr>
          <a:xfrm>
            <a:off x="1069404" y="2194939"/>
            <a:ext cx="1370571" cy="0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headEnd type="oval" w="med" len="med"/>
            <a:tailEnd type="oval" w="med" len="med"/>
          </a:ln>
        </p:spPr>
      </p:cxnSp>
      <p:sp>
        <p:nvSpPr>
          <p:cNvPr id="33" name="矩形 32"/>
          <p:cNvSpPr/>
          <p:nvPr/>
        </p:nvSpPr>
        <p:spPr>
          <a:xfrm>
            <a:off x="1094105" y="1851660"/>
            <a:ext cx="1468755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目录、菜单节点</a:t>
            </a:r>
            <a:endParaRPr lang="zh-CN" altLang="zh-CN" sz="1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1354885" y="828565"/>
            <a:ext cx="799609" cy="7843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481216" y="989904"/>
            <a:ext cx="546946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41395" y="757555"/>
            <a:ext cx="1476375" cy="36283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8950" y="761365"/>
            <a:ext cx="2866390" cy="3456940"/>
          </a:xfrm>
          <a:prstGeom prst="rect">
            <a:avLst/>
          </a:prstGeom>
        </p:spPr>
      </p:pic>
      <p:sp>
        <p:nvSpPr>
          <p:cNvPr id="12" name="AutoShape 6"/>
          <p:cNvSpPr>
            <a:spLocks noChangeArrowheads="1"/>
          </p:cNvSpPr>
          <p:nvPr/>
        </p:nvSpPr>
        <p:spPr bwMode="gray">
          <a:xfrm>
            <a:off x="624835" y="166281"/>
            <a:ext cx="4435475" cy="59848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19050">
            <a:noFill/>
            <a:rou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gray">
          <a:xfrm>
            <a:off x="1234435" y="274231"/>
            <a:ext cx="3433763" cy="8604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1">
                <a:alpha val="2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速狮平台配置示例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50000"/>
              </a:spcBef>
            </a:pPr>
            <a:endParaRPr lang="zh-CN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Oval 8"/>
          <p:cNvSpPr>
            <a:spLocks noChangeArrowheads="1"/>
          </p:cNvSpPr>
          <p:nvPr/>
        </p:nvSpPr>
        <p:spPr bwMode="gray">
          <a:xfrm>
            <a:off x="540698" y="144056"/>
            <a:ext cx="600075" cy="615950"/>
          </a:xfrm>
          <a:prstGeom prst="ellipse">
            <a:avLst/>
          </a:prstGeom>
          <a:solidFill>
            <a:srgbClr val="FF0000">
              <a:alpha val="80000"/>
            </a:srgbClr>
          </a:solidFill>
          <a:ln w="57150" algn="ctr">
            <a:solidFill>
              <a:srgbClr val="FFFF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gray">
          <a:xfrm>
            <a:off x="572448" y="252006"/>
            <a:ext cx="5318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05</a:t>
            </a:r>
            <a:endParaRPr lang="en-US" altLang="zh-CN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7" name="Oval 19"/>
          <p:cNvSpPr>
            <a:spLocks noChangeArrowheads="1"/>
          </p:cNvSpPr>
          <p:nvPr/>
        </p:nvSpPr>
        <p:spPr bwMode="gray">
          <a:xfrm>
            <a:off x="4811073" y="272644"/>
            <a:ext cx="349250" cy="358775"/>
          </a:xfrm>
          <a:prstGeom prst="ellipse">
            <a:avLst/>
          </a:prstGeom>
          <a:solidFill>
            <a:srgbClr val="FF0000">
              <a:alpha val="80000"/>
            </a:srgbClr>
          </a:solidFill>
          <a:ln w="57150" algn="ctr">
            <a:solidFill>
              <a:srgbClr val="FFFF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33" grpId="0"/>
      <p:bldP spid="37" grpId="0" bldLvl="0" animBg="1"/>
      <p:bldP spid="6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589625" y="216247"/>
            <a:ext cx="54565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矩形 162"/>
          <p:cNvSpPr/>
          <p:nvPr/>
        </p:nvSpPr>
        <p:spPr>
          <a:xfrm>
            <a:off x="370840" y="915035"/>
            <a:ext cx="8773160" cy="4131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jian'ron</a:t>
            </a:r>
            <a:endParaRPr lang="en-US" altLang="zh-CN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598805" y="1133475"/>
            <a:ext cx="2311400" cy="1309370"/>
          </a:xfrm>
          <a:prstGeom prst="roundRect">
            <a:avLst>
              <a:gd name="adj" fmla="val 3230"/>
            </a:avLst>
          </a:prstGeom>
          <a:noFill/>
          <a:ln w="19050">
            <a:solidFill>
              <a:schemeClr val="accent1"/>
            </a:solidFill>
          </a:ln>
        </p:spPr>
        <p:txBody>
          <a:bodyPr rtlCol="0" anchor="ctr"/>
          <a:lstStyle/>
          <a:p>
            <a:pPr algn="ctr"/>
            <a:endParaRPr lang="zh-CN" altLang="en-US" sz="16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1069404" y="1743223"/>
            <a:ext cx="1370571" cy="0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headEnd type="oval" w="med" len="med"/>
            <a:tailEnd type="oval" w="med" len="med"/>
          </a:ln>
        </p:spPr>
      </p:cxnSp>
      <p:cxnSp>
        <p:nvCxnSpPr>
          <p:cNvPr id="31" name="直接箭头连接符 30"/>
          <p:cNvCxnSpPr/>
          <p:nvPr/>
        </p:nvCxnSpPr>
        <p:spPr>
          <a:xfrm>
            <a:off x="1069404" y="2114929"/>
            <a:ext cx="1370571" cy="0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headEnd type="oval" w="med" len="med"/>
            <a:tailEnd type="oval" w="med" len="med"/>
          </a:ln>
        </p:spPr>
      </p:cxnSp>
      <p:sp>
        <p:nvSpPr>
          <p:cNvPr id="33" name="矩形 32"/>
          <p:cNvSpPr/>
          <p:nvPr/>
        </p:nvSpPr>
        <p:spPr>
          <a:xfrm>
            <a:off x="1162790" y="1771460"/>
            <a:ext cx="1183798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简单节点</a:t>
            </a:r>
            <a:endParaRPr lang="zh-CN" altLang="zh-CN" sz="1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1354885" y="748555"/>
            <a:ext cx="799609" cy="7843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481216" y="909894"/>
            <a:ext cx="546946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840" y="2400300"/>
            <a:ext cx="4263390" cy="25615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870" y="957580"/>
            <a:ext cx="2837815" cy="3228340"/>
          </a:xfrm>
          <a:prstGeom prst="rect">
            <a:avLst/>
          </a:prstGeom>
        </p:spPr>
      </p:pic>
      <p:sp>
        <p:nvSpPr>
          <p:cNvPr id="4" name="AutoShape 6"/>
          <p:cNvSpPr>
            <a:spLocks noChangeArrowheads="1"/>
          </p:cNvSpPr>
          <p:nvPr/>
        </p:nvSpPr>
        <p:spPr bwMode="gray">
          <a:xfrm>
            <a:off x="624835" y="166281"/>
            <a:ext cx="4435475" cy="59848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19050">
            <a:noFill/>
            <a:rou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gray">
          <a:xfrm>
            <a:off x="1234435" y="274231"/>
            <a:ext cx="3433763" cy="8604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1">
                <a:alpha val="2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速狮平台配置示例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50000"/>
              </a:spcBef>
            </a:pPr>
            <a:endParaRPr lang="zh-CN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gray">
          <a:xfrm>
            <a:off x="540698" y="144056"/>
            <a:ext cx="600075" cy="615950"/>
          </a:xfrm>
          <a:prstGeom prst="ellipse">
            <a:avLst/>
          </a:prstGeom>
          <a:solidFill>
            <a:srgbClr val="FF0000">
              <a:alpha val="80000"/>
            </a:srgbClr>
          </a:solidFill>
          <a:ln w="57150" algn="ctr">
            <a:solidFill>
              <a:srgbClr val="FFFF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gray">
          <a:xfrm>
            <a:off x="572448" y="252006"/>
            <a:ext cx="5318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05</a:t>
            </a:r>
            <a:endParaRPr lang="en-US" altLang="zh-CN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9" name="Oval 19"/>
          <p:cNvSpPr>
            <a:spLocks noChangeArrowheads="1"/>
          </p:cNvSpPr>
          <p:nvPr/>
        </p:nvSpPr>
        <p:spPr bwMode="gray">
          <a:xfrm>
            <a:off x="4811073" y="272644"/>
            <a:ext cx="349250" cy="358775"/>
          </a:xfrm>
          <a:prstGeom prst="ellipse">
            <a:avLst/>
          </a:prstGeom>
          <a:solidFill>
            <a:srgbClr val="FF0000">
              <a:alpha val="80000"/>
            </a:srgbClr>
          </a:solidFill>
          <a:ln w="57150" algn="ctr">
            <a:solidFill>
              <a:srgbClr val="FFFF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33" grpId="0"/>
      <p:bldP spid="37" grpId="0" bldLvl="0" animBg="1"/>
      <p:bldP spid="6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589625" y="216247"/>
            <a:ext cx="54565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矩形 162"/>
          <p:cNvSpPr/>
          <p:nvPr/>
        </p:nvSpPr>
        <p:spPr>
          <a:xfrm>
            <a:off x="370840" y="915035"/>
            <a:ext cx="8773160" cy="4131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jian'ron</a:t>
            </a:r>
            <a:endParaRPr lang="en-US" altLang="zh-CN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553085" y="984885"/>
            <a:ext cx="2311400" cy="1309370"/>
          </a:xfrm>
          <a:prstGeom prst="roundRect">
            <a:avLst>
              <a:gd name="adj" fmla="val 3230"/>
            </a:avLst>
          </a:prstGeom>
          <a:noFill/>
          <a:ln w="19050">
            <a:solidFill>
              <a:schemeClr val="accent1"/>
            </a:solidFill>
          </a:ln>
        </p:spPr>
        <p:txBody>
          <a:bodyPr rtlCol="0" anchor="ctr"/>
          <a:lstStyle/>
          <a:p>
            <a:pPr algn="ctr"/>
            <a:endParaRPr lang="zh-CN" altLang="en-US" sz="16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1023684" y="1594633"/>
            <a:ext cx="1370571" cy="0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headEnd type="oval" w="med" len="med"/>
            <a:tailEnd type="oval" w="med" len="med"/>
          </a:ln>
        </p:spPr>
      </p:cxnSp>
      <p:cxnSp>
        <p:nvCxnSpPr>
          <p:cNvPr id="31" name="直接箭头连接符 30"/>
          <p:cNvCxnSpPr/>
          <p:nvPr/>
        </p:nvCxnSpPr>
        <p:spPr>
          <a:xfrm>
            <a:off x="1023684" y="1966339"/>
            <a:ext cx="1370571" cy="0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headEnd type="oval" w="med" len="med"/>
            <a:tailEnd type="oval" w="med" len="med"/>
          </a:ln>
        </p:spPr>
      </p:cxnSp>
      <p:sp>
        <p:nvSpPr>
          <p:cNvPr id="33" name="矩形 32"/>
          <p:cNvSpPr/>
          <p:nvPr/>
        </p:nvSpPr>
        <p:spPr>
          <a:xfrm>
            <a:off x="589915" y="1594485"/>
            <a:ext cx="2413635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节点：编辑、新增、删除</a:t>
            </a:r>
            <a:endParaRPr lang="zh-CN" altLang="zh-CN" sz="1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1309165" y="599965"/>
            <a:ext cx="799609" cy="7843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435496" y="761304"/>
            <a:ext cx="546946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640" y="2569845"/>
            <a:ext cx="5076190" cy="24765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830" y="678180"/>
            <a:ext cx="2436495" cy="4245610"/>
          </a:xfrm>
          <a:prstGeom prst="rect">
            <a:avLst/>
          </a:prstGeom>
        </p:spPr>
      </p:pic>
      <p:sp>
        <p:nvSpPr>
          <p:cNvPr id="12" name="AutoShape 6"/>
          <p:cNvSpPr>
            <a:spLocks noChangeArrowheads="1"/>
          </p:cNvSpPr>
          <p:nvPr/>
        </p:nvSpPr>
        <p:spPr bwMode="gray">
          <a:xfrm>
            <a:off x="624835" y="166281"/>
            <a:ext cx="4435475" cy="59848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19050">
            <a:noFill/>
            <a:rou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gray">
          <a:xfrm>
            <a:off x="1234435" y="274231"/>
            <a:ext cx="3433763" cy="8604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1">
                <a:alpha val="2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速狮平台配置示例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50000"/>
              </a:spcBef>
            </a:pPr>
            <a:endParaRPr lang="zh-CN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Oval 8"/>
          <p:cNvSpPr>
            <a:spLocks noChangeArrowheads="1"/>
          </p:cNvSpPr>
          <p:nvPr/>
        </p:nvSpPr>
        <p:spPr bwMode="gray">
          <a:xfrm>
            <a:off x="540698" y="144056"/>
            <a:ext cx="600075" cy="615950"/>
          </a:xfrm>
          <a:prstGeom prst="ellipse">
            <a:avLst/>
          </a:prstGeom>
          <a:solidFill>
            <a:srgbClr val="FF0000">
              <a:alpha val="80000"/>
            </a:srgbClr>
          </a:solidFill>
          <a:ln w="57150" algn="ctr">
            <a:solidFill>
              <a:srgbClr val="FFFF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gray">
          <a:xfrm>
            <a:off x="572448" y="252006"/>
            <a:ext cx="5318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05</a:t>
            </a:r>
            <a:endParaRPr lang="en-US" altLang="zh-CN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7" name="Oval 19"/>
          <p:cNvSpPr>
            <a:spLocks noChangeArrowheads="1"/>
          </p:cNvSpPr>
          <p:nvPr/>
        </p:nvSpPr>
        <p:spPr bwMode="gray">
          <a:xfrm>
            <a:off x="4811073" y="272644"/>
            <a:ext cx="349250" cy="358775"/>
          </a:xfrm>
          <a:prstGeom prst="ellipse">
            <a:avLst/>
          </a:prstGeom>
          <a:solidFill>
            <a:srgbClr val="FF0000">
              <a:alpha val="80000"/>
            </a:srgbClr>
          </a:solidFill>
          <a:ln w="57150" algn="ctr">
            <a:solidFill>
              <a:srgbClr val="FFFF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33" grpId="0"/>
      <p:bldP spid="37" grpId="0" bldLvl="0" animBg="1"/>
      <p:bldP spid="6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589625" y="216247"/>
            <a:ext cx="54565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矩形 162"/>
          <p:cNvSpPr/>
          <p:nvPr/>
        </p:nvSpPr>
        <p:spPr>
          <a:xfrm>
            <a:off x="370840" y="915035"/>
            <a:ext cx="8773160" cy="4131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jian'ron</a:t>
            </a:r>
            <a:endParaRPr lang="en-US" altLang="zh-CN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553085" y="962025"/>
            <a:ext cx="2311400" cy="1309370"/>
          </a:xfrm>
          <a:prstGeom prst="roundRect">
            <a:avLst>
              <a:gd name="adj" fmla="val 3230"/>
            </a:avLst>
          </a:prstGeom>
          <a:noFill/>
          <a:ln w="19050">
            <a:solidFill>
              <a:schemeClr val="accent1"/>
            </a:solidFill>
          </a:ln>
        </p:spPr>
        <p:txBody>
          <a:bodyPr rtlCol="0" anchor="ctr"/>
          <a:lstStyle/>
          <a:p>
            <a:pPr algn="ctr"/>
            <a:endParaRPr lang="zh-CN" altLang="en-US" sz="16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1023684" y="1571773"/>
            <a:ext cx="1370571" cy="0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headEnd type="oval" w="med" len="med"/>
            <a:tailEnd type="oval" w="med" len="med"/>
          </a:ln>
        </p:spPr>
      </p:cxnSp>
      <p:cxnSp>
        <p:nvCxnSpPr>
          <p:cNvPr id="31" name="直接箭头连接符 30"/>
          <p:cNvCxnSpPr/>
          <p:nvPr/>
        </p:nvCxnSpPr>
        <p:spPr>
          <a:xfrm>
            <a:off x="1023684" y="1943479"/>
            <a:ext cx="1370571" cy="0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headEnd type="oval" w="med" len="med"/>
            <a:tailEnd type="oval" w="med" len="med"/>
          </a:ln>
        </p:spPr>
      </p:cxnSp>
      <p:sp>
        <p:nvSpPr>
          <p:cNvPr id="33" name="矩形 32"/>
          <p:cNvSpPr/>
          <p:nvPr/>
        </p:nvSpPr>
        <p:spPr>
          <a:xfrm>
            <a:off x="589915" y="1594485"/>
            <a:ext cx="2413635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主从节点</a:t>
            </a:r>
            <a:r>
              <a:rPr lang="en-US" altLang="zh-CN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zh-CN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一主一从</a:t>
            </a:r>
            <a:endParaRPr lang="zh-CN" altLang="zh-CN" sz="1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1309165" y="577105"/>
            <a:ext cx="799609" cy="7843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435496" y="738444"/>
            <a:ext cx="546946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21025" y="180975"/>
            <a:ext cx="4561840" cy="47809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6470" y="600075"/>
            <a:ext cx="2875915" cy="4542790"/>
          </a:xfrm>
          <a:prstGeom prst="rect">
            <a:avLst/>
          </a:prstGeom>
        </p:spPr>
      </p:pic>
      <p:sp>
        <p:nvSpPr>
          <p:cNvPr id="12" name="AutoShape 6"/>
          <p:cNvSpPr>
            <a:spLocks noChangeArrowheads="1"/>
          </p:cNvSpPr>
          <p:nvPr/>
        </p:nvSpPr>
        <p:spPr bwMode="gray">
          <a:xfrm>
            <a:off x="624835" y="166281"/>
            <a:ext cx="4435475" cy="59848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19050">
            <a:noFill/>
            <a:rou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gray">
          <a:xfrm>
            <a:off x="1234435" y="274231"/>
            <a:ext cx="3433763" cy="8604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1">
                <a:alpha val="2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速狮平台配置示例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50000"/>
              </a:spcBef>
            </a:pPr>
            <a:endParaRPr lang="zh-CN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Oval 8"/>
          <p:cNvSpPr>
            <a:spLocks noChangeArrowheads="1"/>
          </p:cNvSpPr>
          <p:nvPr/>
        </p:nvSpPr>
        <p:spPr bwMode="gray">
          <a:xfrm>
            <a:off x="540698" y="144056"/>
            <a:ext cx="600075" cy="615950"/>
          </a:xfrm>
          <a:prstGeom prst="ellipse">
            <a:avLst/>
          </a:prstGeom>
          <a:solidFill>
            <a:srgbClr val="FF0000">
              <a:alpha val="80000"/>
            </a:srgbClr>
          </a:solidFill>
          <a:ln w="57150" algn="ctr">
            <a:solidFill>
              <a:srgbClr val="FFFF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gray">
          <a:xfrm>
            <a:off x="572448" y="252006"/>
            <a:ext cx="5318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05</a:t>
            </a:r>
            <a:endParaRPr lang="en-US" altLang="zh-CN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7" name="Oval 19"/>
          <p:cNvSpPr>
            <a:spLocks noChangeArrowheads="1"/>
          </p:cNvSpPr>
          <p:nvPr/>
        </p:nvSpPr>
        <p:spPr bwMode="gray">
          <a:xfrm>
            <a:off x="4811073" y="272644"/>
            <a:ext cx="349250" cy="358775"/>
          </a:xfrm>
          <a:prstGeom prst="ellipse">
            <a:avLst/>
          </a:prstGeom>
          <a:solidFill>
            <a:srgbClr val="FF0000">
              <a:alpha val="80000"/>
            </a:srgbClr>
          </a:solidFill>
          <a:ln w="57150" algn="ctr">
            <a:solidFill>
              <a:srgbClr val="FFFF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33" grpId="0"/>
      <p:bldP spid="37" grpId="0" bldLvl="0" animBg="1"/>
      <p:bldP spid="6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589625" y="216247"/>
            <a:ext cx="54565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矩形 162"/>
          <p:cNvSpPr/>
          <p:nvPr/>
        </p:nvSpPr>
        <p:spPr>
          <a:xfrm>
            <a:off x="370840" y="915035"/>
            <a:ext cx="8773160" cy="4131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jian'ron</a:t>
            </a:r>
            <a:endParaRPr lang="en-US" altLang="zh-CN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553085" y="984885"/>
            <a:ext cx="2311400" cy="1309370"/>
          </a:xfrm>
          <a:prstGeom prst="roundRect">
            <a:avLst>
              <a:gd name="adj" fmla="val 3230"/>
            </a:avLst>
          </a:prstGeom>
          <a:noFill/>
          <a:ln w="19050">
            <a:solidFill>
              <a:schemeClr val="accent1"/>
            </a:solidFill>
          </a:ln>
        </p:spPr>
        <p:txBody>
          <a:bodyPr rtlCol="0" anchor="ctr"/>
          <a:lstStyle/>
          <a:p>
            <a:pPr algn="ctr"/>
            <a:endParaRPr lang="zh-CN" altLang="en-US" sz="16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1023684" y="1594633"/>
            <a:ext cx="1370571" cy="0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headEnd type="oval" w="med" len="med"/>
            <a:tailEnd type="oval" w="med" len="med"/>
          </a:ln>
        </p:spPr>
      </p:cxnSp>
      <p:cxnSp>
        <p:nvCxnSpPr>
          <p:cNvPr id="31" name="直接箭头连接符 30"/>
          <p:cNvCxnSpPr/>
          <p:nvPr/>
        </p:nvCxnSpPr>
        <p:spPr>
          <a:xfrm>
            <a:off x="1023684" y="1966339"/>
            <a:ext cx="1370571" cy="0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headEnd type="oval" w="med" len="med"/>
            <a:tailEnd type="oval" w="med" len="med"/>
          </a:ln>
        </p:spPr>
      </p:cxnSp>
      <p:sp>
        <p:nvSpPr>
          <p:cNvPr id="33" name="矩形 32"/>
          <p:cNvSpPr/>
          <p:nvPr/>
        </p:nvSpPr>
        <p:spPr>
          <a:xfrm>
            <a:off x="589915" y="1594485"/>
            <a:ext cx="2413635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主从节点</a:t>
            </a:r>
            <a:r>
              <a:rPr lang="en-US" altLang="zh-CN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zh-CN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一主多从</a:t>
            </a:r>
            <a:endParaRPr lang="zh-CN" altLang="zh-CN" sz="1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1309165" y="599965"/>
            <a:ext cx="799609" cy="7843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435496" y="761304"/>
            <a:ext cx="546946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3550" y="732155"/>
            <a:ext cx="5377180" cy="43141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350" y="678180"/>
            <a:ext cx="2411730" cy="4204335"/>
          </a:xfrm>
          <a:prstGeom prst="rect">
            <a:avLst/>
          </a:prstGeom>
        </p:spPr>
      </p:pic>
      <p:sp>
        <p:nvSpPr>
          <p:cNvPr id="12" name="AutoShape 6"/>
          <p:cNvSpPr>
            <a:spLocks noChangeArrowheads="1"/>
          </p:cNvSpPr>
          <p:nvPr/>
        </p:nvSpPr>
        <p:spPr bwMode="gray">
          <a:xfrm>
            <a:off x="624835" y="166281"/>
            <a:ext cx="4435475" cy="59848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19050">
            <a:noFill/>
            <a:rou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gray">
          <a:xfrm>
            <a:off x="1234435" y="274231"/>
            <a:ext cx="3433763" cy="8604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1">
                <a:alpha val="2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速狮平台配置示例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50000"/>
              </a:spcBef>
            </a:pPr>
            <a:endParaRPr lang="zh-CN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Oval 8"/>
          <p:cNvSpPr>
            <a:spLocks noChangeArrowheads="1"/>
          </p:cNvSpPr>
          <p:nvPr/>
        </p:nvSpPr>
        <p:spPr bwMode="gray">
          <a:xfrm>
            <a:off x="540698" y="144056"/>
            <a:ext cx="600075" cy="615950"/>
          </a:xfrm>
          <a:prstGeom prst="ellipse">
            <a:avLst/>
          </a:prstGeom>
          <a:solidFill>
            <a:srgbClr val="FF0000">
              <a:alpha val="80000"/>
            </a:srgbClr>
          </a:solidFill>
          <a:ln w="57150" algn="ctr">
            <a:solidFill>
              <a:srgbClr val="FFFF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gray">
          <a:xfrm>
            <a:off x="572448" y="252006"/>
            <a:ext cx="5318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05</a:t>
            </a:r>
            <a:endParaRPr lang="en-US" altLang="zh-CN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7" name="Oval 19"/>
          <p:cNvSpPr>
            <a:spLocks noChangeArrowheads="1"/>
          </p:cNvSpPr>
          <p:nvPr/>
        </p:nvSpPr>
        <p:spPr bwMode="gray">
          <a:xfrm>
            <a:off x="4811073" y="272644"/>
            <a:ext cx="349250" cy="358775"/>
          </a:xfrm>
          <a:prstGeom prst="ellipse">
            <a:avLst/>
          </a:prstGeom>
          <a:solidFill>
            <a:srgbClr val="FF0000">
              <a:alpha val="80000"/>
            </a:srgbClr>
          </a:solidFill>
          <a:ln w="57150" algn="ctr">
            <a:solidFill>
              <a:srgbClr val="FFFF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33" grpId="0"/>
      <p:bldP spid="37" grpId="0" bldLvl="0" animBg="1"/>
      <p:bldP spid="6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589625" y="216247"/>
            <a:ext cx="54565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矩形 162"/>
          <p:cNvSpPr/>
          <p:nvPr/>
        </p:nvSpPr>
        <p:spPr>
          <a:xfrm>
            <a:off x="370840" y="915035"/>
            <a:ext cx="8773160" cy="4131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jian'ron</a:t>
            </a:r>
            <a:endParaRPr lang="en-US" altLang="zh-CN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553085" y="984885"/>
            <a:ext cx="2311400" cy="1309370"/>
          </a:xfrm>
          <a:prstGeom prst="roundRect">
            <a:avLst>
              <a:gd name="adj" fmla="val 3230"/>
            </a:avLst>
          </a:prstGeom>
          <a:noFill/>
          <a:ln w="19050">
            <a:solidFill>
              <a:schemeClr val="accent1"/>
            </a:solidFill>
          </a:ln>
        </p:spPr>
        <p:txBody>
          <a:bodyPr rtlCol="0" anchor="ctr"/>
          <a:lstStyle/>
          <a:p>
            <a:pPr algn="ctr"/>
            <a:endParaRPr lang="zh-CN" altLang="en-US" sz="16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1023684" y="1594633"/>
            <a:ext cx="1370571" cy="0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headEnd type="oval" w="med" len="med"/>
            <a:tailEnd type="oval" w="med" len="med"/>
          </a:ln>
        </p:spPr>
      </p:cxnSp>
      <p:cxnSp>
        <p:nvCxnSpPr>
          <p:cNvPr id="31" name="直接箭头连接符 30"/>
          <p:cNvCxnSpPr/>
          <p:nvPr/>
        </p:nvCxnSpPr>
        <p:spPr>
          <a:xfrm>
            <a:off x="1023684" y="1966339"/>
            <a:ext cx="1370571" cy="0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headEnd type="oval" w="med" len="med"/>
            <a:tailEnd type="oval" w="med" len="med"/>
          </a:ln>
        </p:spPr>
      </p:cxnSp>
      <p:sp>
        <p:nvSpPr>
          <p:cNvPr id="33" name="矩形 32"/>
          <p:cNvSpPr/>
          <p:nvPr/>
        </p:nvSpPr>
        <p:spPr>
          <a:xfrm>
            <a:off x="589915" y="1594485"/>
            <a:ext cx="2413635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节点：功能按钮</a:t>
            </a:r>
            <a:endParaRPr lang="en-US" altLang="zh-CN" sz="1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1309165" y="599965"/>
            <a:ext cx="799609" cy="7843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435496" y="761304"/>
            <a:ext cx="546946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0585" y="336550"/>
            <a:ext cx="2557145" cy="45427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0" y="2402840"/>
            <a:ext cx="5076190" cy="2476500"/>
          </a:xfrm>
          <a:prstGeom prst="rect">
            <a:avLst/>
          </a:prstGeom>
        </p:spPr>
      </p:pic>
      <p:sp>
        <p:nvSpPr>
          <p:cNvPr id="12" name="AutoShape 6"/>
          <p:cNvSpPr>
            <a:spLocks noChangeArrowheads="1"/>
          </p:cNvSpPr>
          <p:nvPr/>
        </p:nvSpPr>
        <p:spPr bwMode="gray">
          <a:xfrm>
            <a:off x="624835" y="166281"/>
            <a:ext cx="4435475" cy="59848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19050">
            <a:noFill/>
            <a:rou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gray">
          <a:xfrm>
            <a:off x="1234435" y="274231"/>
            <a:ext cx="3433763" cy="8604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1">
                <a:alpha val="2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速狮平台配置示例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50000"/>
              </a:spcBef>
            </a:pPr>
            <a:endParaRPr lang="zh-CN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Oval 8"/>
          <p:cNvSpPr>
            <a:spLocks noChangeArrowheads="1"/>
          </p:cNvSpPr>
          <p:nvPr/>
        </p:nvSpPr>
        <p:spPr bwMode="gray">
          <a:xfrm>
            <a:off x="540698" y="144056"/>
            <a:ext cx="600075" cy="615950"/>
          </a:xfrm>
          <a:prstGeom prst="ellipse">
            <a:avLst/>
          </a:prstGeom>
          <a:solidFill>
            <a:srgbClr val="FF0000">
              <a:alpha val="80000"/>
            </a:srgbClr>
          </a:solidFill>
          <a:ln w="57150" algn="ctr">
            <a:solidFill>
              <a:srgbClr val="FFFF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gray">
          <a:xfrm>
            <a:off x="572448" y="252006"/>
            <a:ext cx="5318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05</a:t>
            </a:r>
            <a:endParaRPr lang="en-US" altLang="zh-CN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7" name="Oval 19"/>
          <p:cNvSpPr>
            <a:spLocks noChangeArrowheads="1"/>
          </p:cNvSpPr>
          <p:nvPr/>
        </p:nvSpPr>
        <p:spPr bwMode="gray">
          <a:xfrm>
            <a:off x="4811073" y="272644"/>
            <a:ext cx="349250" cy="358775"/>
          </a:xfrm>
          <a:prstGeom prst="ellipse">
            <a:avLst/>
          </a:prstGeom>
          <a:solidFill>
            <a:srgbClr val="FF0000">
              <a:alpha val="80000"/>
            </a:srgbClr>
          </a:solidFill>
          <a:ln w="57150" algn="ctr">
            <a:solidFill>
              <a:srgbClr val="FFFF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33" grpId="0"/>
      <p:bldP spid="37" grpId="0" bldLvl="0" animBg="1"/>
      <p:bldP spid="6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589625" y="216247"/>
            <a:ext cx="54565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矩形 162"/>
          <p:cNvSpPr/>
          <p:nvPr/>
        </p:nvSpPr>
        <p:spPr>
          <a:xfrm>
            <a:off x="370840" y="915035"/>
            <a:ext cx="8773160" cy="4131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jian'ron</a:t>
            </a:r>
            <a:endParaRPr lang="en-US" altLang="zh-CN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553085" y="984885"/>
            <a:ext cx="2311400" cy="1309370"/>
          </a:xfrm>
          <a:prstGeom prst="roundRect">
            <a:avLst>
              <a:gd name="adj" fmla="val 3230"/>
            </a:avLst>
          </a:prstGeom>
          <a:noFill/>
          <a:ln w="19050">
            <a:solidFill>
              <a:schemeClr val="accent1"/>
            </a:solidFill>
          </a:ln>
        </p:spPr>
        <p:txBody>
          <a:bodyPr rtlCol="0" anchor="ctr"/>
          <a:lstStyle/>
          <a:p>
            <a:pPr algn="ctr"/>
            <a:endParaRPr lang="zh-CN" altLang="en-US" sz="16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1023684" y="1594633"/>
            <a:ext cx="1370571" cy="0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headEnd type="oval" w="med" len="med"/>
            <a:tailEnd type="oval" w="med" len="med"/>
          </a:ln>
        </p:spPr>
      </p:cxnSp>
      <p:cxnSp>
        <p:nvCxnSpPr>
          <p:cNvPr id="31" name="直接箭头连接符 30"/>
          <p:cNvCxnSpPr/>
          <p:nvPr/>
        </p:nvCxnSpPr>
        <p:spPr>
          <a:xfrm>
            <a:off x="1023684" y="1966339"/>
            <a:ext cx="1370571" cy="0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headEnd type="oval" w="med" len="med"/>
            <a:tailEnd type="oval" w="med" len="med"/>
          </a:ln>
        </p:spPr>
      </p:cxnSp>
      <p:sp>
        <p:nvSpPr>
          <p:cNvPr id="33" name="矩形 32"/>
          <p:cNvSpPr/>
          <p:nvPr/>
        </p:nvSpPr>
        <p:spPr>
          <a:xfrm>
            <a:off x="589915" y="1594485"/>
            <a:ext cx="2413635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辅助层级选择输入</a:t>
            </a:r>
            <a:endParaRPr lang="en-US" altLang="zh-CN" sz="1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1309165" y="599965"/>
            <a:ext cx="799609" cy="7843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435496" y="761304"/>
            <a:ext cx="546946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gray">
          <a:xfrm>
            <a:off x="624835" y="166281"/>
            <a:ext cx="4435475" cy="59848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19050">
            <a:noFill/>
            <a:rou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gray">
          <a:xfrm>
            <a:off x="1234435" y="274231"/>
            <a:ext cx="3433763" cy="8604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1">
                <a:alpha val="2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速狮平台配置示例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50000"/>
              </a:spcBef>
            </a:pPr>
            <a:endParaRPr lang="zh-CN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Oval 8"/>
          <p:cNvSpPr>
            <a:spLocks noChangeArrowheads="1"/>
          </p:cNvSpPr>
          <p:nvPr/>
        </p:nvSpPr>
        <p:spPr bwMode="gray">
          <a:xfrm>
            <a:off x="540698" y="144056"/>
            <a:ext cx="600075" cy="615950"/>
          </a:xfrm>
          <a:prstGeom prst="ellipse">
            <a:avLst/>
          </a:prstGeom>
          <a:solidFill>
            <a:srgbClr val="FF0000">
              <a:alpha val="80000"/>
            </a:srgbClr>
          </a:solidFill>
          <a:ln w="57150" algn="ctr">
            <a:solidFill>
              <a:srgbClr val="FFFF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gray">
          <a:xfrm>
            <a:off x="572448" y="252006"/>
            <a:ext cx="5318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05</a:t>
            </a:r>
            <a:endParaRPr lang="en-US" altLang="zh-CN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7" name="Oval 19"/>
          <p:cNvSpPr>
            <a:spLocks noChangeArrowheads="1"/>
          </p:cNvSpPr>
          <p:nvPr/>
        </p:nvSpPr>
        <p:spPr bwMode="gray">
          <a:xfrm>
            <a:off x="4811073" y="272644"/>
            <a:ext cx="349250" cy="358775"/>
          </a:xfrm>
          <a:prstGeom prst="ellipse">
            <a:avLst/>
          </a:prstGeom>
          <a:solidFill>
            <a:srgbClr val="FF0000">
              <a:alpha val="80000"/>
            </a:srgbClr>
          </a:solidFill>
          <a:ln w="57150" algn="ctr">
            <a:solidFill>
              <a:srgbClr val="FFFF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55410" y="915035"/>
            <a:ext cx="2314575" cy="36093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5" y="678180"/>
            <a:ext cx="2942590" cy="34474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33" grpId="0"/>
      <p:bldP spid="37" grpId="0" bldLvl="0" animBg="1"/>
      <p:bldP spid="6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589625" y="216247"/>
            <a:ext cx="54565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矩形 162"/>
          <p:cNvSpPr/>
          <p:nvPr/>
        </p:nvSpPr>
        <p:spPr>
          <a:xfrm>
            <a:off x="370840" y="915035"/>
            <a:ext cx="8773160" cy="4131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jian'ron</a:t>
            </a:r>
            <a:endParaRPr lang="en-US" altLang="zh-CN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553085" y="984885"/>
            <a:ext cx="2311400" cy="1309370"/>
          </a:xfrm>
          <a:prstGeom prst="roundRect">
            <a:avLst>
              <a:gd name="adj" fmla="val 3230"/>
            </a:avLst>
          </a:prstGeom>
          <a:noFill/>
          <a:ln w="19050">
            <a:solidFill>
              <a:schemeClr val="accent1"/>
            </a:solidFill>
          </a:ln>
        </p:spPr>
        <p:txBody>
          <a:bodyPr rtlCol="0" anchor="ctr"/>
          <a:lstStyle/>
          <a:p>
            <a:pPr algn="ctr"/>
            <a:endParaRPr lang="zh-CN" altLang="en-US" sz="16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1023684" y="1594633"/>
            <a:ext cx="1370571" cy="0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headEnd type="oval" w="med" len="med"/>
            <a:tailEnd type="oval" w="med" len="med"/>
          </a:ln>
        </p:spPr>
      </p:cxnSp>
      <p:cxnSp>
        <p:nvCxnSpPr>
          <p:cNvPr id="31" name="直接箭头连接符 30"/>
          <p:cNvCxnSpPr/>
          <p:nvPr/>
        </p:nvCxnSpPr>
        <p:spPr>
          <a:xfrm>
            <a:off x="1023684" y="1966339"/>
            <a:ext cx="1370571" cy="0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headEnd type="oval" w="med" len="med"/>
            <a:tailEnd type="oval" w="med" len="med"/>
          </a:ln>
        </p:spPr>
      </p:cxnSp>
      <p:sp>
        <p:nvSpPr>
          <p:cNvPr id="33" name="矩形 32"/>
          <p:cNvSpPr/>
          <p:nvPr/>
        </p:nvSpPr>
        <p:spPr>
          <a:xfrm>
            <a:off x="589915" y="1594485"/>
            <a:ext cx="2413635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下拉框辅助输入</a:t>
            </a:r>
            <a:endParaRPr lang="en-US" altLang="zh-CN" sz="1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1309165" y="599965"/>
            <a:ext cx="799609" cy="7843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435496" y="761304"/>
            <a:ext cx="546946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gray">
          <a:xfrm>
            <a:off x="624835" y="166281"/>
            <a:ext cx="4435475" cy="59848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19050">
            <a:noFill/>
            <a:rou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gray">
          <a:xfrm>
            <a:off x="1234435" y="274231"/>
            <a:ext cx="3433763" cy="8604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1">
                <a:alpha val="2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速狮平台配置示例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50000"/>
              </a:spcBef>
            </a:pPr>
            <a:endParaRPr lang="zh-CN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Oval 8"/>
          <p:cNvSpPr>
            <a:spLocks noChangeArrowheads="1"/>
          </p:cNvSpPr>
          <p:nvPr/>
        </p:nvSpPr>
        <p:spPr bwMode="gray">
          <a:xfrm>
            <a:off x="540698" y="144056"/>
            <a:ext cx="600075" cy="615950"/>
          </a:xfrm>
          <a:prstGeom prst="ellipse">
            <a:avLst/>
          </a:prstGeom>
          <a:solidFill>
            <a:srgbClr val="FF0000">
              <a:alpha val="80000"/>
            </a:srgbClr>
          </a:solidFill>
          <a:ln w="57150" algn="ctr">
            <a:solidFill>
              <a:srgbClr val="FFFF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gray">
          <a:xfrm>
            <a:off x="572448" y="252006"/>
            <a:ext cx="5318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05</a:t>
            </a:r>
            <a:endParaRPr lang="en-US" altLang="zh-CN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7" name="Oval 19"/>
          <p:cNvSpPr>
            <a:spLocks noChangeArrowheads="1"/>
          </p:cNvSpPr>
          <p:nvPr/>
        </p:nvSpPr>
        <p:spPr bwMode="gray">
          <a:xfrm>
            <a:off x="4811073" y="272644"/>
            <a:ext cx="349250" cy="358775"/>
          </a:xfrm>
          <a:prstGeom prst="ellipse">
            <a:avLst/>
          </a:prstGeom>
          <a:solidFill>
            <a:srgbClr val="FF0000">
              <a:alpha val="80000"/>
            </a:srgbClr>
          </a:solidFill>
          <a:ln w="57150" algn="ctr">
            <a:solidFill>
              <a:srgbClr val="FFFF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14700" y="415290"/>
            <a:ext cx="2885440" cy="46094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150" y="768350"/>
            <a:ext cx="1371600" cy="17430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33" grpId="0"/>
      <p:bldP spid="37" grpId="0" bldLvl="0" animBg="1"/>
      <p:bldP spid="6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1030"/>
            <a:ext cx="9144000" cy="365760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3785731" y="1454348"/>
            <a:ext cx="194574" cy="1"/>
          </a:xfrm>
          <a:prstGeom prst="line">
            <a:avLst/>
          </a:prstGeom>
          <a:noFill/>
          <a:ln w="38100" cap="flat" cmpd="sng" algn="ctr">
            <a:solidFill>
              <a:sysClr val="window" lastClr="FFFFFF">
                <a:lumMod val="95000"/>
              </a:sysClr>
            </a:solidFill>
            <a:prstDash val="solid"/>
            <a:miter lim="800000"/>
          </a:ln>
          <a:effectLst/>
        </p:spPr>
      </p:cxnSp>
      <p:sp>
        <p:nvSpPr>
          <p:cNvPr id="9" name="矩形 8"/>
          <p:cNvSpPr/>
          <p:nvPr/>
        </p:nvSpPr>
        <p:spPr>
          <a:xfrm>
            <a:off x="560134" y="187170"/>
            <a:ext cx="38551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406071" y="971031"/>
            <a:ext cx="6331858" cy="3657599"/>
          </a:xfrm>
          <a:prstGeom prst="rect">
            <a:avLst/>
          </a:prstGeom>
          <a:solidFill>
            <a:srgbClr val="0066B3">
              <a:alpha val="79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    录</a:t>
            </a:r>
            <a:endPara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</a:rPr>
              <a:t>01 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</a:rPr>
              <a:t>速狮平台简介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</a:rPr>
              <a:t>        02 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</a:rPr>
              <a:t>速狮平台软件安装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</a:rPr>
              <a:t>        03 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</a:rPr>
              <a:t>速狮平台运行逻辑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</a:rPr>
              <a:t>        04 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</a:rPr>
              <a:t>速狮平台环境切换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</a:rPr>
              <a:t>        05 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</a:rPr>
              <a:t>速狮平台配置示例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</a:rPr>
              <a:t>        06 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</a:rPr>
              <a:t>速狮平台内部术语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</a:rPr>
              <a:t>            07 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</a:rPr>
              <a:t>速狮开发平台数据库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589625" y="216247"/>
            <a:ext cx="54565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矩形 162"/>
          <p:cNvSpPr/>
          <p:nvPr/>
        </p:nvSpPr>
        <p:spPr>
          <a:xfrm>
            <a:off x="370840" y="915035"/>
            <a:ext cx="8773160" cy="4131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jian'ron</a:t>
            </a:r>
            <a:endParaRPr lang="en-US" altLang="zh-CN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553085" y="984885"/>
            <a:ext cx="2311400" cy="1309370"/>
          </a:xfrm>
          <a:prstGeom prst="roundRect">
            <a:avLst>
              <a:gd name="adj" fmla="val 3230"/>
            </a:avLst>
          </a:prstGeom>
          <a:noFill/>
          <a:ln w="19050">
            <a:solidFill>
              <a:schemeClr val="accent1"/>
            </a:solidFill>
          </a:ln>
        </p:spPr>
        <p:txBody>
          <a:bodyPr rtlCol="0" anchor="ctr"/>
          <a:lstStyle/>
          <a:p>
            <a:pPr algn="ctr"/>
            <a:endParaRPr lang="zh-CN" altLang="en-US" sz="16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1023684" y="1594633"/>
            <a:ext cx="1370571" cy="0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headEnd type="oval" w="med" len="med"/>
            <a:tailEnd type="oval" w="med" len="med"/>
          </a:ln>
        </p:spPr>
      </p:cxnSp>
      <p:cxnSp>
        <p:nvCxnSpPr>
          <p:cNvPr id="31" name="直接箭头连接符 30"/>
          <p:cNvCxnSpPr/>
          <p:nvPr/>
        </p:nvCxnSpPr>
        <p:spPr>
          <a:xfrm>
            <a:off x="1023684" y="1966339"/>
            <a:ext cx="1370571" cy="0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headEnd type="oval" w="med" len="med"/>
            <a:tailEnd type="oval" w="med" len="med"/>
          </a:ln>
        </p:spPr>
      </p:cxnSp>
      <p:sp>
        <p:nvSpPr>
          <p:cNvPr id="33" name="矩形 32"/>
          <p:cNvSpPr/>
          <p:nvPr/>
        </p:nvSpPr>
        <p:spPr>
          <a:xfrm>
            <a:off x="589915" y="1594485"/>
            <a:ext cx="2413635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查询器节点</a:t>
            </a:r>
            <a:endParaRPr lang="zh-CN" altLang="zh-CN" sz="1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1309165" y="599965"/>
            <a:ext cx="799609" cy="7843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435496" y="761304"/>
            <a:ext cx="546946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840" y="2294255"/>
            <a:ext cx="8094980" cy="26758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465" y="566420"/>
            <a:ext cx="2933065" cy="2362200"/>
          </a:xfrm>
          <a:prstGeom prst="rect">
            <a:avLst/>
          </a:prstGeom>
        </p:spPr>
      </p:pic>
      <p:sp>
        <p:nvSpPr>
          <p:cNvPr id="12" name="AutoShape 6"/>
          <p:cNvSpPr>
            <a:spLocks noChangeArrowheads="1"/>
          </p:cNvSpPr>
          <p:nvPr/>
        </p:nvSpPr>
        <p:spPr bwMode="gray">
          <a:xfrm>
            <a:off x="624835" y="166281"/>
            <a:ext cx="4435475" cy="59848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19050">
            <a:noFill/>
            <a:rou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gray">
          <a:xfrm>
            <a:off x="1234435" y="274231"/>
            <a:ext cx="3433763" cy="8604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1">
                <a:alpha val="2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速狮平台配置示例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50000"/>
              </a:spcBef>
            </a:pPr>
            <a:endParaRPr lang="zh-CN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Oval 8"/>
          <p:cNvSpPr>
            <a:spLocks noChangeArrowheads="1"/>
          </p:cNvSpPr>
          <p:nvPr/>
        </p:nvSpPr>
        <p:spPr bwMode="gray">
          <a:xfrm>
            <a:off x="540698" y="144056"/>
            <a:ext cx="600075" cy="615950"/>
          </a:xfrm>
          <a:prstGeom prst="ellipse">
            <a:avLst/>
          </a:prstGeom>
          <a:solidFill>
            <a:srgbClr val="FF0000">
              <a:alpha val="80000"/>
            </a:srgbClr>
          </a:solidFill>
          <a:ln w="57150" algn="ctr">
            <a:solidFill>
              <a:srgbClr val="FFFF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gray">
          <a:xfrm>
            <a:off x="572448" y="252006"/>
            <a:ext cx="5318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05</a:t>
            </a:r>
            <a:endParaRPr lang="en-US" altLang="zh-CN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7" name="Oval 19"/>
          <p:cNvSpPr>
            <a:spLocks noChangeArrowheads="1"/>
          </p:cNvSpPr>
          <p:nvPr/>
        </p:nvSpPr>
        <p:spPr bwMode="gray">
          <a:xfrm>
            <a:off x="4811073" y="272644"/>
            <a:ext cx="349250" cy="358775"/>
          </a:xfrm>
          <a:prstGeom prst="ellipse">
            <a:avLst/>
          </a:prstGeom>
          <a:solidFill>
            <a:srgbClr val="FF0000">
              <a:alpha val="80000"/>
            </a:srgbClr>
          </a:solidFill>
          <a:ln w="57150" algn="ctr">
            <a:solidFill>
              <a:srgbClr val="FFFF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33" grpId="0"/>
      <p:bldP spid="37" grpId="0" bldLvl="0" animBg="1"/>
      <p:bldP spid="6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589625" y="216247"/>
            <a:ext cx="54565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矩形 162"/>
          <p:cNvSpPr/>
          <p:nvPr/>
        </p:nvSpPr>
        <p:spPr>
          <a:xfrm>
            <a:off x="370840" y="915035"/>
            <a:ext cx="8773160" cy="4131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jian'ron</a:t>
            </a:r>
            <a:endParaRPr lang="en-US" altLang="zh-CN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553085" y="984885"/>
            <a:ext cx="2311400" cy="1309370"/>
          </a:xfrm>
          <a:prstGeom prst="roundRect">
            <a:avLst>
              <a:gd name="adj" fmla="val 3230"/>
            </a:avLst>
          </a:prstGeom>
          <a:noFill/>
          <a:ln w="19050">
            <a:solidFill>
              <a:schemeClr val="accent1"/>
            </a:solidFill>
          </a:ln>
        </p:spPr>
        <p:txBody>
          <a:bodyPr rtlCol="0" anchor="ctr"/>
          <a:lstStyle/>
          <a:p>
            <a:pPr algn="ctr"/>
            <a:endParaRPr lang="zh-CN" altLang="en-US" sz="16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1023684" y="1594633"/>
            <a:ext cx="1370571" cy="0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headEnd type="oval" w="med" len="med"/>
            <a:tailEnd type="oval" w="med" len="med"/>
          </a:ln>
        </p:spPr>
      </p:cxnSp>
      <p:cxnSp>
        <p:nvCxnSpPr>
          <p:cNvPr id="31" name="直接箭头连接符 30"/>
          <p:cNvCxnSpPr/>
          <p:nvPr/>
        </p:nvCxnSpPr>
        <p:spPr>
          <a:xfrm>
            <a:off x="1023684" y="1966339"/>
            <a:ext cx="1370571" cy="0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headEnd type="oval" w="med" len="med"/>
            <a:tailEnd type="oval" w="med" len="med"/>
          </a:ln>
        </p:spPr>
      </p:cxnSp>
      <p:sp>
        <p:nvSpPr>
          <p:cNvPr id="33" name="矩形 32"/>
          <p:cNvSpPr/>
          <p:nvPr/>
        </p:nvSpPr>
        <p:spPr>
          <a:xfrm>
            <a:off x="589915" y="1594485"/>
            <a:ext cx="2413635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交叉制表节点</a:t>
            </a:r>
            <a:endParaRPr lang="zh-CN" altLang="zh-CN" sz="1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1309165" y="599965"/>
            <a:ext cx="799609" cy="7843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435496" y="761304"/>
            <a:ext cx="546946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gray">
          <a:xfrm>
            <a:off x="624835" y="166281"/>
            <a:ext cx="4435475" cy="59848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19050">
            <a:noFill/>
            <a:rou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gray">
          <a:xfrm>
            <a:off x="1234435" y="274231"/>
            <a:ext cx="3433763" cy="8604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1">
                <a:alpha val="2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速狮平台配置示例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50000"/>
              </a:spcBef>
            </a:pPr>
            <a:endParaRPr lang="zh-CN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Oval 8"/>
          <p:cNvSpPr>
            <a:spLocks noChangeArrowheads="1"/>
          </p:cNvSpPr>
          <p:nvPr/>
        </p:nvSpPr>
        <p:spPr bwMode="gray">
          <a:xfrm>
            <a:off x="540698" y="144056"/>
            <a:ext cx="600075" cy="615950"/>
          </a:xfrm>
          <a:prstGeom prst="ellipse">
            <a:avLst/>
          </a:prstGeom>
          <a:solidFill>
            <a:srgbClr val="FF0000">
              <a:alpha val="80000"/>
            </a:srgbClr>
          </a:solidFill>
          <a:ln w="57150" algn="ctr">
            <a:solidFill>
              <a:srgbClr val="FFFF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gray">
          <a:xfrm>
            <a:off x="572448" y="252006"/>
            <a:ext cx="5318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05</a:t>
            </a:r>
            <a:endParaRPr lang="en-US" altLang="zh-CN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7" name="Oval 19"/>
          <p:cNvSpPr>
            <a:spLocks noChangeArrowheads="1"/>
          </p:cNvSpPr>
          <p:nvPr/>
        </p:nvSpPr>
        <p:spPr bwMode="gray">
          <a:xfrm>
            <a:off x="4811073" y="272644"/>
            <a:ext cx="349250" cy="358775"/>
          </a:xfrm>
          <a:prstGeom prst="ellipse">
            <a:avLst/>
          </a:prstGeom>
          <a:solidFill>
            <a:srgbClr val="FF0000">
              <a:alpha val="80000"/>
            </a:srgbClr>
          </a:solidFill>
          <a:ln w="57150" algn="ctr">
            <a:solidFill>
              <a:srgbClr val="FFFF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0375" y="2928620"/>
            <a:ext cx="4599940" cy="1181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980" y="1223010"/>
            <a:ext cx="2656840" cy="20478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33" grpId="0"/>
      <p:bldP spid="37" grpId="0" bldLvl="0" animBg="1"/>
      <p:bldP spid="6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589625" y="216247"/>
            <a:ext cx="54565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矩形 162"/>
          <p:cNvSpPr/>
          <p:nvPr/>
        </p:nvSpPr>
        <p:spPr>
          <a:xfrm>
            <a:off x="370840" y="915035"/>
            <a:ext cx="8773160" cy="4131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jian'ron</a:t>
            </a:r>
            <a:endParaRPr lang="en-US" altLang="zh-CN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gray">
          <a:xfrm>
            <a:off x="624835" y="166281"/>
            <a:ext cx="4435475" cy="59848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19050">
            <a:noFill/>
            <a:rou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gray">
          <a:xfrm>
            <a:off x="1234435" y="274231"/>
            <a:ext cx="3433763" cy="8604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1">
                <a:alpha val="2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速狮平台内部术语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50000"/>
              </a:spcBef>
            </a:pPr>
            <a:endParaRPr lang="zh-CN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Oval 8"/>
          <p:cNvSpPr>
            <a:spLocks noChangeArrowheads="1"/>
          </p:cNvSpPr>
          <p:nvPr/>
        </p:nvSpPr>
        <p:spPr bwMode="gray">
          <a:xfrm>
            <a:off x="540698" y="144056"/>
            <a:ext cx="600075" cy="615950"/>
          </a:xfrm>
          <a:prstGeom prst="ellipse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 w="57150" algn="ctr">
            <a:solidFill>
              <a:srgbClr val="FFFF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gray">
          <a:xfrm>
            <a:off x="572448" y="252006"/>
            <a:ext cx="5318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05</a:t>
            </a:r>
            <a:endParaRPr lang="en-US" altLang="zh-CN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7" name="Oval 19"/>
          <p:cNvSpPr>
            <a:spLocks noChangeArrowheads="1"/>
          </p:cNvSpPr>
          <p:nvPr/>
        </p:nvSpPr>
        <p:spPr bwMode="gray">
          <a:xfrm>
            <a:off x="4811073" y="272644"/>
            <a:ext cx="349250" cy="358775"/>
          </a:xfrm>
          <a:prstGeom prst="ellipse">
            <a:avLst/>
          </a:prstGeom>
          <a:solidFill>
            <a:srgbClr val="7030A0">
              <a:alpha val="80000"/>
            </a:srgbClr>
          </a:solidFill>
          <a:ln w="57150" algn="ctr">
            <a:solidFill>
              <a:srgbClr val="FFFF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20065" y="915035"/>
            <a:ext cx="8103235" cy="3014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XX数据库</a:t>
            </a:r>
            <a:endParaRPr lang="zh-CN" altLang="en-US"/>
          </a:p>
          <a:p>
            <a:r>
              <a:rPr lang="zh-CN" altLang="en-US"/>
              <a:t>实际工作中，使用到不只一个数据库，通常称呼数据库的时候按照IP、数据库所在公司</a:t>
            </a:r>
            <a:r>
              <a:rPr lang="en-US" altLang="zh-CN"/>
              <a:t>+</a:t>
            </a:r>
            <a:r>
              <a:rPr lang="zh-CN" altLang="en-US"/>
              <a:t>使用场景两种方式简称</a:t>
            </a:r>
            <a:endParaRPr lang="zh-CN" altLang="en-US"/>
          </a:p>
          <a:p>
            <a:r>
              <a:rPr lang="zh-CN" altLang="en-US"/>
              <a:t>tns示例:</a:t>
            </a:r>
            <a:endParaRPr lang="zh-CN" altLang="en-US"/>
          </a:p>
          <a:p>
            <a:r>
              <a:rPr lang="zh-CN" altLang="en-US"/>
              <a:t>SS_DEV_bwdb =</a:t>
            </a:r>
            <a:endParaRPr lang="zh-CN" altLang="en-US"/>
          </a:p>
          <a:p>
            <a:r>
              <a:rPr lang="zh-CN" altLang="en-US"/>
              <a:t>  (DESCRIPTION =</a:t>
            </a:r>
            <a:endParaRPr lang="zh-CN" altLang="en-US"/>
          </a:p>
          <a:p>
            <a:r>
              <a:rPr lang="zh-CN" altLang="en-US"/>
              <a:t>    (ADDRESS = (PROTOCOL = TCP)(HOST = 192.168.0.133)(PORT = 1521))</a:t>
            </a:r>
            <a:endParaRPr lang="zh-CN" altLang="en-US"/>
          </a:p>
          <a:p>
            <a:r>
              <a:rPr lang="zh-CN" altLang="en-US"/>
              <a:t>    (CONNECT_DATA =</a:t>
            </a:r>
            <a:endParaRPr lang="zh-CN" altLang="en-US"/>
          </a:p>
          <a:p>
            <a:r>
              <a:rPr lang="zh-CN" altLang="en-US"/>
              <a:t>      (SERVER = DEDICATED)</a:t>
            </a:r>
            <a:endParaRPr lang="zh-CN" altLang="en-US"/>
          </a:p>
          <a:p>
            <a:r>
              <a:rPr lang="zh-CN" altLang="en-US"/>
              <a:t>      (SERVICE_NAME = sforacle)</a:t>
            </a:r>
            <a:endParaRPr lang="zh-CN" altLang="en-US"/>
          </a:p>
          <a:p>
            <a:r>
              <a:rPr lang="zh-CN" altLang="en-US"/>
              <a:t>    )</a:t>
            </a:r>
            <a:endParaRPr lang="zh-CN" altLang="en-US"/>
          </a:p>
          <a:p>
            <a:r>
              <a:rPr lang="zh-CN" altLang="en-US"/>
              <a:t>) </a:t>
            </a:r>
            <a:endParaRPr lang="zh-CN" altLang="en-US"/>
          </a:p>
          <a:p>
            <a:r>
              <a:rPr lang="zh-CN" altLang="en-US"/>
              <a:t>一般而言，根据ip可以称它为133数据库，根据使用场景，可称为速狮开发配置库、速狮开发业务库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589625" y="216247"/>
            <a:ext cx="54565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矩形 162"/>
          <p:cNvSpPr/>
          <p:nvPr/>
        </p:nvSpPr>
        <p:spPr>
          <a:xfrm>
            <a:off x="370840" y="915035"/>
            <a:ext cx="8773160" cy="4131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jian'ron</a:t>
            </a:r>
            <a:endParaRPr lang="en-US" altLang="zh-CN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gray">
          <a:xfrm>
            <a:off x="624835" y="166281"/>
            <a:ext cx="4435475" cy="59848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19050">
            <a:noFill/>
            <a:rou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gray">
          <a:xfrm>
            <a:off x="1234435" y="274231"/>
            <a:ext cx="3433763" cy="8604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1">
                <a:alpha val="2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速狮平台内部术语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50000"/>
              </a:spcBef>
            </a:pPr>
            <a:endParaRPr lang="zh-CN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Oval 8"/>
          <p:cNvSpPr>
            <a:spLocks noChangeArrowheads="1"/>
          </p:cNvSpPr>
          <p:nvPr/>
        </p:nvSpPr>
        <p:spPr bwMode="gray">
          <a:xfrm>
            <a:off x="540698" y="144056"/>
            <a:ext cx="600075" cy="615950"/>
          </a:xfrm>
          <a:prstGeom prst="ellipse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 w="57150" algn="ctr">
            <a:solidFill>
              <a:srgbClr val="FFFF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gray">
          <a:xfrm>
            <a:off x="572448" y="252006"/>
            <a:ext cx="5318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05</a:t>
            </a:r>
            <a:endParaRPr lang="en-US" altLang="zh-CN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7" name="Oval 19"/>
          <p:cNvSpPr>
            <a:spLocks noChangeArrowheads="1"/>
          </p:cNvSpPr>
          <p:nvPr/>
        </p:nvSpPr>
        <p:spPr bwMode="gray">
          <a:xfrm>
            <a:off x="4811073" y="272644"/>
            <a:ext cx="349250" cy="358775"/>
          </a:xfrm>
          <a:prstGeom prst="ellipse">
            <a:avLst/>
          </a:prstGeom>
          <a:solidFill>
            <a:srgbClr val="7030A0">
              <a:alpha val="80000"/>
            </a:srgbClr>
          </a:solidFill>
          <a:ln w="57150" algn="ctr">
            <a:solidFill>
              <a:srgbClr val="FFFF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20065" y="765175"/>
            <a:ext cx="8103235" cy="4261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配置库</a:t>
            </a:r>
            <a:endParaRPr lang="zh-CN" altLang="en-US" sz="2800"/>
          </a:p>
          <a:p>
            <a:r>
              <a:rPr lang="zh-CN" altLang="en-US"/>
              <a:t>(可先复习Oracle数据库、实例、用户、表空间、表之间的关系)</a:t>
            </a:r>
            <a:endParaRPr lang="zh-CN" altLang="en-US"/>
          </a:p>
          <a:p>
            <a:r>
              <a:rPr lang="zh-CN" altLang="en-US"/>
              <a:t>配置语句</a:t>
            </a:r>
            <a:endParaRPr lang="zh-CN" altLang="en-US"/>
          </a:p>
          <a:p>
            <a:r>
              <a:rPr lang="zh-CN" altLang="en-US"/>
              <a:t>配置语句主要包含DML（data manipulation language）数据操纵语言，就是select、insert、update、delete等，对数据库数据进行增删改查等。</a:t>
            </a:r>
            <a:endParaRPr lang="zh-CN" altLang="en-US"/>
          </a:p>
          <a:p>
            <a:r>
              <a:rPr lang="zh-CN" altLang="en-US"/>
              <a:t>简单配置语句示例:</a:t>
            </a:r>
            <a:endParaRPr lang="zh-CN" altLang="en-US"/>
          </a:p>
          <a:p>
            <a:r>
              <a:rPr lang="zh-CN" altLang="en-US"/>
              <a:t>Select 1 from dual;</a:t>
            </a:r>
            <a:endParaRPr lang="zh-CN" altLang="en-US"/>
          </a:p>
          <a:p>
            <a:r>
              <a:rPr lang="zh-CN" altLang="en-US"/>
              <a:t>Select 1 from dummy;</a:t>
            </a:r>
            <a:endParaRPr lang="zh-CN" altLang="en-US"/>
          </a:p>
          <a:p>
            <a:r>
              <a:rPr lang="zh-CN" altLang="en-US"/>
              <a:t>Insert into deal(deal_id) values(‘123456’);</a:t>
            </a:r>
            <a:endParaRPr lang="zh-CN" altLang="en-US"/>
          </a:p>
          <a:p>
            <a:r>
              <a:rPr lang="zh-CN" altLang="en-US"/>
              <a:t>Update deal set deal_id=’1’ where deal_id=’123456’;</a:t>
            </a:r>
            <a:endParaRPr lang="zh-CN" altLang="en-US"/>
          </a:p>
          <a:p>
            <a:r>
              <a:rPr lang="zh-CN" altLang="en-US"/>
              <a:t>Delete from deal where deal_id=’123456’;</a:t>
            </a:r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  <a:p>
            <a:r>
              <a:rPr lang="zh-CN" altLang="en-US"/>
              <a:t>配置表</a:t>
            </a:r>
            <a:endParaRPr lang="zh-CN" altLang="en-US"/>
          </a:p>
          <a:p>
            <a:r>
              <a:rPr lang="zh-CN" altLang="en-US"/>
              <a:t>   存放配置语句的表统称为配置表。</a:t>
            </a:r>
            <a:endParaRPr lang="zh-CN" altLang="en-US"/>
          </a:p>
          <a:p>
            <a:r>
              <a:rPr lang="zh-CN" altLang="en-US"/>
              <a:t>配置用户</a:t>
            </a:r>
            <a:endParaRPr lang="zh-CN" altLang="en-US"/>
          </a:p>
          <a:p>
            <a:r>
              <a:rPr lang="zh-CN" altLang="en-US"/>
              <a:t>   配置表的owner用户称为配置用户。</a:t>
            </a:r>
            <a:endParaRPr lang="zh-CN" altLang="en-US"/>
          </a:p>
          <a:p>
            <a:r>
              <a:rPr lang="zh-CN" altLang="en-US"/>
              <a:t>配置库</a:t>
            </a:r>
            <a:endParaRPr lang="zh-CN" altLang="en-US"/>
          </a:p>
          <a:p>
            <a:r>
              <a:rPr lang="zh-CN" altLang="en-US"/>
              <a:t>   存放配置表、速狮平台服务端C3P0配置的数据库称为配置库。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589625" y="216247"/>
            <a:ext cx="54565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矩形 162"/>
          <p:cNvSpPr/>
          <p:nvPr/>
        </p:nvSpPr>
        <p:spPr>
          <a:xfrm>
            <a:off x="370840" y="915035"/>
            <a:ext cx="8773160" cy="4131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jian'ron</a:t>
            </a:r>
            <a:endParaRPr lang="en-US" altLang="zh-CN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gray">
          <a:xfrm>
            <a:off x="624835" y="166281"/>
            <a:ext cx="4435475" cy="59848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19050">
            <a:noFill/>
            <a:rou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gray">
          <a:xfrm>
            <a:off x="1234435" y="274231"/>
            <a:ext cx="3433763" cy="8604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1">
                <a:alpha val="2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速狮平台内部术语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50000"/>
              </a:spcBef>
            </a:pPr>
            <a:endParaRPr lang="zh-CN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Oval 8"/>
          <p:cNvSpPr>
            <a:spLocks noChangeArrowheads="1"/>
          </p:cNvSpPr>
          <p:nvPr/>
        </p:nvSpPr>
        <p:spPr bwMode="gray">
          <a:xfrm>
            <a:off x="540698" y="144056"/>
            <a:ext cx="600075" cy="615950"/>
          </a:xfrm>
          <a:prstGeom prst="ellipse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 w="57150" algn="ctr">
            <a:solidFill>
              <a:srgbClr val="FFFF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gray">
          <a:xfrm>
            <a:off x="572448" y="252006"/>
            <a:ext cx="5318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05</a:t>
            </a:r>
            <a:endParaRPr lang="en-US" altLang="zh-CN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7" name="Oval 19"/>
          <p:cNvSpPr>
            <a:spLocks noChangeArrowheads="1"/>
          </p:cNvSpPr>
          <p:nvPr/>
        </p:nvSpPr>
        <p:spPr bwMode="gray">
          <a:xfrm>
            <a:off x="4811073" y="272644"/>
            <a:ext cx="349250" cy="358775"/>
          </a:xfrm>
          <a:prstGeom prst="ellipse">
            <a:avLst/>
          </a:prstGeom>
          <a:solidFill>
            <a:srgbClr val="7030A0">
              <a:alpha val="80000"/>
            </a:srgbClr>
          </a:solidFill>
          <a:ln w="57150" algn="ctr">
            <a:solidFill>
              <a:srgbClr val="FFFF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24840" y="1009015"/>
            <a:ext cx="8103235" cy="2599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业务库</a:t>
            </a:r>
            <a:endParaRPr lang="zh-CN" altLang="en-US" sz="2800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4.1 业务表</a:t>
            </a:r>
            <a:endParaRPr lang="zh-CN" altLang="en-US"/>
          </a:p>
          <a:p>
            <a:r>
              <a:rPr lang="zh-CN" altLang="en-US"/>
              <a:t>配置语句执行所涉及到表称为业务表。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4.2 业务用户</a:t>
            </a:r>
            <a:endParaRPr lang="zh-CN" altLang="en-US"/>
          </a:p>
          <a:p>
            <a:r>
              <a:rPr lang="zh-CN" altLang="en-US"/>
              <a:t>   业务表的owner用户统称为业务用户。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4.2 业务库</a:t>
            </a:r>
            <a:endParaRPr lang="zh-CN" altLang="en-US"/>
          </a:p>
          <a:p>
            <a:r>
              <a:rPr lang="zh-CN" altLang="en-US"/>
              <a:t> 存放业务表的数据库称为业务库。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589625" y="216247"/>
            <a:ext cx="54565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矩形 162"/>
          <p:cNvSpPr/>
          <p:nvPr/>
        </p:nvSpPr>
        <p:spPr>
          <a:xfrm>
            <a:off x="370840" y="915035"/>
            <a:ext cx="8773160" cy="4131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jian'ron</a:t>
            </a:r>
            <a:endParaRPr lang="en-US" altLang="zh-CN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gray">
          <a:xfrm>
            <a:off x="624835" y="166281"/>
            <a:ext cx="4435475" cy="59848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19050">
            <a:noFill/>
            <a:rou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gray">
          <a:xfrm>
            <a:off x="1234435" y="274231"/>
            <a:ext cx="3433763" cy="8604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1">
                <a:alpha val="2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速狮开发平台数据库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50000"/>
              </a:spcBef>
            </a:pPr>
            <a:endParaRPr lang="zh-CN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Oval 8"/>
          <p:cNvSpPr>
            <a:spLocks noChangeArrowheads="1"/>
          </p:cNvSpPr>
          <p:nvPr/>
        </p:nvSpPr>
        <p:spPr bwMode="gray">
          <a:xfrm>
            <a:off x="540698" y="144056"/>
            <a:ext cx="600075" cy="615950"/>
          </a:xfrm>
          <a:prstGeom prst="ellipse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 w="57150" algn="ctr">
            <a:solidFill>
              <a:srgbClr val="FFFF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gray">
          <a:xfrm>
            <a:off x="572448" y="252006"/>
            <a:ext cx="531812" cy="299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06</a:t>
            </a:r>
            <a:endParaRPr lang="en-US" altLang="zh-CN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7" name="Oval 19"/>
          <p:cNvSpPr>
            <a:spLocks noChangeArrowheads="1"/>
          </p:cNvSpPr>
          <p:nvPr/>
        </p:nvSpPr>
        <p:spPr bwMode="gray">
          <a:xfrm>
            <a:off x="4811073" y="272644"/>
            <a:ext cx="349250" cy="358775"/>
          </a:xfrm>
          <a:prstGeom prst="ellipse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 w="57150" algn="ctr">
            <a:solidFill>
              <a:srgbClr val="FFFF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20065" y="3565525"/>
            <a:ext cx="8103235" cy="112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r>
              <a:rPr lang="zh-CN" altLang="en-US"/>
              <a:t>    每个速狮平台包含配置库（有且仅有1个）和业务库（1个或大于1个），业务库和配置库可以是同一个数据库。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2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0743" y="1437640"/>
            <a:ext cx="2856865" cy="1619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4320540" y="1369695"/>
            <a:ext cx="4594860" cy="1960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SS_DEV_bwdb =</a:t>
            </a:r>
            <a:endParaRPr lang="zh-CN" altLang="en-US"/>
          </a:p>
          <a:p>
            <a:r>
              <a:rPr lang="zh-CN" altLang="en-US">
                <a:sym typeface="+mn-ea"/>
              </a:rPr>
              <a:t>  (DESCRIPTION =</a:t>
            </a:r>
            <a:endParaRPr lang="zh-CN" altLang="en-US"/>
          </a:p>
          <a:p>
            <a:r>
              <a:rPr lang="zh-CN" altLang="en-US">
                <a:sym typeface="+mn-ea"/>
              </a:rPr>
              <a:t>    (ADDRESS = (PROTOCOL = TCP)(HOST = 192.168.0.133)(PORT = 1521))</a:t>
            </a:r>
            <a:endParaRPr lang="zh-CN" altLang="en-US"/>
          </a:p>
          <a:p>
            <a:r>
              <a:rPr lang="zh-CN" altLang="en-US">
                <a:sym typeface="+mn-ea"/>
              </a:rPr>
              <a:t>    (CONNECT_DATA =</a:t>
            </a:r>
            <a:endParaRPr lang="zh-CN" altLang="en-US"/>
          </a:p>
          <a:p>
            <a:r>
              <a:rPr lang="zh-CN" altLang="en-US">
                <a:sym typeface="+mn-ea"/>
              </a:rPr>
              <a:t>      (SERVER = DEDICATED)</a:t>
            </a:r>
            <a:endParaRPr lang="zh-CN" altLang="en-US"/>
          </a:p>
          <a:p>
            <a:r>
              <a:rPr lang="zh-CN" altLang="en-US">
                <a:sym typeface="+mn-ea"/>
              </a:rPr>
              <a:t>      (SERVICE_NAME = sforacle)</a:t>
            </a:r>
            <a:endParaRPr lang="zh-CN" altLang="en-US"/>
          </a:p>
          <a:p>
            <a:r>
              <a:rPr lang="zh-CN" altLang="en-US">
                <a:sym typeface="+mn-ea"/>
              </a:rPr>
              <a:t>    )</a:t>
            </a:r>
            <a:endParaRPr lang="zh-CN" altLang="en-US"/>
          </a:p>
          <a:p>
            <a:r>
              <a:rPr lang="zh-CN" altLang="en-US">
                <a:sym typeface="+mn-ea"/>
              </a:rPr>
              <a:t>) 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3127700" y="1762323"/>
            <a:ext cx="3236785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400" b="1" dirty="0">
                <a:solidFill>
                  <a:srgbClr val="0061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感谢您的支持！</a:t>
            </a:r>
            <a:endParaRPr lang="zh-CN" altLang="en-US" sz="3400" b="1" dirty="0">
              <a:solidFill>
                <a:srgbClr val="0061A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121001" y="2545294"/>
            <a:ext cx="3250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latin typeface="Avenir LT Std 65 Medium" panose="020B0603020203020204" pitchFamily="34" charset="0"/>
                <a:ea typeface="思源黑体 CN Bold" panose="020B0800000000000000" pitchFamily="34" charset="-122"/>
              </a:rPr>
              <a:t>THANK YOU FOR YOUR PATIENCE.</a:t>
            </a:r>
            <a:endParaRPr lang="zh-CN" altLang="en-US" sz="1400" b="1" dirty="0">
              <a:latin typeface="Avenir LT Std 65 Medium" panose="020B0603020203020204" pitchFamily="34" charset="0"/>
              <a:ea typeface="思源黑体 CN Bold" panose="020B08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653" y="-98225"/>
            <a:ext cx="3928880" cy="179222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197987" y="2071042"/>
            <a:ext cx="4389935" cy="2344987"/>
          </a:xfrm>
          <a:prstGeom prst="rect">
            <a:avLst/>
          </a:prstGeom>
          <a:solidFill>
            <a:srgbClr val="0066B3"/>
          </a:solidFill>
          <a:ln>
            <a:noFill/>
          </a:ln>
        </p:spPr>
        <p:txBody>
          <a:bodyPr vert="horz" wrap="square" lIns="96430" tIns="48216" rIns="96430" bIns="48216" numCol="1" rtlCol="0" anchor="t" anchorCtr="0" compatLnSpc="1"/>
          <a:lstStyle/>
          <a:p>
            <a:pPr marL="0" marR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速狮平台（曾用名蓝鲸平台）基于REST服务框架，是一个面向技术开发人员的业务开发和运维平台，提供前端开发配置框架、技术组件和基础业务组件库、可视化开发及运维平台，以帮助开发人员简化系统设计，降低系统耦合度，提高开发效率，降低开发成本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0" marR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 开发人员无需掌握复杂技能，仅需掌握一定的SQL开发能力即可，凡是需要太强技术性的东西，通通交给平台智能性的功能自己去完成，真正做到“开发即配置，所见即所得”。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921" y="1131630"/>
            <a:ext cx="4256534" cy="328439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98120" y="1131570"/>
            <a:ext cx="4390390" cy="9391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平台概述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AutoShape 2"/>
          <p:cNvSpPr>
            <a:spLocks noChangeArrowheads="1"/>
          </p:cNvSpPr>
          <p:nvPr/>
        </p:nvSpPr>
        <p:spPr bwMode="gray">
          <a:xfrm>
            <a:off x="531495" y="164465"/>
            <a:ext cx="4435475" cy="59848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19050">
            <a:noFill/>
            <a:rou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5" name="Text Box 3"/>
          <p:cNvSpPr txBox="1">
            <a:spLocks noChangeArrowheads="1"/>
          </p:cNvSpPr>
          <p:nvPr/>
        </p:nvSpPr>
        <p:spPr bwMode="gray">
          <a:xfrm>
            <a:off x="1082691" y="230971"/>
            <a:ext cx="3433763" cy="4603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1">
                <a:alpha val="2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速狮平台简介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Oval 4"/>
          <p:cNvSpPr>
            <a:spLocks noChangeArrowheads="1"/>
          </p:cNvSpPr>
          <p:nvPr/>
        </p:nvSpPr>
        <p:spPr bwMode="gray">
          <a:xfrm>
            <a:off x="482283" y="164465"/>
            <a:ext cx="600075" cy="615950"/>
          </a:xfrm>
          <a:prstGeom prst="ellipse">
            <a:avLst/>
          </a:prstGeom>
          <a:solidFill>
            <a:schemeClr val="accent2">
              <a:alpha val="79999"/>
            </a:schemeClr>
          </a:solidFill>
          <a:ln w="57150" algn="ctr">
            <a:solidFill>
              <a:srgbClr val="FFFF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gray">
          <a:xfrm>
            <a:off x="515620" y="259715"/>
            <a:ext cx="5318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b="1" dirty="0">
                <a:solidFill>
                  <a:schemeClr val="bg1"/>
                </a:solidFill>
                <a:latin typeface="Verdana" panose="020B0604030504040204" pitchFamily="34" charset="0"/>
              </a:rPr>
              <a:t>01</a:t>
            </a:r>
            <a:endParaRPr lang="en-US" altLang="zh-CN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28" name="Oval 18"/>
          <p:cNvSpPr>
            <a:spLocks noChangeArrowheads="1"/>
          </p:cNvSpPr>
          <p:nvPr/>
        </p:nvSpPr>
        <p:spPr bwMode="gray">
          <a:xfrm>
            <a:off x="4717733" y="270828"/>
            <a:ext cx="349250" cy="358775"/>
          </a:xfrm>
          <a:prstGeom prst="ellipse">
            <a:avLst/>
          </a:prstGeom>
          <a:solidFill>
            <a:schemeClr val="accent2">
              <a:alpha val="79999"/>
            </a:schemeClr>
          </a:solidFill>
          <a:ln w="57150" algn="ctr">
            <a:solidFill>
              <a:srgbClr val="FFFF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08" y="1284816"/>
            <a:ext cx="2390786" cy="159506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 bwMode="auto">
          <a:xfrm>
            <a:off x="387087" y="2802657"/>
            <a:ext cx="2389289" cy="1677903"/>
          </a:xfrm>
          <a:prstGeom prst="rect">
            <a:avLst/>
          </a:prstGeom>
          <a:solidFill>
            <a:srgbClr val="0066B3"/>
          </a:solidFill>
          <a:ln>
            <a:noFill/>
          </a:ln>
        </p:spPr>
        <p:txBody>
          <a:bodyPr vert="horz" wrap="square" lIns="96430" tIns="48216" rIns="96430" bIns="48216" numCol="1" rtlCol="0" anchor="t" anchorCtr="0" compatLnSpc="1"/>
          <a:lstStyle/>
          <a:p>
            <a:pPr marL="0" marR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44420" y="2990176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1403001" y="3415509"/>
            <a:ext cx="360000" cy="0"/>
          </a:xfrm>
          <a:prstGeom prst="line">
            <a:avLst/>
          </a:pr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sp>
        <p:nvSpPr>
          <p:cNvPr id="12" name="矩形 11"/>
          <p:cNvSpPr/>
          <p:nvPr/>
        </p:nvSpPr>
        <p:spPr bwMode="auto">
          <a:xfrm>
            <a:off x="3273875" y="2802657"/>
            <a:ext cx="2409218" cy="1677903"/>
          </a:xfrm>
          <a:prstGeom prst="rect">
            <a:avLst/>
          </a:prstGeom>
          <a:solidFill>
            <a:srgbClr val="0066B3"/>
          </a:solidFill>
          <a:ln>
            <a:noFill/>
          </a:ln>
        </p:spPr>
        <p:txBody>
          <a:bodyPr vert="horz" wrap="square" lIns="96430" tIns="48216" rIns="96430" bIns="48216" numCol="1" rtlCol="0" anchor="t" anchorCtr="0" compatLnSpc="1"/>
          <a:lstStyle/>
          <a:p>
            <a:pPr marL="0" marR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4298484" y="3415509"/>
            <a:ext cx="360000" cy="0"/>
          </a:xfrm>
          <a:prstGeom prst="line">
            <a:avLst/>
          </a:pr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sp>
        <p:nvSpPr>
          <p:cNvPr id="19" name="矩形 18"/>
          <p:cNvSpPr/>
          <p:nvPr/>
        </p:nvSpPr>
        <p:spPr bwMode="auto">
          <a:xfrm>
            <a:off x="6178574" y="2802657"/>
            <a:ext cx="2410639" cy="1677903"/>
          </a:xfrm>
          <a:prstGeom prst="rect">
            <a:avLst/>
          </a:prstGeom>
          <a:solidFill>
            <a:srgbClr val="0066B3"/>
          </a:solidFill>
          <a:ln>
            <a:noFill/>
          </a:ln>
        </p:spPr>
        <p:txBody>
          <a:bodyPr vert="horz" wrap="square" lIns="96430" tIns="48216" rIns="96430" bIns="48216" numCol="1" rtlCol="0" anchor="t" anchorCtr="0" compatLnSpc="1"/>
          <a:lstStyle/>
          <a:p>
            <a:pPr marL="0" marR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7203893" y="3415509"/>
            <a:ext cx="360000" cy="0"/>
          </a:xfrm>
          <a:prstGeom prst="line">
            <a:avLst/>
          </a:pr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pic>
        <p:nvPicPr>
          <p:cNvPr id="25" name="图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875" y="1284716"/>
            <a:ext cx="2409218" cy="152223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574" y="1284717"/>
            <a:ext cx="2410639" cy="1517939"/>
          </a:xfrm>
          <a:prstGeom prst="rect">
            <a:avLst/>
          </a:prstGeom>
        </p:spPr>
      </p:pic>
      <p:sp>
        <p:nvSpPr>
          <p:cNvPr id="24" name="AutoShape 2"/>
          <p:cNvSpPr>
            <a:spLocks noChangeArrowheads="1"/>
          </p:cNvSpPr>
          <p:nvPr/>
        </p:nvSpPr>
        <p:spPr bwMode="gray">
          <a:xfrm>
            <a:off x="531495" y="164465"/>
            <a:ext cx="4435475" cy="59848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19050">
            <a:noFill/>
            <a:rou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gray">
          <a:xfrm>
            <a:off x="1082691" y="230971"/>
            <a:ext cx="3433763" cy="4603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1">
                <a:alpha val="2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速狮平台简介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gray">
          <a:xfrm>
            <a:off x="482283" y="164465"/>
            <a:ext cx="600075" cy="615950"/>
          </a:xfrm>
          <a:prstGeom prst="ellipse">
            <a:avLst/>
          </a:prstGeom>
          <a:solidFill>
            <a:schemeClr val="accent2">
              <a:alpha val="79999"/>
            </a:schemeClr>
          </a:solidFill>
          <a:ln w="57150" algn="ctr">
            <a:solidFill>
              <a:srgbClr val="FFFF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gray">
          <a:xfrm>
            <a:off x="515620" y="259715"/>
            <a:ext cx="5318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b="1" dirty="0">
                <a:solidFill>
                  <a:schemeClr val="bg1"/>
                </a:solidFill>
                <a:latin typeface="Verdana" panose="020B0604030504040204" pitchFamily="34" charset="0"/>
              </a:rPr>
              <a:t>01</a:t>
            </a:r>
            <a:endParaRPr lang="en-US" altLang="zh-CN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8" name="Oval 18"/>
          <p:cNvSpPr>
            <a:spLocks noChangeArrowheads="1"/>
          </p:cNvSpPr>
          <p:nvPr/>
        </p:nvSpPr>
        <p:spPr bwMode="gray">
          <a:xfrm>
            <a:off x="4717733" y="270828"/>
            <a:ext cx="349250" cy="358775"/>
          </a:xfrm>
          <a:prstGeom prst="ellipse">
            <a:avLst/>
          </a:prstGeom>
          <a:solidFill>
            <a:schemeClr val="accent2">
              <a:alpha val="79999"/>
            </a:schemeClr>
          </a:solidFill>
          <a:ln w="57150" algn="ctr">
            <a:solidFill>
              <a:srgbClr val="FFFF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144270" y="2990215"/>
            <a:ext cx="93726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超低门槛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87350" y="3554730"/>
            <a:ext cx="22815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平台封装复杂技术，</a:t>
            </a:r>
            <a:endParaRPr lang="zh-CN" altLang="en-US"/>
          </a:p>
          <a:p>
            <a:pPr algn="l"/>
            <a:r>
              <a:rPr lang="zh-CN" altLang="en-US"/>
              <a:t>开发人员仅需掌握一定的SQL开发能力即可，</a:t>
            </a:r>
            <a:endParaRPr lang="zh-CN" altLang="en-US"/>
          </a:p>
          <a:p>
            <a:pPr algn="l"/>
            <a:r>
              <a:rPr lang="zh-CN" altLang="en-US"/>
              <a:t>其他的通通交给平台来解决。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103370" y="2990215"/>
            <a:ext cx="93726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实现快速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915785" y="2990215"/>
            <a:ext cx="93726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功能丰富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401695" y="3554730"/>
            <a:ext cx="22815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 平台支持普通功能开发1分钟即可完成，支持自动测试工具，以及一键导出上线包及一键上线部署。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6242685" y="3451225"/>
            <a:ext cx="2281555" cy="112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平台支持表单提交，支持数据多种多样的列表、图形方式展示，支持数据的二次加工、智能分析，内置平台通用功能按钮。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560134" y="187170"/>
            <a:ext cx="38551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5" name="组合 204"/>
          <p:cNvGrpSpPr/>
          <p:nvPr/>
        </p:nvGrpSpPr>
        <p:grpSpPr>
          <a:xfrm>
            <a:off x="1881753" y="2643350"/>
            <a:ext cx="1362710" cy="1595413"/>
            <a:chOff x="807187" y="1925095"/>
            <a:chExt cx="2525217" cy="2956432"/>
          </a:xfrm>
        </p:grpSpPr>
        <p:grpSp>
          <p:nvGrpSpPr>
            <p:cNvPr id="206" name="组合 205"/>
            <p:cNvGrpSpPr/>
            <p:nvPr userDrawn="1"/>
          </p:nvGrpSpPr>
          <p:grpSpPr>
            <a:xfrm>
              <a:off x="1094229" y="1925095"/>
              <a:ext cx="2085930" cy="2080446"/>
              <a:chOff x="2328918" y="1577774"/>
              <a:chExt cx="4245990" cy="4234826"/>
            </a:xfrm>
          </p:grpSpPr>
          <p:sp>
            <p:nvSpPr>
              <p:cNvPr id="208" name="椭圆 207"/>
              <p:cNvSpPr/>
              <p:nvPr userDrawn="1"/>
            </p:nvSpPr>
            <p:spPr>
              <a:xfrm>
                <a:off x="2328918" y="1758126"/>
                <a:ext cx="3971606" cy="3971603"/>
              </a:xfrm>
              <a:prstGeom prst="ellipse">
                <a:avLst/>
              </a:prstGeom>
              <a:noFill/>
              <a:ln w="76200" cap="flat" cmpd="sng" algn="ctr">
                <a:solidFill>
                  <a:srgbClr val="00B05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37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9" name="椭圆 208"/>
              <p:cNvSpPr/>
              <p:nvPr userDrawn="1"/>
            </p:nvSpPr>
            <p:spPr>
              <a:xfrm>
                <a:off x="2603303" y="1840995"/>
                <a:ext cx="3971605" cy="3971605"/>
              </a:xfrm>
              <a:prstGeom prst="ellipse">
                <a:avLst/>
              </a:prstGeom>
              <a:noFill/>
              <a:ln w="76200" cap="flat" cmpd="sng" algn="ctr">
                <a:solidFill>
                  <a:srgbClr val="92D05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37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0" name="椭圆 209"/>
              <p:cNvSpPr/>
              <p:nvPr userDrawn="1"/>
            </p:nvSpPr>
            <p:spPr>
              <a:xfrm>
                <a:off x="2472781" y="1577774"/>
                <a:ext cx="3971605" cy="3971604"/>
              </a:xfrm>
              <a:prstGeom prst="ellipse">
                <a:avLst/>
              </a:prstGeom>
              <a:noFill/>
              <a:ln w="76200" cap="flat" cmpd="sng" algn="ctr">
                <a:solidFill>
                  <a:srgbClr val="0070C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37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07" name="矩形 206"/>
            <p:cNvSpPr/>
            <p:nvPr/>
          </p:nvSpPr>
          <p:spPr>
            <a:xfrm>
              <a:off x="807187" y="4313177"/>
              <a:ext cx="2525217" cy="5683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608965"/>
              <a:r>
                <a:rPr lang="zh-CN" altLang="en-US" sz="1400" b="1" kern="0" dirty="0">
                  <a:solidFill>
                    <a:srgbClr val="0070C0"/>
                  </a:solidFill>
                  <a:latin typeface="Segoe UI" panose="020B0502040204020203"/>
                  <a:ea typeface="微软雅黑" panose="020B0503020204020204" pitchFamily="34" charset="-122"/>
                  <a:cs typeface="+mn-ea"/>
                  <a:sym typeface="+mn-lt"/>
                </a:rPr>
                <a:t>支持安卓和</a:t>
              </a:r>
              <a:r>
                <a:rPr lang="en-US" altLang="zh-CN" sz="1400" b="1" kern="0" dirty="0">
                  <a:solidFill>
                    <a:srgbClr val="0070C0"/>
                  </a:solidFill>
                  <a:latin typeface="Segoe UI" panose="020B0502040204020203"/>
                  <a:ea typeface="微软雅黑" panose="020B0503020204020204" pitchFamily="34" charset="-122"/>
                  <a:cs typeface="+mn-ea"/>
                  <a:sym typeface="+mn-lt"/>
                </a:rPr>
                <a:t>IOS</a:t>
              </a:r>
              <a:endParaRPr lang="en-US" altLang="zh-CN" sz="1400" b="1" kern="0" dirty="0">
                <a:solidFill>
                  <a:srgbClr val="0070C0"/>
                </a:solidFill>
                <a:latin typeface="Segoe UI" panose="020B0502040204020203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11" name="文本框 210"/>
          <p:cNvSpPr txBox="1"/>
          <p:nvPr/>
        </p:nvSpPr>
        <p:spPr>
          <a:xfrm>
            <a:off x="2159000" y="3020060"/>
            <a:ext cx="877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移动端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4" name="组合 213"/>
          <p:cNvGrpSpPr/>
          <p:nvPr/>
        </p:nvGrpSpPr>
        <p:grpSpPr>
          <a:xfrm>
            <a:off x="3921571" y="2643350"/>
            <a:ext cx="1605280" cy="1606064"/>
            <a:chOff x="582436" y="1925095"/>
            <a:chExt cx="2974719" cy="2976169"/>
          </a:xfrm>
        </p:grpSpPr>
        <p:grpSp>
          <p:nvGrpSpPr>
            <p:cNvPr id="215" name="组合 214"/>
            <p:cNvGrpSpPr/>
            <p:nvPr userDrawn="1"/>
          </p:nvGrpSpPr>
          <p:grpSpPr>
            <a:xfrm>
              <a:off x="1094229" y="1925095"/>
              <a:ext cx="2085930" cy="2080446"/>
              <a:chOff x="2328918" y="1577774"/>
              <a:chExt cx="4245990" cy="4234826"/>
            </a:xfrm>
          </p:grpSpPr>
          <p:sp>
            <p:nvSpPr>
              <p:cNvPr id="217" name="椭圆 216"/>
              <p:cNvSpPr/>
              <p:nvPr userDrawn="1"/>
            </p:nvSpPr>
            <p:spPr>
              <a:xfrm>
                <a:off x="2328918" y="1758126"/>
                <a:ext cx="3971605" cy="3971605"/>
              </a:xfrm>
              <a:prstGeom prst="ellipse">
                <a:avLst/>
              </a:prstGeom>
              <a:noFill/>
              <a:ln w="76200" cap="flat" cmpd="sng" algn="ctr">
                <a:solidFill>
                  <a:srgbClr val="00B05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37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8" name="椭圆 217"/>
              <p:cNvSpPr/>
              <p:nvPr userDrawn="1"/>
            </p:nvSpPr>
            <p:spPr>
              <a:xfrm>
                <a:off x="2603303" y="1840995"/>
                <a:ext cx="3971605" cy="3971605"/>
              </a:xfrm>
              <a:prstGeom prst="ellipse">
                <a:avLst/>
              </a:prstGeom>
              <a:noFill/>
              <a:ln w="76200" cap="flat" cmpd="sng" algn="ctr">
                <a:solidFill>
                  <a:srgbClr val="92D05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37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9" name="椭圆 218"/>
              <p:cNvSpPr/>
              <p:nvPr userDrawn="1"/>
            </p:nvSpPr>
            <p:spPr>
              <a:xfrm>
                <a:off x="2472781" y="1577774"/>
                <a:ext cx="3971605" cy="3971604"/>
              </a:xfrm>
              <a:prstGeom prst="ellipse">
                <a:avLst/>
              </a:prstGeom>
              <a:noFill/>
              <a:ln w="76200" cap="flat" cmpd="sng" algn="ctr">
                <a:solidFill>
                  <a:srgbClr val="0070C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37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16" name="矩形 215"/>
            <p:cNvSpPr/>
            <p:nvPr/>
          </p:nvSpPr>
          <p:spPr>
            <a:xfrm>
              <a:off x="582436" y="4332914"/>
              <a:ext cx="2974719" cy="5683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608965"/>
              <a:r>
                <a:rPr lang="zh-CN" altLang="en-US" sz="1400" b="1" kern="0" dirty="0">
                  <a:solidFill>
                    <a:srgbClr val="0070C0"/>
                  </a:solidFill>
                  <a:latin typeface="Segoe UI" panose="020B0502040204020203"/>
                  <a:ea typeface="微软雅黑" panose="020B0503020204020204" pitchFamily="34" charset="-122"/>
                  <a:cs typeface="+mn-ea"/>
                  <a:sym typeface="+mn-lt"/>
                </a:rPr>
                <a:t>支持通过网址访问</a:t>
              </a:r>
              <a:endParaRPr lang="zh-CN" altLang="en-US" sz="1400" b="1" kern="0" dirty="0">
                <a:solidFill>
                  <a:srgbClr val="0070C0"/>
                </a:solidFill>
                <a:latin typeface="Segoe UI" panose="020B0502040204020203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20" name="文本框 219"/>
          <p:cNvSpPr txBox="1"/>
          <p:nvPr/>
        </p:nvSpPr>
        <p:spPr>
          <a:xfrm>
            <a:off x="4085590" y="3020060"/>
            <a:ext cx="1561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浏览器端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1" name="组合 240"/>
          <p:cNvGrpSpPr/>
          <p:nvPr/>
        </p:nvGrpSpPr>
        <p:grpSpPr>
          <a:xfrm>
            <a:off x="5599249" y="2630157"/>
            <a:ext cx="2560955" cy="1832313"/>
            <a:chOff x="-303034" y="1925095"/>
            <a:chExt cx="4745666" cy="3395430"/>
          </a:xfrm>
        </p:grpSpPr>
        <p:grpSp>
          <p:nvGrpSpPr>
            <p:cNvPr id="242" name="组合 241"/>
            <p:cNvGrpSpPr/>
            <p:nvPr userDrawn="1"/>
          </p:nvGrpSpPr>
          <p:grpSpPr>
            <a:xfrm>
              <a:off x="1094229" y="1925095"/>
              <a:ext cx="2085930" cy="2080446"/>
              <a:chOff x="2328918" y="1577774"/>
              <a:chExt cx="4245990" cy="4234826"/>
            </a:xfrm>
          </p:grpSpPr>
          <p:sp>
            <p:nvSpPr>
              <p:cNvPr id="244" name="椭圆 243"/>
              <p:cNvSpPr/>
              <p:nvPr userDrawn="1"/>
            </p:nvSpPr>
            <p:spPr>
              <a:xfrm>
                <a:off x="2328918" y="1758126"/>
                <a:ext cx="3971605" cy="3971605"/>
              </a:xfrm>
              <a:prstGeom prst="ellipse">
                <a:avLst/>
              </a:prstGeom>
              <a:noFill/>
              <a:ln w="76200" cap="flat" cmpd="sng" algn="ctr">
                <a:solidFill>
                  <a:srgbClr val="00B05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37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5" name="椭圆 244"/>
              <p:cNvSpPr/>
              <p:nvPr userDrawn="1"/>
            </p:nvSpPr>
            <p:spPr>
              <a:xfrm>
                <a:off x="2603303" y="1840995"/>
                <a:ext cx="3971605" cy="3971605"/>
              </a:xfrm>
              <a:prstGeom prst="ellipse">
                <a:avLst/>
              </a:prstGeom>
              <a:noFill/>
              <a:ln w="76200" cap="flat" cmpd="sng" algn="ctr">
                <a:solidFill>
                  <a:srgbClr val="92D05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37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6" name="椭圆 245"/>
              <p:cNvSpPr/>
              <p:nvPr userDrawn="1"/>
            </p:nvSpPr>
            <p:spPr>
              <a:xfrm>
                <a:off x="2472781" y="1577774"/>
                <a:ext cx="3971605" cy="3971604"/>
              </a:xfrm>
              <a:prstGeom prst="ellipse">
                <a:avLst/>
              </a:prstGeom>
              <a:noFill/>
              <a:ln w="76200" cap="flat" cmpd="sng" algn="ctr">
                <a:solidFill>
                  <a:srgbClr val="0070C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37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43" name="矩形 242"/>
            <p:cNvSpPr/>
            <p:nvPr/>
          </p:nvSpPr>
          <p:spPr>
            <a:xfrm>
              <a:off x="-303034" y="4353271"/>
              <a:ext cx="4745666" cy="9672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608965"/>
              <a:r>
                <a:rPr lang="en-US" altLang="zh-CN" sz="1400" b="1" kern="0" dirty="0">
                  <a:solidFill>
                    <a:srgbClr val="0070C0"/>
                  </a:solidFill>
                  <a:latin typeface="Segoe UI" panose="020B0502040204020203"/>
                  <a:ea typeface="微软雅黑" panose="020B0503020204020204" pitchFamily="34" charset="-122"/>
                  <a:cs typeface="+mn-ea"/>
                  <a:sym typeface="+mn-lt"/>
                </a:rPr>
                <a:t>     </a:t>
              </a:r>
              <a:r>
                <a:rPr lang="zh-CN" altLang="en-US" sz="1400" b="1" kern="0" dirty="0">
                  <a:solidFill>
                    <a:srgbClr val="0070C0"/>
                  </a:solidFill>
                  <a:latin typeface="Segoe UI" panose="020B0502040204020203"/>
                  <a:ea typeface="微软雅黑" panose="020B0503020204020204" pitchFamily="34" charset="-122"/>
                  <a:cs typeface="+mn-ea"/>
                  <a:sym typeface="+mn-lt"/>
                </a:rPr>
                <a:t>支持外置应用、如指纹仪、</a:t>
              </a:r>
              <a:endParaRPr lang="zh-CN" altLang="en-US" sz="1400" b="1" kern="0" dirty="0">
                <a:solidFill>
                  <a:srgbClr val="0070C0"/>
                </a:solidFill>
                <a:latin typeface="Segoe UI" panose="020B0502040204020203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lvl="0" algn="ctr" defTabSz="608965"/>
              <a:r>
                <a:rPr lang="zh-CN" altLang="en-US" sz="1400" b="1" kern="0" dirty="0">
                  <a:solidFill>
                    <a:srgbClr val="0070C0"/>
                  </a:solidFill>
                  <a:latin typeface="Segoe UI" panose="020B0502040204020203"/>
                  <a:ea typeface="微软雅黑" panose="020B0503020204020204" pitchFamily="34" charset="-122"/>
                  <a:cs typeface="+mn-ea"/>
                  <a:sym typeface="+mn-lt"/>
                </a:rPr>
                <a:t>盘点机、打印机、</a:t>
              </a:r>
              <a:r>
                <a:rPr lang="en-US" altLang="zh-CN" sz="1400" b="1" kern="0" dirty="0">
                  <a:solidFill>
                    <a:srgbClr val="0070C0"/>
                  </a:solidFill>
                  <a:latin typeface="Segoe UI" panose="020B0502040204020203"/>
                  <a:ea typeface="微软雅黑" panose="020B0503020204020204" pitchFamily="34" charset="-122"/>
                  <a:cs typeface="+mn-ea"/>
                  <a:sym typeface="+mn-lt"/>
                </a:rPr>
                <a:t>rfid</a:t>
              </a:r>
              <a:r>
                <a:rPr lang="zh-CN" altLang="en-US" sz="1400" b="1" kern="0" dirty="0">
                  <a:solidFill>
                    <a:srgbClr val="0070C0"/>
                  </a:solidFill>
                  <a:latin typeface="Segoe UI" panose="020B0502040204020203"/>
                  <a:ea typeface="微软雅黑" panose="020B0503020204020204" pitchFamily="34" charset="-122"/>
                  <a:cs typeface="+mn-ea"/>
                  <a:sym typeface="+mn-lt"/>
                </a:rPr>
                <a:t>等</a:t>
              </a:r>
              <a:endParaRPr lang="zh-CN" altLang="en-US" sz="1400" b="1" kern="0" dirty="0">
                <a:solidFill>
                  <a:srgbClr val="0070C0"/>
                </a:solidFill>
                <a:latin typeface="Segoe UI" panose="020B0502040204020203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47" name="文本框 246"/>
          <p:cNvSpPr txBox="1"/>
          <p:nvPr/>
        </p:nvSpPr>
        <p:spPr>
          <a:xfrm>
            <a:off x="6353175" y="3020060"/>
            <a:ext cx="1287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AutoShape 2"/>
          <p:cNvSpPr>
            <a:spLocks noChangeArrowheads="1"/>
          </p:cNvSpPr>
          <p:nvPr/>
        </p:nvSpPr>
        <p:spPr bwMode="gray">
          <a:xfrm>
            <a:off x="531495" y="164465"/>
            <a:ext cx="4435475" cy="59848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19050">
            <a:noFill/>
            <a:rou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gray">
          <a:xfrm>
            <a:off x="1082691" y="230971"/>
            <a:ext cx="3433763" cy="4603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1">
                <a:alpha val="2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速狮平台简介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gray">
          <a:xfrm>
            <a:off x="482283" y="164465"/>
            <a:ext cx="600075" cy="615950"/>
          </a:xfrm>
          <a:prstGeom prst="ellipse">
            <a:avLst/>
          </a:prstGeom>
          <a:solidFill>
            <a:schemeClr val="accent2">
              <a:alpha val="79999"/>
            </a:schemeClr>
          </a:solidFill>
          <a:ln w="57150" algn="ctr">
            <a:solidFill>
              <a:srgbClr val="FFFF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gray">
          <a:xfrm>
            <a:off x="515620" y="259715"/>
            <a:ext cx="5318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b="1" dirty="0">
                <a:solidFill>
                  <a:schemeClr val="bg1"/>
                </a:solidFill>
                <a:latin typeface="Verdana" panose="020B0604030504040204" pitchFamily="34" charset="0"/>
              </a:rPr>
              <a:t>01</a:t>
            </a:r>
            <a:endParaRPr lang="en-US" altLang="zh-CN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8" name="Oval 18"/>
          <p:cNvSpPr>
            <a:spLocks noChangeArrowheads="1"/>
          </p:cNvSpPr>
          <p:nvPr/>
        </p:nvSpPr>
        <p:spPr bwMode="gray">
          <a:xfrm>
            <a:off x="4717733" y="270828"/>
            <a:ext cx="349250" cy="358775"/>
          </a:xfrm>
          <a:prstGeom prst="ellipse">
            <a:avLst/>
          </a:prstGeom>
          <a:solidFill>
            <a:schemeClr val="accent2">
              <a:alpha val="79999"/>
            </a:schemeClr>
          </a:solidFill>
          <a:ln w="57150" algn="ctr">
            <a:solidFill>
              <a:srgbClr val="FFFF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4188865" y="987270"/>
            <a:ext cx="1125653" cy="1606064"/>
            <a:chOff x="1094229" y="1925095"/>
            <a:chExt cx="2085930" cy="2976169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1094229" y="1925095"/>
              <a:ext cx="2085930" cy="2080446"/>
              <a:chOff x="2328918" y="1577774"/>
              <a:chExt cx="4245990" cy="4234826"/>
            </a:xfrm>
          </p:grpSpPr>
          <p:sp>
            <p:nvSpPr>
              <p:cNvPr id="10" name="椭圆 9"/>
              <p:cNvSpPr/>
              <p:nvPr userDrawn="1"/>
            </p:nvSpPr>
            <p:spPr>
              <a:xfrm>
                <a:off x="2328918" y="1758126"/>
                <a:ext cx="3971605" cy="3971605"/>
              </a:xfrm>
              <a:prstGeom prst="ellipse">
                <a:avLst/>
              </a:prstGeom>
              <a:noFill/>
              <a:ln w="76200" cap="flat" cmpd="sng" algn="ctr">
                <a:solidFill>
                  <a:srgbClr val="00B05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p>
                <a:pPr marL="0" marR="0" lvl="0" indent="0" algn="ctr" defTabSz="9137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椭圆 10"/>
              <p:cNvSpPr/>
              <p:nvPr userDrawn="1"/>
            </p:nvSpPr>
            <p:spPr>
              <a:xfrm>
                <a:off x="2603303" y="1840995"/>
                <a:ext cx="3971605" cy="3971605"/>
              </a:xfrm>
              <a:prstGeom prst="ellipse">
                <a:avLst/>
              </a:prstGeom>
              <a:noFill/>
              <a:ln w="76200" cap="flat" cmpd="sng" algn="ctr">
                <a:solidFill>
                  <a:srgbClr val="92D05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p>
                <a:pPr marL="0" marR="0" lvl="0" indent="0" algn="ctr" defTabSz="9137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椭圆 11"/>
              <p:cNvSpPr/>
              <p:nvPr userDrawn="1"/>
            </p:nvSpPr>
            <p:spPr>
              <a:xfrm>
                <a:off x="2472781" y="1577774"/>
                <a:ext cx="3971605" cy="3971604"/>
              </a:xfrm>
              <a:prstGeom prst="ellipse">
                <a:avLst/>
              </a:prstGeom>
              <a:noFill/>
              <a:ln w="76200" cap="flat" cmpd="sng" algn="ctr">
                <a:solidFill>
                  <a:srgbClr val="0070C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p>
                <a:pPr marL="0" marR="0" lvl="0" indent="0" algn="ctr" defTabSz="9137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1782677" y="4332914"/>
              <a:ext cx="574234" cy="568350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lvl="0" algn="ctr" defTabSz="608965"/>
              <a:endParaRPr lang="zh-CN" altLang="en-US" sz="1400" b="1" kern="0" dirty="0">
                <a:solidFill>
                  <a:srgbClr val="0070C0"/>
                </a:solidFill>
                <a:latin typeface="Segoe UI" panose="020B0502040204020203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4223385" y="1377315"/>
            <a:ext cx="1129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三端模式</a:t>
            </a:r>
            <a:endParaRPr lang="zh-CN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直接连接符 25"/>
          <p:cNvCxnSpPr/>
          <p:nvPr/>
        </p:nvCxnSpPr>
        <p:spPr>
          <a:xfrm>
            <a:off x="2574952" y="1774849"/>
            <a:ext cx="360000" cy="0"/>
          </a:xfrm>
          <a:prstGeom prst="line">
            <a:avLst/>
          </a:pr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cxnSp>
        <p:nvCxnSpPr>
          <p:cNvPr id="39" name="直接连接符 38"/>
          <p:cNvCxnSpPr/>
          <p:nvPr/>
        </p:nvCxnSpPr>
        <p:spPr>
          <a:xfrm>
            <a:off x="6203086" y="1774849"/>
            <a:ext cx="360000" cy="0"/>
          </a:xfrm>
          <a:prstGeom prst="line">
            <a:avLst/>
          </a:pr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sp>
        <p:nvSpPr>
          <p:cNvPr id="100" name="文本框 99"/>
          <p:cNvSpPr txBox="1"/>
          <p:nvPr/>
        </p:nvSpPr>
        <p:spPr>
          <a:xfrm>
            <a:off x="1763395" y="4076700"/>
            <a:ext cx="594360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1600" b="0">
                <a:latin typeface="Calibri" panose="020F0502020204030204" charset="0"/>
                <a:ea typeface="宋体" panose="02010600030101010101" pitchFamily="2" charset="-122"/>
              </a:rPr>
              <a:t>移动端</a:t>
            </a:r>
            <a:r>
              <a:rPr lang="en-US" sz="16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:</a:t>
            </a:r>
            <a:r>
              <a:rPr lang="zh-CN" sz="1600" b="0">
                <a:latin typeface="Calibri" panose="020F0502020204030204" charset="0"/>
                <a:ea typeface="宋体" panose="02010600030101010101" pitchFamily="2" charset="-122"/>
              </a:rPr>
              <a:t>浏览器登录</a:t>
            </a:r>
            <a:r>
              <a:rPr lang="en-US" sz="1600" b="0">
                <a:latin typeface="Calibri" panose="020F0502020204030204" charset="0"/>
                <a:ea typeface="宋体" panose="02010600030101010101" pitchFamily="2" charset="-122"/>
              </a:rPr>
              <a:t>https://bw.sanfu.com</a:t>
            </a:r>
            <a:r>
              <a:rPr lang="zh-CN" sz="1600" b="0">
                <a:latin typeface="Calibri" panose="020F0502020204030204" charset="0"/>
                <a:ea typeface="宋体" panose="02010600030101010101" pitchFamily="2" charset="-122"/>
              </a:rPr>
              <a:t>下载对应版本</a:t>
            </a:r>
            <a:r>
              <a:rPr lang="en-US" sz="16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pc</a:t>
            </a:r>
            <a:r>
              <a:rPr lang="zh-CN" sz="1600" b="0">
                <a:latin typeface="Calibri" panose="020F0502020204030204" charset="0"/>
                <a:ea typeface="宋体" panose="02010600030101010101" pitchFamily="2" charset="-122"/>
              </a:rPr>
              <a:t>浏览器端</a:t>
            </a:r>
            <a:r>
              <a:rPr lang="en-US" sz="1600" b="0">
                <a:latin typeface="Calibri" panose="020F0502020204030204" charset="0"/>
                <a:ea typeface="宋体" panose="02010600030101010101" pitchFamily="2" charset="-122"/>
              </a:rPr>
              <a:t>:</a:t>
            </a:r>
            <a:r>
              <a:rPr lang="zh-CN" sz="1600" b="0">
                <a:latin typeface="Calibri" panose="020F0502020204030204" charset="0"/>
                <a:ea typeface="宋体" panose="02010600030101010101" pitchFamily="2" charset="-122"/>
              </a:rPr>
              <a:t>用谷歌浏览器访问相应速狮平台地址</a:t>
            </a:r>
            <a:r>
              <a:rPr lang="en-US" sz="16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pc</a:t>
            </a:r>
            <a:r>
              <a:rPr lang="zh-CN" sz="1600" b="0">
                <a:latin typeface="Calibri" panose="020F0502020204030204" charset="0"/>
                <a:ea typeface="宋体" panose="02010600030101010101" pitchFamily="2" charset="-122"/>
              </a:rPr>
              <a:t>客户端</a:t>
            </a:r>
            <a:r>
              <a:rPr lang="en-US" sz="1600" b="0">
                <a:latin typeface="Calibri" panose="020F0502020204030204" charset="0"/>
                <a:ea typeface="宋体" panose="02010600030101010101" pitchFamily="2" charset="-122"/>
              </a:rPr>
              <a:t>:</a:t>
            </a:r>
            <a:r>
              <a:rPr lang="zh-CN" sz="1600" b="0">
                <a:latin typeface="Calibri" panose="020F0502020204030204" charset="0"/>
                <a:ea typeface="宋体" panose="02010600030101010101" pitchFamily="2" charset="-122"/>
              </a:rPr>
              <a:t>浏览器登录</a:t>
            </a:r>
            <a:r>
              <a:rPr lang="en-US" sz="1600" b="0">
                <a:latin typeface="Calibri" panose="020F0502020204030204" charset="0"/>
                <a:ea typeface="宋体" panose="02010600030101010101" pitchFamily="2" charset="-122"/>
              </a:rPr>
              <a:t>https://bw.sanfu.com</a:t>
            </a:r>
            <a:r>
              <a:rPr lang="zh-CN" sz="1600" b="0">
                <a:latin typeface="Calibri" panose="020F0502020204030204" charset="0"/>
                <a:ea typeface="宋体" panose="02010600030101010101" pitchFamily="2" charset="-122"/>
              </a:rPr>
              <a:t>下载对应版本</a:t>
            </a:r>
            <a:endParaRPr lang="zh-CN" altLang="en-US" sz="160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3395" y="942975"/>
            <a:ext cx="5273040" cy="2956560"/>
          </a:xfrm>
          <a:prstGeom prst="rect">
            <a:avLst/>
          </a:prstGeom>
        </p:spPr>
      </p:pic>
      <p:sp>
        <p:nvSpPr>
          <p:cNvPr id="16" name="AutoShape 2"/>
          <p:cNvSpPr>
            <a:spLocks noChangeArrowheads="1"/>
          </p:cNvSpPr>
          <p:nvPr/>
        </p:nvSpPr>
        <p:spPr bwMode="gray">
          <a:xfrm>
            <a:off x="528786" y="168180"/>
            <a:ext cx="4435475" cy="598487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19050">
            <a:noFill/>
            <a:rou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gray">
          <a:xfrm>
            <a:off x="1029801" y="274225"/>
            <a:ext cx="3433762" cy="39878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1">
                <a:alpha val="2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蓝鲸平台软件安装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8" name="Oval 4"/>
          <p:cNvSpPr>
            <a:spLocks noChangeArrowheads="1"/>
          </p:cNvSpPr>
          <p:nvPr/>
        </p:nvSpPr>
        <p:spPr bwMode="gray">
          <a:xfrm>
            <a:off x="464116" y="147484"/>
            <a:ext cx="580607" cy="603307"/>
          </a:xfrm>
          <a:prstGeom prst="ellipse">
            <a:avLst/>
          </a:prstGeom>
          <a:solidFill>
            <a:srgbClr val="00B050">
              <a:alpha val="79999"/>
            </a:srgbClr>
          </a:solidFill>
          <a:ln w="57150" algn="ctr">
            <a:solidFill>
              <a:srgbClr val="FFFFFF"/>
            </a:solidFill>
            <a:round/>
          </a:ln>
        </p:spPr>
        <p:txBody>
          <a:bodyPr wrap="none" anchor="ctr"/>
          <a:lstStyle/>
          <a:p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gray">
          <a:xfrm>
            <a:off x="476398" y="272955"/>
            <a:ext cx="5318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02</a:t>
            </a:r>
            <a:endParaRPr lang="en-US" altLang="zh-CN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20" name="Oval 18"/>
          <p:cNvSpPr>
            <a:spLocks noChangeArrowheads="1"/>
          </p:cNvSpPr>
          <p:nvPr/>
        </p:nvSpPr>
        <p:spPr bwMode="gray">
          <a:xfrm>
            <a:off x="4715023" y="274542"/>
            <a:ext cx="349250" cy="358775"/>
          </a:xfrm>
          <a:prstGeom prst="ellipse">
            <a:avLst/>
          </a:prstGeom>
          <a:solidFill>
            <a:srgbClr val="00B050">
              <a:alpha val="79999"/>
            </a:srgbClr>
          </a:solidFill>
          <a:ln w="57150" algn="ctr">
            <a:solidFill>
              <a:srgbClr val="FFFF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AutoShape 6"/>
          <p:cNvSpPr>
            <a:spLocks noChangeArrowheads="1"/>
          </p:cNvSpPr>
          <p:nvPr/>
        </p:nvSpPr>
        <p:spPr bwMode="gray">
          <a:xfrm>
            <a:off x="571113" y="192569"/>
            <a:ext cx="4435475" cy="59848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19050">
            <a:noFill/>
            <a:rou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gray">
          <a:xfrm>
            <a:off x="1180713" y="300519"/>
            <a:ext cx="3433763" cy="39878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1">
                <a:alpha val="2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速狮平台运行逻辑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gray">
          <a:xfrm>
            <a:off x="486976" y="170344"/>
            <a:ext cx="600075" cy="615950"/>
          </a:xfrm>
          <a:prstGeom prst="ellipse">
            <a:avLst/>
          </a:prstGeom>
          <a:solidFill>
            <a:schemeClr val="hlink">
              <a:alpha val="79999"/>
            </a:schemeClr>
          </a:solidFill>
          <a:ln w="57150" algn="ctr">
            <a:solidFill>
              <a:srgbClr val="FFFF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gray">
          <a:xfrm>
            <a:off x="518726" y="278294"/>
            <a:ext cx="5318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03</a:t>
            </a:r>
            <a:endParaRPr lang="en-US" altLang="zh-CN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7" name="Oval 19"/>
          <p:cNvSpPr>
            <a:spLocks noChangeArrowheads="1"/>
          </p:cNvSpPr>
          <p:nvPr/>
        </p:nvSpPr>
        <p:spPr bwMode="gray">
          <a:xfrm>
            <a:off x="4757351" y="298932"/>
            <a:ext cx="349250" cy="358775"/>
          </a:xfrm>
          <a:prstGeom prst="ellipse">
            <a:avLst/>
          </a:prstGeom>
          <a:solidFill>
            <a:schemeClr val="hlink">
              <a:alpha val="79999"/>
            </a:schemeClr>
          </a:solidFill>
          <a:ln w="57150" algn="ctr">
            <a:solidFill>
              <a:srgbClr val="FFFF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7385" y="1093153"/>
            <a:ext cx="5269230" cy="25203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487045" y="3682365"/>
            <a:ext cx="8005445" cy="13220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16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        </a:t>
            </a:r>
            <a:r>
              <a:rPr lang="zh-CN" sz="1600" b="0">
                <a:latin typeface="Calibri" panose="020F0502020204030204" charset="0"/>
                <a:ea typeface="宋体" panose="02010600030101010101" pitchFamily="2" charset="-122"/>
              </a:rPr>
              <a:t>在设备上访问速狮平台服务端，速狮平台服务端去访问对应的配置库（有且只有一个，在</a:t>
            </a:r>
            <a:r>
              <a:rPr lang="en-US" sz="16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C3P0</a:t>
            </a:r>
            <a:r>
              <a:rPr lang="zh-CN" sz="1600" b="0">
                <a:latin typeface="Calibri" panose="020F0502020204030204" charset="0"/>
                <a:ea typeface="宋体" panose="02010600030101010101" pitchFamily="2" charset="-122"/>
              </a:rPr>
              <a:t>配置对应指向），然后在配置库查找相应的配置表、而后在相应的配置表读取相应的配置语句，将查找到的配置语句经过变量替换后，去相应的业务库去执行替换后的配置语句。</a:t>
            </a:r>
            <a:endParaRPr lang="en-US" sz="1600" b="0"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zh-CN" altLang="en-US"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6500495" y="1985010"/>
            <a:ext cx="1685925" cy="2953385"/>
          </a:xfrm>
          <a:prstGeom prst="rect">
            <a:avLst/>
          </a:prstGeom>
          <a:solidFill>
            <a:srgbClr val="0066B3"/>
          </a:solidFill>
          <a:ln w="12700" cap="flat" cmpd="sng" algn="ctr">
            <a:noFill/>
            <a:prstDash val="solid"/>
            <a:miter lim="800000"/>
          </a:ln>
          <a:effectLst>
            <a:outerShdw blurRad="381000" dist="292100" dir="8100000" algn="tr" rotWithShape="0">
              <a:sysClr val="windowText" lastClr="000000">
                <a:lumMod val="75000"/>
                <a:lumOff val="25000"/>
                <a:alpha val="40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11985" y="1985645"/>
            <a:ext cx="1685925" cy="2952750"/>
          </a:xfrm>
          <a:prstGeom prst="rect">
            <a:avLst/>
          </a:prstGeom>
          <a:solidFill>
            <a:srgbClr val="0066B3"/>
          </a:solidFill>
          <a:ln w="12700" cap="flat" cmpd="sng" algn="ctr">
            <a:noFill/>
            <a:prstDash val="solid"/>
            <a:miter lim="800000"/>
          </a:ln>
          <a:effectLst>
            <a:outerShdw blurRad="381000" dist="292100" dir="8100000" algn="tr" rotWithShape="0">
              <a:sysClr val="windowText" lastClr="000000">
                <a:lumMod val="75000"/>
                <a:lumOff val="25000"/>
                <a:alpha val="40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2574952" y="2826409"/>
            <a:ext cx="360000" cy="0"/>
          </a:xfrm>
          <a:prstGeom prst="line">
            <a:avLst/>
          </a:pr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sp>
        <p:nvSpPr>
          <p:cNvPr id="32" name="矩形 31"/>
          <p:cNvSpPr/>
          <p:nvPr/>
        </p:nvSpPr>
        <p:spPr>
          <a:xfrm>
            <a:off x="4210050" y="1984375"/>
            <a:ext cx="1651635" cy="2931160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</a:ln>
          <a:effectLst>
            <a:outerShdw blurRad="381000" dist="292100" dir="8100000" algn="tr" rotWithShape="0">
              <a:sysClr val="windowText" lastClr="000000">
                <a:lumMod val="75000"/>
                <a:lumOff val="25000"/>
                <a:alpha val="40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4855900" y="2781250"/>
            <a:ext cx="360000" cy="0"/>
          </a:xfrm>
          <a:prstGeom prst="line">
            <a:avLst/>
          </a:prstGeom>
          <a:noFill/>
          <a:ln w="38100" cap="flat" cmpd="sng" algn="ctr">
            <a:solidFill>
              <a:sysClr val="windowText" lastClr="000000">
                <a:lumMod val="85000"/>
                <a:lumOff val="15000"/>
              </a:sysClr>
            </a:solidFill>
            <a:prstDash val="solid"/>
            <a:miter lim="800000"/>
          </a:ln>
          <a:effectLst/>
        </p:spPr>
      </p:cxnSp>
      <p:cxnSp>
        <p:nvCxnSpPr>
          <p:cNvPr id="39" name="直接连接符 38"/>
          <p:cNvCxnSpPr/>
          <p:nvPr/>
        </p:nvCxnSpPr>
        <p:spPr>
          <a:xfrm>
            <a:off x="7163206" y="2781324"/>
            <a:ext cx="360000" cy="0"/>
          </a:xfrm>
          <a:prstGeom prst="line">
            <a:avLst/>
          </a:pr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sp>
        <p:nvSpPr>
          <p:cNvPr id="22" name="AutoShape 6"/>
          <p:cNvSpPr>
            <a:spLocks noChangeArrowheads="1"/>
          </p:cNvSpPr>
          <p:nvPr/>
        </p:nvSpPr>
        <p:spPr bwMode="gray">
          <a:xfrm>
            <a:off x="499422" y="151348"/>
            <a:ext cx="4435475" cy="59848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19050">
            <a:noFill/>
            <a:rou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gray">
          <a:xfrm>
            <a:off x="1109022" y="259298"/>
            <a:ext cx="3433763" cy="39878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1">
                <a:alpha val="2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 dirty="0"/>
              <a:t> </a:t>
            </a:r>
            <a:r>
              <a:rPr lang="en-US" altLang="zh-CN" sz="2000" b="1" dirty="0" smtClean="0">
                <a:sym typeface="+mn-ea"/>
              </a:rPr>
              <a:t> </a:t>
            </a:r>
            <a:r>
              <a:rPr lang="zh-CN" altLang="en-US" sz="2000" b="1" dirty="0" smtClean="0">
                <a:sym typeface="+mn-ea"/>
              </a:rPr>
              <a:t>速狮平台环境切换</a:t>
            </a:r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9" name="Oval 8"/>
          <p:cNvSpPr>
            <a:spLocks noChangeArrowheads="1"/>
          </p:cNvSpPr>
          <p:nvPr/>
        </p:nvSpPr>
        <p:spPr bwMode="gray">
          <a:xfrm>
            <a:off x="415285" y="129123"/>
            <a:ext cx="600075" cy="615950"/>
          </a:xfrm>
          <a:prstGeom prst="ellipse">
            <a:avLst/>
          </a:prstGeom>
          <a:solidFill>
            <a:srgbClr val="FFC000">
              <a:alpha val="80000"/>
            </a:srgbClr>
          </a:solidFill>
          <a:ln w="57150" algn="ctr">
            <a:solidFill>
              <a:srgbClr val="FFFF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Text Box 9"/>
          <p:cNvSpPr txBox="1">
            <a:spLocks noChangeArrowheads="1"/>
          </p:cNvSpPr>
          <p:nvPr/>
        </p:nvSpPr>
        <p:spPr bwMode="gray">
          <a:xfrm>
            <a:off x="447035" y="237073"/>
            <a:ext cx="5318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04</a:t>
            </a:r>
            <a:endParaRPr lang="en-US" altLang="zh-CN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1" name="Oval 19"/>
          <p:cNvSpPr>
            <a:spLocks noChangeArrowheads="1"/>
          </p:cNvSpPr>
          <p:nvPr/>
        </p:nvSpPr>
        <p:spPr bwMode="gray">
          <a:xfrm>
            <a:off x="4685660" y="257711"/>
            <a:ext cx="349250" cy="358775"/>
          </a:xfrm>
          <a:prstGeom prst="ellipse">
            <a:avLst/>
          </a:prstGeom>
          <a:solidFill>
            <a:srgbClr val="FFC000">
              <a:alpha val="80000"/>
            </a:srgbClr>
          </a:solidFill>
          <a:ln w="57150" algn="ctr">
            <a:solidFill>
              <a:srgbClr val="FFFF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043430" y="2080260"/>
            <a:ext cx="1553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 smtClean="0">
                <a:sym typeface="+mn-ea"/>
              </a:rPr>
              <a:t>开发环境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2044700" y="3070860"/>
            <a:ext cx="155257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dirty="0" smtClean="0">
                <a:sym typeface="+mn-ea"/>
              </a:rPr>
              <a:t>速狮系统开发、速狮节点配置验证等都是在这个环境执行。</a:t>
            </a:r>
            <a:endParaRPr lang="zh-CN" altLang="en-US" sz="1800"/>
          </a:p>
        </p:txBody>
      </p:sp>
      <p:sp>
        <p:nvSpPr>
          <p:cNvPr id="9" name="文本框 8"/>
          <p:cNvSpPr txBox="1"/>
          <p:nvPr/>
        </p:nvSpPr>
        <p:spPr>
          <a:xfrm>
            <a:off x="4307840" y="2080260"/>
            <a:ext cx="1553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 smtClean="0">
                <a:sym typeface="+mn-ea"/>
              </a:rPr>
              <a:t>测试环境</a:t>
            </a:r>
            <a:endParaRPr lang="zh-CN" altLang="en-US" sz="2400"/>
          </a:p>
        </p:txBody>
      </p:sp>
      <p:sp>
        <p:nvSpPr>
          <p:cNvPr id="10" name="文本框 9"/>
          <p:cNvSpPr txBox="1"/>
          <p:nvPr/>
        </p:nvSpPr>
        <p:spPr>
          <a:xfrm>
            <a:off x="4309110" y="2969260"/>
            <a:ext cx="15525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dirty="0" smtClean="0">
                <a:sym typeface="+mn-ea"/>
              </a:rPr>
              <a:t>开发环境到生产环境的过度环境，在此环境进行上线前的测试。</a:t>
            </a:r>
            <a:endParaRPr lang="zh-CN" altLang="en-US" sz="1800" dirty="0" smtClean="0"/>
          </a:p>
          <a:p>
            <a:endParaRPr lang="zh-CN" altLang="en-US" sz="1800"/>
          </a:p>
        </p:txBody>
      </p:sp>
      <p:sp>
        <p:nvSpPr>
          <p:cNvPr id="11" name="文本框 10"/>
          <p:cNvSpPr txBox="1"/>
          <p:nvPr/>
        </p:nvSpPr>
        <p:spPr>
          <a:xfrm>
            <a:off x="6632575" y="2080260"/>
            <a:ext cx="1553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 smtClean="0">
                <a:sym typeface="+mn-ea"/>
              </a:rPr>
              <a:t>生产环境</a:t>
            </a:r>
            <a:endParaRPr lang="zh-CN" altLang="en-US" sz="2400"/>
          </a:p>
        </p:txBody>
      </p:sp>
      <p:sp>
        <p:nvSpPr>
          <p:cNvPr id="14" name="文本框 13"/>
          <p:cNvSpPr txBox="1"/>
          <p:nvPr/>
        </p:nvSpPr>
        <p:spPr>
          <a:xfrm>
            <a:off x="6633845" y="2992120"/>
            <a:ext cx="15525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dirty="0" smtClean="0">
                <a:sym typeface="+mn-ea"/>
              </a:rPr>
              <a:t>正式提供对外服务的环境。</a:t>
            </a:r>
            <a:endParaRPr lang="zh-CN" altLang="en-US" sz="1800"/>
          </a:p>
        </p:txBody>
      </p:sp>
      <p:sp>
        <p:nvSpPr>
          <p:cNvPr id="16" name="TextBox 12"/>
          <p:cNvSpPr txBox="1"/>
          <p:nvPr/>
        </p:nvSpPr>
        <p:spPr>
          <a:xfrm>
            <a:off x="660331" y="843266"/>
            <a:ext cx="8143932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000" dirty="0" smtClean="0"/>
              <a:t>运行环境：</a:t>
            </a:r>
            <a:endParaRPr lang="zh-CN" altLang="en-US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     </a:t>
            </a:r>
            <a:r>
              <a:rPr lang="zh-CN" altLang="en-US" sz="2000" dirty="0" smtClean="0"/>
              <a:t>当前速狮运行环境主要分为：开发环境、测试环境、生产环境。</a:t>
            </a:r>
            <a:endParaRPr lang="zh-CN" altLang="en-US" sz="2000" dirty="0" smtClean="0"/>
          </a:p>
          <a:p>
            <a:pPr>
              <a:lnSpc>
                <a:spcPct val="150000"/>
              </a:lnSpc>
            </a:pPr>
            <a:endParaRPr lang="zh-CN" altLang="en-US" sz="2000" dirty="0" smtClean="0"/>
          </a:p>
          <a:p>
            <a:pPr>
              <a:lnSpc>
                <a:spcPct val="150000"/>
              </a:lnSpc>
            </a:pPr>
            <a:endParaRPr lang="zh-CN" altLang="en-US" sz="20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6"/>
          <p:cNvSpPr>
            <a:spLocks noChangeArrowheads="1"/>
          </p:cNvSpPr>
          <p:nvPr/>
        </p:nvSpPr>
        <p:spPr bwMode="gray">
          <a:xfrm>
            <a:off x="499422" y="151348"/>
            <a:ext cx="4435475" cy="59848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19050">
            <a:noFill/>
            <a:rou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gray">
          <a:xfrm>
            <a:off x="1109022" y="259298"/>
            <a:ext cx="3433763" cy="39878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1">
                <a:alpha val="2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 dirty="0"/>
              <a:t> </a:t>
            </a:r>
            <a:r>
              <a:rPr lang="en-US" altLang="zh-CN" sz="2000" b="1" dirty="0" smtClean="0">
                <a:sym typeface="+mn-ea"/>
              </a:rPr>
              <a:t> </a:t>
            </a:r>
            <a:r>
              <a:rPr lang="zh-CN" altLang="en-US" sz="2000" b="1" dirty="0" smtClean="0">
                <a:sym typeface="+mn-ea"/>
              </a:rPr>
              <a:t>速狮平台环境切换</a:t>
            </a:r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9" name="Oval 8"/>
          <p:cNvSpPr>
            <a:spLocks noChangeArrowheads="1"/>
          </p:cNvSpPr>
          <p:nvPr/>
        </p:nvSpPr>
        <p:spPr bwMode="gray">
          <a:xfrm>
            <a:off x="415285" y="129123"/>
            <a:ext cx="600075" cy="615950"/>
          </a:xfrm>
          <a:prstGeom prst="ellipse">
            <a:avLst/>
          </a:prstGeom>
          <a:solidFill>
            <a:srgbClr val="FFC000">
              <a:alpha val="80000"/>
            </a:srgbClr>
          </a:solidFill>
          <a:ln w="57150" algn="ctr">
            <a:solidFill>
              <a:srgbClr val="FFFF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Text Box 9"/>
          <p:cNvSpPr txBox="1">
            <a:spLocks noChangeArrowheads="1"/>
          </p:cNvSpPr>
          <p:nvPr/>
        </p:nvSpPr>
        <p:spPr bwMode="gray">
          <a:xfrm>
            <a:off x="447035" y="237073"/>
            <a:ext cx="5318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04</a:t>
            </a:r>
            <a:endParaRPr lang="en-US" altLang="zh-CN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1" name="Oval 19"/>
          <p:cNvSpPr>
            <a:spLocks noChangeArrowheads="1"/>
          </p:cNvSpPr>
          <p:nvPr/>
        </p:nvSpPr>
        <p:spPr bwMode="gray">
          <a:xfrm>
            <a:off x="4685660" y="257711"/>
            <a:ext cx="349250" cy="358775"/>
          </a:xfrm>
          <a:prstGeom prst="ellipse">
            <a:avLst/>
          </a:prstGeom>
          <a:solidFill>
            <a:srgbClr val="FFC000">
              <a:alpha val="80000"/>
            </a:srgbClr>
          </a:solidFill>
          <a:ln w="57150" algn="ctr">
            <a:solidFill>
              <a:srgbClr val="FFFF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Box 12"/>
          <p:cNvSpPr txBox="1"/>
          <p:nvPr/>
        </p:nvSpPr>
        <p:spPr>
          <a:xfrm>
            <a:off x="500311" y="618476"/>
            <a:ext cx="8143932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000" dirty="0" smtClean="0"/>
              <a:t>各运行环境切换：</a:t>
            </a:r>
            <a:endParaRPr lang="zh-CN" altLang="en-US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 移动端:顶部登录连按五次，可进入环境切换页面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endParaRPr lang="zh-CN" altLang="en-US" sz="2000" dirty="0" smtClean="0"/>
          </a:p>
        </p:txBody>
      </p:sp>
      <p:pic>
        <p:nvPicPr>
          <p:cNvPr id="15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350" y="1979613"/>
            <a:ext cx="2317750" cy="26536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743" y="1979613"/>
            <a:ext cx="2479675" cy="265620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8" name="直接箭头连接符 17"/>
          <p:cNvCxnSpPr/>
          <p:nvPr/>
        </p:nvCxnSpPr>
        <p:spPr>
          <a:xfrm flipV="1">
            <a:off x="2591435" y="3148965"/>
            <a:ext cx="428625" cy="33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8745" y="1307465"/>
            <a:ext cx="2071370" cy="3716020"/>
          </a:xfrm>
          <a:prstGeom prst="rect">
            <a:avLst/>
          </a:prstGeom>
        </p:spPr>
      </p:pic>
      <p:cxnSp>
        <p:nvCxnSpPr>
          <p:cNvPr id="21" name="直接箭头连接符 20"/>
          <p:cNvCxnSpPr/>
          <p:nvPr/>
        </p:nvCxnSpPr>
        <p:spPr>
          <a:xfrm flipV="1">
            <a:off x="5873115" y="3115310"/>
            <a:ext cx="428625" cy="33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TIMING" val="|1|2.6|1.9"/>
</p:tagLst>
</file>

<file path=ppt/tags/tag10.xml><?xml version="1.0" encoding="utf-8"?>
<p:tagLst xmlns:p="http://schemas.openxmlformats.org/presentationml/2006/main">
  <p:tag name="TIMING" val="|1|2.6|1.9"/>
</p:tagLst>
</file>

<file path=ppt/tags/tag11.xml><?xml version="1.0" encoding="utf-8"?>
<p:tagLst xmlns:p="http://schemas.openxmlformats.org/presentationml/2006/main">
  <p:tag name="TIMING" val="|1|2.6|1.9"/>
</p:tagLst>
</file>

<file path=ppt/tags/tag12.xml><?xml version="1.0" encoding="utf-8"?>
<p:tagLst xmlns:p="http://schemas.openxmlformats.org/presentationml/2006/main">
  <p:tag name="TIMING" val="|1|2.6|1.9"/>
</p:tagLst>
</file>

<file path=ppt/tags/tag13.xml><?xml version="1.0" encoding="utf-8"?>
<p:tagLst xmlns:p="http://schemas.openxmlformats.org/presentationml/2006/main">
  <p:tag name="TIMING" val="|1|2.6|1.9"/>
</p:tagLst>
</file>

<file path=ppt/tags/tag14.xml><?xml version="1.0" encoding="utf-8"?>
<p:tagLst xmlns:p="http://schemas.openxmlformats.org/presentationml/2006/main">
  <p:tag name="TIMING" val="|1|2.6|1.9"/>
</p:tagLst>
</file>

<file path=ppt/tags/tag2.xml><?xml version="1.0" encoding="utf-8"?>
<p:tagLst xmlns:p="http://schemas.openxmlformats.org/presentationml/2006/main">
  <p:tag name="TIMING" val="|1|2.6|1.9"/>
</p:tagLst>
</file>

<file path=ppt/tags/tag3.xml><?xml version="1.0" encoding="utf-8"?>
<p:tagLst xmlns:p="http://schemas.openxmlformats.org/presentationml/2006/main">
  <p:tag name="TIMING" val="|1|2.6|1.9"/>
</p:tagLst>
</file>

<file path=ppt/tags/tag4.xml><?xml version="1.0" encoding="utf-8"?>
<p:tagLst xmlns:p="http://schemas.openxmlformats.org/presentationml/2006/main">
  <p:tag name="TIMING" val="|1|2.6|1.9"/>
</p:tagLst>
</file>

<file path=ppt/tags/tag5.xml><?xml version="1.0" encoding="utf-8"?>
<p:tagLst xmlns:p="http://schemas.openxmlformats.org/presentationml/2006/main">
  <p:tag name="TIMING" val="|1|2.6|1.9"/>
</p:tagLst>
</file>

<file path=ppt/tags/tag6.xml><?xml version="1.0" encoding="utf-8"?>
<p:tagLst xmlns:p="http://schemas.openxmlformats.org/presentationml/2006/main">
  <p:tag name="TIMING" val="|1|2.6|1.9"/>
</p:tagLst>
</file>

<file path=ppt/tags/tag7.xml><?xml version="1.0" encoding="utf-8"?>
<p:tagLst xmlns:p="http://schemas.openxmlformats.org/presentationml/2006/main">
  <p:tag name="TIMING" val="|1|2.6|1.9"/>
</p:tagLst>
</file>

<file path=ppt/tags/tag8.xml><?xml version="1.0" encoding="utf-8"?>
<p:tagLst xmlns:p="http://schemas.openxmlformats.org/presentationml/2006/main">
  <p:tag name="TIMING" val="|1|2.6|1.9"/>
</p:tagLst>
</file>

<file path=ppt/tags/tag9.xml><?xml version="1.0" encoding="utf-8"?>
<p:tagLst xmlns:p="http://schemas.openxmlformats.org/presentationml/2006/main">
  <p:tag name="TIMING" val="|1|2.6|1.9"/>
</p:tagLst>
</file>

<file path=ppt/theme/theme1.xml><?xml version="1.0" encoding="utf-8"?>
<a:theme xmlns:a="http://schemas.openxmlformats.org/drawingml/2006/main" name="Office 主题​​">
  <a:themeElements>
    <a:clrScheme name="自定义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0563C1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4957"/>
        </a:solidFill>
        <a:ln>
          <a:noFill/>
        </a:ln>
      </a:spPr>
      <a:bodyPr vert="horz" wrap="square" lIns="96430" tIns="48216" rIns="96430" bIns="48216" numCol="1" anchor="t" anchorCtr="0" compatLnSpc="1"/>
      <a:lstStyle>
        <a:defPPr marL="0" marR="0" indent="0" algn="just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700" b="0" i="0" u="none" strike="noStrike" kern="1200" cap="none" spc="0" normalizeH="0" baseline="0" noProof="0" dirty="0">
            <a:ln>
              <a:noFill/>
            </a:ln>
            <a:solidFill>
              <a:prstClr val="black"/>
            </a:solidFill>
            <a:effectLst/>
            <a:uLnTx/>
            <a:uFillTx/>
            <a:latin typeface="Arial" panose="020B0604020202020204" pitchFamily="34" charset="0"/>
            <a:ea typeface="微软雅黑" panose="020B0503020204020204" pitchFamily="34" charset="-122"/>
            <a:cs typeface="+mn-ea"/>
            <a:sym typeface="Arial" panose="020B0604020202020204" pitchFamily="34" charset="0"/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2675</Words>
  <Application>WPS 演示</Application>
  <PresentationFormat>全屏显示(16:9)</PresentationFormat>
  <Paragraphs>350</Paragraphs>
  <Slides>26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26</vt:i4>
      </vt:variant>
    </vt:vector>
  </HeadingPairs>
  <TitlesOfParts>
    <vt:vector size="46" baseType="lpstr">
      <vt:lpstr>Arial</vt:lpstr>
      <vt:lpstr>宋体</vt:lpstr>
      <vt:lpstr>Wingdings</vt:lpstr>
      <vt:lpstr>微软雅黑</vt:lpstr>
      <vt:lpstr>Segoe UI</vt:lpstr>
      <vt:lpstr>Calibri</vt:lpstr>
      <vt:lpstr>Calibri</vt:lpstr>
      <vt:lpstr>Verdana</vt:lpstr>
      <vt:lpstr>思源黑体 CN Normal</vt:lpstr>
      <vt:lpstr>Times New Roman</vt:lpstr>
      <vt:lpstr>Arial Unicode MS</vt:lpstr>
      <vt:lpstr>等线 Light</vt:lpstr>
      <vt:lpstr>等线</vt:lpstr>
      <vt:lpstr>Avenir LT Std 65 Medium</vt:lpstr>
      <vt:lpstr>思源黑体 CN Bold</vt:lpstr>
      <vt:lpstr>黑体</vt:lpstr>
      <vt:lpstr>Segoe Print</vt:lpstr>
      <vt:lpstr>Office 主题​​</vt:lpstr>
      <vt:lpstr>自定义设计方案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♂潇湘♀</cp:lastModifiedBy>
  <cp:revision>515</cp:revision>
  <dcterms:created xsi:type="dcterms:W3CDTF">2018-04-02T07:19:00Z</dcterms:created>
  <dcterms:modified xsi:type="dcterms:W3CDTF">2018-11-02T08:16:04Z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2052-10.1.0.7521</vt:lpwstr>
  </property>
</Properties>
</file>