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29"/>
  </p:notesMasterIdLst>
  <p:sldIdLst>
    <p:sldId id="256" r:id="rId2"/>
    <p:sldId id="288" r:id="rId3"/>
    <p:sldId id="257" r:id="rId4"/>
    <p:sldId id="268" r:id="rId5"/>
    <p:sldId id="269" r:id="rId6"/>
    <p:sldId id="271" r:id="rId7"/>
    <p:sldId id="270" r:id="rId8"/>
    <p:sldId id="272" r:id="rId9"/>
    <p:sldId id="273" r:id="rId10"/>
    <p:sldId id="274" r:id="rId11"/>
    <p:sldId id="260" r:id="rId12"/>
    <p:sldId id="275" r:id="rId13"/>
    <p:sldId id="289" r:id="rId14"/>
    <p:sldId id="276" r:id="rId15"/>
    <p:sldId id="293" r:id="rId16"/>
    <p:sldId id="290" r:id="rId17"/>
    <p:sldId id="296" r:id="rId18"/>
    <p:sldId id="291" r:id="rId19"/>
    <p:sldId id="292" r:id="rId20"/>
    <p:sldId id="294" r:id="rId21"/>
    <p:sldId id="295" r:id="rId22"/>
    <p:sldId id="297" r:id="rId23"/>
    <p:sldId id="298" r:id="rId24"/>
    <p:sldId id="299" r:id="rId25"/>
    <p:sldId id="300" r:id="rId26"/>
    <p:sldId id="301" r:id="rId27"/>
    <p:sldId id="357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65"/>
    <p:restoredTop sz="95084"/>
  </p:normalViewPr>
  <p:slideViewPr>
    <p:cSldViewPr snapToGrid="0" snapToObjects="1">
      <p:cViewPr varScale="1">
        <p:scale>
          <a:sx n="117" d="100"/>
          <a:sy n="117" d="100"/>
        </p:scale>
        <p:origin x="6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3E50C-8D29-CD49-81E6-E25A0B0BA059}" type="datetimeFigureOut">
              <a:rPr kumimoji="1" lang="zh-CN" altLang="en-US" smtClean="0"/>
              <a:t>2021/3/18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8492C7-60C5-8F48-BF9C-0C2A11D67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1197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492C7-60C5-8F48-BF9C-0C2A11D676B4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5143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492C7-60C5-8F48-BF9C-0C2A11D676B4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2309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first, call function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ReadProcessFile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to parse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process.file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store process information into Global Variable Process*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proc_tmp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Then, we store process information </a:t>
            </a:r>
            <a:endParaRPr lang="en-US" altLang="zh-CN" dirty="0">
              <a:effectLst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 Local Variable process array proc[] by using a for loop. Next, use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SortProcess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(proc,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proc_num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to sort processes according to their arrival time and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altLang="zh-CN" dirty="0">
              <a:effectLst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Then,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queue_num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GetQueueNum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are used to get queue number in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queue.cfg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ProcessQueue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will initialize first and store queue information by calling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ReadQueueCfg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ProcessQueue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queue_num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endParaRPr lang="en-US" altLang="zh-CN" dirty="0">
              <a:effectLst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last, we call Calculate(proc,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proc_num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and Schedule(proc,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ProcessQueue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proc_num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to finish the whole simulation procedure. </a:t>
            </a:r>
            <a:endParaRPr lang="en-US" altLang="zh-CN" dirty="0">
              <a:effectLst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492C7-60C5-8F48-BF9C-0C2A11D676B4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4810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8BB8-EF75-4149-AD46-252DF1C5668D}" type="datetimeFigureOut">
              <a:rPr kumimoji="1" lang="zh-CN" altLang="en-US" smtClean="0"/>
              <a:t>2021/3/18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E904-116B-CF46-80CD-420BCD58D1B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8BB8-EF75-4149-AD46-252DF1C5668D}" type="datetimeFigureOut">
              <a:rPr kumimoji="1" lang="zh-CN" altLang="en-US" smtClean="0"/>
              <a:t>2021/3/18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E904-116B-CF46-80CD-420BCD58D1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8BB8-EF75-4149-AD46-252DF1C5668D}" type="datetimeFigureOut">
              <a:rPr kumimoji="1" lang="zh-CN" altLang="en-US" smtClean="0"/>
              <a:t>2021/3/18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E904-116B-CF46-80CD-420BCD58D1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8BB8-EF75-4149-AD46-252DF1C5668D}" type="datetimeFigureOut">
              <a:rPr kumimoji="1" lang="zh-CN" altLang="en-US" smtClean="0"/>
              <a:t>2021/3/18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E904-116B-CF46-80CD-420BCD58D1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8BB8-EF75-4149-AD46-252DF1C5668D}" type="datetimeFigureOut">
              <a:rPr kumimoji="1" lang="zh-CN" altLang="en-US" smtClean="0"/>
              <a:t>2021/3/18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E904-116B-CF46-80CD-420BCD58D1B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8BB8-EF75-4149-AD46-252DF1C5668D}" type="datetimeFigureOut">
              <a:rPr kumimoji="1" lang="zh-CN" altLang="en-US" smtClean="0"/>
              <a:t>2021/3/18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E904-116B-CF46-80CD-420BCD58D1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8BB8-EF75-4149-AD46-252DF1C5668D}" type="datetimeFigureOut">
              <a:rPr kumimoji="1" lang="zh-CN" altLang="en-US" smtClean="0"/>
              <a:t>2021/3/18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E904-116B-CF46-80CD-420BCD58D1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8BB8-EF75-4149-AD46-252DF1C5668D}" type="datetimeFigureOut">
              <a:rPr kumimoji="1" lang="zh-CN" altLang="en-US" smtClean="0"/>
              <a:t>2021/3/18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E904-116B-CF46-80CD-420BCD58D1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8BB8-EF75-4149-AD46-252DF1C5668D}" type="datetimeFigureOut">
              <a:rPr kumimoji="1" lang="zh-CN" altLang="en-US" smtClean="0"/>
              <a:t>2021/3/18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E904-116B-CF46-80CD-420BCD58D1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57D8BB8-EF75-4149-AD46-252DF1C5668D}" type="datetimeFigureOut">
              <a:rPr kumimoji="1" lang="zh-CN" altLang="en-US" smtClean="0"/>
              <a:t>2021/3/18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6AE904-116B-CF46-80CD-420BCD58D1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8BB8-EF75-4149-AD46-252DF1C5668D}" type="datetimeFigureOut">
              <a:rPr kumimoji="1" lang="zh-CN" altLang="en-US" smtClean="0"/>
              <a:t>2021/3/18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E904-116B-CF46-80CD-420BCD58D1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57D8BB8-EF75-4149-AD46-252DF1C5668D}" type="datetimeFigureOut">
              <a:rPr kumimoji="1" lang="zh-CN" altLang="en-US" smtClean="0"/>
              <a:t>2021/3/18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16AE904-116B-CF46-80CD-420BCD58D1B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509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2186609"/>
            <a:ext cx="10058400" cy="2098747"/>
          </a:xfrm>
        </p:spPr>
        <p:txBody>
          <a:bodyPr>
            <a:normAutofit/>
          </a:bodyPr>
          <a:lstStyle/>
          <a:p>
            <a:r>
              <a:rPr kumimoji="1" lang="en-US" altLang="zh-CN" sz="5400" dirty="0"/>
              <a:t>Tutorial 02: </a:t>
            </a:r>
            <a:br>
              <a:rPr kumimoji="1" lang="en-US" altLang="zh-CN" sz="5400" dirty="0"/>
            </a:br>
            <a:r>
              <a:rPr kumimoji="1" lang="en-US" altLang="zh-CN" sz="5400" dirty="0"/>
              <a:t>Simulate FIFO Scheduling </a:t>
            </a: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D210B91E-DB65-DA4B-B0DE-9CC451DA9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15866"/>
            <a:ext cx="10055629" cy="114300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kumimoji="1" lang="en-US" altLang="zh-CN" dirty="0"/>
              <a:t>CSCI3150 - </a:t>
            </a:r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operating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</a:p>
          <a:p>
            <a:pPr algn="ctr"/>
            <a:r>
              <a:rPr lang="en-US" altLang="zh-CN" dirty="0"/>
              <a:t>Tutor:</a:t>
            </a:r>
            <a:r>
              <a:rPr lang="zh-CN" altLang="en-US" dirty="0"/>
              <a:t> </a:t>
            </a:r>
            <a:r>
              <a:rPr lang="en-US" altLang="zh-CN" dirty="0"/>
              <a:t>Zhang</a:t>
            </a:r>
            <a:r>
              <a:rPr lang="zh-CN" altLang="en-US" dirty="0"/>
              <a:t> </a:t>
            </a:r>
            <a:r>
              <a:rPr lang="en-US" altLang="zh-CN" dirty="0"/>
              <a:t>Kai</a:t>
            </a:r>
          </a:p>
          <a:p>
            <a:pPr algn="ctr"/>
            <a:r>
              <a:rPr lang="en-US" altLang="zh-CN" cap="none" dirty="0" err="1"/>
              <a:t>kzhang@cse.cuhk.edu.hk</a:t>
            </a:r>
            <a:endParaRPr lang="en-US" altLang="zh-CN" cap="none" dirty="0"/>
          </a:p>
          <a:p>
            <a:pPr algn="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2856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Queue - Implementation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17996"/>
          </a:xfrm>
        </p:spPr>
        <p:txBody>
          <a:bodyPr>
            <a:normAutofit/>
          </a:bodyPr>
          <a:lstStyle/>
          <a:p>
            <a:r>
              <a:rPr lang="en-GB" altLang="zh-CN" dirty="0"/>
              <a:t>Then, we need a function to get the value of the element </a:t>
            </a:r>
            <a:r>
              <a:rPr lang="en-US" altLang="zh-CN" dirty="0"/>
              <a:t>at</a:t>
            </a:r>
            <a:r>
              <a:rPr lang="en-GB" altLang="zh-CN" dirty="0"/>
              <a:t> the </a:t>
            </a:r>
            <a:r>
              <a:rPr lang="en-US" altLang="zh-CN" dirty="0"/>
              <a:t>head</a:t>
            </a:r>
            <a:r>
              <a:rPr lang="zh-CN" altLang="en-US" dirty="0"/>
              <a:t> </a:t>
            </a:r>
            <a:r>
              <a:rPr lang="en-GB" altLang="zh-CN" dirty="0"/>
              <a:t>of </a:t>
            </a:r>
            <a:r>
              <a:rPr lang="en-US" altLang="zh-CN" dirty="0"/>
              <a:t>Q</a:t>
            </a:r>
            <a:r>
              <a:rPr lang="en-GB" altLang="zh-CN" dirty="0" err="1"/>
              <a:t>ueue</a:t>
            </a:r>
            <a:r>
              <a:rPr lang="en-GB" altLang="zh-CN" dirty="0"/>
              <a:t>: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2986216" y="2202235"/>
            <a:ext cx="4662616" cy="4278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l-PL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Eletype</a:t>
            </a:r>
            <a:r>
              <a:rPr lang="pl-P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</a:t>
            </a:r>
            <a:r>
              <a:rPr lang="pl-PL" altLang="zh-CN" sz="1600" dirty="0" err="1">
                <a:solidFill>
                  <a:srgbClr val="795E26"/>
                </a:solidFill>
                <a:latin typeface="Consolas" charset="0"/>
                <a:ea typeface="Consolas" charset="0"/>
                <a:cs typeface="Consolas" charset="0"/>
              </a:rPr>
              <a:t>FrontQueue</a:t>
            </a:r>
            <a:r>
              <a:rPr lang="pl-P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pl-PL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LinkedQueue</a:t>
            </a:r>
            <a:r>
              <a:rPr lang="pl-P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* </a:t>
            </a:r>
            <a:r>
              <a:rPr lang="pl-PL" altLang="zh-CN" sz="1600" dirty="0" err="1">
                <a:solidFill>
                  <a:srgbClr val="001080"/>
                </a:solidFill>
                <a:latin typeface="Consolas" charset="0"/>
                <a:ea typeface="Consolas" charset="0"/>
                <a:cs typeface="Consolas" charset="0"/>
              </a:rPr>
              <a:t>LQueue</a:t>
            </a:r>
            <a:r>
              <a:rPr lang="pl-P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){</a:t>
            </a:r>
          </a:p>
          <a:p>
            <a:r>
              <a:rPr lang="pl-P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   </a:t>
            </a:r>
            <a:r>
              <a:rPr lang="pl-PL" altLang="zh-CN" sz="1600" dirty="0" err="1">
                <a:solidFill>
                  <a:srgbClr val="AF00DB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pl-P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(</a:t>
            </a:r>
            <a:r>
              <a:rPr lang="pl-PL" altLang="zh-CN" sz="1600" dirty="0" err="1">
                <a:solidFill>
                  <a:srgbClr val="795E26"/>
                </a:solidFill>
                <a:latin typeface="Consolas" charset="0"/>
                <a:ea typeface="Consolas" charset="0"/>
                <a:cs typeface="Consolas" charset="0"/>
              </a:rPr>
              <a:t>IsEmpty</a:t>
            </a:r>
            <a:r>
              <a:rPr lang="pl-P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pl-PL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LQueue</a:t>
            </a:r>
            <a:r>
              <a:rPr lang="pl-P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)){</a:t>
            </a:r>
          </a:p>
          <a:p>
            <a:r>
              <a:rPr lang="pl-P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       </a:t>
            </a:r>
            <a:r>
              <a:rPr lang="pl-PL" altLang="zh-CN" sz="1600" dirty="0" err="1">
                <a:solidFill>
                  <a:srgbClr val="795E26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pl-P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pl-PL" altLang="zh-CN" sz="1600" dirty="0">
                <a:solidFill>
                  <a:srgbClr val="A31515"/>
                </a:solidFill>
                <a:latin typeface="Consolas" charset="0"/>
                <a:ea typeface="Consolas" charset="0"/>
                <a:cs typeface="Consolas" charset="0"/>
              </a:rPr>
              <a:t>"Error! </a:t>
            </a:r>
            <a:r>
              <a:rPr lang="pl-PL" altLang="zh-CN" sz="1600" dirty="0" err="1">
                <a:solidFill>
                  <a:srgbClr val="A31515"/>
                </a:solidFill>
                <a:latin typeface="Consolas" charset="0"/>
                <a:ea typeface="Consolas" charset="0"/>
                <a:cs typeface="Consolas" charset="0"/>
              </a:rPr>
              <a:t>Empty</a:t>
            </a:r>
            <a:r>
              <a:rPr lang="pl-PL" altLang="zh-CN" sz="1600" dirty="0">
                <a:solidFill>
                  <a:srgbClr val="A31515"/>
                </a:solidFill>
                <a:latin typeface="Consolas" charset="0"/>
                <a:ea typeface="Consolas" charset="0"/>
                <a:cs typeface="Consolas" charset="0"/>
              </a:rPr>
              <a:t>!"</a:t>
            </a:r>
            <a:r>
              <a:rPr lang="pl-P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pl-P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       </a:t>
            </a:r>
            <a:r>
              <a:rPr lang="pl-PL" altLang="zh-CN" sz="1600" dirty="0">
                <a:solidFill>
                  <a:srgbClr val="AF00DB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pl-P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-</a:t>
            </a:r>
            <a:r>
              <a:rPr lang="pl-PL" altLang="zh-CN" sz="1600" dirty="0">
                <a:solidFill>
                  <a:srgbClr val="09885A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pl-P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pl-P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   }</a:t>
            </a:r>
            <a:r>
              <a:rPr lang="pl-PL" altLang="zh-CN" sz="1600" dirty="0" err="1">
                <a:solidFill>
                  <a:srgbClr val="AF00DB"/>
                </a:solidFill>
                <a:latin typeface="Consolas" charset="0"/>
                <a:ea typeface="Consolas" charset="0"/>
                <a:cs typeface="Consolas" charset="0"/>
              </a:rPr>
              <a:t>else</a:t>
            </a:r>
            <a:r>
              <a:rPr lang="pl-P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pl-P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       </a:t>
            </a:r>
            <a:r>
              <a:rPr lang="pl-PL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LinkedQueue</a:t>
            </a:r>
            <a:r>
              <a:rPr lang="pl-P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* </a:t>
            </a:r>
            <a:r>
              <a:rPr lang="pl-PL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pt</a:t>
            </a:r>
            <a:r>
              <a:rPr lang="pl-P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= </a:t>
            </a:r>
            <a:r>
              <a:rPr lang="pl-PL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LQueue</a:t>
            </a:r>
            <a:r>
              <a:rPr lang="pl-P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pl-P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       </a:t>
            </a:r>
            <a:r>
              <a:rPr lang="pl-PL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Node</a:t>
            </a:r>
            <a:r>
              <a:rPr lang="pl-P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</a:t>
            </a:r>
            <a:r>
              <a:rPr lang="pl-PL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pl-P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pl-P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       </a:t>
            </a:r>
            <a:r>
              <a:rPr lang="pl-PL" altLang="zh-CN" sz="1600" dirty="0" err="1">
                <a:solidFill>
                  <a:srgbClr val="AF00DB"/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pl-P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(</a:t>
            </a:r>
            <a:r>
              <a:rPr lang="pl-PL" altLang="zh-CN" sz="1600" dirty="0" err="1">
                <a:solidFill>
                  <a:srgbClr val="001080"/>
                </a:solidFill>
                <a:latin typeface="Consolas" charset="0"/>
                <a:ea typeface="Consolas" charset="0"/>
                <a:cs typeface="Consolas" charset="0"/>
              </a:rPr>
              <a:t>pt</a:t>
            </a:r>
            <a:r>
              <a:rPr lang="pl-P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pl-PL" altLang="zh-CN" sz="1600" dirty="0" err="1">
                <a:solidFill>
                  <a:srgbClr val="001080"/>
                </a:solidFill>
                <a:latin typeface="Consolas" charset="0"/>
                <a:ea typeface="Consolas" charset="0"/>
                <a:cs typeface="Consolas" charset="0"/>
              </a:rPr>
              <a:t>next</a:t>
            </a:r>
            <a:r>
              <a:rPr lang="pl-P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){</a:t>
            </a:r>
          </a:p>
          <a:p>
            <a:r>
              <a:rPr lang="pl-P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           </a:t>
            </a:r>
            <a:r>
              <a:rPr lang="pl-PL" altLang="zh-CN" sz="1600" dirty="0" err="1">
                <a:solidFill>
                  <a:srgbClr val="AF00DB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pl-P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(</a:t>
            </a:r>
            <a:r>
              <a:rPr lang="pl-PL" altLang="zh-CN" sz="1600" dirty="0" err="1">
                <a:solidFill>
                  <a:srgbClr val="001080"/>
                </a:solidFill>
                <a:latin typeface="Consolas" charset="0"/>
                <a:ea typeface="Consolas" charset="0"/>
                <a:cs typeface="Consolas" charset="0"/>
              </a:rPr>
              <a:t>pt</a:t>
            </a:r>
            <a:r>
              <a:rPr lang="pl-P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pl-PL" altLang="zh-CN" sz="1600" dirty="0" err="1">
                <a:solidFill>
                  <a:srgbClr val="001080"/>
                </a:solidFill>
                <a:latin typeface="Consolas" charset="0"/>
                <a:ea typeface="Consolas" charset="0"/>
                <a:cs typeface="Consolas" charset="0"/>
              </a:rPr>
              <a:t>next</a:t>
            </a:r>
            <a:r>
              <a:rPr lang="pl-P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pl-PL" altLang="zh-CN" sz="1600" dirty="0" err="1">
                <a:solidFill>
                  <a:srgbClr val="001080"/>
                </a:solidFill>
                <a:latin typeface="Consolas" charset="0"/>
                <a:ea typeface="Consolas" charset="0"/>
                <a:cs typeface="Consolas" charset="0"/>
              </a:rPr>
              <a:t>next</a:t>
            </a:r>
            <a:r>
              <a:rPr lang="pl-P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== </a:t>
            </a:r>
            <a:r>
              <a:rPr lang="pl-PL" altLang="zh-CN" sz="16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NULL</a:t>
            </a:r>
            <a:r>
              <a:rPr lang="pl-P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){</a:t>
            </a:r>
          </a:p>
          <a:p>
            <a:r>
              <a:rPr lang="pl-P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               </a:t>
            </a:r>
            <a:r>
              <a:rPr lang="pl-PL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pl-P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= </a:t>
            </a:r>
            <a:r>
              <a:rPr lang="pl-PL" altLang="zh-CN" sz="1600" dirty="0" err="1">
                <a:solidFill>
                  <a:srgbClr val="001080"/>
                </a:solidFill>
                <a:latin typeface="Consolas" charset="0"/>
                <a:ea typeface="Consolas" charset="0"/>
                <a:cs typeface="Consolas" charset="0"/>
              </a:rPr>
              <a:t>pt</a:t>
            </a:r>
            <a:r>
              <a:rPr lang="pl-P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pl-PL" altLang="zh-CN" sz="1600" dirty="0" err="1">
                <a:solidFill>
                  <a:srgbClr val="001080"/>
                </a:solidFill>
                <a:latin typeface="Consolas" charset="0"/>
                <a:ea typeface="Consolas" charset="0"/>
                <a:cs typeface="Consolas" charset="0"/>
              </a:rPr>
              <a:t>next</a:t>
            </a:r>
            <a:r>
              <a:rPr lang="pl-P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pl-P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               </a:t>
            </a:r>
            <a:r>
              <a:rPr lang="pl-PL" altLang="zh-CN" sz="1600" dirty="0" err="1">
                <a:solidFill>
                  <a:srgbClr val="AF00DB"/>
                </a:solidFill>
                <a:latin typeface="Consolas" charset="0"/>
                <a:ea typeface="Consolas" charset="0"/>
                <a:cs typeface="Consolas" charset="0"/>
              </a:rPr>
              <a:t>break</a:t>
            </a:r>
            <a:r>
              <a:rPr lang="pl-P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pl-P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           }</a:t>
            </a:r>
          </a:p>
          <a:p>
            <a:r>
              <a:rPr lang="pl-P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           </a:t>
            </a:r>
            <a:r>
              <a:rPr lang="pl-PL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pt</a:t>
            </a:r>
            <a:r>
              <a:rPr lang="pl-P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= </a:t>
            </a:r>
            <a:r>
              <a:rPr lang="pl-PL" altLang="zh-CN" sz="1600" dirty="0" err="1">
                <a:solidFill>
                  <a:srgbClr val="001080"/>
                </a:solidFill>
                <a:latin typeface="Consolas" charset="0"/>
                <a:ea typeface="Consolas" charset="0"/>
                <a:cs typeface="Consolas" charset="0"/>
              </a:rPr>
              <a:t>pt</a:t>
            </a:r>
            <a:r>
              <a:rPr lang="pl-P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pl-PL" altLang="zh-CN" sz="1600" dirty="0" err="1">
                <a:solidFill>
                  <a:srgbClr val="001080"/>
                </a:solidFill>
                <a:latin typeface="Consolas" charset="0"/>
                <a:ea typeface="Consolas" charset="0"/>
                <a:cs typeface="Consolas" charset="0"/>
              </a:rPr>
              <a:t>next</a:t>
            </a:r>
            <a:r>
              <a:rPr lang="pl-P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pl-P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       }</a:t>
            </a:r>
          </a:p>
          <a:p>
            <a:r>
              <a:rPr lang="pl-P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       </a:t>
            </a:r>
            <a:r>
              <a:rPr lang="pl-PL" altLang="zh-CN" sz="1600" dirty="0">
                <a:solidFill>
                  <a:srgbClr val="AF00DB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pl-P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</a:t>
            </a:r>
            <a:r>
              <a:rPr lang="pl-PL" altLang="zh-CN" sz="1600" dirty="0" err="1">
                <a:solidFill>
                  <a:srgbClr val="001080"/>
                </a:solidFill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pl-P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pl-PL" altLang="zh-CN" sz="1600" dirty="0" err="1">
                <a:solidFill>
                  <a:srgbClr val="001080"/>
                </a:solidFill>
                <a:latin typeface="Consolas" charset="0"/>
                <a:ea typeface="Consolas" charset="0"/>
                <a:cs typeface="Consolas" charset="0"/>
              </a:rPr>
              <a:t>num</a:t>
            </a:r>
            <a:r>
              <a:rPr lang="pl-P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pl-P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   }</a:t>
            </a:r>
          </a:p>
          <a:p>
            <a:r>
              <a:rPr lang="pl-P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pl-PL" altLang="zh-CN" sz="1600" b="0" dirty="0">
              <a:solidFill>
                <a:srgbClr val="000000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91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Simulate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FIFO</a:t>
            </a:r>
            <a:r>
              <a:rPr kumimoji="1" lang="zh-CN" altLang="en-US" dirty="0"/>
              <a:t> </a:t>
            </a:r>
            <a:r>
              <a:rPr kumimoji="1" lang="en-US" altLang="zh-CN" dirty="0"/>
              <a:t>Scheduling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Download and copy </a:t>
            </a:r>
            <a:r>
              <a:rPr lang="en-GB" altLang="zh-CN" dirty="0"/>
              <a:t>tutorial-02</a:t>
            </a:r>
            <a:r>
              <a:rPr lang="en-US" altLang="zh-CN" dirty="0"/>
              <a:t>.zip in your current directory and then unzip files as follows: </a:t>
            </a:r>
          </a:p>
          <a:p>
            <a:pPr marL="0" indent="0">
              <a:buNone/>
            </a:pPr>
            <a:r>
              <a:rPr lang="en-US" altLang="zh-CN" b="1" dirty="0"/>
              <a:t>	unzip ./tutorial-02.zip </a:t>
            </a:r>
            <a:endParaRPr lang="en-US" altLang="zh-CN" dirty="0"/>
          </a:p>
          <a:p>
            <a:r>
              <a:rPr lang="en-US" altLang="zh-CN" dirty="0"/>
              <a:t>In this zip, there will be 2 .h header files, 3 .c code file, </a:t>
            </a:r>
            <a:r>
              <a:rPr lang="en-US" altLang="zh-CN" dirty="0" err="1"/>
              <a:t>process.file</a:t>
            </a:r>
            <a:r>
              <a:rPr lang="en-US" altLang="zh-CN" dirty="0"/>
              <a:t>, </a:t>
            </a:r>
            <a:r>
              <a:rPr lang="en-US" altLang="zh-CN" dirty="0" err="1"/>
              <a:t>queue.cfg</a:t>
            </a:r>
            <a:r>
              <a:rPr lang="en-US" altLang="zh-CN" dirty="0"/>
              <a:t> and a </a:t>
            </a:r>
            <a:r>
              <a:rPr lang="en-US" altLang="zh-CN" dirty="0" err="1"/>
              <a:t>Makefile</a:t>
            </a:r>
            <a:r>
              <a:rPr lang="en-US" altLang="zh-CN" dirty="0"/>
              <a:t>. These files respectively are implemented linked list (</a:t>
            </a:r>
            <a:r>
              <a:rPr lang="en-US" altLang="zh-CN" dirty="0" err="1"/>
              <a:t>linkedlist.h</a:t>
            </a:r>
            <a:r>
              <a:rPr lang="en-US" altLang="zh-CN" dirty="0"/>
              <a:t> &amp; </a:t>
            </a:r>
            <a:r>
              <a:rPr lang="en-US" altLang="zh-CN" dirty="0" err="1"/>
              <a:t>linkedlist.c</a:t>
            </a:r>
            <a:r>
              <a:rPr lang="en-US" altLang="zh-CN" dirty="0"/>
              <a:t>), implemented queue (</a:t>
            </a:r>
            <a:r>
              <a:rPr lang="en-US" altLang="zh-CN" dirty="0" err="1"/>
              <a:t>queue.h</a:t>
            </a:r>
            <a:r>
              <a:rPr lang="en-US" altLang="zh-CN" dirty="0"/>
              <a:t> &amp; </a:t>
            </a:r>
            <a:r>
              <a:rPr lang="en-US" altLang="zh-CN" dirty="0" err="1"/>
              <a:t>queue.c</a:t>
            </a:r>
            <a:r>
              <a:rPr lang="en-US" altLang="zh-CN" dirty="0"/>
              <a:t>), </a:t>
            </a:r>
            <a:r>
              <a:rPr lang="en-US" altLang="zh-CN" b="1" i="1" dirty="0">
                <a:solidFill>
                  <a:srgbClr val="FF0000"/>
                </a:solidFill>
              </a:rPr>
              <a:t>Simulation C file (csci3150_tut2.c)</a:t>
            </a:r>
            <a:r>
              <a:rPr lang="en-US" altLang="zh-CN" dirty="0"/>
              <a:t>, process input file (</a:t>
            </a:r>
            <a:r>
              <a:rPr lang="en-US" altLang="zh-CN" dirty="0" err="1"/>
              <a:t>process.file</a:t>
            </a:r>
            <a:r>
              <a:rPr lang="en-US" altLang="zh-CN" dirty="0"/>
              <a:t>) and queue configuration file (</a:t>
            </a:r>
            <a:r>
              <a:rPr lang="en-US" altLang="zh-CN" dirty="0" err="1"/>
              <a:t>queue.cfg</a:t>
            </a:r>
            <a:r>
              <a:rPr lang="en-US" altLang="zh-CN" dirty="0"/>
              <a:t>).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294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Structure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One process has several metrics, including </a:t>
            </a:r>
            <a:r>
              <a:rPr lang="en-US" altLang="zh-CN" dirty="0" err="1"/>
              <a:t>pid</a:t>
            </a:r>
            <a:r>
              <a:rPr lang="en-US" altLang="zh-CN" dirty="0"/>
              <a:t>, arrival time, service time, execution time, waiting time turnaround time and completion time. The structure of process is shown as follows: 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422564" y="2903765"/>
            <a:ext cx="3346871" cy="251908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dirty="0"/>
              <a:t>typedef</a:t>
            </a:r>
            <a:r>
              <a:rPr lang="zh-CN" altLang="en-US" dirty="0"/>
              <a:t> </a:t>
            </a:r>
            <a:r>
              <a:rPr lang="en-US" altLang="zh-CN" dirty="0"/>
              <a:t>struct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{</a:t>
            </a:r>
          </a:p>
          <a:p>
            <a:pPr lvl="1"/>
            <a:r>
              <a:rPr lang="en-US" altLang="zh-CN" dirty="0"/>
              <a:t>int </a:t>
            </a:r>
            <a:r>
              <a:rPr lang="en-US" altLang="zh-CN" dirty="0" err="1"/>
              <a:t>process_id</a:t>
            </a:r>
            <a:r>
              <a:rPr lang="en-US" altLang="zh-CN" dirty="0"/>
              <a:t>; </a:t>
            </a:r>
          </a:p>
          <a:p>
            <a:pPr lvl="1"/>
            <a:r>
              <a:rPr lang="en-US" altLang="zh-CN" dirty="0"/>
              <a:t>int </a:t>
            </a:r>
            <a:r>
              <a:rPr lang="en-US" altLang="zh-CN" dirty="0" err="1"/>
              <a:t>arrival_time</a:t>
            </a:r>
            <a:r>
              <a:rPr lang="en-US" altLang="zh-CN" dirty="0"/>
              <a:t>; </a:t>
            </a:r>
          </a:p>
          <a:p>
            <a:pPr lvl="1"/>
            <a:r>
              <a:rPr lang="en-US" altLang="zh-CN" dirty="0"/>
              <a:t>int </a:t>
            </a:r>
            <a:r>
              <a:rPr lang="en-US" altLang="zh-CN" dirty="0" err="1"/>
              <a:t>service_time</a:t>
            </a:r>
            <a:r>
              <a:rPr lang="en-US" altLang="zh-CN" dirty="0"/>
              <a:t>; </a:t>
            </a:r>
          </a:p>
          <a:p>
            <a:pPr lvl="1"/>
            <a:r>
              <a:rPr lang="en-US" altLang="zh-CN" dirty="0"/>
              <a:t>int </a:t>
            </a:r>
            <a:r>
              <a:rPr lang="en-US" altLang="zh-CN" dirty="0" err="1"/>
              <a:t>execution_time</a:t>
            </a:r>
            <a:r>
              <a:rPr lang="en-US" altLang="zh-CN" dirty="0"/>
              <a:t>; </a:t>
            </a:r>
          </a:p>
          <a:p>
            <a:pPr lvl="1"/>
            <a:r>
              <a:rPr lang="en-US" altLang="zh-CN" dirty="0"/>
              <a:t>int </a:t>
            </a:r>
            <a:r>
              <a:rPr lang="en-US" altLang="zh-CN" dirty="0" err="1"/>
              <a:t>waiting_time</a:t>
            </a:r>
            <a:r>
              <a:rPr lang="en-US" altLang="zh-CN" dirty="0"/>
              <a:t>; </a:t>
            </a:r>
          </a:p>
          <a:p>
            <a:pPr lvl="1"/>
            <a:r>
              <a:rPr lang="en-US" altLang="zh-CN" dirty="0"/>
              <a:t>int </a:t>
            </a:r>
            <a:r>
              <a:rPr lang="en-US" altLang="zh-CN" dirty="0" err="1"/>
              <a:t>turnaround_time</a:t>
            </a:r>
            <a:r>
              <a:rPr lang="en-US" altLang="zh-CN" dirty="0"/>
              <a:t>; </a:t>
            </a:r>
          </a:p>
          <a:p>
            <a:pPr lvl="1"/>
            <a:r>
              <a:rPr lang="en-US" altLang="zh-CN" dirty="0"/>
              <a:t>int </a:t>
            </a:r>
            <a:r>
              <a:rPr lang="en-US" altLang="zh-CN" dirty="0" err="1"/>
              <a:t>completion_time</a:t>
            </a:r>
            <a:r>
              <a:rPr lang="en-US" altLang="zh-CN" dirty="0"/>
              <a:t>; </a:t>
            </a:r>
          </a:p>
          <a:p>
            <a:r>
              <a:rPr lang="en-US" altLang="zh-CN" dirty="0"/>
              <a:t>} Process; </a:t>
            </a:r>
            <a:endParaRPr lang="en-US" altLang="zh-CN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222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Structure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dirty="0"/>
              <a:t>For the Queue we will use, the element we stored should be Process. Just as the following code shows: </a:t>
            </a:r>
          </a:p>
          <a:p>
            <a:endParaRPr lang="en-US" altLang="zh-CN" dirty="0"/>
          </a:p>
        </p:txBody>
      </p:sp>
      <p:sp>
        <p:nvSpPr>
          <p:cNvPr id="10" name="文本框 9"/>
          <p:cNvSpPr txBox="1"/>
          <p:nvPr/>
        </p:nvSpPr>
        <p:spPr>
          <a:xfrm>
            <a:off x="4422564" y="2903766"/>
            <a:ext cx="3346871" cy="23649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dirty="0"/>
              <a:t>typedef struct node {</a:t>
            </a:r>
            <a:endParaRPr lang="zh-CN" altLang="zh-CN" dirty="0"/>
          </a:p>
          <a:p>
            <a:r>
              <a:rPr lang="zh-CN" altLang="en-US" dirty="0"/>
              <a:t>        </a:t>
            </a:r>
            <a:r>
              <a:rPr lang="en-US" altLang="zh-CN" dirty="0"/>
              <a:t>Process proc;</a:t>
            </a:r>
            <a:endParaRPr lang="zh-CN" altLang="zh-CN" dirty="0"/>
          </a:p>
          <a:p>
            <a:r>
              <a:rPr lang="zh-CN" altLang="en-US" dirty="0"/>
              <a:t>        </a:t>
            </a:r>
            <a:r>
              <a:rPr lang="en-US" altLang="zh-CN" dirty="0"/>
              <a:t>struct node *next;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int </a:t>
            </a:r>
            <a:r>
              <a:rPr lang="en-US" altLang="zh-CN" dirty="0" err="1"/>
              <a:t>allotment_time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int </a:t>
            </a:r>
            <a:r>
              <a:rPr lang="en-US" altLang="zh-CN" dirty="0" err="1"/>
              <a:t>time_slice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} LinkedList, *Node;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typedef LinkedList </a:t>
            </a:r>
            <a:r>
              <a:rPr lang="en-US" altLang="zh-CN" dirty="0" err="1"/>
              <a:t>LinkedQueue</a:t>
            </a:r>
            <a:r>
              <a:rPr lang="en-US" altLang="zh-CN" dirty="0"/>
              <a:t>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212849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GB" altLang="zh-CN" b="1" dirty="0" err="1"/>
              <a:t>process.file</a:t>
            </a:r>
            <a:r>
              <a:rPr lang="en-GB" altLang="zh-CN" b="1" dirty="0"/>
              <a:t> </a:t>
            </a:r>
            <a:r>
              <a:rPr lang="en-GB" altLang="zh-CN" dirty="0"/>
              <a:t>contains the process information and its format is as follows:</a:t>
            </a:r>
            <a:r>
              <a:rPr lang="zh-CN" altLang="zh-CN" dirty="0"/>
              <a:t> </a:t>
            </a:r>
            <a:endParaRPr lang="en-US" altLang="zh-C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449FCAF-7321-064E-881A-7AA264CD2201}"/>
              </a:ext>
            </a:extLst>
          </p:cNvPr>
          <p:cNvSpPr txBox="1">
            <a:spLocks/>
          </p:cNvSpPr>
          <p:nvPr/>
        </p:nvSpPr>
        <p:spPr>
          <a:xfrm>
            <a:off x="3596640" y="2727363"/>
            <a:ext cx="4998720" cy="2260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/>
              <a:t>ProcessNum</a:t>
            </a:r>
            <a:r>
              <a:rPr lang="en-US" altLang="zh-CN" b="1" dirty="0"/>
              <a:t>  N</a:t>
            </a:r>
            <a:endParaRPr lang="zh-CN" altLang="zh-CN" dirty="0"/>
          </a:p>
          <a:p>
            <a:r>
              <a:rPr lang="en-US" altLang="zh-CN" b="1" dirty="0"/>
              <a:t>pid:X1, arrival_time:X11, execution_time:X12</a:t>
            </a:r>
            <a:endParaRPr lang="zh-CN" altLang="zh-CN" dirty="0"/>
          </a:p>
          <a:p>
            <a:r>
              <a:rPr lang="en-US" altLang="zh-CN" b="1" dirty="0"/>
              <a:t>pid:X2, arrival_time:X21, execution_time:X22</a:t>
            </a:r>
            <a:endParaRPr lang="zh-CN" altLang="zh-CN" dirty="0"/>
          </a:p>
          <a:p>
            <a:r>
              <a:rPr lang="en-US" altLang="zh-CN" b="1" dirty="0"/>
              <a:t>…</a:t>
            </a:r>
            <a:endParaRPr lang="zh-CN" altLang="zh-CN" dirty="0"/>
          </a:p>
          <a:p>
            <a:r>
              <a:rPr lang="en-US" altLang="zh-CN" b="1" dirty="0" err="1"/>
              <a:t>pid:XN</a:t>
            </a:r>
            <a:r>
              <a:rPr lang="en-US" altLang="zh-CN" b="1" dirty="0"/>
              <a:t>, arrival_time:XN1, execution_time:XN2</a:t>
            </a:r>
            <a:endParaRPr lang="zh-CN" altLang="zh-CN" dirty="0"/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20293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GB" altLang="zh-CN" b="1" dirty="0" err="1"/>
              <a:t>process.file</a:t>
            </a:r>
            <a:r>
              <a:rPr lang="en-GB" altLang="zh-CN" b="1" dirty="0"/>
              <a:t> </a:t>
            </a:r>
            <a:r>
              <a:rPr lang="en-US" altLang="zh-CN" dirty="0"/>
              <a:t>example: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449FCAF-7321-064E-881A-7AA264CD2201}"/>
              </a:ext>
            </a:extLst>
          </p:cNvPr>
          <p:cNvSpPr txBox="1">
            <a:spLocks/>
          </p:cNvSpPr>
          <p:nvPr/>
        </p:nvSpPr>
        <p:spPr>
          <a:xfrm>
            <a:off x="4087585" y="2402002"/>
            <a:ext cx="4077789" cy="35754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/>
              <a:t>ProcessNum</a:t>
            </a:r>
            <a:r>
              <a:rPr lang="en-US" altLang="zh-CN" b="1" dirty="0"/>
              <a:t> 10</a:t>
            </a:r>
          </a:p>
          <a:p>
            <a:r>
              <a:rPr lang="en-US" altLang="zh-CN" b="1" dirty="0"/>
              <a:t>pidnum:2, arrival_time:10, execution_time:10</a:t>
            </a:r>
          </a:p>
          <a:p>
            <a:r>
              <a:rPr lang="en-US" altLang="zh-CN" b="1" dirty="0"/>
              <a:t>pidnum:1, arrival_time:10, execution_time:10</a:t>
            </a:r>
          </a:p>
          <a:p>
            <a:r>
              <a:rPr lang="en-US" altLang="zh-CN" b="1" dirty="0"/>
              <a:t>pidnum:3, arrival_time:10, execution_time:10</a:t>
            </a:r>
          </a:p>
          <a:p>
            <a:r>
              <a:rPr lang="en-US" altLang="zh-CN" b="1" dirty="0"/>
              <a:t>pidnum:4, arrival_time:1, execution_time:11</a:t>
            </a:r>
          </a:p>
          <a:p>
            <a:r>
              <a:rPr lang="en-US" altLang="zh-CN" b="1" dirty="0"/>
              <a:t>pidnum:0, arrival_time:100, execution_time:10</a:t>
            </a:r>
          </a:p>
          <a:p>
            <a:r>
              <a:rPr lang="en-US" altLang="zh-CN" b="1" dirty="0"/>
              <a:t>pidnum:5, arrival_time:70, execution_time:30</a:t>
            </a:r>
          </a:p>
          <a:p>
            <a:r>
              <a:rPr lang="en-US" altLang="zh-CN" b="1" dirty="0"/>
              <a:t>pidnum:6, arrival_time:30, execution_time:46</a:t>
            </a:r>
          </a:p>
          <a:p>
            <a:r>
              <a:rPr lang="en-US" altLang="zh-CN" b="1" dirty="0"/>
              <a:t>pidnum:7, arrival_time:120, execution_time:15</a:t>
            </a:r>
          </a:p>
          <a:p>
            <a:r>
              <a:rPr lang="en-US" altLang="zh-CN" b="1" dirty="0"/>
              <a:t>pidnum:8, arrival_time:130, execution_time:19</a:t>
            </a:r>
          </a:p>
          <a:p>
            <a:r>
              <a:rPr lang="en-US" altLang="zh-CN" b="1" dirty="0"/>
              <a:t>pidnum:9, arrival_time:163, execution_time:20</a:t>
            </a:r>
          </a:p>
        </p:txBody>
      </p:sp>
    </p:spTree>
    <p:extLst>
      <p:ext uri="{BB962C8B-B14F-4D97-AF65-F5344CB8AC3E}">
        <p14:creationId xmlns:p14="http://schemas.microsoft.com/office/powerpoint/2010/main" val="3426503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b="1" dirty="0" err="1"/>
              <a:t>queue.cfg</a:t>
            </a:r>
            <a:r>
              <a:rPr lang="en-US" altLang="zh-CN" b="1" dirty="0"/>
              <a:t> </a:t>
            </a:r>
            <a:r>
              <a:rPr lang="en-US" altLang="zh-CN" dirty="0"/>
              <a:t>contains the queue information and in this lab, we use only one queue, the example is given below: </a:t>
            </a:r>
          </a:p>
          <a:p>
            <a:endParaRPr lang="en-US" altLang="zh-CN" dirty="0">
              <a:effectLst/>
            </a:endParaRP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GB" altLang="zh-CN" dirty="0"/>
              <a:t>Here, the first line denotes the number of queues we will use in this scheduler, the next line denotes the time slice for Queue 1.</a:t>
            </a:r>
            <a:endParaRPr lang="zh-CN" altLang="zh-CN" dirty="0"/>
          </a:p>
          <a:p>
            <a:endParaRPr lang="en-US" altLang="zh-CN" dirty="0">
              <a:effectLst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C9C6BD5-9DFB-754B-B10C-CF8FA24D421B}"/>
              </a:ext>
            </a:extLst>
          </p:cNvPr>
          <p:cNvSpPr txBox="1">
            <a:spLocks/>
          </p:cNvSpPr>
          <p:nvPr/>
        </p:nvSpPr>
        <p:spPr>
          <a:xfrm>
            <a:off x="3869167" y="2822103"/>
            <a:ext cx="4514626" cy="7919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/>
              <a:t>QueueNum</a:t>
            </a:r>
            <a:r>
              <a:rPr lang="en-US" altLang="zh-CN" b="1" dirty="0"/>
              <a:t> 1</a:t>
            </a:r>
            <a:endParaRPr lang="zh-CN" altLang="zh-CN" dirty="0"/>
          </a:p>
          <a:p>
            <a:r>
              <a:rPr lang="en-US" altLang="zh-CN" b="1" dirty="0"/>
              <a:t>Time_Slice_Q1 10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183036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Structure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en-US" altLang="zh-CN" sz="2800" i="1" dirty="0"/>
              <a:t>csci3150_tut2.c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80732F7-2121-B04B-B96B-1F2F3100D136}"/>
              </a:ext>
            </a:extLst>
          </p:cNvPr>
          <p:cNvSpPr txBox="1"/>
          <p:nvPr/>
        </p:nvSpPr>
        <p:spPr>
          <a:xfrm>
            <a:off x="1830977" y="1851781"/>
            <a:ext cx="8591006" cy="4516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600" dirty="0"/>
              <a:t>int main(){</a:t>
            </a:r>
            <a:br>
              <a:rPr lang="en-US" altLang="zh-CN" sz="1600" dirty="0"/>
            </a:br>
            <a:r>
              <a:rPr lang="zh-CN" altLang="en-US" sz="1600" dirty="0"/>
              <a:t>        </a:t>
            </a:r>
            <a:r>
              <a:rPr lang="en-US" altLang="zh-CN" sz="1600" dirty="0"/>
              <a:t>int </a:t>
            </a:r>
            <a:r>
              <a:rPr lang="en-US" altLang="zh-CN" sz="1600" dirty="0" err="1"/>
              <a:t>proc_num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ReadProcessFile</a:t>
            </a:r>
            <a:r>
              <a:rPr lang="en-US" altLang="zh-CN" sz="1600" dirty="0"/>
              <a:t>(); </a:t>
            </a:r>
          </a:p>
          <a:p>
            <a:r>
              <a:rPr lang="zh-CN" altLang="en-US" sz="1600" dirty="0"/>
              <a:t>        </a:t>
            </a:r>
            <a:r>
              <a:rPr lang="en-US" altLang="zh-CN" sz="1600" dirty="0"/>
              <a:t>Process proc[</a:t>
            </a:r>
            <a:r>
              <a:rPr lang="en-US" altLang="zh-CN" sz="1600" dirty="0" err="1"/>
              <a:t>proc_num</a:t>
            </a:r>
            <a:r>
              <a:rPr lang="en-US" altLang="zh-CN" sz="1600" dirty="0"/>
              <a:t>];</a:t>
            </a:r>
            <a:br>
              <a:rPr lang="en-US" altLang="zh-CN" sz="1600" dirty="0"/>
            </a:br>
            <a:r>
              <a:rPr lang="zh-CN" altLang="en-US" sz="1600" dirty="0"/>
              <a:t>        </a:t>
            </a:r>
            <a:r>
              <a:rPr lang="en-US" altLang="zh-CN" sz="1600" dirty="0"/>
              <a:t>for (int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= 0;i &lt; </a:t>
            </a:r>
            <a:r>
              <a:rPr lang="en-US" altLang="zh-CN" sz="1600" dirty="0" err="1"/>
              <a:t>proc_num</a:t>
            </a:r>
            <a:r>
              <a:rPr lang="en-US" altLang="zh-CN" sz="1600" dirty="0"/>
              <a:t>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++){ </a:t>
            </a:r>
          </a:p>
          <a:p>
            <a:r>
              <a:rPr lang="zh-CN" altLang="en-US" sz="1600" dirty="0"/>
              <a:t>                </a:t>
            </a:r>
            <a:r>
              <a:rPr lang="en-US" altLang="zh-CN" sz="1600" dirty="0"/>
              <a:t>proc[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].</a:t>
            </a:r>
            <a:r>
              <a:rPr lang="en-US" altLang="zh-CN" sz="1600" dirty="0" err="1"/>
              <a:t>process_id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proc_tmp</a:t>
            </a:r>
            <a:r>
              <a:rPr lang="en-US" altLang="zh-CN" sz="1600" dirty="0"/>
              <a:t>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].</a:t>
            </a:r>
            <a:r>
              <a:rPr lang="en-US" altLang="zh-CN" sz="1600" dirty="0" err="1"/>
              <a:t>process_id</a:t>
            </a:r>
            <a:r>
              <a:rPr lang="en-US" altLang="zh-CN" sz="1600" dirty="0"/>
              <a:t>;</a:t>
            </a:r>
          </a:p>
          <a:p>
            <a:r>
              <a:rPr lang="zh-CN" altLang="en-US" sz="1600" dirty="0"/>
              <a:t>                </a:t>
            </a:r>
            <a:r>
              <a:rPr lang="en-US" altLang="zh-CN" sz="1600" dirty="0"/>
              <a:t>proc[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].</a:t>
            </a:r>
            <a:r>
              <a:rPr lang="en-US" altLang="zh-CN" sz="1600" dirty="0" err="1"/>
              <a:t>arrival_time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proc_tmp</a:t>
            </a:r>
            <a:r>
              <a:rPr lang="en-US" altLang="zh-CN" sz="1600" dirty="0"/>
              <a:t>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].</a:t>
            </a:r>
            <a:r>
              <a:rPr lang="en-US" altLang="zh-CN" sz="1600" dirty="0" err="1"/>
              <a:t>arrival_time</a:t>
            </a:r>
            <a:r>
              <a:rPr lang="en-US" altLang="zh-CN" sz="1600" dirty="0"/>
              <a:t>; </a:t>
            </a:r>
          </a:p>
          <a:p>
            <a:r>
              <a:rPr lang="zh-CN" altLang="en-US" sz="1600" dirty="0"/>
              <a:t>                </a:t>
            </a:r>
            <a:r>
              <a:rPr lang="en-US" altLang="zh-CN" sz="1600" dirty="0"/>
              <a:t>proc[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].</a:t>
            </a:r>
            <a:r>
              <a:rPr lang="en-US" altLang="zh-CN" sz="1600" dirty="0" err="1"/>
              <a:t>execution_time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proc_tmp</a:t>
            </a:r>
            <a:r>
              <a:rPr lang="en-US" altLang="zh-CN" sz="1600" dirty="0"/>
              <a:t>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].</a:t>
            </a:r>
            <a:r>
              <a:rPr lang="en-US" altLang="zh-CN" sz="1600" dirty="0" err="1"/>
              <a:t>execution_time</a:t>
            </a:r>
            <a:r>
              <a:rPr lang="en-US" altLang="zh-CN" sz="1600" dirty="0"/>
              <a:t>; </a:t>
            </a:r>
          </a:p>
          <a:p>
            <a:r>
              <a:rPr lang="zh-CN" altLang="en-US" sz="1600" dirty="0"/>
              <a:t>        </a:t>
            </a:r>
            <a:r>
              <a:rPr lang="en-US" altLang="zh-CN" sz="1600" dirty="0"/>
              <a:t>}</a:t>
            </a:r>
          </a:p>
          <a:p>
            <a:r>
              <a:rPr lang="zh-CN" altLang="en-US" sz="1600" dirty="0"/>
              <a:t>        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SortProcess</a:t>
            </a:r>
            <a:r>
              <a:rPr lang="en-US" altLang="zh-CN" sz="1600" dirty="0"/>
              <a:t>(proc, </a:t>
            </a:r>
            <a:r>
              <a:rPr lang="en-US" altLang="zh-CN" sz="1600" dirty="0" err="1"/>
              <a:t>proc_num</a:t>
            </a:r>
            <a:r>
              <a:rPr lang="en-US" altLang="zh-CN" sz="1600" dirty="0"/>
              <a:t>); int </a:t>
            </a:r>
            <a:r>
              <a:rPr lang="en-US" altLang="zh-CN" sz="1600" dirty="0" err="1"/>
              <a:t>queue_num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GetQueueNum</a:t>
            </a:r>
            <a:r>
              <a:rPr lang="en-US" altLang="zh-CN" sz="1600" dirty="0"/>
              <a:t>();</a:t>
            </a:r>
            <a:br>
              <a:rPr lang="en-US" altLang="zh-CN" sz="1600" dirty="0"/>
            </a:br>
            <a:r>
              <a:rPr lang="zh-CN" altLang="en-US" sz="1600" dirty="0"/>
              <a:t>        </a:t>
            </a:r>
            <a:r>
              <a:rPr lang="en-US" altLang="zh-CN" sz="1600" dirty="0" err="1"/>
              <a:t>LinkedQueue</a:t>
            </a:r>
            <a:r>
              <a:rPr lang="en-US" altLang="zh-CN" sz="1600" dirty="0"/>
              <a:t>** </a:t>
            </a:r>
            <a:r>
              <a:rPr lang="en-US" altLang="zh-CN" sz="1600" dirty="0" err="1"/>
              <a:t>ProcessQueue</a:t>
            </a:r>
            <a:r>
              <a:rPr lang="en-US" altLang="zh-CN" sz="1600" dirty="0"/>
              <a:t> = (</a:t>
            </a:r>
            <a:r>
              <a:rPr lang="en-US" altLang="zh-CN" sz="1600" dirty="0" err="1"/>
              <a:t>LinkedQueue</a:t>
            </a:r>
            <a:r>
              <a:rPr lang="en-US" altLang="zh-CN" sz="1600" dirty="0"/>
              <a:t>**)malloc (</a:t>
            </a:r>
            <a:r>
              <a:rPr lang="en-US" altLang="zh-CN" sz="1600" dirty="0" err="1"/>
              <a:t>sizeof</a:t>
            </a:r>
            <a:r>
              <a:rPr lang="en-US" altLang="zh-CN" sz="1600" dirty="0"/>
              <a:t>(</a:t>
            </a:r>
            <a:r>
              <a:rPr lang="en-US" altLang="zh-CN" sz="1600" dirty="0" err="1"/>
              <a:t>LinkedQueue</a:t>
            </a:r>
            <a:r>
              <a:rPr lang="en-US" altLang="zh-CN" sz="1600" dirty="0"/>
              <a:t>*) * </a:t>
            </a:r>
            <a:r>
              <a:rPr lang="en-US" altLang="zh-CN" sz="1600" dirty="0" err="1"/>
              <a:t>queue_num</a:t>
            </a:r>
            <a:r>
              <a:rPr lang="en-US" altLang="zh-CN" sz="1600" dirty="0"/>
              <a:t>); </a:t>
            </a:r>
          </a:p>
          <a:p>
            <a:r>
              <a:rPr lang="zh-CN" altLang="en-US" sz="1600" dirty="0"/>
              <a:t>        </a:t>
            </a:r>
            <a:r>
              <a:rPr lang="en-US" altLang="zh-CN" sz="1600" dirty="0" err="1"/>
              <a:t>ReadQueueCfg</a:t>
            </a:r>
            <a:r>
              <a:rPr lang="en-US" altLang="zh-CN" sz="1600" dirty="0"/>
              <a:t>(</a:t>
            </a:r>
            <a:r>
              <a:rPr lang="en-US" altLang="zh-CN" sz="1600" dirty="0" err="1"/>
              <a:t>ProcessQueue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queue_num</a:t>
            </a:r>
            <a:r>
              <a:rPr lang="en-US" altLang="zh-CN" sz="1600" dirty="0"/>
              <a:t>); </a:t>
            </a:r>
          </a:p>
          <a:p>
            <a:endParaRPr lang="en-US" altLang="zh-CN" sz="1600" dirty="0"/>
          </a:p>
          <a:p>
            <a:r>
              <a:rPr lang="zh-CN" altLang="en-US" sz="1600" dirty="0"/>
              <a:t>        </a:t>
            </a:r>
            <a:r>
              <a:rPr lang="en-US" altLang="zh-CN" sz="1600" dirty="0"/>
              <a:t>Calculate(proc, </a:t>
            </a:r>
            <a:r>
              <a:rPr lang="en-US" altLang="zh-CN" sz="1600" dirty="0" err="1"/>
              <a:t>proc_num</a:t>
            </a:r>
            <a:r>
              <a:rPr lang="en-US" altLang="zh-CN" sz="1600" dirty="0"/>
              <a:t>); </a:t>
            </a:r>
          </a:p>
          <a:p>
            <a:endParaRPr lang="en-US" altLang="zh-CN" sz="1600" dirty="0"/>
          </a:p>
          <a:p>
            <a:r>
              <a:rPr lang="zh-CN" altLang="en-US" sz="1600" dirty="0"/>
              <a:t>        </a:t>
            </a:r>
            <a:r>
              <a:rPr lang="en-US" altLang="zh-CN" sz="1600" dirty="0" err="1"/>
              <a:t>InitOutputFile</a:t>
            </a:r>
            <a:r>
              <a:rPr lang="en-US" altLang="zh-CN" sz="1600" dirty="0"/>
              <a:t>(); </a:t>
            </a:r>
          </a:p>
          <a:p>
            <a:r>
              <a:rPr lang="zh-CN" altLang="en-US" sz="1600" dirty="0"/>
              <a:t>        </a:t>
            </a:r>
            <a:r>
              <a:rPr lang="en-US" altLang="zh-CN" sz="1600" dirty="0"/>
              <a:t>Schedule(proc, </a:t>
            </a:r>
            <a:r>
              <a:rPr lang="en-US" altLang="zh-CN" sz="1600" dirty="0" err="1"/>
              <a:t>ProcessQueue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proc_num</a:t>
            </a:r>
            <a:r>
              <a:rPr lang="en-US" altLang="zh-CN" sz="1600" dirty="0"/>
              <a:t>); </a:t>
            </a:r>
          </a:p>
          <a:p>
            <a:r>
              <a:rPr lang="zh-CN" altLang="en-US" sz="1600" dirty="0"/>
              <a:t>        </a:t>
            </a:r>
            <a:r>
              <a:rPr lang="en-US" altLang="zh-CN" sz="1600" dirty="0"/>
              <a:t>return 0; </a:t>
            </a:r>
          </a:p>
          <a:p>
            <a:r>
              <a:rPr lang="en-US" altLang="zh-CN" sz="1600" dirty="0"/>
              <a:t>} </a:t>
            </a:r>
            <a:endParaRPr lang="en-US" altLang="zh-CN" sz="1600" dirty="0">
              <a:effectLst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5ACB21A-FF6B-504D-B0CB-F7721B0E3A4F}"/>
              </a:ext>
            </a:extLst>
          </p:cNvPr>
          <p:cNvSpPr/>
          <p:nvPr/>
        </p:nvSpPr>
        <p:spPr>
          <a:xfrm>
            <a:off x="2231571" y="2188029"/>
            <a:ext cx="8077200" cy="2427514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E75D045-D264-AA44-A54A-C466F2FA1361}"/>
              </a:ext>
            </a:extLst>
          </p:cNvPr>
          <p:cNvSpPr/>
          <p:nvPr/>
        </p:nvSpPr>
        <p:spPr>
          <a:xfrm>
            <a:off x="2231571" y="4762622"/>
            <a:ext cx="2634343" cy="418979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1832451-BDB7-0A45-A251-E7909388D6D4}"/>
              </a:ext>
            </a:extLst>
          </p:cNvPr>
          <p:cNvSpPr/>
          <p:nvPr/>
        </p:nvSpPr>
        <p:spPr>
          <a:xfrm>
            <a:off x="2231571" y="5328680"/>
            <a:ext cx="3712029" cy="723777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873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Structure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altLang="zh-CN" dirty="0"/>
              <a:t>The first part is to deal with the input files. </a:t>
            </a:r>
          </a:p>
          <a:p>
            <a:pPr lvl="0"/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deal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 err="1"/>
              <a:t>process.file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queue.cfg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/>
              <a:t>Global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functions.</a:t>
            </a:r>
            <a:endParaRPr lang="zh-CN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80732F7-2121-B04B-B96B-1F2F3100D136}"/>
              </a:ext>
            </a:extLst>
          </p:cNvPr>
          <p:cNvSpPr txBox="1"/>
          <p:nvPr/>
        </p:nvSpPr>
        <p:spPr>
          <a:xfrm>
            <a:off x="3414153" y="2871109"/>
            <a:ext cx="5363693" cy="23649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dirty="0"/>
              <a:t>Process* </a:t>
            </a:r>
            <a:r>
              <a:rPr lang="en-US" altLang="zh-CN" dirty="0" err="1"/>
              <a:t>proc_tmp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int </a:t>
            </a:r>
            <a:r>
              <a:rPr lang="en-US" altLang="zh-CN" dirty="0" err="1"/>
              <a:t>ReadProcessFile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/>
              <a:t>int min(int x, int y);</a:t>
            </a:r>
            <a:endParaRPr lang="zh-CN" altLang="zh-CN" dirty="0"/>
          </a:p>
          <a:p>
            <a:r>
              <a:rPr lang="en-US" altLang="zh-CN" dirty="0"/>
              <a:t>Process </a:t>
            </a:r>
            <a:r>
              <a:rPr lang="en-US" altLang="zh-CN" dirty="0" err="1"/>
              <a:t>MinProc</a:t>
            </a:r>
            <a:r>
              <a:rPr lang="en-US" altLang="zh-CN" dirty="0"/>
              <a:t>(Process x, Process y);</a:t>
            </a:r>
            <a:endParaRPr lang="zh-CN" altLang="zh-CN" dirty="0"/>
          </a:p>
          <a:p>
            <a:r>
              <a:rPr lang="en-US" altLang="zh-CN" dirty="0"/>
              <a:t>void </a:t>
            </a:r>
            <a:r>
              <a:rPr lang="en-US" altLang="zh-CN" dirty="0" err="1"/>
              <a:t>SortedProcess</a:t>
            </a:r>
            <a:r>
              <a:rPr lang="en-US" altLang="zh-CN" dirty="0"/>
              <a:t>(Process* p, int num);</a:t>
            </a:r>
          </a:p>
          <a:p>
            <a:endParaRPr lang="en-US" altLang="zh-CN" dirty="0"/>
          </a:p>
          <a:p>
            <a:r>
              <a:rPr lang="en-US" altLang="zh-CN" dirty="0"/>
              <a:t>int </a:t>
            </a:r>
            <a:r>
              <a:rPr lang="en-US" altLang="zh-CN" dirty="0" err="1"/>
              <a:t>GetQueueNum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/>
              <a:t>void </a:t>
            </a:r>
            <a:r>
              <a:rPr lang="en-US" altLang="zh-CN" dirty="0" err="1"/>
              <a:t>ReadQueueCfg</a:t>
            </a:r>
            <a:r>
              <a:rPr lang="en-US" altLang="zh-CN" dirty="0"/>
              <a:t>(</a:t>
            </a:r>
            <a:r>
              <a:rPr lang="en-US" altLang="zh-CN" dirty="0" err="1"/>
              <a:t>LinkedQueue</a:t>
            </a:r>
            <a:r>
              <a:rPr lang="en-US" altLang="zh-CN" dirty="0"/>
              <a:t>** </a:t>
            </a:r>
            <a:r>
              <a:rPr lang="en-US" altLang="zh-CN" dirty="0" err="1"/>
              <a:t>LQueue</a:t>
            </a:r>
            <a:r>
              <a:rPr lang="en-US" altLang="zh-CN" dirty="0"/>
              <a:t>, int num);</a:t>
            </a:r>
            <a:endParaRPr lang="zh-CN" altLang="zh-CN" dirty="0"/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925218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Structure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altLang="zh-CN" dirty="0"/>
              <a:t>The second part is to calculate the waiting time, service time, turnaround time and completion time for every process we get in the first part.</a:t>
            </a:r>
          </a:p>
          <a:p>
            <a:pPr lvl="0"/>
            <a:endParaRPr lang="en-GB" altLang="zh-CN" dirty="0"/>
          </a:p>
          <a:p>
            <a:pPr lvl="0"/>
            <a:r>
              <a:rPr lang="en-GB" altLang="zh-CN" dirty="0"/>
              <a:t>In this function, we will calculate </a:t>
            </a:r>
            <a:r>
              <a:rPr lang="en-GB" altLang="zh-CN" b="1" dirty="0"/>
              <a:t>waiting time</a:t>
            </a:r>
            <a:r>
              <a:rPr lang="en-GB" altLang="zh-CN" dirty="0"/>
              <a:t>, </a:t>
            </a:r>
            <a:r>
              <a:rPr lang="en-GB" altLang="zh-CN" b="1" dirty="0"/>
              <a:t>turnaround time </a:t>
            </a:r>
            <a:r>
              <a:rPr lang="en-GB" altLang="zh-CN" dirty="0"/>
              <a:t>and </a:t>
            </a:r>
            <a:r>
              <a:rPr lang="en-GB" altLang="zh-CN" b="1" dirty="0"/>
              <a:t>completion time </a:t>
            </a:r>
            <a:r>
              <a:rPr lang="en-GB" altLang="zh-CN" dirty="0"/>
              <a:t>for every process we get in first part. For our given </a:t>
            </a:r>
            <a:r>
              <a:rPr lang="en-GB" altLang="zh-CN" dirty="0" err="1"/>
              <a:t>process.file</a:t>
            </a:r>
            <a:r>
              <a:rPr lang="en-GB" altLang="zh-CN" dirty="0"/>
              <a:t> example, this function will output like this:</a:t>
            </a:r>
            <a:r>
              <a:rPr lang="zh-CN" altLang="zh-CN" dirty="0"/>
              <a:t> </a:t>
            </a:r>
            <a:endParaRPr lang="en-GB" altLang="zh-CN" dirty="0"/>
          </a:p>
          <a:p>
            <a:pPr lvl="0"/>
            <a:endParaRPr lang="zh-CN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27A088E-9466-7D4F-AE0E-03C0E17DEFC8}"/>
              </a:ext>
            </a:extLst>
          </p:cNvPr>
          <p:cNvSpPr txBox="1"/>
          <p:nvPr/>
        </p:nvSpPr>
        <p:spPr>
          <a:xfrm>
            <a:off x="4034641" y="2555423"/>
            <a:ext cx="3498276" cy="4163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dirty="0"/>
              <a:t>void Calculate(Process* proc, int n);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92A7B96-35D6-EA4D-8DB3-14FA140E9F8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945" y="3857414"/>
            <a:ext cx="7372109" cy="210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692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1.</a:t>
            </a:r>
            <a:r>
              <a:rPr lang="zh-CN" altLang="en-US" sz="2800" dirty="0"/>
              <a:t> </a:t>
            </a:r>
            <a:r>
              <a:rPr lang="en-US" altLang="zh-CN" sz="2800" dirty="0"/>
              <a:t>Understand basic data structure: queue, and know well about the properties. </a:t>
            </a:r>
          </a:p>
          <a:p>
            <a:r>
              <a:rPr lang="en-US" altLang="zh-CN" sz="2800" dirty="0"/>
              <a:t>2.</a:t>
            </a:r>
            <a:r>
              <a:rPr lang="zh-CN" altLang="en-US" sz="2800" dirty="0"/>
              <a:t> </a:t>
            </a:r>
            <a:r>
              <a:rPr lang="en-US" altLang="zh-CN" sz="2800" dirty="0"/>
              <a:t>Practice to simulate FIFO Scheduling with queue. 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7117C25F-C5C2-7446-BDBA-FBC4EC7C2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E904-116B-CF46-80CD-420BCD58D1B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4552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Structure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dirty="0"/>
              <a:t>For an process, the service time means the time when the process begins to run. We have:</a:t>
            </a:r>
            <a:endParaRPr lang="zh-CN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2CC56C7-6DB3-2D42-A4D8-47682B9FC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655" y="2432957"/>
            <a:ext cx="5992689" cy="32602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28274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Program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Structure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third part is to use the queue and processes we get before to simulate FIFO scheduling. 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In this function, we can </a:t>
            </a:r>
            <a:r>
              <a:rPr lang="en-US" altLang="zh-CN" dirty="0">
                <a:solidFill>
                  <a:srgbClr val="FF0000"/>
                </a:solidFill>
              </a:rPr>
              <a:t>use a while loop to represent time</a:t>
            </a:r>
            <a:r>
              <a:rPr lang="en-US" altLang="zh-CN" dirty="0"/>
              <a:t>. In every loop the process array proc[] will be travelled and if it is the time for some processes to arrive or to complete, we will do </a:t>
            </a:r>
            <a:r>
              <a:rPr lang="en-US" altLang="zh-CN" b="1" dirty="0" err="1"/>
              <a:t>EnQueue</a:t>
            </a:r>
            <a:r>
              <a:rPr lang="en-US" altLang="zh-CN" dirty="0"/>
              <a:t> and </a:t>
            </a:r>
            <a:r>
              <a:rPr lang="en-US" altLang="zh-CN" b="1" dirty="0" err="1"/>
              <a:t>DeQueue</a:t>
            </a:r>
            <a:r>
              <a:rPr lang="en-US" altLang="zh-CN" dirty="0"/>
              <a:t> operation respectively. </a:t>
            </a:r>
          </a:p>
          <a:p>
            <a:endParaRPr lang="en-US" altLang="zh-CN" dirty="0"/>
          </a:p>
          <a:p>
            <a:endParaRPr lang="en-US" altLang="zh-CN" dirty="0">
              <a:effectLst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B11CD8E-AF61-C448-922C-E6B64CF01F18}"/>
              </a:ext>
            </a:extLst>
          </p:cNvPr>
          <p:cNvSpPr txBox="1"/>
          <p:nvPr/>
        </p:nvSpPr>
        <p:spPr>
          <a:xfrm>
            <a:off x="2512620" y="2250623"/>
            <a:ext cx="7166759" cy="4163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dirty="0"/>
              <a:t>void schedule(Process* proc, </a:t>
            </a:r>
            <a:r>
              <a:rPr lang="en-US" altLang="zh-CN" dirty="0" err="1"/>
              <a:t>LinkedQueue</a:t>
            </a:r>
            <a:r>
              <a:rPr lang="en-US" altLang="zh-CN" dirty="0"/>
              <a:t>* </a:t>
            </a:r>
            <a:r>
              <a:rPr lang="en-US" altLang="zh-CN" dirty="0" err="1"/>
              <a:t>ProcessQueue</a:t>
            </a:r>
            <a:r>
              <a:rPr lang="en-US" altLang="zh-CN" dirty="0"/>
              <a:t>, int </a:t>
            </a:r>
            <a:r>
              <a:rPr lang="en-US" altLang="zh-CN" dirty="0" err="1"/>
              <a:t>proc_num</a:t>
            </a:r>
            <a:r>
              <a:rPr lang="en-US" altLang="zh-CN" dirty="0"/>
              <a:t>);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759E4D-F564-0747-AB5A-B6A06C86C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529" y="3753965"/>
            <a:ext cx="5500940" cy="2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42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Program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Structure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For every past time slice, we will output a line. If some process finishes without using up one time slice, we will just output the information of this time slot. </a:t>
            </a:r>
            <a:endParaRPr lang="en-US" altLang="zh-CN" b="1" dirty="0"/>
          </a:p>
          <a:p>
            <a:r>
              <a:rPr lang="en-US" altLang="zh-CN" dirty="0"/>
              <a:t>There are 3 situations we need to output: </a:t>
            </a:r>
          </a:p>
          <a:p>
            <a:pPr lvl="1"/>
            <a:r>
              <a:rPr lang="en-US" altLang="zh-CN" dirty="0"/>
              <a:t>1)  Just use up the time of one time slice and no process finishes, output current process’s information; </a:t>
            </a:r>
          </a:p>
          <a:p>
            <a:pPr lvl="1"/>
            <a:r>
              <a:rPr lang="en-US" altLang="zh-CN" dirty="0"/>
              <a:t>2)  Finish one process and use up the time of one time slice at the same time, output finished process’s information. </a:t>
            </a:r>
          </a:p>
          <a:p>
            <a:pPr lvl="1"/>
            <a:r>
              <a:rPr lang="en-US" altLang="zh-CN" dirty="0"/>
              <a:t>3)  Finish one process without using up the time of one time slice, we need to calculate how much time are used during this time slice (</a:t>
            </a:r>
            <a:r>
              <a:rPr lang="en-US" altLang="zh-CN" dirty="0" err="1"/>
              <a:t>slice_used</a:t>
            </a:r>
            <a:r>
              <a:rPr lang="en-US" altLang="zh-CN" dirty="0"/>
              <a:t>) and the offset in one time slice (</a:t>
            </a:r>
            <a:r>
              <a:rPr lang="en-US" altLang="zh-CN" dirty="0" err="1"/>
              <a:t>slice_offset</a:t>
            </a:r>
            <a:r>
              <a:rPr lang="en-US" altLang="zh-CN" dirty="0"/>
              <a:t>). Then just output finished process’s information, the time slot should be </a:t>
            </a:r>
            <a:r>
              <a:rPr lang="en-US" altLang="zh-CN" dirty="0" err="1"/>
              <a:t>tmp_time-slice_used</a:t>
            </a:r>
            <a:r>
              <a:rPr lang="en-US" altLang="zh-CN" dirty="0"/>
              <a:t> to </a:t>
            </a:r>
            <a:r>
              <a:rPr lang="en-US" altLang="zh-CN" dirty="0" err="1"/>
              <a:t>tmp_time</a:t>
            </a:r>
            <a:r>
              <a:rPr lang="en-US" altLang="zh-CN" dirty="0"/>
              <a:t>, where </a:t>
            </a:r>
            <a:r>
              <a:rPr lang="en-US" altLang="zh-CN" dirty="0" err="1"/>
              <a:t>tmp_time</a:t>
            </a:r>
            <a:r>
              <a:rPr lang="en-US" altLang="zh-CN" dirty="0"/>
              <a:t> is the time. </a:t>
            </a:r>
            <a:endParaRPr lang="en-US" altLang="zh-CN" dirty="0">
              <a:effectLst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452FEAC-F34F-0D4C-BAF2-044EB07E8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854" y="286603"/>
            <a:ext cx="6108354" cy="52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77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format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program will output the schedule result to the file </a:t>
            </a:r>
            <a:r>
              <a:rPr lang="en-US" altLang="zh-CN" b="1" dirty="0" err="1"/>
              <a:t>output.log</a:t>
            </a:r>
            <a:r>
              <a:rPr lang="en-US" altLang="zh-CN" b="1" dirty="0"/>
              <a:t>. </a:t>
            </a:r>
            <a:r>
              <a:rPr lang="en-US" altLang="zh-CN" dirty="0"/>
              <a:t>The format in </a:t>
            </a:r>
            <a:r>
              <a:rPr lang="en-US" altLang="zh-CN" dirty="0" err="1"/>
              <a:t>output.log</a:t>
            </a:r>
            <a:r>
              <a:rPr lang="en-US" altLang="zh-CN" dirty="0"/>
              <a:t> is as follows: </a:t>
            </a:r>
          </a:p>
          <a:p>
            <a:pPr algn="ctr"/>
            <a:r>
              <a:rPr lang="en-US" altLang="zh-CN" b="1" dirty="0" err="1"/>
              <a:t>Time_slot:x-y</a:t>
            </a:r>
            <a:r>
              <a:rPr lang="en-US" altLang="zh-CN" b="1" dirty="0"/>
              <a:t>, pid:x1, arrival-time:x2, remaining_time:x3 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b="1" dirty="0" err="1"/>
              <a:t>Time_slot</a:t>
            </a:r>
            <a:r>
              <a:rPr lang="en-US" altLang="zh-CN" b="1" dirty="0"/>
              <a:t>: x-y </a:t>
            </a:r>
            <a:r>
              <a:rPr lang="en-US" altLang="zh-CN" dirty="0"/>
              <a:t>denotes the time interval starting at time x and end at time y with the smallest time slice among all queues;</a:t>
            </a:r>
          </a:p>
          <a:p>
            <a:pPr lvl="1"/>
            <a:r>
              <a:rPr lang="en-US" altLang="zh-CN" b="1" dirty="0"/>
              <a:t>pid:x1 </a:t>
            </a:r>
            <a:r>
              <a:rPr lang="en-US" altLang="zh-CN" dirty="0"/>
              <a:t>denotes the corresponding process with </a:t>
            </a:r>
            <a:r>
              <a:rPr lang="en-US" altLang="zh-CN" dirty="0" err="1"/>
              <a:t>pid</a:t>
            </a:r>
            <a:r>
              <a:rPr lang="en-US" altLang="zh-CN" dirty="0"/>
              <a:t> x1 is scheduled in this time interval;</a:t>
            </a:r>
          </a:p>
          <a:p>
            <a:pPr lvl="1"/>
            <a:r>
              <a:rPr lang="en-US" altLang="zh-CN" b="1" dirty="0"/>
              <a:t>arrival-time:x2</a:t>
            </a:r>
            <a:r>
              <a:rPr lang="en-US" altLang="zh-CN" dirty="0"/>
              <a:t> and </a:t>
            </a:r>
            <a:r>
              <a:rPr lang="en-US" altLang="zh-CN" b="1" dirty="0"/>
              <a:t>remaining_time:x3 </a:t>
            </a:r>
            <a:r>
              <a:rPr lang="en-US" altLang="zh-CN" dirty="0"/>
              <a:t>denote the arrival time and remaining time of the process are x2 and x3, respectively. </a:t>
            </a:r>
          </a:p>
          <a:p>
            <a:pPr lvl="1"/>
            <a:r>
              <a:rPr lang="en-US" altLang="zh-CN" dirty="0"/>
              <a:t>There is at least one space character between them. </a:t>
            </a:r>
          </a:p>
          <a:p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52903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format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have two functions to do this work: </a:t>
            </a:r>
          </a:p>
          <a:p>
            <a:endParaRPr lang="en-US" altLang="zh-CN" dirty="0"/>
          </a:p>
          <a:p>
            <a:br>
              <a:rPr lang="en-US" altLang="zh-CN" dirty="0"/>
            </a:br>
            <a:r>
              <a:rPr lang="en-US" altLang="zh-CN" dirty="0"/>
              <a:t>In this function, we initialize the file </a:t>
            </a:r>
            <a:r>
              <a:rPr lang="en-US" altLang="zh-CN" dirty="0" err="1"/>
              <a:t>output.log</a:t>
            </a:r>
            <a:r>
              <a:rPr lang="en-US" altLang="zh-CN" dirty="0"/>
              <a:t>. If this file already exists, we will clear it; </a:t>
            </a:r>
          </a:p>
          <a:p>
            <a:r>
              <a:rPr lang="en-US" altLang="zh-CN" dirty="0"/>
              <a:t>if it does not exist, make a new file named </a:t>
            </a:r>
            <a:r>
              <a:rPr lang="en-US" altLang="zh-CN" dirty="0" err="1"/>
              <a:t>output.log</a:t>
            </a:r>
            <a:r>
              <a:rPr lang="en-US" altLang="zh-CN" dirty="0"/>
              <a:t>. 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The parameters of this function are respectively x, y, x1, x2 and x3 we mentioned before. It will output a formatted line into </a:t>
            </a:r>
            <a:r>
              <a:rPr lang="en-US" altLang="zh-CN" dirty="0" err="1"/>
              <a:t>output.log</a:t>
            </a:r>
            <a:r>
              <a:rPr lang="en-US" altLang="zh-CN" dirty="0"/>
              <a:t>. </a:t>
            </a:r>
            <a:endParaRPr lang="en-US" altLang="zh-CN" dirty="0">
              <a:effectLst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031C69A-21B6-0143-8C60-D192FAA09D68}"/>
              </a:ext>
            </a:extLst>
          </p:cNvPr>
          <p:cNvSpPr txBox="1"/>
          <p:nvPr/>
        </p:nvSpPr>
        <p:spPr>
          <a:xfrm>
            <a:off x="4992386" y="2403023"/>
            <a:ext cx="2268187" cy="4163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InitOutputFile</a:t>
            </a:r>
            <a:r>
              <a:rPr lang="en-US" altLang="zh-CN" dirty="0"/>
              <a:t>();</a:t>
            </a:r>
            <a:br>
              <a:rPr lang="en-US" altLang="zh-CN" dirty="0"/>
            </a:br>
            <a:endParaRPr lang="en-US" altLang="zh-CN" dirty="0">
              <a:effectLst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B3D5720-4C5C-6D42-874D-EEE9644222C4}"/>
              </a:ext>
            </a:extLst>
          </p:cNvPr>
          <p:cNvSpPr txBox="1"/>
          <p:nvPr/>
        </p:nvSpPr>
        <p:spPr>
          <a:xfrm>
            <a:off x="2240279" y="4330641"/>
            <a:ext cx="7772400" cy="4163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outprint</a:t>
            </a:r>
            <a:r>
              <a:rPr lang="en-US" altLang="zh-CN" dirty="0"/>
              <a:t>(int </a:t>
            </a:r>
            <a:r>
              <a:rPr lang="en-US" altLang="zh-CN" dirty="0" err="1"/>
              <a:t>time_x</a:t>
            </a:r>
            <a:r>
              <a:rPr lang="en-US" altLang="zh-CN" dirty="0"/>
              <a:t>, int </a:t>
            </a:r>
            <a:r>
              <a:rPr lang="en-US" altLang="zh-CN" dirty="0" err="1"/>
              <a:t>time_y</a:t>
            </a:r>
            <a:r>
              <a:rPr lang="en-US" altLang="zh-CN" dirty="0"/>
              <a:t>, int </a:t>
            </a:r>
            <a:r>
              <a:rPr lang="en-US" altLang="zh-CN" dirty="0" err="1"/>
              <a:t>pid</a:t>
            </a:r>
            <a:r>
              <a:rPr lang="en-US" altLang="zh-CN" dirty="0"/>
              <a:t>, int </a:t>
            </a:r>
            <a:r>
              <a:rPr lang="en-US" altLang="zh-CN" dirty="0" err="1"/>
              <a:t>arrival_time</a:t>
            </a:r>
            <a:r>
              <a:rPr lang="en-US" altLang="zh-CN" dirty="0"/>
              <a:t>, int </a:t>
            </a:r>
            <a:r>
              <a:rPr lang="en-US" altLang="zh-CN" dirty="0" err="1"/>
              <a:t>remaining_time</a:t>
            </a:r>
            <a:r>
              <a:rPr lang="en-US" altLang="zh-CN" dirty="0"/>
              <a:t>);</a:t>
            </a:r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99869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Compile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run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compile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way</a:t>
            </a:r>
            <a:r>
              <a:rPr lang="zh-CN" altLang="en-US" dirty="0"/>
              <a:t> </a:t>
            </a:r>
            <a:r>
              <a:rPr lang="en-US" altLang="zh-CN" dirty="0"/>
              <a:t>after</a:t>
            </a:r>
            <a:r>
              <a:rPr lang="zh-CN" altLang="en-US" dirty="0"/>
              <a:t> </a:t>
            </a:r>
            <a:r>
              <a:rPr lang="en-US" altLang="zh-CN" dirty="0"/>
              <a:t>unzip</a:t>
            </a:r>
            <a:r>
              <a:rPr lang="zh-CN" altLang="en-US" dirty="0"/>
              <a:t> </a:t>
            </a:r>
            <a:r>
              <a:rPr lang="en-US" altLang="zh-CN" i="1" dirty="0"/>
              <a:t>tutorial-02.zip</a:t>
            </a:r>
            <a:r>
              <a:rPr lang="en-US" altLang="zh-CN" dirty="0"/>
              <a:t>:</a:t>
            </a:r>
          </a:p>
          <a:p>
            <a:br>
              <a:rPr lang="en-US" altLang="zh-CN" dirty="0"/>
            </a:br>
            <a:endParaRPr lang="en-US" altLang="zh-CN" dirty="0"/>
          </a:p>
          <a:p>
            <a:endParaRPr lang="en-US" altLang="zh-CN" dirty="0"/>
          </a:p>
          <a:p>
            <a:r>
              <a:rPr lang="en-GB" altLang="zh-CN" dirty="0"/>
              <a:t>Then you can find output like this in terminal:</a:t>
            </a:r>
            <a:endParaRPr lang="zh-CN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031C69A-21B6-0143-8C60-D192FAA09D68}"/>
              </a:ext>
            </a:extLst>
          </p:cNvPr>
          <p:cNvSpPr txBox="1"/>
          <p:nvPr/>
        </p:nvSpPr>
        <p:spPr>
          <a:xfrm>
            <a:off x="2011696" y="2251788"/>
            <a:ext cx="2268187" cy="6453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altLang="zh-CN" b="1" dirty="0"/>
              <a:t>make </a:t>
            </a:r>
            <a:endParaRPr lang="zh-CN" altLang="zh-CN" dirty="0"/>
          </a:p>
          <a:p>
            <a:r>
              <a:rPr lang="en-GB" altLang="zh-CN" b="1" dirty="0"/>
              <a:t>./</a:t>
            </a:r>
            <a:r>
              <a:rPr lang="en-GB" altLang="zh-CN" b="1" dirty="0" err="1"/>
              <a:t>FIFOScheduler</a:t>
            </a:r>
            <a:endParaRPr lang="zh-CN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260CA6C-4106-894B-9763-87C54161498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790" y="3960873"/>
            <a:ext cx="5900420" cy="168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501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Compile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run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zh-CN" dirty="0"/>
              <a:t>In </a:t>
            </a:r>
            <a:r>
              <a:rPr lang="en-GB" altLang="zh-CN" i="1" dirty="0" err="1"/>
              <a:t>output.log</a:t>
            </a:r>
            <a:r>
              <a:rPr lang="en-GB" altLang="zh-CN" dirty="0"/>
              <a:t>, you should find: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A78483-C0A3-BB42-96C7-40D78203A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562" y="2243666"/>
            <a:ext cx="5648876" cy="382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7683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Q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endParaRPr lang="en-US" dirty="0"/>
          </a:p>
        </p:txBody>
      </p:sp>
      <p:sp>
        <p:nvSpPr>
          <p:cNvPr id="27" name="灯片编号占位符 26">
            <a:extLst>
              <a:ext uri="{FF2B5EF4-FFF2-40B4-BE49-F238E27FC236}">
                <a16:creationId xmlns:a16="http://schemas.microsoft.com/office/drawing/2014/main" id="{32E20818-1C2F-4A4B-8F1E-ABDC08965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E904-116B-CF46-80CD-420BCD58D1B7}" type="slidenum">
              <a:rPr kumimoji="1" lang="zh-CN" altLang="en-US" smtClean="0"/>
              <a:t>27</a:t>
            </a:fld>
            <a:endParaRPr kumimoji="1" lang="zh-CN" alt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30AD694-CD95-6042-B3F7-244042F47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You</a:t>
            </a:r>
            <a:r>
              <a:rPr lang="zh-CN" altLang="en-US" sz="2400" dirty="0"/>
              <a:t> </a:t>
            </a:r>
            <a:r>
              <a:rPr lang="en-US" altLang="zh-CN" sz="2400" dirty="0"/>
              <a:t>do</a:t>
            </a:r>
            <a:r>
              <a:rPr lang="zh-CN" altLang="en-US" sz="2400" dirty="0"/>
              <a:t> </a:t>
            </a:r>
            <a:r>
              <a:rPr lang="en-US" altLang="zh-CN" sz="2400" dirty="0"/>
              <a:t>not</a:t>
            </a:r>
            <a:r>
              <a:rPr lang="zh-CN" altLang="en-US" sz="2400" dirty="0"/>
              <a:t> </a:t>
            </a:r>
            <a:r>
              <a:rPr lang="en-US" altLang="zh-CN" sz="2400" dirty="0"/>
              <a:t>need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submit</a:t>
            </a:r>
            <a:r>
              <a:rPr lang="zh-CN" altLang="en-US" sz="2400" dirty="0"/>
              <a:t> </a:t>
            </a:r>
            <a:r>
              <a:rPr lang="en-US" altLang="zh-CN" sz="2400" dirty="0"/>
              <a:t>anything</a:t>
            </a:r>
            <a:r>
              <a:rPr lang="zh-CN" altLang="en-US" sz="2400" dirty="0"/>
              <a:t> </a:t>
            </a:r>
            <a:r>
              <a:rPr lang="en-US" altLang="zh-CN" sz="2400" dirty="0"/>
              <a:t>for</a:t>
            </a:r>
            <a:r>
              <a:rPr lang="zh-CN" altLang="en-US" sz="2400" dirty="0"/>
              <a:t> </a:t>
            </a:r>
            <a:r>
              <a:rPr lang="en-US" altLang="zh-CN" sz="2400" dirty="0"/>
              <a:t>this</a:t>
            </a:r>
            <a:r>
              <a:rPr lang="zh-CN" altLang="en-US" sz="2400" dirty="0"/>
              <a:t> </a:t>
            </a:r>
            <a:r>
              <a:rPr lang="en-US" altLang="zh-CN" sz="2400" dirty="0"/>
              <a:t>tutorial.</a:t>
            </a:r>
            <a:r>
              <a:rPr lang="zh-CN" altLang="en-US" sz="2400" dirty="0"/>
              <a:t> </a:t>
            </a:r>
            <a:r>
              <a:rPr lang="en-US" altLang="zh-CN" sz="2400" dirty="0"/>
              <a:t>This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just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tutorial</a:t>
            </a:r>
            <a:r>
              <a:rPr lang="zh-CN" altLang="en-US" sz="2400" dirty="0"/>
              <a:t> </a:t>
            </a:r>
            <a:r>
              <a:rPr lang="en-US" altLang="zh-CN" sz="2400" dirty="0"/>
              <a:t>for</a:t>
            </a:r>
            <a:r>
              <a:rPr lang="zh-CN" altLang="en-US" sz="2400" dirty="0"/>
              <a:t> </a:t>
            </a:r>
            <a:r>
              <a:rPr lang="en-US" altLang="zh-CN" sz="2400" dirty="0"/>
              <a:t>you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know</a:t>
            </a:r>
            <a:r>
              <a:rPr lang="zh-CN" altLang="en-US" sz="2400" dirty="0"/>
              <a:t> </a:t>
            </a:r>
            <a:r>
              <a:rPr lang="en-US" altLang="zh-CN" sz="2400" dirty="0"/>
              <a:t>how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simulate</a:t>
            </a:r>
            <a:r>
              <a:rPr lang="zh-CN" altLang="en-US" sz="2400" dirty="0"/>
              <a:t> </a:t>
            </a:r>
            <a:r>
              <a:rPr lang="en-US" altLang="zh-CN" sz="2400" dirty="0"/>
              <a:t>FIFO</a:t>
            </a:r>
            <a:r>
              <a:rPr lang="zh-CN" altLang="en-US" sz="2400" dirty="0"/>
              <a:t> </a:t>
            </a:r>
            <a:r>
              <a:rPr lang="en-US" altLang="zh-CN" sz="2400" dirty="0"/>
              <a:t>Scheduling,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it</a:t>
            </a:r>
            <a:r>
              <a:rPr lang="zh-CN" altLang="en-US" sz="2400" dirty="0"/>
              <a:t> </a:t>
            </a:r>
            <a:r>
              <a:rPr lang="en-US" altLang="zh-CN" sz="2400" dirty="0"/>
              <a:t>will</a:t>
            </a:r>
            <a:r>
              <a:rPr lang="zh-CN" altLang="en-US" sz="2400" dirty="0"/>
              <a:t> </a:t>
            </a:r>
            <a:r>
              <a:rPr lang="en-US" altLang="zh-CN" sz="2400" dirty="0"/>
              <a:t>be</a:t>
            </a:r>
            <a:r>
              <a:rPr lang="zh-CN" altLang="en-US" sz="2400" dirty="0"/>
              <a:t> </a:t>
            </a:r>
            <a:r>
              <a:rPr lang="en-US" altLang="zh-CN" sz="2400" dirty="0"/>
              <a:t>helpful</a:t>
            </a:r>
            <a:r>
              <a:rPr lang="zh-CN" altLang="en-US" sz="2400" dirty="0"/>
              <a:t> </a:t>
            </a:r>
            <a:r>
              <a:rPr lang="en-US" altLang="zh-CN" sz="2400" dirty="0"/>
              <a:t>if</a:t>
            </a:r>
            <a:r>
              <a:rPr lang="zh-CN" altLang="en-US" sz="2400" dirty="0"/>
              <a:t> </a:t>
            </a:r>
            <a:r>
              <a:rPr lang="en-US" altLang="zh-CN" sz="2400" dirty="0"/>
              <a:t>you</a:t>
            </a:r>
            <a:r>
              <a:rPr lang="zh-CN" altLang="en-US" sz="2400" dirty="0"/>
              <a:t> </a:t>
            </a:r>
            <a:r>
              <a:rPr lang="en-US" altLang="zh-CN" sz="2400" dirty="0"/>
              <a:t>want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finish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Bonus</a:t>
            </a:r>
            <a:r>
              <a:rPr lang="zh-CN" altLang="en-US" sz="2400" dirty="0"/>
              <a:t> </a:t>
            </a:r>
            <a:r>
              <a:rPr lang="en-US" altLang="zh-CN" sz="2400" dirty="0"/>
              <a:t>Assignment</a:t>
            </a:r>
            <a:r>
              <a:rPr lang="zh-CN" altLang="en-US" sz="2400" dirty="0"/>
              <a:t> </a:t>
            </a:r>
            <a:r>
              <a:rPr lang="en-US" altLang="zh-CN" sz="2400" dirty="0"/>
              <a:t>3</a:t>
            </a:r>
            <a:r>
              <a:rPr lang="en-US" altLang="zh-CN" sz="2400"/>
              <a:t>.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Any</a:t>
            </a:r>
            <a:r>
              <a:rPr lang="zh-CN" altLang="en-US" sz="2400" dirty="0"/>
              <a:t> </a:t>
            </a:r>
            <a:r>
              <a:rPr lang="en-US" altLang="zh-CN" sz="2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49363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1. Queue</a:t>
            </a:r>
          </a:p>
          <a:p>
            <a:pPr lvl="1"/>
            <a:r>
              <a:rPr kumimoji="1" lang="en-US" altLang="zh-CN" dirty="0"/>
              <a:t>Concept &amp; Property</a:t>
            </a:r>
          </a:p>
          <a:p>
            <a:pPr lvl="1"/>
            <a:r>
              <a:rPr kumimoji="1" lang="en-US" altLang="zh-CN" dirty="0"/>
              <a:t>Implementation</a:t>
            </a:r>
          </a:p>
          <a:p>
            <a:r>
              <a:rPr kumimoji="1" lang="en-US" altLang="zh-CN" dirty="0"/>
              <a:t>2. Simulate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FIFO</a:t>
            </a:r>
            <a:r>
              <a:rPr kumimoji="1" lang="zh-CN" altLang="en-US" dirty="0"/>
              <a:t> </a:t>
            </a:r>
            <a:r>
              <a:rPr kumimoji="1" lang="en-US" altLang="zh-CN" dirty="0"/>
              <a:t>Scheduling</a:t>
            </a:r>
          </a:p>
          <a:p>
            <a:pPr lvl="1"/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Structure</a:t>
            </a:r>
          </a:p>
          <a:p>
            <a:pPr lvl="1"/>
            <a:r>
              <a:rPr kumimoji="1" lang="en-US" altLang="zh-CN" dirty="0"/>
              <a:t>Input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files</a:t>
            </a:r>
          </a:p>
          <a:p>
            <a:pPr lvl="1"/>
            <a:r>
              <a:rPr kumimoji="1" lang="en-US" altLang="zh-CN" dirty="0"/>
              <a:t>Program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Structure</a:t>
            </a:r>
          </a:p>
        </p:txBody>
      </p:sp>
    </p:spTree>
    <p:extLst>
      <p:ext uri="{BB962C8B-B14F-4D97-AF65-F5344CB8AC3E}">
        <p14:creationId xmlns:p14="http://schemas.microsoft.com/office/powerpoint/2010/main" val="23588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Queue - Concept &amp; Property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42709"/>
          </a:xfrm>
        </p:spPr>
        <p:txBody>
          <a:bodyPr>
            <a:normAutofit/>
          </a:bodyPr>
          <a:lstStyle/>
          <a:p>
            <a:r>
              <a:rPr kumimoji="1" lang="en-US" altLang="zh-CN" sz="2400" b="1" dirty="0"/>
              <a:t>Concept: </a:t>
            </a:r>
          </a:p>
          <a:p>
            <a:pPr lvl="0"/>
            <a:r>
              <a:rPr lang="en-GB" altLang="zh-CN" dirty="0"/>
              <a:t>A Queue is a linear collection in which the entities in the collection are kept in order and there are only two operations on the collection:</a:t>
            </a:r>
            <a:endParaRPr lang="zh-CN" altLang="zh-CN" b="1" dirty="0"/>
          </a:p>
          <a:p>
            <a:pPr lvl="1"/>
            <a:r>
              <a:rPr lang="en-GB" altLang="zh-CN" dirty="0">
                <a:solidFill>
                  <a:srgbClr val="FF0000"/>
                </a:solidFill>
              </a:rPr>
              <a:t>Enqueue</a:t>
            </a:r>
            <a:r>
              <a:rPr lang="en-GB" altLang="zh-CN" dirty="0"/>
              <a:t>: addition of elements to the rear terminal position;</a:t>
            </a:r>
            <a:endParaRPr lang="zh-CN" altLang="zh-CN" b="1" dirty="0"/>
          </a:p>
          <a:p>
            <a:pPr lvl="1"/>
            <a:r>
              <a:rPr lang="en-GB" altLang="zh-CN" dirty="0">
                <a:solidFill>
                  <a:srgbClr val="FF0000"/>
                </a:solidFill>
              </a:rPr>
              <a:t>Dequeue</a:t>
            </a:r>
            <a:r>
              <a:rPr lang="en-GB" altLang="zh-CN" dirty="0"/>
              <a:t>: removal of elements from the front terminal </a:t>
            </a:r>
            <a:r>
              <a:rPr lang="en-GB" altLang="zh-CN" dirty="0" err="1"/>
              <a:t>positon</a:t>
            </a:r>
            <a:r>
              <a:rPr lang="en-GB" altLang="zh-CN" dirty="0"/>
              <a:t>.</a:t>
            </a:r>
            <a:r>
              <a:rPr lang="zh-CN" altLang="zh-CN" dirty="0"/>
              <a:t> </a:t>
            </a:r>
            <a:endParaRPr kumimoji="1" lang="en-GB" altLang="zh-CN" dirty="0"/>
          </a:p>
          <a:p>
            <a:endParaRPr kumimoji="1" lang="en-GB" altLang="zh-CN" dirty="0"/>
          </a:p>
          <a:p>
            <a:endParaRPr kumimoji="1" lang="en-GB" altLang="zh-CN" dirty="0"/>
          </a:p>
          <a:p>
            <a:r>
              <a:rPr kumimoji="1" lang="en-GB" altLang="zh-CN" sz="2400" b="1" dirty="0"/>
              <a:t>Property:</a:t>
            </a:r>
          </a:p>
          <a:p>
            <a:r>
              <a:rPr lang="en-GB" altLang="zh-CN" dirty="0"/>
              <a:t>Queue is a kind of </a:t>
            </a:r>
            <a:r>
              <a:rPr lang="en-GB" altLang="zh-CN" dirty="0">
                <a:solidFill>
                  <a:srgbClr val="FF0000"/>
                </a:solidFill>
              </a:rPr>
              <a:t>FIFO</a:t>
            </a:r>
            <a:r>
              <a:rPr lang="en-GB" altLang="zh-CN" dirty="0"/>
              <a:t> (First-In-First-Out) data structure, which means the first element added to the queue will be the first one to be removed.</a:t>
            </a:r>
          </a:p>
        </p:txBody>
      </p:sp>
      <p:grpSp>
        <p:nvGrpSpPr>
          <p:cNvPr id="30" name="组 29"/>
          <p:cNvGrpSpPr/>
          <p:nvPr/>
        </p:nvGrpSpPr>
        <p:grpSpPr>
          <a:xfrm>
            <a:off x="8130745" y="2801612"/>
            <a:ext cx="3418703" cy="2217920"/>
            <a:chOff x="8130745" y="2727470"/>
            <a:chExt cx="3418703" cy="2217920"/>
          </a:xfrm>
        </p:grpSpPr>
        <p:pic>
          <p:nvPicPr>
            <p:cNvPr id="29" name="图片 28" descr="300px-Data_Queue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6521" y="2727470"/>
              <a:ext cx="2856230" cy="18726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文本框 3"/>
            <p:cNvSpPr txBox="1"/>
            <p:nvPr/>
          </p:nvSpPr>
          <p:spPr>
            <a:xfrm>
              <a:off x="8130745" y="4576058"/>
              <a:ext cx="3418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i="1" dirty="0">
                  <a:latin typeface="Times" charset="0"/>
                  <a:ea typeface="Times" charset="0"/>
                  <a:cs typeface="Times" charset="0"/>
                </a:rPr>
                <a:t>(Representation of a FIFO queue)</a:t>
              </a:r>
              <a:endParaRPr kumimoji="1" lang="zh-CN" altLang="en-US" i="1" dirty="0">
                <a:latin typeface="Times" charset="0"/>
                <a:ea typeface="Times" charset="0"/>
                <a:cs typeface="Time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7194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Queue - Implementation (</a:t>
            </a:r>
            <a:r>
              <a:rPr kumimoji="1" lang="en-US" altLang="zh-CN" sz="3600" i="1" dirty="0" err="1">
                <a:solidFill>
                  <a:srgbClr val="00B0F0"/>
                </a:solidFill>
                <a:latin typeface="Times" charset="0"/>
                <a:ea typeface="Times" charset="0"/>
                <a:cs typeface="Times" charset="0"/>
              </a:rPr>
              <a:t>queue.h</a:t>
            </a:r>
            <a:r>
              <a:rPr kumimoji="1" lang="zh-CN" altLang="en-US" sz="3600" i="1" dirty="0">
                <a:solidFill>
                  <a:srgbClr val="00B0F0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kumimoji="1" lang="en-US" altLang="zh-CN" sz="3600" i="1" dirty="0">
                <a:solidFill>
                  <a:srgbClr val="00B0F0"/>
                </a:solidFill>
                <a:latin typeface="Times" charset="0"/>
                <a:ea typeface="Times" charset="0"/>
                <a:cs typeface="Times" charset="0"/>
              </a:rPr>
              <a:t>&amp;</a:t>
            </a:r>
            <a:r>
              <a:rPr kumimoji="1" lang="zh-CN" altLang="en-US" sz="3600" i="1" dirty="0">
                <a:solidFill>
                  <a:srgbClr val="00B0F0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kumimoji="1" lang="en-US" altLang="zh-CN" sz="3600" i="1" dirty="0" err="1">
                <a:solidFill>
                  <a:srgbClr val="00B0F0"/>
                </a:solidFill>
                <a:latin typeface="Times" charset="0"/>
                <a:ea typeface="Times" charset="0"/>
                <a:cs typeface="Times" charset="0"/>
              </a:rPr>
              <a:t>queue.c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5197617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We will use the Linked List we provide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 implement Queue. At first, we need to include Linked List head file </a:t>
            </a:r>
            <a:r>
              <a:rPr kumimoji="1" lang="en-US" altLang="zh-CN" i="1" dirty="0" err="1">
                <a:latin typeface="Times" charset="0"/>
                <a:ea typeface="Times" charset="0"/>
                <a:cs typeface="Times" charset="0"/>
              </a:rPr>
              <a:t>linkedlist.h</a:t>
            </a:r>
            <a:r>
              <a:rPr kumimoji="1" lang="en-US" altLang="zh-CN" dirty="0"/>
              <a:t>. </a:t>
            </a:r>
          </a:p>
          <a:p>
            <a:r>
              <a:rPr kumimoji="1" lang="en-US" altLang="zh-CN" dirty="0"/>
              <a:t>Also, we will rename the node structure to </a:t>
            </a:r>
            <a:r>
              <a:rPr kumimoji="1" lang="en-US" altLang="zh-CN" dirty="0" err="1">
                <a:latin typeface="Consolas" charset="0"/>
                <a:ea typeface="Consolas" charset="0"/>
                <a:cs typeface="Consolas" charset="0"/>
              </a:rPr>
              <a:t>LinkedQueue</a:t>
            </a:r>
            <a:r>
              <a:rPr kumimoji="1" lang="en-US" altLang="zh-CN" dirty="0"/>
              <a:t>.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sz="400" dirty="0"/>
          </a:p>
          <a:p>
            <a:r>
              <a:rPr kumimoji="1" lang="en-US" altLang="zh-CN" dirty="0"/>
              <a:t>With the Linked List structure, the representation is like this: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031499" y="3011486"/>
            <a:ext cx="4189962" cy="9010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dirty="0">
                <a:solidFill>
                  <a:srgbClr val="AF00DB"/>
                </a:solidFill>
                <a:latin typeface="Consolas" charset="0"/>
                <a:ea typeface="Consolas" charset="0"/>
                <a:cs typeface="Consolas" charset="0"/>
              </a:rPr>
              <a:t>#include</a:t>
            </a:r>
            <a:r>
              <a:rPr lang="en-US" altLang="zh-CN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 </a:t>
            </a:r>
            <a:r>
              <a:rPr lang="en-US" altLang="zh-CN" dirty="0">
                <a:solidFill>
                  <a:srgbClr val="A31515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altLang="zh-CN" dirty="0" err="1">
                <a:solidFill>
                  <a:srgbClr val="A31515"/>
                </a:solidFill>
                <a:latin typeface="Consolas" charset="0"/>
                <a:ea typeface="Consolas" charset="0"/>
                <a:cs typeface="Consolas" charset="0"/>
              </a:rPr>
              <a:t>linkedlist.h</a:t>
            </a:r>
            <a:r>
              <a:rPr lang="en-US" altLang="zh-CN" dirty="0">
                <a:solidFill>
                  <a:srgbClr val="A31515"/>
                </a:solidFill>
                <a:latin typeface="Consolas" charset="0"/>
                <a:ea typeface="Consolas" charset="0"/>
                <a:cs typeface="Consolas" charset="0"/>
              </a:rPr>
              <a:t>”</a:t>
            </a: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 err="1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typedef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LinkedList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LinkedQueue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</p:txBody>
      </p:sp>
      <p:grpSp>
        <p:nvGrpSpPr>
          <p:cNvPr id="6" name="组 5"/>
          <p:cNvGrpSpPr/>
          <p:nvPr/>
        </p:nvGrpSpPr>
        <p:grpSpPr>
          <a:xfrm>
            <a:off x="2767913" y="4636913"/>
            <a:ext cx="6987356" cy="925534"/>
            <a:chOff x="1736835" y="981490"/>
            <a:chExt cx="7158724" cy="1046988"/>
          </a:xfrm>
        </p:grpSpPr>
        <p:grpSp>
          <p:nvGrpSpPr>
            <p:cNvPr id="10" name="Group 35"/>
            <p:cNvGrpSpPr>
              <a:grpSpLocks/>
            </p:cNvGrpSpPr>
            <p:nvPr/>
          </p:nvGrpSpPr>
          <p:grpSpPr bwMode="auto">
            <a:xfrm>
              <a:off x="1736835" y="1030014"/>
              <a:ext cx="1066800" cy="304800"/>
              <a:chOff x="3312" y="912"/>
              <a:chExt cx="672" cy="192"/>
            </a:xfrm>
          </p:grpSpPr>
          <p:sp>
            <p:nvSpPr>
              <p:cNvPr id="11" name="Rectangle 36"/>
              <p:cNvSpPr>
                <a:spLocks noChangeArrowheads="1"/>
              </p:cNvSpPr>
              <p:nvPr/>
            </p:nvSpPr>
            <p:spPr bwMode="auto">
              <a:xfrm>
                <a:off x="3312" y="912"/>
                <a:ext cx="52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 dirty="0"/>
                  <a:t>head</a:t>
                </a:r>
                <a:endParaRPr lang="en-US" altLang="zh-CN" sz="2000" b="1" i="0" dirty="0"/>
              </a:p>
            </p:txBody>
          </p:sp>
          <p:sp>
            <p:nvSpPr>
              <p:cNvPr id="12" name="Rectangle 37"/>
              <p:cNvSpPr>
                <a:spLocks noChangeArrowheads="1"/>
              </p:cNvSpPr>
              <p:nvPr/>
            </p:nvSpPr>
            <p:spPr bwMode="auto">
              <a:xfrm>
                <a:off x="3840" y="912"/>
                <a:ext cx="144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" name="Oval 38"/>
              <p:cNvSpPr>
                <a:spLocks noChangeArrowheads="1"/>
              </p:cNvSpPr>
              <p:nvPr/>
            </p:nvSpPr>
            <p:spPr bwMode="auto">
              <a:xfrm>
                <a:off x="3876" y="970"/>
                <a:ext cx="73" cy="7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4" name="Group 35"/>
            <p:cNvGrpSpPr>
              <a:grpSpLocks/>
            </p:cNvGrpSpPr>
            <p:nvPr/>
          </p:nvGrpSpPr>
          <p:grpSpPr bwMode="auto">
            <a:xfrm>
              <a:off x="3318642" y="1035763"/>
              <a:ext cx="1066800" cy="304800"/>
              <a:chOff x="3312" y="912"/>
              <a:chExt cx="672" cy="192"/>
            </a:xfrm>
          </p:grpSpPr>
          <p:sp>
            <p:nvSpPr>
              <p:cNvPr id="15" name="Rectangle 36"/>
              <p:cNvSpPr>
                <a:spLocks noChangeArrowheads="1"/>
              </p:cNvSpPr>
              <p:nvPr/>
            </p:nvSpPr>
            <p:spPr bwMode="auto">
              <a:xfrm>
                <a:off x="3312" y="912"/>
                <a:ext cx="52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 dirty="0"/>
                  <a:t>a</a:t>
                </a:r>
                <a:r>
                  <a:rPr lang="en-US" altLang="zh-CN" sz="2000" b="1" baseline="-25000" dirty="0"/>
                  <a:t>1</a:t>
                </a:r>
                <a:endParaRPr lang="en-US" altLang="zh-CN" sz="2000" b="1" i="0" dirty="0"/>
              </a:p>
            </p:txBody>
          </p:sp>
          <p:sp>
            <p:nvSpPr>
              <p:cNvPr id="16" name="Rectangle 37"/>
              <p:cNvSpPr>
                <a:spLocks noChangeArrowheads="1"/>
              </p:cNvSpPr>
              <p:nvPr/>
            </p:nvSpPr>
            <p:spPr bwMode="auto">
              <a:xfrm>
                <a:off x="3840" y="912"/>
                <a:ext cx="144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" name="Oval 38"/>
              <p:cNvSpPr>
                <a:spLocks noChangeArrowheads="1"/>
              </p:cNvSpPr>
              <p:nvPr/>
            </p:nvSpPr>
            <p:spPr bwMode="auto">
              <a:xfrm>
                <a:off x="3876" y="970"/>
                <a:ext cx="73" cy="7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8" name="Group 35"/>
            <p:cNvGrpSpPr>
              <a:grpSpLocks/>
            </p:cNvGrpSpPr>
            <p:nvPr/>
          </p:nvGrpSpPr>
          <p:grpSpPr bwMode="auto">
            <a:xfrm>
              <a:off x="4900449" y="1027633"/>
              <a:ext cx="1066800" cy="304800"/>
              <a:chOff x="3312" y="912"/>
              <a:chExt cx="672" cy="192"/>
            </a:xfrm>
          </p:grpSpPr>
          <p:sp>
            <p:nvSpPr>
              <p:cNvPr id="19" name="Rectangle 36"/>
              <p:cNvSpPr>
                <a:spLocks noChangeArrowheads="1"/>
              </p:cNvSpPr>
              <p:nvPr/>
            </p:nvSpPr>
            <p:spPr bwMode="auto">
              <a:xfrm>
                <a:off x="3312" y="912"/>
                <a:ext cx="52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 dirty="0"/>
                  <a:t>a</a:t>
                </a:r>
                <a:r>
                  <a:rPr lang="en-US" altLang="zh-CN" sz="2000" b="1" baseline="-25000" dirty="0"/>
                  <a:t>2</a:t>
                </a:r>
                <a:endParaRPr lang="en-US" altLang="zh-CN" sz="2000" b="1" i="0" dirty="0"/>
              </a:p>
            </p:txBody>
          </p:sp>
          <p:sp>
            <p:nvSpPr>
              <p:cNvPr id="20" name="Rectangle 37"/>
              <p:cNvSpPr>
                <a:spLocks noChangeArrowheads="1"/>
              </p:cNvSpPr>
              <p:nvPr/>
            </p:nvSpPr>
            <p:spPr bwMode="auto">
              <a:xfrm>
                <a:off x="3840" y="912"/>
                <a:ext cx="144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" name="Oval 38"/>
              <p:cNvSpPr>
                <a:spLocks noChangeArrowheads="1"/>
              </p:cNvSpPr>
              <p:nvPr/>
            </p:nvSpPr>
            <p:spPr bwMode="auto">
              <a:xfrm>
                <a:off x="3876" y="970"/>
                <a:ext cx="73" cy="7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22" name="Group 35"/>
            <p:cNvGrpSpPr>
              <a:grpSpLocks/>
            </p:cNvGrpSpPr>
            <p:nvPr/>
          </p:nvGrpSpPr>
          <p:grpSpPr bwMode="auto">
            <a:xfrm>
              <a:off x="6482256" y="1022872"/>
              <a:ext cx="1066800" cy="304800"/>
              <a:chOff x="3312" y="912"/>
              <a:chExt cx="672" cy="192"/>
            </a:xfrm>
          </p:grpSpPr>
          <p:sp>
            <p:nvSpPr>
              <p:cNvPr id="23" name="Rectangle 36"/>
              <p:cNvSpPr>
                <a:spLocks noChangeArrowheads="1"/>
              </p:cNvSpPr>
              <p:nvPr/>
            </p:nvSpPr>
            <p:spPr bwMode="auto">
              <a:xfrm>
                <a:off x="3312" y="912"/>
                <a:ext cx="52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 dirty="0"/>
                  <a:t>a</a:t>
                </a:r>
                <a:r>
                  <a:rPr lang="en-US" altLang="zh-CN" sz="2000" b="1" baseline="-25000" dirty="0"/>
                  <a:t>3</a:t>
                </a:r>
                <a:endParaRPr lang="en-US" altLang="zh-CN" sz="2000" b="1" i="0" dirty="0"/>
              </a:p>
            </p:txBody>
          </p:sp>
          <p:sp>
            <p:nvSpPr>
              <p:cNvPr id="24" name="Rectangle 37"/>
              <p:cNvSpPr>
                <a:spLocks noChangeArrowheads="1"/>
              </p:cNvSpPr>
              <p:nvPr/>
            </p:nvSpPr>
            <p:spPr bwMode="auto">
              <a:xfrm>
                <a:off x="3840" y="912"/>
                <a:ext cx="144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5" name="Oval 38"/>
              <p:cNvSpPr>
                <a:spLocks noChangeArrowheads="1"/>
              </p:cNvSpPr>
              <p:nvPr/>
            </p:nvSpPr>
            <p:spPr bwMode="auto">
              <a:xfrm>
                <a:off x="3876" y="970"/>
                <a:ext cx="73" cy="7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26" name="Line 11"/>
            <p:cNvSpPr>
              <a:spLocks noChangeShapeType="1"/>
            </p:cNvSpPr>
            <p:nvPr/>
          </p:nvSpPr>
          <p:spPr bwMode="auto">
            <a:xfrm flipV="1">
              <a:off x="3187947" y="1355836"/>
              <a:ext cx="396765" cy="304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858369" y="1607366"/>
              <a:ext cx="553724" cy="417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Times" charset="0"/>
                  <a:ea typeface="Times" charset="0"/>
                  <a:cs typeface="Times" charset="0"/>
                </a:rPr>
                <a:t>Tail</a:t>
              </a:r>
              <a:endParaRPr kumimoji="1" lang="zh-CN" altLang="en-US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8" name="Line 11"/>
            <p:cNvSpPr>
              <a:spLocks noChangeShapeType="1"/>
            </p:cNvSpPr>
            <p:nvPr/>
          </p:nvSpPr>
          <p:spPr bwMode="auto">
            <a:xfrm flipV="1">
              <a:off x="2683888" y="1181306"/>
              <a:ext cx="6347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9" name="Line 11"/>
            <p:cNvSpPr>
              <a:spLocks noChangeShapeType="1"/>
            </p:cNvSpPr>
            <p:nvPr/>
          </p:nvSpPr>
          <p:spPr bwMode="auto">
            <a:xfrm flipV="1">
              <a:off x="4281023" y="1185116"/>
              <a:ext cx="6347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0" name="Line 11"/>
            <p:cNvSpPr>
              <a:spLocks noChangeShapeType="1"/>
            </p:cNvSpPr>
            <p:nvPr/>
          </p:nvSpPr>
          <p:spPr bwMode="auto">
            <a:xfrm flipV="1">
              <a:off x="5835962" y="1179388"/>
              <a:ext cx="6347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1" name="Line 11"/>
            <p:cNvSpPr>
              <a:spLocks noChangeShapeType="1"/>
            </p:cNvSpPr>
            <p:nvPr/>
          </p:nvSpPr>
          <p:spPr bwMode="auto">
            <a:xfrm flipV="1">
              <a:off x="7469917" y="1169742"/>
              <a:ext cx="6347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8095340" y="981490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>
                  <a:latin typeface="Times" charset="0"/>
                  <a:ea typeface="Times" charset="0"/>
                  <a:cs typeface="Times" charset="0"/>
                </a:rPr>
                <a:t>NULL</a:t>
              </a:r>
              <a:endParaRPr kumimoji="1" lang="zh-CN" altLang="en-US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3" name="Line 11"/>
            <p:cNvSpPr>
              <a:spLocks noChangeShapeType="1"/>
            </p:cNvSpPr>
            <p:nvPr/>
          </p:nvSpPr>
          <p:spPr bwMode="auto">
            <a:xfrm flipV="1">
              <a:off x="6749467" y="1359150"/>
              <a:ext cx="396765" cy="304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6419889" y="1610680"/>
              <a:ext cx="688460" cy="417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Times" charset="0"/>
                  <a:ea typeface="Times" charset="0"/>
                  <a:cs typeface="Times" charset="0"/>
                </a:rPr>
                <a:t>Head</a:t>
              </a:r>
              <a:endParaRPr kumimoji="1" lang="zh-CN" altLang="en-US" dirty="0">
                <a:latin typeface="Times" charset="0"/>
                <a:ea typeface="Times" charset="0"/>
                <a:cs typeface="Time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9648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Queue - Implementation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For Queue, we will also have several functions to be implemented: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440456" y="2582562"/>
            <a:ext cx="7372047" cy="151988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LinkedQueue</a:t>
            </a:r>
            <a:r>
              <a:rPr lang="fr-FR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* </a:t>
            </a:r>
            <a:r>
              <a:rPr lang="fr-FR" altLang="zh-CN" dirty="0" err="1">
                <a:solidFill>
                  <a:srgbClr val="795E26"/>
                </a:solidFill>
                <a:latin typeface="Consolas" charset="0"/>
                <a:ea typeface="Consolas" charset="0"/>
                <a:cs typeface="Consolas" charset="0"/>
              </a:rPr>
              <a:t>InitQueue</a:t>
            </a:r>
            <a:r>
              <a:rPr lang="fr-FR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fr-FR" altLang="zh-CN" dirty="0" err="1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r-FR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</a:t>
            </a:r>
            <a:r>
              <a:rPr lang="fr-FR" altLang="zh-CN" dirty="0" err="1">
                <a:solidFill>
                  <a:srgbClr val="795E26"/>
                </a:solidFill>
                <a:latin typeface="Consolas" charset="0"/>
                <a:ea typeface="Consolas" charset="0"/>
                <a:cs typeface="Consolas" charset="0"/>
              </a:rPr>
              <a:t>IsEmptyQueue</a:t>
            </a:r>
            <a:r>
              <a:rPr lang="fr-FR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fr-FR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LinkedQueue</a:t>
            </a:r>
            <a:r>
              <a:rPr lang="fr-FR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* </a:t>
            </a:r>
            <a:r>
              <a:rPr lang="fr-FR" altLang="zh-CN" dirty="0" err="1">
                <a:solidFill>
                  <a:srgbClr val="001080"/>
                </a:solidFill>
                <a:latin typeface="Consolas" charset="0"/>
                <a:ea typeface="Consolas" charset="0"/>
                <a:cs typeface="Consolas" charset="0"/>
              </a:rPr>
              <a:t>LQueue</a:t>
            </a:r>
            <a:r>
              <a:rPr lang="fr-FR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fr-FR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LinkedQueue</a:t>
            </a:r>
            <a:r>
              <a:rPr lang="fr-FR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* </a:t>
            </a:r>
            <a:r>
              <a:rPr lang="fr-FR" altLang="zh-CN" dirty="0" err="1">
                <a:solidFill>
                  <a:srgbClr val="795E26"/>
                </a:solidFill>
                <a:latin typeface="Consolas" charset="0"/>
                <a:ea typeface="Consolas" charset="0"/>
                <a:cs typeface="Consolas" charset="0"/>
              </a:rPr>
              <a:t>EnQueue</a:t>
            </a:r>
            <a:r>
              <a:rPr lang="fr-FR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fr-FR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LinkedQueue</a:t>
            </a:r>
            <a:r>
              <a:rPr lang="fr-FR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* </a:t>
            </a:r>
            <a:r>
              <a:rPr lang="fr-FR" altLang="zh-CN" dirty="0" err="1">
                <a:solidFill>
                  <a:srgbClr val="001080"/>
                </a:solidFill>
                <a:latin typeface="Consolas" charset="0"/>
                <a:ea typeface="Consolas" charset="0"/>
                <a:cs typeface="Consolas" charset="0"/>
              </a:rPr>
              <a:t>LQueue</a:t>
            </a:r>
            <a:r>
              <a:rPr lang="fr-FR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 </a:t>
            </a:r>
            <a:r>
              <a:rPr lang="fr-FR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Eletype</a:t>
            </a:r>
            <a:r>
              <a:rPr lang="fr-FR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</a:t>
            </a:r>
            <a:r>
              <a:rPr lang="fr-FR" altLang="zh-CN" dirty="0">
                <a:solidFill>
                  <a:srgbClr val="001080"/>
                </a:solidFill>
                <a:latin typeface="Consolas" charset="0"/>
                <a:ea typeface="Consolas" charset="0"/>
                <a:cs typeface="Consolas" charset="0"/>
              </a:rPr>
              <a:t>value</a:t>
            </a:r>
            <a:r>
              <a:rPr lang="fr-FR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fr-FR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Eletype</a:t>
            </a:r>
            <a:r>
              <a:rPr lang="fr-FR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</a:t>
            </a:r>
            <a:r>
              <a:rPr lang="fr-FR" altLang="zh-CN" dirty="0" err="1">
                <a:solidFill>
                  <a:srgbClr val="795E26"/>
                </a:solidFill>
                <a:latin typeface="Consolas" charset="0"/>
                <a:ea typeface="Consolas" charset="0"/>
                <a:cs typeface="Consolas" charset="0"/>
              </a:rPr>
              <a:t>DeQueue</a:t>
            </a:r>
            <a:r>
              <a:rPr lang="fr-FR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fr-FR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LinkedQueue</a:t>
            </a:r>
            <a:r>
              <a:rPr lang="fr-FR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* </a:t>
            </a:r>
            <a:r>
              <a:rPr lang="fr-FR" altLang="zh-CN" dirty="0" err="1">
                <a:solidFill>
                  <a:srgbClr val="001080"/>
                </a:solidFill>
                <a:latin typeface="Consolas" charset="0"/>
                <a:ea typeface="Consolas" charset="0"/>
                <a:cs typeface="Consolas" charset="0"/>
              </a:rPr>
              <a:t>LQueue</a:t>
            </a:r>
            <a:r>
              <a:rPr lang="fr-FR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fr-FR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Eletype</a:t>
            </a:r>
            <a:r>
              <a:rPr lang="fr-FR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</a:t>
            </a:r>
            <a:r>
              <a:rPr lang="fr-FR" altLang="zh-CN" dirty="0" err="1">
                <a:solidFill>
                  <a:srgbClr val="795E26"/>
                </a:solidFill>
                <a:latin typeface="Consolas" charset="0"/>
                <a:ea typeface="Consolas" charset="0"/>
                <a:cs typeface="Consolas" charset="0"/>
              </a:rPr>
              <a:t>FrontQueue</a:t>
            </a:r>
            <a:r>
              <a:rPr lang="fr-FR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fr-FR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LinkedQueue</a:t>
            </a:r>
            <a:r>
              <a:rPr lang="fr-FR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* </a:t>
            </a:r>
            <a:r>
              <a:rPr lang="fr-FR" altLang="zh-CN" dirty="0" err="1">
                <a:solidFill>
                  <a:srgbClr val="001080"/>
                </a:solidFill>
                <a:latin typeface="Consolas" charset="0"/>
                <a:ea typeface="Consolas" charset="0"/>
                <a:cs typeface="Consolas" charset="0"/>
              </a:rPr>
              <a:t>LQueue</a:t>
            </a:r>
            <a:r>
              <a:rPr lang="fr-FR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endParaRPr lang="pl-PL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pl-PL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451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Queue - Implementation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1799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At first, we need to initialize a queue: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sz="400" dirty="0"/>
          </a:p>
          <a:p>
            <a:r>
              <a:rPr kumimoji="1" lang="en-US" altLang="zh-CN" dirty="0"/>
              <a:t>In this function, </a:t>
            </a:r>
            <a:r>
              <a:rPr lang="en-US" altLang="zh-CN" dirty="0">
                <a:solidFill>
                  <a:srgbClr val="795E26"/>
                </a:solidFill>
                <a:latin typeface="Consolas" charset="0"/>
                <a:ea typeface="Consolas" charset="0"/>
                <a:cs typeface="Consolas" charset="0"/>
              </a:rPr>
              <a:t>Create</a:t>
            </a:r>
            <a:r>
              <a:rPr kumimoji="1" lang="en-US" altLang="zh-CN" dirty="0"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kumimoji="1" lang="en-US" altLang="zh-CN" dirty="0"/>
              <a:t> is implemented in </a:t>
            </a:r>
            <a:r>
              <a:rPr kumimoji="1" lang="en-US" altLang="zh-CN" i="1" dirty="0" err="1">
                <a:latin typeface="Times" charset="0"/>
                <a:ea typeface="Times" charset="0"/>
                <a:cs typeface="Times" charset="0"/>
              </a:rPr>
              <a:t>linkedlist.h</a:t>
            </a:r>
            <a:r>
              <a:rPr kumimoji="1" lang="en-US" altLang="zh-CN" dirty="0"/>
              <a:t>, and we just </a:t>
            </a:r>
            <a:r>
              <a:rPr kumimoji="1" lang="en-US" altLang="zh-CN" dirty="0">
                <a:solidFill>
                  <a:srgbClr val="FF0000"/>
                </a:solidFill>
              </a:rPr>
              <a:t>return an empty LinkedList as an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empty Queue</a:t>
            </a:r>
            <a:r>
              <a:rPr kumimoji="1" lang="en-US" altLang="zh-CN" dirty="0"/>
              <a:t>.</a:t>
            </a:r>
          </a:p>
          <a:p>
            <a:r>
              <a:rPr kumimoji="1" lang="en-US" altLang="zh-CN" dirty="0"/>
              <a:t>Then, it is also important to know whether a Queue is empty:</a:t>
            </a:r>
          </a:p>
          <a:p>
            <a:endParaRPr kumimoji="1" lang="en-US" altLang="zh-CN" dirty="0">
              <a:solidFill>
                <a:schemeClr val="tx1"/>
              </a:solidFill>
            </a:endParaRPr>
          </a:p>
          <a:p>
            <a:endParaRPr kumimoji="1" lang="en-US" altLang="zh-CN" dirty="0"/>
          </a:p>
          <a:p>
            <a:r>
              <a:rPr kumimoji="1" lang="en-US" altLang="zh-CN" dirty="0"/>
              <a:t>We also directly call function </a:t>
            </a:r>
            <a:r>
              <a:rPr lang="en-US" altLang="zh-CN" dirty="0" err="1">
                <a:solidFill>
                  <a:srgbClr val="795E26"/>
                </a:solidFill>
                <a:latin typeface="Consolas" charset="0"/>
                <a:ea typeface="Consolas" charset="0"/>
                <a:cs typeface="Consolas" charset="0"/>
              </a:rPr>
              <a:t>IsEmpty</a:t>
            </a:r>
            <a:r>
              <a:rPr kumimoji="1" lang="en-US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kumimoji="1" lang="en-US" altLang="zh-CN" dirty="0" err="1">
                <a:latin typeface="Consolas" charset="0"/>
                <a:ea typeface="Consolas" charset="0"/>
                <a:cs typeface="Consolas" charset="0"/>
              </a:rPr>
              <a:t>LQueue</a:t>
            </a:r>
            <a:r>
              <a:rPr kumimoji="1" lang="en-US" altLang="zh-CN" dirty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kumimoji="1" lang="en-US" altLang="zh-CN" dirty="0"/>
              <a:t>from </a:t>
            </a:r>
            <a:r>
              <a:rPr kumimoji="1" lang="en-US" altLang="zh-CN" i="1" dirty="0" err="1">
                <a:latin typeface="Times" charset="0"/>
                <a:ea typeface="Times" charset="0"/>
                <a:cs typeface="Times" charset="0"/>
              </a:rPr>
              <a:t>linkedlist.h</a:t>
            </a:r>
            <a:r>
              <a:rPr kumimoji="1" lang="en-US" altLang="zh-CN" dirty="0"/>
              <a:t>.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031498" y="2343657"/>
            <a:ext cx="4189962" cy="9010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LinkedQueue</a:t>
            </a:r>
            <a:r>
              <a:rPr lang="de-DE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* </a:t>
            </a:r>
            <a:r>
              <a:rPr lang="de-DE" altLang="zh-CN" dirty="0" err="1">
                <a:solidFill>
                  <a:srgbClr val="795E26"/>
                </a:solidFill>
                <a:latin typeface="Consolas" charset="0"/>
                <a:ea typeface="Consolas" charset="0"/>
                <a:cs typeface="Consolas" charset="0"/>
              </a:rPr>
              <a:t>InitQueue</a:t>
            </a:r>
            <a:r>
              <a:rPr lang="de-DE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(){</a:t>
            </a:r>
          </a:p>
          <a:p>
            <a:r>
              <a:rPr lang="de-DE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   </a:t>
            </a:r>
            <a:r>
              <a:rPr lang="de-DE" altLang="zh-CN" dirty="0" err="1">
                <a:solidFill>
                  <a:srgbClr val="AF00DB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de-DE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</a:t>
            </a:r>
            <a:r>
              <a:rPr lang="de-DE" altLang="zh-CN" dirty="0">
                <a:solidFill>
                  <a:srgbClr val="795E26"/>
                </a:solidFill>
                <a:latin typeface="Consolas" charset="0"/>
                <a:ea typeface="Consolas" charset="0"/>
                <a:cs typeface="Consolas" charset="0"/>
              </a:rPr>
              <a:t>Create</a:t>
            </a:r>
            <a:r>
              <a:rPr lang="de-DE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de-DE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de-DE" altLang="zh-CN" b="0" dirty="0">
              <a:solidFill>
                <a:srgbClr val="000000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19654" y="4596706"/>
            <a:ext cx="5013649" cy="9010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altLang="zh-CN" dirty="0" err="1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de-DE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</a:t>
            </a:r>
            <a:r>
              <a:rPr lang="de-DE" altLang="zh-CN" dirty="0" err="1">
                <a:solidFill>
                  <a:srgbClr val="795E26"/>
                </a:solidFill>
                <a:latin typeface="Consolas" charset="0"/>
                <a:ea typeface="Consolas" charset="0"/>
                <a:cs typeface="Consolas" charset="0"/>
              </a:rPr>
              <a:t>IsEmptyQueue</a:t>
            </a:r>
            <a:r>
              <a:rPr lang="de-DE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de-DE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LinkedQueue</a:t>
            </a:r>
            <a:r>
              <a:rPr lang="de-DE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* </a:t>
            </a:r>
            <a:r>
              <a:rPr lang="de-DE" altLang="zh-CN" dirty="0" err="1">
                <a:solidFill>
                  <a:srgbClr val="001080"/>
                </a:solidFill>
                <a:latin typeface="Consolas" charset="0"/>
                <a:ea typeface="Consolas" charset="0"/>
                <a:cs typeface="Consolas" charset="0"/>
              </a:rPr>
              <a:t>LQueue</a:t>
            </a:r>
            <a:r>
              <a:rPr lang="de-DE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){</a:t>
            </a:r>
          </a:p>
          <a:p>
            <a:r>
              <a:rPr lang="de-DE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   </a:t>
            </a:r>
            <a:r>
              <a:rPr lang="de-DE" altLang="zh-CN" dirty="0" err="1">
                <a:solidFill>
                  <a:srgbClr val="AF00DB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de-DE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</a:t>
            </a:r>
            <a:r>
              <a:rPr lang="de-DE" altLang="zh-CN" dirty="0" err="1">
                <a:solidFill>
                  <a:srgbClr val="795E26"/>
                </a:solidFill>
                <a:latin typeface="Consolas" charset="0"/>
                <a:ea typeface="Consolas" charset="0"/>
                <a:cs typeface="Consolas" charset="0"/>
              </a:rPr>
              <a:t>IsEmpty</a:t>
            </a:r>
            <a:r>
              <a:rPr lang="de-DE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de-DE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LQueue</a:t>
            </a:r>
            <a:r>
              <a:rPr lang="de-DE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de-DE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de-DE" altLang="zh-CN" b="0" dirty="0">
              <a:solidFill>
                <a:srgbClr val="000000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7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Queue - Implementation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1799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Next, we need to implement the most important functions, </a:t>
            </a:r>
            <a:r>
              <a:rPr kumimoji="1" lang="en-US" altLang="zh-CN" dirty="0" err="1"/>
              <a:t>EnQueue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DeQueue</a:t>
            </a:r>
            <a:r>
              <a:rPr kumimoji="1" lang="en-US" altLang="zh-CN" dirty="0"/>
              <a:t> and </a:t>
            </a:r>
            <a:r>
              <a:rPr kumimoji="1" lang="en-US" altLang="zh-CN" dirty="0" err="1"/>
              <a:t>FrontQueue</a:t>
            </a:r>
            <a:r>
              <a:rPr kumimoji="1" lang="en-US" altLang="zh-CN" dirty="0"/>
              <a:t>.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algn="ctr"/>
            <a:r>
              <a:rPr kumimoji="1" lang="en-US" altLang="zh-CN" dirty="0"/>
              <a:t>(</a:t>
            </a:r>
            <a:r>
              <a:rPr kumimoji="1" lang="en-US" altLang="zh-CN" i="1" dirty="0" err="1">
                <a:latin typeface="Times" charset="0"/>
                <a:ea typeface="Times" charset="0"/>
                <a:cs typeface="Times" charset="0"/>
              </a:rPr>
              <a:t>Enqueue</a:t>
            </a:r>
            <a:r>
              <a:rPr kumimoji="1" lang="en-US" altLang="zh-CN" i="1" dirty="0">
                <a:latin typeface="Times" charset="0"/>
                <a:ea typeface="Times" charset="0"/>
                <a:cs typeface="Times" charset="0"/>
              </a:rPr>
              <a:t> new element b.</a:t>
            </a:r>
            <a:r>
              <a:rPr kumimoji="1" lang="en-US" altLang="zh-CN" dirty="0"/>
              <a:t>)</a:t>
            </a:r>
          </a:p>
          <a:p>
            <a:r>
              <a:rPr kumimoji="1" lang="en-US" altLang="zh-CN" dirty="0"/>
              <a:t>Because Queue is a FIFO data structure, when new element in, we put data at the Tail. </a:t>
            </a:r>
          </a:p>
          <a:p>
            <a:endParaRPr kumimoji="1" lang="en-US" altLang="zh-CN" dirty="0"/>
          </a:p>
          <a:p>
            <a:endParaRPr kumimoji="1" lang="en-US" altLang="zh-CN" sz="400" dirty="0"/>
          </a:p>
        </p:txBody>
      </p:sp>
      <p:sp>
        <p:nvSpPr>
          <p:cNvPr id="8" name="文本框 7"/>
          <p:cNvSpPr txBox="1"/>
          <p:nvPr/>
        </p:nvSpPr>
        <p:spPr>
          <a:xfrm>
            <a:off x="2433408" y="4557416"/>
            <a:ext cx="7386144" cy="9010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nl-NL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LinkedQueue</a:t>
            </a:r>
            <a:r>
              <a:rPr lang="nl-NL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* </a:t>
            </a:r>
            <a:r>
              <a:rPr lang="nl-NL" altLang="zh-CN" dirty="0" err="1">
                <a:solidFill>
                  <a:srgbClr val="795E26"/>
                </a:solidFill>
                <a:latin typeface="Consolas" charset="0"/>
                <a:ea typeface="Consolas" charset="0"/>
                <a:cs typeface="Consolas" charset="0"/>
              </a:rPr>
              <a:t>EnQueue</a:t>
            </a:r>
            <a:r>
              <a:rPr lang="nl-NL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nl-NL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LinkedQueue</a:t>
            </a:r>
            <a:r>
              <a:rPr lang="nl-NL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* </a:t>
            </a:r>
            <a:r>
              <a:rPr lang="nl-NL" altLang="zh-CN" dirty="0" err="1">
                <a:solidFill>
                  <a:srgbClr val="001080"/>
                </a:solidFill>
                <a:latin typeface="Consolas" charset="0"/>
                <a:ea typeface="Consolas" charset="0"/>
                <a:cs typeface="Consolas" charset="0"/>
              </a:rPr>
              <a:t>LQueue</a:t>
            </a:r>
            <a:r>
              <a:rPr lang="nl-NL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 </a:t>
            </a:r>
            <a:r>
              <a:rPr lang="nl-NL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Eletype</a:t>
            </a:r>
            <a:r>
              <a:rPr lang="nl-NL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</a:t>
            </a:r>
            <a:r>
              <a:rPr lang="nl-NL" altLang="zh-CN" dirty="0" err="1">
                <a:solidFill>
                  <a:srgbClr val="001080"/>
                </a:solidFill>
                <a:latin typeface="Consolas" charset="0"/>
                <a:ea typeface="Consolas" charset="0"/>
                <a:cs typeface="Consolas" charset="0"/>
              </a:rPr>
              <a:t>value</a:t>
            </a:r>
            <a:r>
              <a:rPr lang="nl-NL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){</a:t>
            </a:r>
          </a:p>
          <a:p>
            <a:r>
              <a:rPr lang="nl-NL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   </a:t>
            </a:r>
            <a:r>
              <a:rPr lang="nl-NL" altLang="zh-CN" dirty="0">
                <a:solidFill>
                  <a:srgbClr val="AF00DB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nl-NL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</a:t>
            </a:r>
            <a:r>
              <a:rPr lang="nl-NL" altLang="zh-CN" dirty="0" err="1">
                <a:solidFill>
                  <a:srgbClr val="795E26"/>
                </a:solidFill>
                <a:latin typeface="Consolas" charset="0"/>
                <a:ea typeface="Consolas" charset="0"/>
                <a:cs typeface="Consolas" charset="0"/>
              </a:rPr>
              <a:t>AddHead</a:t>
            </a:r>
            <a:r>
              <a:rPr lang="nl-NL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nl-NL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LQueue</a:t>
            </a:r>
            <a:r>
              <a:rPr lang="nl-NL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 </a:t>
            </a:r>
            <a:r>
              <a:rPr lang="nl-NL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value</a:t>
            </a:r>
            <a:r>
              <a:rPr lang="nl-NL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nl-NL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nl-NL" altLang="zh-CN" b="0" dirty="0">
              <a:solidFill>
                <a:srgbClr val="000000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2547118" y="2272146"/>
            <a:ext cx="7158724" cy="1339104"/>
            <a:chOff x="1750338" y="3171031"/>
            <a:chExt cx="7158724" cy="1339104"/>
          </a:xfrm>
        </p:grpSpPr>
        <p:grpSp>
          <p:nvGrpSpPr>
            <p:cNvPr id="7" name="Group 35"/>
            <p:cNvGrpSpPr>
              <a:grpSpLocks/>
            </p:cNvGrpSpPr>
            <p:nvPr/>
          </p:nvGrpSpPr>
          <p:grpSpPr bwMode="auto">
            <a:xfrm>
              <a:off x="1750338" y="3219555"/>
              <a:ext cx="1066800" cy="304800"/>
              <a:chOff x="3312" y="912"/>
              <a:chExt cx="672" cy="192"/>
            </a:xfrm>
          </p:grpSpPr>
          <p:sp>
            <p:nvSpPr>
              <p:cNvPr id="9" name="Rectangle 36"/>
              <p:cNvSpPr>
                <a:spLocks noChangeArrowheads="1"/>
              </p:cNvSpPr>
              <p:nvPr/>
            </p:nvSpPr>
            <p:spPr bwMode="auto">
              <a:xfrm>
                <a:off x="3312" y="912"/>
                <a:ext cx="52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 dirty="0"/>
                  <a:t>head</a:t>
                </a:r>
                <a:endParaRPr lang="en-US" altLang="zh-CN" sz="2000" b="1" i="0" dirty="0"/>
              </a:p>
            </p:txBody>
          </p:sp>
          <p:sp>
            <p:nvSpPr>
              <p:cNvPr id="10" name="Rectangle 37"/>
              <p:cNvSpPr>
                <a:spLocks noChangeArrowheads="1"/>
              </p:cNvSpPr>
              <p:nvPr/>
            </p:nvSpPr>
            <p:spPr bwMode="auto">
              <a:xfrm>
                <a:off x="3840" y="912"/>
                <a:ext cx="144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" name="Oval 38"/>
              <p:cNvSpPr>
                <a:spLocks noChangeArrowheads="1"/>
              </p:cNvSpPr>
              <p:nvPr/>
            </p:nvSpPr>
            <p:spPr bwMode="auto">
              <a:xfrm>
                <a:off x="3876" y="970"/>
                <a:ext cx="73" cy="7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2" name="Group 35"/>
            <p:cNvGrpSpPr>
              <a:grpSpLocks/>
            </p:cNvGrpSpPr>
            <p:nvPr/>
          </p:nvGrpSpPr>
          <p:grpSpPr bwMode="auto">
            <a:xfrm>
              <a:off x="3332145" y="3225304"/>
              <a:ext cx="1066800" cy="304800"/>
              <a:chOff x="3312" y="912"/>
              <a:chExt cx="672" cy="192"/>
            </a:xfrm>
          </p:grpSpPr>
          <p:sp>
            <p:nvSpPr>
              <p:cNvPr id="13" name="Rectangle 36"/>
              <p:cNvSpPr>
                <a:spLocks noChangeArrowheads="1"/>
              </p:cNvSpPr>
              <p:nvPr/>
            </p:nvSpPr>
            <p:spPr bwMode="auto">
              <a:xfrm>
                <a:off x="3312" y="912"/>
                <a:ext cx="52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 dirty="0"/>
                  <a:t>a</a:t>
                </a:r>
                <a:r>
                  <a:rPr lang="en-US" altLang="zh-CN" sz="2000" b="1" baseline="-25000" dirty="0"/>
                  <a:t>3</a:t>
                </a:r>
                <a:endParaRPr lang="en-US" altLang="zh-CN" sz="2000" b="1" i="0" dirty="0"/>
              </a:p>
            </p:txBody>
          </p:sp>
          <p:sp>
            <p:nvSpPr>
              <p:cNvPr id="14" name="Rectangle 37"/>
              <p:cNvSpPr>
                <a:spLocks noChangeArrowheads="1"/>
              </p:cNvSpPr>
              <p:nvPr/>
            </p:nvSpPr>
            <p:spPr bwMode="auto">
              <a:xfrm>
                <a:off x="3840" y="912"/>
                <a:ext cx="144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" name="Oval 38"/>
              <p:cNvSpPr>
                <a:spLocks noChangeArrowheads="1"/>
              </p:cNvSpPr>
              <p:nvPr/>
            </p:nvSpPr>
            <p:spPr bwMode="auto">
              <a:xfrm>
                <a:off x="3876" y="970"/>
                <a:ext cx="73" cy="7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6" name="Group 35"/>
            <p:cNvGrpSpPr>
              <a:grpSpLocks/>
            </p:cNvGrpSpPr>
            <p:nvPr/>
          </p:nvGrpSpPr>
          <p:grpSpPr bwMode="auto">
            <a:xfrm>
              <a:off x="4913952" y="3217174"/>
              <a:ext cx="1066800" cy="304800"/>
              <a:chOff x="3312" y="912"/>
              <a:chExt cx="672" cy="192"/>
            </a:xfrm>
          </p:grpSpPr>
          <p:sp>
            <p:nvSpPr>
              <p:cNvPr id="17" name="Rectangle 36"/>
              <p:cNvSpPr>
                <a:spLocks noChangeArrowheads="1"/>
              </p:cNvSpPr>
              <p:nvPr/>
            </p:nvSpPr>
            <p:spPr bwMode="auto">
              <a:xfrm>
                <a:off x="3312" y="912"/>
                <a:ext cx="52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 dirty="0"/>
                  <a:t>a</a:t>
                </a:r>
                <a:r>
                  <a:rPr lang="en-US" altLang="zh-CN" sz="2000" b="1" baseline="-25000" dirty="0"/>
                  <a:t>2</a:t>
                </a:r>
                <a:endParaRPr lang="en-US" altLang="zh-CN" sz="2000" b="1" i="0" dirty="0"/>
              </a:p>
            </p:txBody>
          </p:sp>
          <p:sp>
            <p:nvSpPr>
              <p:cNvPr id="18" name="Rectangle 37"/>
              <p:cNvSpPr>
                <a:spLocks noChangeArrowheads="1"/>
              </p:cNvSpPr>
              <p:nvPr/>
            </p:nvSpPr>
            <p:spPr bwMode="auto">
              <a:xfrm>
                <a:off x="3840" y="912"/>
                <a:ext cx="144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9" name="Oval 38"/>
              <p:cNvSpPr>
                <a:spLocks noChangeArrowheads="1"/>
              </p:cNvSpPr>
              <p:nvPr/>
            </p:nvSpPr>
            <p:spPr bwMode="auto">
              <a:xfrm>
                <a:off x="3876" y="970"/>
                <a:ext cx="73" cy="7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20" name="Group 35"/>
            <p:cNvGrpSpPr>
              <a:grpSpLocks/>
            </p:cNvGrpSpPr>
            <p:nvPr/>
          </p:nvGrpSpPr>
          <p:grpSpPr bwMode="auto">
            <a:xfrm>
              <a:off x="6495759" y="3212413"/>
              <a:ext cx="1066800" cy="304800"/>
              <a:chOff x="3312" y="912"/>
              <a:chExt cx="672" cy="192"/>
            </a:xfrm>
          </p:grpSpPr>
          <p:sp>
            <p:nvSpPr>
              <p:cNvPr id="21" name="Rectangle 36"/>
              <p:cNvSpPr>
                <a:spLocks noChangeArrowheads="1"/>
              </p:cNvSpPr>
              <p:nvPr/>
            </p:nvSpPr>
            <p:spPr bwMode="auto">
              <a:xfrm>
                <a:off x="3312" y="912"/>
                <a:ext cx="52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 dirty="0"/>
                  <a:t>a</a:t>
                </a:r>
                <a:r>
                  <a:rPr lang="en-US" altLang="zh-CN" sz="2000" b="1" baseline="-25000" dirty="0"/>
                  <a:t>1</a:t>
                </a:r>
                <a:endParaRPr lang="en-US" altLang="zh-CN" sz="2000" b="1" i="0" dirty="0"/>
              </a:p>
            </p:txBody>
          </p:sp>
          <p:sp>
            <p:nvSpPr>
              <p:cNvPr id="22" name="Rectangle 37"/>
              <p:cNvSpPr>
                <a:spLocks noChangeArrowheads="1"/>
              </p:cNvSpPr>
              <p:nvPr/>
            </p:nvSpPr>
            <p:spPr bwMode="auto">
              <a:xfrm>
                <a:off x="3840" y="912"/>
                <a:ext cx="144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3" name="Oval 38"/>
              <p:cNvSpPr>
                <a:spLocks noChangeArrowheads="1"/>
              </p:cNvSpPr>
              <p:nvPr/>
            </p:nvSpPr>
            <p:spPr bwMode="auto">
              <a:xfrm>
                <a:off x="3876" y="970"/>
                <a:ext cx="73" cy="7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24" name="Line 11"/>
            <p:cNvSpPr>
              <a:spLocks noChangeShapeType="1"/>
            </p:cNvSpPr>
            <p:nvPr/>
          </p:nvSpPr>
          <p:spPr bwMode="auto">
            <a:xfrm flipV="1">
              <a:off x="2697391" y="3370847"/>
              <a:ext cx="6347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4304465" y="3374657"/>
              <a:ext cx="6347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6" name="Line 11"/>
            <p:cNvSpPr>
              <a:spLocks noChangeShapeType="1"/>
            </p:cNvSpPr>
            <p:nvPr/>
          </p:nvSpPr>
          <p:spPr bwMode="auto">
            <a:xfrm flipV="1">
              <a:off x="5849465" y="3368929"/>
              <a:ext cx="6347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7" name="Line 11"/>
            <p:cNvSpPr>
              <a:spLocks noChangeShapeType="1"/>
            </p:cNvSpPr>
            <p:nvPr/>
          </p:nvSpPr>
          <p:spPr bwMode="auto">
            <a:xfrm flipV="1">
              <a:off x="7483420" y="3359283"/>
              <a:ext cx="6347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8108843" y="3171031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>
                  <a:latin typeface="Times" charset="0"/>
                  <a:ea typeface="Times" charset="0"/>
                  <a:cs typeface="Times" charset="0"/>
                </a:rPr>
                <a:t>NULL</a:t>
              </a:r>
              <a:endParaRPr kumimoji="1" lang="zh-CN" altLang="en-US" dirty="0">
                <a:latin typeface="Times" charset="0"/>
                <a:ea typeface="Times" charset="0"/>
                <a:cs typeface="Times" charset="0"/>
              </a:endParaRPr>
            </a:p>
          </p:txBody>
        </p:sp>
        <p:grpSp>
          <p:nvGrpSpPr>
            <p:cNvPr id="29" name="Group 35"/>
            <p:cNvGrpSpPr>
              <a:grpSpLocks/>
            </p:cNvGrpSpPr>
            <p:nvPr/>
          </p:nvGrpSpPr>
          <p:grpSpPr bwMode="auto">
            <a:xfrm>
              <a:off x="2604264" y="4205335"/>
              <a:ext cx="1066800" cy="304800"/>
              <a:chOff x="3312" y="912"/>
              <a:chExt cx="672" cy="192"/>
            </a:xfrm>
          </p:grpSpPr>
          <p:sp>
            <p:nvSpPr>
              <p:cNvPr id="30" name="Rectangle 36"/>
              <p:cNvSpPr>
                <a:spLocks noChangeArrowheads="1"/>
              </p:cNvSpPr>
              <p:nvPr/>
            </p:nvSpPr>
            <p:spPr bwMode="auto">
              <a:xfrm>
                <a:off x="3312" y="912"/>
                <a:ext cx="52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 dirty="0"/>
                  <a:t>b</a:t>
                </a:r>
                <a:endParaRPr lang="en-US" altLang="zh-CN" sz="2000" b="1" i="0" dirty="0"/>
              </a:p>
            </p:txBody>
          </p:sp>
          <p:sp>
            <p:nvSpPr>
              <p:cNvPr id="31" name="Rectangle 37"/>
              <p:cNvSpPr>
                <a:spLocks noChangeArrowheads="1"/>
              </p:cNvSpPr>
              <p:nvPr/>
            </p:nvSpPr>
            <p:spPr bwMode="auto">
              <a:xfrm>
                <a:off x="3840" y="912"/>
                <a:ext cx="144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2" name="Oval 38"/>
              <p:cNvSpPr>
                <a:spLocks noChangeArrowheads="1"/>
              </p:cNvSpPr>
              <p:nvPr/>
            </p:nvSpPr>
            <p:spPr bwMode="auto">
              <a:xfrm>
                <a:off x="3876" y="970"/>
                <a:ext cx="73" cy="7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cxnSp>
          <p:nvCxnSpPr>
            <p:cNvPr id="33" name="曲线连接符 32"/>
            <p:cNvCxnSpPr/>
            <p:nvPr/>
          </p:nvCxnSpPr>
          <p:spPr>
            <a:xfrm rot="10800000" flipV="1">
              <a:off x="2604264" y="3375323"/>
              <a:ext cx="32970" cy="982412"/>
            </a:xfrm>
            <a:prstGeom prst="curvedConnector3">
              <a:avLst>
                <a:gd name="adj1" fmla="val 793358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曲线连接符 33"/>
            <p:cNvCxnSpPr/>
            <p:nvPr/>
          </p:nvCxnSpPr>
          <p:spPr>
            <a:xfrm flipH="1" flipV="1">
              <a:off x="3339019" y="3374656"/>
              <a:ext cx="276483" cy="980698"/>
            </a:xfrm>
            <a:prstGeom prst="curvedConnector4">
              <a:avLst>
                <a:gd name="adj1" fmla="val -82681"/>
                <a:gd name="adj2" fmla="val 52954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十字形 34"/>
            <p:cNvSpPr/>
            <p:nvPr/>
          </p:nvSpPr>
          <p:spPr>
            <a:xfrm rot="2700000">
              <a:off x="2889481" y="3225812"/>
              <a:ext cx="300735" cy="286743"/>
            </a:xfrm>
            <a:prstGeom prst="plus">
              <a:avLst>
                <a:gd name="adj" fmla="val 49676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Line 11"/>
            <p:cNvSpPr>
              <a:spLocks noChangeShapeType="1"/>
            </p:cNvSpPr>
            <p:nvPr/>
          </p:nvSpPr>
          <p:spPr bwMode="auto">
            <a:xfrm flipV="1">
              <a:off x="2238740" y="3557180"/>
              <a:ext cx="396765" cy="304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909162" y="3808710"/>
              <a:ext cx="5404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Times" charset="0"/>
                  <a:ea typeface="Times" charset="0"/>
                  <a:cs typeface="Times" charset="0"/>
                </a:rPr>
                <a:t>Tail</a:t>
              </a:r>
              <a:endParaRPr kumimoji="1" lang="zh-CN" altLang="en-US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8" name="Line 11"/>
            <p:cNvSpPr>
              <a:spLocks noChangeShapeType="1"/>
            </p:cNvSpPr>
            <p:nvPr/>
          </p:nvSpPr>
          <p:spPr bwMode="auto">
            <a:xfrm flipV="1">
              <a:off x="7128195" y="3538839"/>
              <a:ext cx="396765" cy="304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6798617" y="3790369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Times" charset="0"/>
                  <a:ea typeface="Times" charset="0"/>
                  <a:cs typeface="Times" charset="0"/>
                </a:rPr>
                <a:t>Head</a:t>
              </a:r>
              <a:endParaRPr kumimoji="1" lang="zh-CN" altLang="en-US" dirty="0">
                <a:latin typeface="Times" charset="0"/>
                <a:ea typeface="Times" charset="0"/>
                <a:cs typeface="Times" charset="0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3481384" y="135838"/>
            <a:ext cx="8040981" cy="2031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cs-CZ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LinkedList</a:t>
            </a:r>
            <a:r>
              <a:rPr lang="cs-CZ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* </a:t>
            </a:r>
            <a:r>
              <a:rPr lang="cs-CZ" altLang="zh-CN" dirty="0" err="1">
                <a:solidFill>
                  <a:srgbClr val="795E26"/>
                </a:solidFill>
                <a:latin typeface="Consolas" charset="0"/>
                <a:ea typeface="Consolas" charset="0"/>
                <a:cs typeface="Consolas" charset="0"/>
              </a:rPr>
              <a:t>AddHead</a:t>
            </a:r>
            <a:r>
              <a:rPr lang="cs-CZ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cs-CZ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LinkedList</a:t>
            </a:r>
            <a:r>
              <a:rPr lang="cs-CZ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cs-CZ" altLang="zh-CN" dirty="0">
                <a:solidFill>
                  <a:srgbClr val="001080"/>
                </a:solidFill>
                <a:latin typeface="Consolas" charset="0"/>
                <a:ea typeface="Consolas" charset="0"/>
                <a:cs typeface="Consolas" charset="0"/>
              </a:rPr>
              <a:t> </a:t>
            </a:r>
            <a:r>
              <a:rPr lang="cs-CZ" altLang="zh-CN" dirty="0" err="1">
                <a:solidFill>
                  <a:srgbClr val="001080"/>
                </a:solidFill>
                <a:latin typeface="Consolas" charset="0"/>
                <a:ea typeface="Consolas" charset="0"/>
                <a:cs typeface="Consolas" charset="0"/>
              </a:rPr>
              <a:t>Llist</a:t>
            </a:r>
            <a:r>
              <a:rPr lang="cs-CZ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 </a:t>
            </a:r>
            <a:r>
              <a:rPr lang="cs-CZ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Eletype</a:t>
            </a:r>
            <a:r>
              <a:rPr lang="cs-CZ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</a:t>
            </a:r>
            <a:r>
              <a:rPr lang="cs-CZ" altLang="zh-CN" dirty="0" err="1">
                <a:solidFill>
                  <a:srgbClr val="001080"/>
                </a:solidFill>
                <a:latin typeface="Consolas" charset="0"/>
                <a:ea typeface="Consolas" charset="0"/>
                <a:cs typeface="Consolas" charset="0"/>
              </a:rPr>
              <a:t>value</a:t>
            </a:r>
            <a:r>
              <a:rPr lang="cs-CZ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){</a:t>
            </a:r>
          </a:p>
          <a:p>
            <a:r>
              <a:rPr lang="cs-CZ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   </a:t>
            </a:r>
            <a:r>
              <a:rPr lang="cs-CZ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LinkedList</a:t>
            </a:r>
            <a:r>
              <a:rPr lang="cs-CZ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* node = (</a:t>
            </a:r>
            <a:r>
              <a:rPr lang="cs-CZ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LinkedList</a:t>
            </a:r>
            <a:r>
              <a:rPr lang="cs-CZ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*)</a:t>
            </a:r>
            <a:r>
              <a:rPr lang="cs-CZ" altLang="zh-CN" dirty="0" err="1">
                <a:solidFill>
                  <a:srgbClr val="795E26"/>
                </a:solidFill>
                <a:latin typeface="Consolas" charset="0"/>
                <a:ea typeface="Consolas" charset="0"/>
                <a:cs typeface="Consolas" charset="0"/>
              </a:rPr>
              <a:t>malloc</a:t>
            </a:r>
            <a:r>
              <a:rPr lang="cs-CZ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cs-CZ" altLang="zh-CN" dirty="0" err="1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lang="cs-CZ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cs-CZ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LinkedList</a:t>
            </a:r>
            <a:r>
              <a:rPr lang="cs-CZ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r>
              <a:rPr lang="cs-CZ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   </a:t>
            </a:r>
            <a:r>
              <a:rPr lang="cs-CZ" altLang="zh-CN" dirty="0">
                <a:solidFill>
                  <a:srgbClr val="001080"/>
                </a:solidFill>
                <a:latin typeface="Consolas" charset="0"/>
                <a:ea typeface="Consolas" charset="0"/>
                <a:cs typeface="Consolas" charset="0"/>
              </a:rPr>
              <a:t>node </a:t>
            </a:r>
            <a:r>
              <a:rPr lang="cs-CZ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-&gt; </a:t>
            </a:r>
            <a:r>
              <a:rPr lang="cs-CZ" altLang="zh-CN" dirty="0" err="1">
                <a:solidFill>
                  <a:srgbClr val="001080"/>
                </a:solidFill>
                <a:latin typeface="Consolas" charset="0"/>
                <a:ea typeface="Consolas" charset="0"/>
                <a:cs typeface="Consolas" charset="0"/>
              </a:rPr>
              <a:t>num</a:t>
            </a:r>
            <a:r>
              <a:rPr lang="cs-CZ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= </a:t>
            </a:r>
            <a:r>
              <a:rPr lang="cs-CZ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value</a:t>
            </a:r>
            <a:r>
              <a:rPr lang="cs-CZ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cs-CZ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   </a:t>
            </a:r>
            <a:r>
              <a:rPr lang="cs-CZ" altLang="zh-CN" dirty="0">
                <a:solidFill>
                  <a:srgbClr val="001080"/>
                </a:solidFill>
                <a:latin typeface="Consolas" charset="0"/>
                <a:ea typeface="Consolas" charset="0"/>
                <a:cs typeface="Consolas" charset="0"/>
              </a:rPr>
              <a:t>node </a:t>
            </a:r>
            <a:r>
              <a:rPr lang="cs-CZ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-&gt; </a:t>
            </a:r>
            <a:r>
              <a:rPr lang="cs-CZ" altLang="zh-CN" dirty="0" err="1">
                <a:solidFill>
                  <a:srgbClr val="001080"/>
                </a:solidFill>
                <a:latin typeface="Consolas" charset="0"/>
                <a:ea typeface="Consolas" charset="0"/>
                <a:cs typeface="Consolas" charset="0"/>
              </a:rPr>
              <a:t>next</a:t>
            </a:r>
            <a:r>
              <a:rPr lang="cs-CZ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= </a:t>
            </a:r>
            <a:r>
              <a:rPr lang="cs-CZ" altLang="zh-CN" dirty="0" err="1">
                <a:solidFill>
                  <a:srgbClr val="001080"/>
                </a:solidFill>
                <a:latin typeface="Consolas" charset="0"/>
                <a:ea typeface="Consolas" charset="0"/>
                <a:cs typeface="Consolas" charset="0"/>
              </a:rPr>
              <a:t>Llist</a:t>
            </a:r>
            <a:r>
              <a:rPr lang="cs-CZ" altLang="zh-CN" dirty="0">
                <a:solidFill>
                  <a:srgbClr val="001080"/>
                </a:solidFill>
                <a:latin typeface="Consolas" charset="0"/>
                <a:ea typeface="Consolas" charset="0"/>
                <a:cs typeface="Consolas" charset="0"/>
              </a:rPr>
              <a:t> </a:t>
            </a:r>
            <a:r>
              <a:rPr lang="cs-CZ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-&gt; </a:t>
            </a:r>
            <a:r>
              <a:rPr lang="cs-CZ" altLang="zh-CN" dirty="0" err="1">
                <a:solidFill>
                  <a:srgbClr val="001080"/>
                </a:solidFill>
                <a:latin typeface="Consolas" charset="0"/>
                <a:ea typeface="Consolas" charset="0"/>
                <a:cs typeface="Consolas" charset="0"/>
              </a:rPr>
              <a:t>next</a:t>
            </a:r>
            <a:r>
              <a:rPr lang="cs-CZ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cs-CZ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   </a:t>
            </a:r>
            <a:r>
              <a:rPr lang="cs-CZ" altLang="zh-CN" dirty="0" err="1">
                <a:solidFill>
                  <a:srgbClr val="001080"/>
                </a:solidFill>
                <a:latin typeface="Consolas" charset="0"/>
                <a:ea typeface="Consolas" charset="0"/>
                <a:cs typeface="Consolas" charset="0"/>
              </a:rPr>
              <a:t>Llist</a:t>
            </a:r>
            <a:r>
              <a:rPr lang="cs-CZ" altLang="zh-CN" dirty="0">
                <a:solidFill>
                  <a:srgbClr val="001080"/>
                </a:solidFill>
                <a:latin typeface="Consolas" charset="0"/>
                <a:ea typeface="Consolas" charset="0"/>
                <a:cs typeface="Consolas" charset="0"/>
              </a:rPr>
              <a:t> </a:t>
            </a:r>
            <a:r>
              <a:rPr lang="cs-CZ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-&gt; </a:t>
            </a:r>
            <a:r>
              <a:rPr lang="cs-CZ" altLang="zh-CN" dirty="0" err="1">
                <a:solidFill>
                  <a:srgbClr val="001080"/>
                </a:solidFill>
                <a:latin typeface="Consolas" charset="0"/>
                <a:ea typeface="Consolas" charset="0"/>
                <a:cs typeface="Consolas" charset="0"/>
              </a:rPr>
              <a:t>next</a:t>
            </a:r>
            <a:r>
              <a:rPr lang="cs-CZ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= node;</a:t>
            </a:r>
          </a:p>
          <a:p>
            <a:r>
              <a:rPr lang="cs-CZ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   </a:t>
            </a:r>
            <a:r>
              <a:rPr lang="cs-CZ" altLang="zh-CN" dirty="0">
                <a:solidFill>
                  <a:srgbClr val="AF00DB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cs-CZ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</a:t>
            </a:r>
            <a:r>
              <a:rPr lang="cs-CZ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Llist</a:t>
            </a:r>
            <a:r>
              <a:rPr lang="cs-CZ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cs-CZ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cs-CZ" altLang="zh-CN" b="0" dirty="0">
              <a:solidFill>
                <a:srgbClr val="000000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43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Queue - Implementation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1799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Next, we need to implement the most important functions, </a:t>
            </a:r>
            <a:r>
              <a:rPr kumimoji="1" lang="en-US" altLang="zh-CN" dirty="0" err="1"/>
              <a:t>EnQueue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DeQueue</a:t>
            </a:r>
            <a:r>
              <a:rPr kumimoji="1" lang="en-US" altLang="zh-CN" dirty="0"/>
              <a:t> and </a:t>
            </a:r>
            <a:r>
              <a:rPr kumimoji="1" lang="en-US" altLang="zh-CN" dirty="0" err="1"/>
              <a:t>FrontQueue</a:t>
            </a:r>
            <a:r>
              <a:rPr kumimoji="1" lang="en-US" altLang="zh-CN" dirty="0"/>
              <a:t>.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algn="ctr"/>
            <a:r>
              <a:rPr kumimoji="1" lang="en-US" altLang="zh-CN" dirty="0"/>
              <a:t>(</a:t>
            </a:r>
            <a:r>
              <a:rPr kumimoji="1" lang="en-US" altLang="zh-CN" i="1" dirty="0" err="1">
                <a:latin typeface="Times" charset="0"/>
                <a:ea typeface="Times" charset="0"/>
                <a:cs typeface="Times" charset="0"/>
              </a:rPr>
              <a:t>Dequeue</a:t>
            </a:r>
            <a:r>
              <a:rPr kumimoji="1" lang="en-US" altLang="zh-CN" i="1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GB" altLang="zh-CN" i="1" dirty="0">
                <a:latin typeface="Times" charset="0"/>
                <a:ea typeface="Times" charset="0"/>
                <a:cs typeface="Times" charset="0"/>
              </a:rPr>
              <a:t>operation will remove the element at the </a:t>
            </a:r>
            <a:r>
              <a:rPr lang="en-US" altLang="zh-CN" i="1" dirty="0">
                <a:latin typeface="Times" charset="0"/>
                <a:ea typeface="Times" charset="0"/>
                <a:cs typeface="Times" charset="0"/>
              </a:rPr>
              <a:t>head</a:t>
            </a:r>
            <a:r>
              <a:rPr lang="en-GB" altLang="zh-CN" i="1" dirty="0">
                <a:latin typeface="Times" charset="0"/>
                <a:ea typeface="Times" charset="0"/>
                <a:cs typeface="Times" charset="0"/>
              </a:rPr>
              <a:t> of </a:t>
            </a:r>
            <a:r>
              <a:rPr lang="en-US" altLang="zh-CN" i="1" dirty="0">
                <a:latin typeface="Times" charset="0"/>
                <a:ea typeface="Times" charset="0"/>
                <a:cs typeface="Times" charset="0"/>
              </a:rPr>
              <a:t>Q</a:t>
            </a:r>
            <a:r>
              <a:rPr lang="en-GB" altLang="zh-CN" i="1" dirty="0" err="1">
                <a:latin typeface="Times" charset="0"/>
                <a:ea typeface="Times" charset="0"/>
                <a:cs typeface="Times" charset="0"/>
              </a:rPr>
              <a:t>ueue</a:t>
            </a:r>
            <a:r>
              <a:rPr kumimoji="1" lang="en-US" altLang="zh-CN" i="1" dirty="0">
                <a:latin typeface="Times" charset="0"/>
                <a:ea typeface="Times" charset="0"/>
                <a:cs typeface="Times" charset="0"/>
              </a:rPr>
              <a:t>.</a:t>
            </a:r>
            <a:r>
              <a:rPr kumimoji="1" lang="en-US" altLang="zh-CN" dirty="0"/>
              <a:t>)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 err="1"/>
              <a:t>DeQueue</a:t>
            </a:r>
            <a:r>
              <a:rPr kumimoji="1" lang="en-US" altLang="zh-CN" dirty="0"/>
              <a:t> will </a:t>
            </a:r>
            <a:r>
              <a:rPr kumimoji="1" lang="en-US" altLang="zh-CN" dirty="0">
                <a:solidFill>
                  <a:srgbClr val="FF0000"/>
                </a:solidFill>
              </a:rPr>
              <a:t>return the value of removed element</a:t>
            </a:r>
            <a:r>
              <a:rPr kumimoji="1" lang="en-US" altLang="zh-CN" dirty="0"/>
              <a:t>.</a:t>
            </a:r>
          </a:p>
          <a:p>
            <a:endParaRPr kumimoji="1" lang="en-US" altLang="zh-CN" sz="400" dirty="0"/>
          </a:p>
        </p:txBody>
      </p:sp>
      <p:grpSp>
        <p:nvGrpSpPr>
          <p:cNvPr id="5" name="组 4"/>
          <p:cNvGrpSpPr/>
          <p:nvPr/>
        </p:nvGrpSpPr>
        <p:grpSpPr>
          <a:xfrm>
            <a:off x="2547118" y="2313148"/>
            <a:ext cx="7158724" cy="1047350"/>
            <a:chOff x="1769966" y="4870996"/>
            <a:chExt cx="7158724" cy="1047350"/>
          </a:xfrm>
        </p:grpSpPr>
        <p:grpSp>
          <p:nvGrpSpPr>
            <p:cNvPr id="41" name="Group 35"/>
            <p:cNvGrpSpPr>
              <a:grpSpLocks/>
            </p:cNvGrpSpPr>
            <p:nvPr/>
          </p:nvGrpSpPr>
          <p:grpSpPr bwMode="auto">
            <a:xfrm>
              <a:off x="1769966" y="4919520"/>
              <a:ext cx="1066800" cy="304800"/>
              <a:chOff x="3312" y="912"/>
              <a:chExt cx="672" cy="192"/>
            </a:xfrm>
          </p:grpSpPr>
          <p:sp>
            <p:nvSpPr>
              <p:cNvPr id="42" name="Rectangle 36"/>
              <p:cNvSpPr>
                <a:spLocks noChangeArrowheads="1"/>
              </p:cNvSpPr>
              <p:nvPr/>
            </p:nvSpPr>
            <p:spPr bwMode="auto">
              <a:xfrm>
                <a:off x="3312" y="912"/>
                <a:ext cx="52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 dirty="0"/>
                  <a:t>head</a:t>
                </a:r>
                <a:endParaRPr lang="en-US" altLang="zh-CN" sz="2000" b="1" i="0" dirty="0"/>
              </a:p>
            </p:txBody>
          </p:sp>
          <p:sp>
            <p:nvSpPr>
              <p:cNvPr id="43" name="Rectangle 37"/>
              <p:cNvSpPr>
                <a:spLocks noChangeArrowheads="1"/>
              </p:cNvSpPr>
              <p:nvPr/>
            </p:nvSpPr>
            <p:spPr bwMode="auto">
              <a:xfrm>
                <a:off x="3840" y="912"/>
                <a:ext cx="144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4" name="Oval 38"/>
              <p:cNvSpPr>
                <a:spLocks noChangeArrowheads="1"/>
              </p:cNvSpPr>
              <p:nvPr/>
            </p:nvSpPr>
            <p:spPr bwMode="auto">
              <a:xfrm>
                <a:off x="3876" y="970"/>
                <a:ext cx="73" cy="7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5" name="Group 35"/>
            <p:cNvGrpSpPr>
              <a:grpSpLocks/>
            </p:cNvGrpSpPr>
            <p:nvPr/>
          </p:nvGrpSpPr>
          <p:grpSpPr bwMode="auto">
            <a:xfrm>
              <a:off x="3351773" y="4925269"/>
              <a:ext cx="1066800" cy="304800"/>
              <a:chOff x="3312" y="912"/>
              <a:chExt cx="672" cy="192"/>
            </a:xfrm>
          </p:grpSpPr>
          <p:sp>
            <p:nvSpPr>
              <p:cNvPr id="46" name="Rectangle 36"/>
              <p:cNvSpPr>
                <a:spLocks noChangeArrowheads="1"/>
              </p:cNvSpPr>
              <p:nvPr/>
            </p:nvSpPr>
            <p:spPr bwMode="auto">
              <a:xfrm>
                <a:off x="3312" y="912"/>
                <a:ext cx="52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 dirty="0"/>
                  <a:t>a</a:t>
                </a:r>
                <a:r>
                  <a:rPr lang="en-US" altLang="zh-CN" sz="2000" b="1" baseline="-25000" dirty="0"/>
                  <a:t>3</a:t>
                </a:r>
                <a:endParaRPr lang="en-US" altLang="zh-CN" sz="2000" b="1" i="0" dirty="0"/>
              </a:p>
            </p:txBody>
          </p:sp>
          <p:sp>
            <p:nvSpPr>
              <p:cNvPr id="47" name="Rectangle 37"/>
              <p:cNvSpPr>
                <a:spLocks noChangeArrowheads="1"/>
              </p:cNvSpPr>
              <p:nvPr/>
            </p:nvSpPr>
            <p:spPr bwMode="auto">
              <a:xfrm>
                <a:off x="3840" y="912"/>
                <a:ext cx="144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8" name="Oval 38"/>
              <p:cNvSpPr>
                <a:spLocks noChangeArrowheads="1"/>
              </p:cNvSpPr>
              <p:nvPr/>
            </p:nvSpPr>
            <p:spPr bwMode="auto">
              <a:xfrm>
                <a:off x="3876" y="970"/>
                <a:ext cx="73" cy="7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9" name="Group 35"/>
            <p:cNvGrpSpPr>
              <a:grpSpLocks/>
            </p:cNvGrpSpPr>
            <p:nvPr/>
          </p:nvGrpSpPr>
          <p:grpSpPr bwMode="auto">
            <a:xfrm>
              <a:off x="4933580" y="4917139"/>
              <a:ext cx="1066800" cy="304800"/>
              <a:chOff x="3312" y="912"/>
              <a:chExt cx="672" cy="192"/>
            </a:xfrm>
          </p:grpSpPr>
          <p:sp>
            <p:nvSpPr>
              <p:cNvPr id="50" name="Rectangle 36"/>
              <p:cNvSpPr>
                <a:spLocks noChangeArrowheads="1"/>
              </p:cNvSpPr>
              <p:nvPr/>
            </p:nvSpPr>
            <p:spPr bwMode="auto">
              <a:xfrm>
                <a:off x="3312" y="912"/>
                <a:ext cx="52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 dirty="0"/>
                  <a:t>a</a:t>
                </a:r>
                <a:r>
                  <a:rPr lang="en-US" altLang="zh-CN" sz="2000" b="1" baseline="-25000" dirty="0"/>
                  <a:t>2</a:t>
                </a:r>
                <a:endParaRPr lang="en-US" altLang="zh-CN" sz="2000" b="1" i="0" dirty="0"/>
              </a:p>
            </p:txBody>
          </p:sp>
          <p:sp>
            <p:nvSpPr>
              <p:cNvPr id="51" name="Rectangle 37"/>
              <p:cNvSpPr>
                <a:spLocks noChangeArrowheads="1"/>
              </p:cNvSpPr>
              <p:nvPr/>
            </p:nvSpPr>
            <p:spPr bwMode="auto">
              <a:xfrm>
                <a:off x="3840" y="912"/>
                <a:ext cx="144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2" name="Oval 38"/>
              <p:cNvSpPr>
                <a:spLocks noChangeArrowheads="1"/>
              </p:cNvSpPr>
              <p:nvPr/>
            </p:nvSpPr>
            <p:spPr bwMode="auto">
              <a:xfrm>
                <a:off x="3876" y="970"/>
                <a:ext cx="73" cy="7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53" name="Group 35"/>
            <p:cNvGrpSpPr>
              <a:grpSpLocks/>
            </p:cNvGrpSpPr>
            <p:nvPr/>
          </p:nvGrpSpPr>
          <p:grpSpPr bwMode="auto">
            <a:xfrm>
              <a:off x="6515387" y="4912378"/>
              <a:ext cx="1066800" cy="304800"/>
              <a:chOff x="3312" y="912"/>
              <a:chExt cx="672" cy="192"/>
            </a:xfrm>
          </p:grpSpPr>
          <p:sp>
            <p:nvSpPr>
              <p:cNvPr id="54" name="Rectangle 36"/>
              <p:cNvSpPr>
                <a:spLocks noChangeArrowheads="1"/>
              </p:cNvSpPr>
              <p:nvPr/>
            </p:nvSpPr>
            <p:spPr bwMode="auto">
              <a:xfrm>
                <a:off x="3312" y="912"/>
                <a:ext cx="52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 dirty="0"/>
                  <a:t>a</a:t>
                </a:r>
                <a:r>
                  <a:rPr lang="en-US" altLang="zh-CN" sz="2000" b="1" baseline="-25000" dirty="0"/>
                  <a:t>1</a:t>
                </a:r>
                <a:endParaRPr lang="en-US" altLang="zh-CN" sz="2000" b="1" i="0" dirty="0"/>
              </a:p>
            </p:txBody>
          </p:sp>
          <p:sp>
            <p:nvSpPr>
              <p:cNvPr id="55" name="Rectangle 37"/>
              <p:cNvSpPr>
                <a:spLocks noChangeArrowheads="1"/>
              </p:cNvSpPr>
              <p:nvPr/>
            </p:nvSpPr>
            <p:spPr bwMode="auto">
              <a:xfrm>
                <a:off x="3840" y="912"/>
                <a:ext cx="144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6" name="Oval 38"/>
              <p:cNvSpPr>
                <a:spLocks noChangeArrowheads="1"/>
              </p:cNvSpPr>
              <p:nvPr/>
            </p:nvSpPr>
            <p:spPr bwMode="auto">
              <a:xfrm>
                <a:off x="3876" y="970"/>
                <a:ext cx="73" cy="7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57" name="Line 11"/>
            <p:cNvSpPr>
              <a:spLocks noChangeShapeType="1"/>
            </p:cNvSpPr>
            <p:nvPr/>
          </p:nvSpPr>
          <p:spPr bwMode="auto">
            <a:xfrm flipV="1">
              <a:off x="2717019" y="5070812"/>
              <a:ext cx="6347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8" name="Line 11"/>
            <p:cNvSpPr>
              <a:spLocks noChangeShapeType="1"/>
            </p:cNvSpPr>
            <p:nvPr/>
          </p:nvSpPr>
          <p:spPr bwMode="auto">
            <a:xfrm flipV="1">
              <a:off x="4314154" y="5074622"/>
              <a:ext cx="6347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9" name="Line 11"/>
            <p:cNvSpPr>
              <a:spLocks noChangeShapeType="1"/>
            </p:cNvSpPr>
            <p:nvPr/>
          </p:nvSpPr>
          <p:spPr bwMode="auto">
            <a:xfrm flipV="1">
              <a:off x="5869093" y="5068894"/>
              <a:ext cx="6347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0" name="Line 11"/>
            <p:cNvSpPr>
              <a:spLocks noChangeShapeType="1"/>
            </p:cNvSpPr>
            <p:nvPr/>
          </p:nvSpPr>
          <p:spPr bwMode="auto">
            <a:xfrm flipV="1">
              <a:off x="7503048" y="5059248"/>
              <a:ext cx="6347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8128471" y="4870996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>
                  <a:latin typeface="Times" charset="0"/>
                  <a:ea typeface="Times" charset="0"/>
                  <a:cs typeface="Times" charset="0"/>
                </a:rPr>
                <a:t>NULL</a:t>
              </a:r>
              <a:endParaRPr kumimoji="1" lang="zh-CN" altLang="en-US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62" name="十字形 61"/>
            <p:cNvSpPr/>
            <p:nvPr/>
          </p:nvSpPr>
          <p:spPr>
            <a:xfrm rot="2700000">
              <a:off x="6036242" y="4919025"/>
              <a:ext cx="300735" cy="286743"/>
            </a:xfrm>
            <a:prstGeom prst="plus">
              <a:avLst>
                <a:gd name="adj" fmla="val 49676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3" name="十字形 62"/>
            <p:cNvSpPr/>
            <p:nvPr/>
          </p:nvSpPr>
          <p:spPr>
            <a:xfrm rot="2700000">
              <a:off x="7661664" y="4912291"/>
              <a:ext cx="300735" cy="286743"/>
            </a:xfrm>
            <a:prstGeom prst="plus">
              <a:avLst>
                <a:gd name="adj" fmla="val 49676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64" name="曲线连接符 63"/>
            <p:cNvCxnSpPr/>
            <p:nvPr/>
          </p:nvCxnSpPr>
          <p:spPr>
            <a:xfrm rot="5400000" flipH="1" flipV="1">
              <a:off x="6897405" y="4053453"/>
              <a:ext cx="157160" cy="2179811"/>
            </a:xfrm>
            <a:prstGeom prst="curvedConnector4">
              <a:avLst>
                <a:gd name="adj1" fmla="val -145457"/>
                <a:gd name="adj2" fmla="val 95938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Line 11"/>
            <p:cNvSpPr>
              <a:spLocks noChangeShapeType="1"/>
            </p:cNvSpPr>
            <p:nvPr/>
          </p:nvSpPr>
          <p:spPr bwMode="auto">
            <a:xfrm flipV="1">
              <a:off x="7114436" y="5287957"/>
              <a:ext cx="396765" cy="304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6784858" y="5539487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Times" charset="0"/>
                  <a:ea typeface="Times" charset="0"/>
                  <a:cs typeface="Times" charset="0"/>
                </a:rPr>
                <a:t>Head</a:t>
              </a:r>
              <a:endParaRPr kumimoji="1" lang="zh-CN" altLang="en-US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67" name="Line 11"/>
            <p:cNvSpPr>
              <a:spLocks noChangeShapeType="1"/>
            </p:cNvSpPr>
            <p:nvPr/>
          </p:nvSpPr>
          <p:spPr bwMode="auto">
            <a:xfrm flipV="1">
              <a:off x="2645688" y="5297484"/>
              <a:ext cx="396765" cy="304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2316110" y="5549014"/>
              <a:ext cx="5404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Times" charset="0"/>
                  <a:ea typeface="Times" charset="0"/>
                  <a:cs typeface="Times" charset="0"/>
                </a:rPr>
                <a:t>Tail</a:t>
              </a:r>
              <a:endParaRPr kumimoji="1" lang="zh-CN" altLang="en-US" dirty="0">
                <a:latin typeface="Times" charset="0"/>
                <a:ea typeface="Times" charset="0"/>
                <a:cs typeface="Times" charset="0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6248215" y="214758"/>
            <a:ext cx="5333478" cy="5078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l-PL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Eletype</a:t>
            </a:r>
            <a:r>
              <a:rPr lang="pl-PL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</a:t>
            </a:r>
            <a:r>
              <a:rPr lang="pl-PL" altLang="zh-CN" dirty="0" err="1">
                <a:solidFill>
                  <a:srgbClr val="795E26"/>
                </a:solidFill>
                <a:latin typeface="Consolas" charset="0"/>
                <a:ea typeface="Consolas" charset="0"/>
                <a:cs typeface="Consolas" charset="0"/>
              </a:rPr>
              <a:t>DeQueue</a:t>
            </a:r>
            <a:r>
              <a:rPr lang="pl-PL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pl-PL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LinkedQueue</a:t>
            </a:r>
            <a:r>
              <a:rPr lang="pl-PL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* </a:t>
            </a:r>
            <a:r>
              <a:rPr lang="pl-PL" altLang="zh-CN" dirty="0" err="1">
                <a:solidFill>
                  <a:srgbClr val="001080"/>
                </a:solidFill>
                <a:latin typeface="Consolas" charset="0"/>
                <a:ea typeface="Consolas" charset="0"/>
                <a:cs typeface="Consolas" charset="0"/>
              </a:rPr>
              <a:t>LQueue</a:t>
            </a:r>
            <a:r>
              <a:rPr lang="pl-PL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){</a:t>
            </a:r>
          </a:p>
          <a:p>
            <a:r>
              <a:rPr lang="pl-PL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   </a:t>
            </a:r>
            <a:r>
              <a:rPr lang="pl-PL" altLang="zh-CN" dirty="0" err="1">
                <a:solidFill>
                  <a:srgbClr val="AF00DB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pl-PL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(</a:t>
            </a:r>
            <a:r>
              <a:rPr lang="pl-PL" altLang="zh-CN" dirty="0" err="1">
                <a:solidFill>
                  <a:srgbClr val="795E26"/>
                </a:solidFill>
                <a:latin typeface="Consolas" charset="0"/>
                <a:ea typeface="Consolas" charset="0"/>
                <a:cs typeface="Consolas" charset="0"/>
              </a:rPr>
              <a:t>IsEmpty</a:t>
            </a:r>
            <a:r>
              <a:rPr lang="pl-PL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pl-PL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LQueue</a:t>
            </a:r>
            <a:r>
              <a:rPr lang="pl-PL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)){</a:t>
            </a:r>
          </a:p>
          <a:p>
            <a:r>
              <a:rPr lang="pl-PL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       </a:t>
            </a:r>
            <a:r>
              <a:rPr lang="pl-PL" altLang="zh-CN" dirty="0" err="1">
                <a:solidFill>
                  <a:srgbClr val="795E26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pl-PL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pl-PL" altLang="zh-CN" dirty="0">
                <a:solidFill>
                  <a:srgbClr val="A31515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pl-PL" altLang="zh-CN" dirty="0" err="1">
                <a:solidFill>
                  <a:srgbClr val="A31515"/>
                </a:solidFill>
                <a:latin typeface="Consolas" charset="0"/>
                <a:ea typeface="Consolas" charset="0"/>
                <a:cs typeface="Consolas" charset="0"/>
              </a:rPr>
              <a:t>Delete</a:t>
            </a:r>
            <a:r>
              <a:rPr lang="pl-PL" altLang="zh-CN" dirty="0">
                <a:solidFill>
                  <a:srgbClr val="A31515"/>
                </a:solidFill>
                <a:latin typeface="Consolas" charset="0"/>
                <a:ea typeface="Consolas" charset="0"/>
                <a:cs typeface="Consolas" charset="0"/>
              </a:rPr>
              <a:t> Error! </a:t>
            </a:r>
            <a:r>
              <a:rPr lang="pl-PL" altLang="zh-CN" dirty="0" err="1">
                <a:solidFill>
                  <a:srgbClr val="A31515"/>
                </a:solidFill>
                <a:latin typeface="Consolas" charset="0"/>
                <a:ea typeface="Consolas" charset="0"/>
                <a:cs typeface="Consolas" charset="0"/>
              </a:rPr>
              <a:t>Empty</a:t>
            </a:r>
            <a:r>
              <a:rPr lang="pl-PL" altLang="zh-CN" dirty="0">
                <a:solidFill>
                  <a:srgbClr val="A31515"/>
                </a:solidFill>
                <a:latin typeface="Consolas" charset="0"/>
                <a:ea typeface="Consolas" charset="0"/>
                <a:cs typeface="Consolas" charset="0"/>
              </a:rPr>
              <a:t>!"</a:t>
            </a:r>
            <a:r>
              <a:rPr lang="pl-PL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pl-PL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       </a:t>
            </a:r>
            <a:r>
              <a:rPr lang="pl-PL" altLang="zh-CN" dirty="0">
                <a:solidFill>
                  <a:srgbClr val="AF00DB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pl-PL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-</a:t>
            </a:r>
            <a:r>
              <a:rPr lang="pl-PL" altLang="zh-CN" dirty="0">
                <a:solidFill>
                  <a:srgbClr val="09885A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pl-PL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pl-PL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   }</a:t>
            </a:r>
            <a:r>
              <a:rPr lang="pl-PL" altLang="zh-CN" dirty="0" err="1">
                <a:solidFill>
                  <a:srgbClr val="AF00DB"/>
                </a:solidFill>
                <a:latin typeface="Consolas" charset="0"/>
                <a:ea typeface="Consolas" charset="0"/>
                <a:cs typeface="Consolas" charset="0"/>
              </a:rPr>
              <a:t>else</a:t>
            </a:r>
            <a:r>
              <a:rPr lang="pl-PL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pl-PL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       </a:t>
            </a:r>
            <a:r>
              <a:rPr lang="pl-PL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LinkedQueue</a:t>
            </a:r>
            <a:r>
              <a:rPr lang="pl-PL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* </a:t>
            </a:r>
            <a:r>
              <a:rPr lang="pl-PL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pt</a:t>
            </a:r>
            <a:r>
              <a:rPr lang="pl-PL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= </a:t>
            </a:r>
            <a:r>
              <a:rPr lang="pl-PL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LQueue</a:t>
            </a:r>
            <a:r>
              <a:rPr lang="pl-PL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pl-PL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       </a:t>
            </a:r>
            <a:r>
              <a:rPr lang="pl-PL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Node</a:t>
            </a:r>
            <a:r>
              <a:rPr lang="pl-PL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</a:t>
            </a:r>
            <a:r>
              <a:rPr lang="pl-PL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pl-PL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pl-PL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       </a:t>
            </a:r>
            <a:r>
              <a:rPr lang="pl-PL" altLang="zh-CN" dirty="0" err="1">
                <a:solidFill>
                  <a:srgbClr val="AF00DB"/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pl-PL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(</a:t>
            </a:r>
            <a:r>
              <a:rPr lang="pl-PL" altLang="zh-CN" dirty="0" err="1">
                <a:solidFill>
                  <a:srgbClr val="001080"/>
                </a:solidFill>
                <a:latin typeface="Consolas" charset="0"/>
                <a:ea typeface="Consolas" charset="0"/>
                <a:cs typeface="Consolas" charset="0"/>
              </a:rPr>
              <a:t>pt</a:t>
            </a:r>
            <a:r>
              <a:rPr lang="pl-PL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pl-PL" altLang="zh-CN" dirty="0" err="1">
                <a:solidFill>
                  <a:srgbClr val="001080"/>
                </a:solidFill>
                <a:latin typeface="Consolas" charset="0"/>
                <a:ea typeface="Consolas" charset="0"/>
                <a:cs typeface="Consolas" charset="0"/>
              </a:rPr>
              <a:t>next</a:t>
            </a:r>
            <a:r>
              <a:rPr lang="pl-PL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){</a:t>
            </a:r>
          </a:p>
          <a:p>
            <a:r>
              <a:rPr lang="pl-PL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           </a:t>
            </a:r>
            <a:r>
              <a:rPr lang="pl-PL" altLang="zh-CN" dirty="0" err="1">
                <a:solidFill>
                  <a:srgbClr val="AF00DB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pl-PL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(</a:t>
            </a:r>
            <a:r>
              <a:rPr lang="pl-PL" altLang="zh-CN" dirty="0" err="1">
                <a:solidFill>
                  <a:srgbClr val="001080"/>
                </a:solidFill>
                <a:latin typeface="Consolas" charset="0"/>
                <a:ea typeface="Consolas" charset="0"/>
                <a:cs typeface="Consolas" charset="0"/>
              </a:rPr>
              <a:t>pt</a:t>
            </a:r>
            <a:r>
              <a:rPr lang="pl-PL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pl-PL" altLang="zh-CN" dirty="0" err="1">
                <a:solidFill>
                  <a:srgbClr val="001080"/>
                </a:solidFill>
                <a:latin typeface="Consolas" charset="0"/>
                <a:ea typeface="Consolas" charset="0"/>
                <a:cs typeface="Consolas" charset="0"/>
              </a:rPr>
              <a:t>next</a:t>
            </a:r>
            <a:r>
              <a:rPr lang="pl-PL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pl-PL" altLang="zh-CN" dirty="0" err="1">
                <a:solidFill>
                  <a:srgbClr val="001080"/>
                </a:solidFill>
                <a:latin typeface="Consolas" charset="0"/>
                <a:ea typeface="Consolas" charset="0"/>
                <a:cs typeface="Consolas" charset="0"/>
              </a:rPr>
              <a:t>next</a:t>
            </a:r>
            <a:r>
              <a:rPr lang="pl-PL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== </a:t>
            </a:r>
            <a:r>
              <a:rPr lang="pl-PL" altLang="zh-CN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NULL</a:t>
            </a:r>
            <a:r>
              <a:rPr lang="pl-PL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){</a:t>
            </a:r>
          </a:p>
          <a:p>
            <a:r>
              <a:rPr lang="pl-PL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               </a:t>
            </a:r>
            <a:r>
              <a:rPr lang="pl-PL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pl-PL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= </a:t>
            </a:r>
            <a:r>
              <a:rPr lang="pl-PL" altLang="zh-CN" dirty="0" err="1">
                <a:solidFill>
                  <a:srgbClr val="001080"/>
                </a:solidFill>
                <a:latin typeface="Consolas" charset="0"/>
                <a:ea typeface="Consolas" charset="0"/>
                <a:cs typeface="Consolas" charset="0"/>
              </a:rPr>
              <a:t>pt</a:t>
            </a:r>
            <a:r>
              <a:rPr lang="pl-PL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pl-PL" altLang="zh-CN" dirty="0" err="1">
                <a:solidFill>
                  <a:srgbClr val="001080"/>
                </a:solidFill>
                <a:latin typeface="Consolas" charset="0"/>
                <a:ea typeface="Consolas" charset="0"/>
                <a:cs typeface="Consolas" charset="0"/>
              </a:rPr>
              <a:t>next</a:t>
            </a:r>
            <a:r>
              <a:rPr lang="pl-PL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pl-PL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               </a:t>
            </a:r>
            <a:r>
              <a:rPr lang="pl-PL" altLang="zh-CN" dirty="0" err="1">
                <a:solidFill>
                  <a:srgbClr val="001080"/>
                </a:solidFill>
                <a:latin typeface="Consolas" charset="0"/>
                <a:ea typeface="Consolas" charset="0"/>
                <a:cs typeface="Consolas" charset="0"/>
              </a:rPr>
              <a:t>pt</a:t>
            </a:r>
            <a:r>
              <a:rPr lang="pl-PL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pl-PL" altLang="zh-CN" dirty="0" err="1">
                <a:solidFill>
                  <a:srgbClr val="001080"/>
                </a:solidFill>
                <a:latin typeface="Consolas" charset="0"/>
                <a:ea typeface="Consolas" charset="0"/>
                <a:cs typeface="Consolas" charset="0"/>
              </a:rPr>
              <a:t>next</a:t>
            </a:r>
            <a:r>
              <a:rPr lang="pl-PL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= </a:t>
            </a:r>
            <a:r>
              <a:rPr lang="pl-PL" altLang="zh-CN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NULL</a:t>
            </a:r>
            <a:r>
              <a:rPr lang="pl-PL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pl-PL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               </a:t>
            </a:r>
            <a:r>
              <a:rPr lang="pl-PL" altLang="zh-CN" dirty="0" err="1">
                <a:solidFill>
                  <a:srgbClr val="AF00DB"/>
                </a:solidFill>
                <a:latin typeface="Consolas" charset="0"/>
                <a:ea typeface="Consolas" charset="0"/>
                <a:cs typeface="Consolas" charset="0"/>
              </a:rPr>
              <a:t>break</a:t>
            </a:r>
            <a:r>
              <a:rPr lang="pl-PL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pl-PL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           }</a:t>
            </a:r>
          </a:p>
          <a:p>
            <a:r>
              <a:rPr lang="pl-PL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           </a:t>
            </a:r>
            <a:r>
              <a:rPr lang="pl-PL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pt</a:t>
            </a:r>
            <a:r>
              <a:rPr lang="pl-PL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= </a:t>
            </a:r>
            <a:r>
              <a:rPr lang="pl-PL" altLang="zh-CN" dirty="0" err="1">
                <a:solidFill>
                  <a:srgbClr val="001080"/>
                </a:solidFill>
                <a:latin typeface="Consolas" charset="0"/>
                <a:ea typeface="Consolas" charset="0"/>
                <a:cs typeface="Consolas" charset="0"/>
              </a:rPr>
              <a:t>pt</a:t>
            </a:r>
            <a:r>
              <a:rPr lang="pl-PL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pl-PL" altLang="zh-CN" dirty="0" err="1">
                <a:solidFill>
                  <a:srgbClr val="001080"/>
                </a:solidFill>
                <a:latin typeface="Consolas" charset="0"/>
                <a:ea typeface="Consolas" charset="0"/>
                <a:cs typeface="Consolas" charset="0"/>
              </a:rPr>
              <a:t>next</a:t>
            </a:r>
            <a:r>
              <a:rPr lang="pl-PL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pl-PL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       }</a:t>
            </a:r>
          </a:p>
          <a:p>
            <a:r>
              <a:rPr lang="pl-PL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       </a:t>
            </a:r>
            <a:r>
              <a:rPr lang="pl-PL" altLang="zh-CN" dirty="0">
                <a:solidFill>
                  <a:srgbClr val="AF00DB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pl-PL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</a:t>
            </a:r>
            <a:r>
              <a:rPr lang="pl-PL" altLang="zh-CN" dirty="0" err="1">
                <a:solidFill>
                  <a:srgbClr val="001080"/>
                </a:solidFill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pl-PL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pl-PL" altLang="zh-CN" dirty="0" err="1">
                <a:solidFill>
                  <a:srgbClr val="001080"/>
                </a:solidFill>
                <a:latin typeface="Consolas" charset="0"/>
                <a:ea typeface="Consolas" charset="0"/>
                <a:cs typeface="Consolas" charset="0"/>
              </a:rPr>
              <a:t>num</a:t>
            </a:r>
            <a:r>
              <a:rPr lang="pl-PL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pl-PL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   }</a:t>
            </a:r>
          </a:p>
          <a:p>
            <a:r>
              <a:rPr lang="pl-PL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 </a:t>
            </a:r>
            <a:endParaRPr lang="pl-PL" altLang="zh-CN" b="0" dirty="0">
              <a:solidFill>
                <a:srgbClr val="000000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20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怀旧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怀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2186</TotalTime>
  <Words>2699</Words>
  <Application>Microsoft Macintosh PowerPoint</Application>
  <PresentationFormat>宽屏</PresentationFormat>
  <Paragraphs>288</Paragraphs>
  <Slides>27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DengXian</vt:lpstr>
      <vt:lpstr>Calibri</vt:lpstr>
      <vt:lpstr>Calibri Light</vt:lpstr>
      <vt:lpstr>Consolas</vt:lpstr>
      <vt:lpstr>Times</vt:lpstr>
      <vt:lpstr>Times New Roman</vt:lpstr>
      <vt:lpstr>怀旧</vt:lpstr>
      <vt:lpstr>Tutorial 02:  Simulate FIFO Scheduling </vt:lpstr>
      <vt:lpstr>Goal</vt:lpstr>
      <vt:lpstr>Outlines</vt:lpstr>
      <vt:lpstr>Queue - Concept &amp; Property</vt:lpstr>
      <vt:lpstr>Queue - Implementation (queue.h &amp; queue.c)</vt:lpstr>
      <vt:lpstr>Queue - Implementation</vt:lpstr>
      <vt:lpstr>Queue - Implementation</vt:lpstr>
      <vt:lpstr>Queue - Implementation</vt:lpstr>
      <vt:lpstr>Queue - Implementation</vt:lpstr>
      <vt:lpstr>Queue - Implementation</vt:lpstr>
      <vt:lpstr>Simulate FIFO Scheduling</vt:lpstr>
      <vt:lpstr>Data Structure</vt:lpstr>
      <vt:lpstr>Data Structure</vt:lpstr>
      <vt:lpstr>Input files</vt:lpstr>
      <vt:lpstr>Input files</vt:lpstr>
      <vt:lpstr>Input files</vt:lpstr>
      <vt:lpstr>Program Structure (csci3150_tut2.c)</vt:lpstr>
      <vt:lpstr>Program Structure - Part 1</vt:lpstr>
      <vt:lpstr>Program Structure - Part 2</vt:lpstr>
      <vt:lpstr>Program Structure - Part 2</vt:lpstr>
      <vt:lpstr>Program Structure - Part 3</vt:lpstr>
      <vt:lpstr>Program Structure - Part 3</vt:lpstr>
      <vt:lpstr>Output format and function call</vt:lpstr>
      <vt:lpstr>Output format and function call</vt:lpstr>
      <vt:lpstr>Compile and run</vt:lpstr>
      <vt:lpstr>Compile and run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Spatial-temporal big data index solution</dc:title>
  <dc:creator>Kenny</dc:creator>
  <cp:lastModifiedBy>ZHANG, Kai</cp:lastModifiedBy>
  <cp:revision>534</cp:revision>
  <dcterms:created xsi:type="dcterms:W3CDTF">2019-08-13T01:55:28Z</dcterms:created>
  <dcterms:modified xsi:type="dcterms:W3CDTF">2021-03-18T10:09:27Z</dcterms:modified>
</cp:coreProperties>
</file>