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  <p:sldMasterId id="2147483676" r:id="rId2"/>
  </p:sldMasterIdLst>
  <p:notesMasterIdLst>
    <p:notesMasterId r:id="rId53"/>
  </p:notesMasterIdLst>
  <p:sldIdLst>
    <p:sldId id="284" r:id="rId3"/>
    <p:sldId id="316" r:id="rId4"/>
    <p:sldId id="285" r:id="rId5"/>
    <p:sldId id="258" r:id="rId6"/>
    <p:sldId id="259" r:id="rId7"/>
    <p:sldId id="288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3" r:id="rId20"/>
    <p:sldId id="274" r:id="rId21"/>
    <p:sldId id="275" r:id="rId22"/>
    <p:sldId id="276" r:id="rId23"/>
    <p:sldId id="291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277" r:id="rId48"/>
    <p:sldId id="278" r:id="rId49"/>
    <p:sldId id="279" r:id="rId50"/>
    <p:sldId id="280" r:id="rId51"/>
    <p:sldId id="292" r:id="rId5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vertBarState="maximized">
    <p:restoredLeft sz="15361" autoAdjust="0"/>
    <p:restoredTop sz="91860" autoAdjust="0"/>
  </p:normalViewPr>
  <p:slideViewPr>
    <p:cSldViewPr>
      <p:cViewPr varScale="1">
        <p:scale>
          <a:sx n="116" d="100"/>
          <a:sy n="116" d="100"/>
        </p:scale>
        <p:origin x="108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663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68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243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69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018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758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346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45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336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388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993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396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899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3660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08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2706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20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3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34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4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75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43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27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3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HK" altLang="ko-KR" smtClean="0"/>
              <a:t>CSCI3150/ESTR3102: </a:t>
            </a:r>
            <a:r>
              <a:rPr lang="en-HK" altLang="ko-KR" dirty="0"/>
              <a:t>Introduction to Operating Systems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dobe 고딕 Std B" pitchFamily="34" charset="-127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646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2528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9833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0742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553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0399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57200"/>
            <a:ext cx="22479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457200"/>
            <a:ext cx="65913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6283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791575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371600"/>
            <a:ext cx="4419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71600"/>
            <a:ext cx="4419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810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6691396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3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519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657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149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71600"/>
            <a:ext cx="4419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71600"/>
            <a:ext cx="4419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7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2670"/>
            <a:ext cx="9144000" cy="7066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baseline="0" dirty="0">
              <a:solidFill>
                <a:schemeClr val="tx1"/>
              </a:solidFill>
              <a:effectLst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9" r:id="rId5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ChangeArrowheads="1"/>
          </p:cNvSpPr>
          <p:nvPr userDrawn="1"/>
        </p:nvSpPr>
        <p:spPr bwMode="auto">
          <a:xfrm>
            <a:off x="0" y="6324600"/>
            <a:ext cx="91440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CC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 eaLnBrk="1" hangingPunct="1">
              <a:defRPr/>
            </a:pPr>
            <a:endParaRPr lang="en-GB" altLang="en-US"/>
          </a:p>
        </p:txBody>
      </p:sp>
      <p:sp>
        <p:nvSpPr>
          <p:cNvPr id="1027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gradFill rotWithShape="0">
            <a:gsLst>
              <a:gs pos="0">
                <a:srgbClr val="33CC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 eaLnBrk="1" hangingPunct="1">
              <a:defRPr/>
            </a:pPr>
            <a:endParaRPr lang="en-GB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457200"/>
            <a:ext cx="87915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371600"/>
            <a:ext cx="8991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level／</a:t>
            </a:r>
            <a:endParaRPr lang="zh-TW" altLang="en-US"/>
          </a:p>
        </p:txBody>
      </p:sp>
      <p:sp>
        <p:nvSpPr>
          <p:cNvPr id="143366" name="Rectangle 6"/>
          <p:cNvSpPr>
            <a:spLocks noChangeArrowheads="1"/>
          </p:cNvSpPr>
          <p:nvPr userDrawn="1"/>
        </p:nvSpPr>
        <p:spPr bwMode="auto">
          <a:xfrm>
            <a:off x="381000" y="6477000"/>
            <a:ext cx="876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9pPr>
          </a:lstStyle>
          <a:p>
            <a:pPr algn="r">
              <a:defRPr/>
            </a:pPr>
            <a:r>
              <a:rPr lang="en-US" altLang="zh-TW" sz="1200" i="1" dirty="0">
                <a:solidFill>
                  <a:srgbClr val="333333"/>
                </a:solidFill>
                <a:latin typeface="Times New Roman" panose="02020603050405020304" pitchFamily="18" charset="0"/>
                <a:ea typeface="新细明体"/>
                <a:cs typeface="新细明体"/>
              </a:rPr>
              <a:t> 	                                                               		              </a:t>
            </a:r>
            <a:r>
              <a:rPr lang="en-US" altLang="zh-TW" sz="1400" dirty="0">
                <a:solidFill>
                  <a:srgbClr val="333333"/>
                </a:solidFill>
                <a:latin typeface="Monotype Corsiva" panose="03010101010201010101" pitchFamily="66" charset="0"/>
                <a:ea typeface="新细明体"/>
                <a:cs typeface="新细明体"/>
              </a:rPr>
              <a:t>Slide  </a:t>
            </a:r>
            <a:fld id="{468D14CF-FE10-49ED-AE0F-4E272C1AC1AC}" type="slidenum">
              <a:rPr lang="en-US" altLang="zh-TW" sz="1400" smtClean="0">
                <a:solidFill>
                  <a:srgbClr val="333333"/>
                </a:solidFill>
                <a:latin typeface="Monotype Corsiva" panose="03010101010201010101" pitchFamily="66" charset="0"/>
                <a:ea typeface="新细明体"/>
                <a:cs typeface="新细明体"/>
              </a:rPr>
              <a:pPr algn="r">
                <a:defRPr/>
              </a:pPr>
              <a:t>‹#›</a:t>
            </a:fld>
            <a:endParaRPr lang="en-US" altLang="zh-TW" sz="1400" dirty="0">
              <a:solidFill>
                <a:srgbClr val="333333"/>
              </a:solidFill>
              <a:latin typeface="Monotype Corsiva" panose="03010101010201010101" pitchFamily="66" charset="0"/>
              <a:ea typeface="新细明体"/>
              <a:cs typeface="新细明体"/>
            </a:endParaRPr>
          </a:p>
        </p:txBody>
      </p:sp>
      <p:grpSp>
        <p:nvGrpSpPr>
          <p:cNvPr id="1031" name="Group 17"/>
          <p:cNvGrpSpPr>
            <a:grpSpLocks/>
          </p:cNvGrpSpPr>
          <p:nvPr userDrawn="1"/>
        </p:nvGrpSpPr>
        <p:grpSpPr bwMode="auto">
          <a:xfrm>
            <a:off x="0" y="0"/>
            <a:ext cx="2895600" cy="457200"/>
            <a:chOff x="80" y="624"/>
            <a:chExt cx="5381" cy="663"/>
          </a:xfrm>
        </p:grpSpPr>
        <p:sp>
          <p:nvSpPr>
            <p:cNvPr id="1034" name="Rectangle 18"/>
            <p:cNvSpPr>
              <a:spLocks noChangeArrowheads="1"/>
            </p:cNvSpPr>
            <p:nvPr/>
          </p:nvSpPr>
          <p:spPr bwMode="ltGray">
            <a:xfrm>
              <a:off x="263" y="693"/>
              <a:ext cx="277" cy="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kumimoji="1" lang="en-GB" altLang="en-US"/>
            </a:p>
          </p:txBody>
        </p:sp>
        <p:sp>
          <p:nvSpPr>
            <p:cNvPr id="1035" name="Rectangle 19"/>
            <p:cNvSpPr>
              <a:spLocks noChangeArrowheads="1"/>
            </p:cNvSpPr>
            <p:nvPr/>
          </p:nvSpPr>
          <p:spPr bwMode="ltGray">
            <a:xfrm>
              <a:off x="505" y="693"/>
              <a:ext cx="207" cy="297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kumimoji="1" lang="en-GB" altLang="en-US"/>
            </a:p>
          </p:txBody>
        </p:sp>
        <p:sp>
          <p:nvSpPr>
            <p:cNvPr id="1036" name="Rectangle 20"/>
            <p:cNvSpPr>
              <a:spLocks noChangeArrowheads="1"/>
            </p:cNvSpPr>
            <p:nvPr/>
          </p:nvSpPr>
          <p:spPr bwMode="ltGray">
            <a:xfrm>
              <a:off x="340" y="958"/>
              <a:ext cx="268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kumimoji="1" lang="en-GB" altLang="en-US"/>
            </a:p>
          </p:txBody>
        </p:sp>
        <p:sp>
          <p:nvSpPr>
            <p:cNvPr id="1037" name="Rectangle 21"/>
            <p:cNvSpPr>
              <a:spLocks noChangeArrowheads="1"/>
            </p:cNvSpPr>
            <p:nvPr/>
          </p:nvSpPr>
          <p:spPr bwMode="ltGray">
            <a:xfrm>
              <a:off x="573" y="958"/>
              <a:ext cx="233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kumimoji="1" lang="en-GB" altLang="en-US"/>
            </a:p>
          </p:txBody>
        </p:sp>
        <p:sp>
          <p:nvSpPr>
            <p:cNvPr id="1038" name="Rectangle 22"/>
            <p:cNvSpPr>
              <a:spLocks noChangeArrowheads="1"/>
            </p:cNvSpPr>
            <p:nvPr/>
          </p:nvSpPr>
          <p:spPr bwMode="ltGray">
            <a:xfrm>
              <a:off x="80" y="912"/>
              <a:ext cx="354" cy="267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kumimoji="1" lang="en-GB" altLang="en-US"/>
            </a:p>
          </p:txBody>
        </p:sp>
        <p:sp>
          <p:nvSpPr>
            <p:cNvPr id="1039" name="Rectangle 23"/>
            <p:cNvSpPr>
              <a:spLocks noChangeArrowheads="1"/>
            </p:cNvSpPr>
            <p:nvPr/>
          </p:nvSpPr>
          <p:spPr bwMode="gray">
            <a:xfrm>
              <a:off x="481" y="624"/>
              <a:ext cx="18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kumimoji="1" lang="en-GB" altLang="en-US"/>
            </a:p>
          </p:txBody>
        </p:sp>
        <p:sp>
          <p:nvSpPr>
            <p:cNvPr id="1040" name="Rectangle 24"/>
            <p:cNvSpPr>
              <a:spLocks noChangeArrowheads="1"/>
            </p:cNvSpPr>
            <p:nvPr/>
          </p:nvSpPr>
          <p:spPr bwMode="gray">
            <a:xfrm>
              <a:off x="278" y="1121"/>
              <a:ext cx="5183" cy="21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kumimoji="1" lang="en-GB" altLang="en-US"/>
            </a:p>
          </p:txBody>
        </p:sp>
      </p:grpSp>
      <p:sp>
        <p:nvSpPr>
          <p:cNvPr id="1033" name="Rectangle 7"/>
          <p:cNvSpPr>
            <a:spLocks noChangeArrowheads="1"/>
          </p:cNvSpPr>
          <p:nvPr userDrawn="1"/>
        </p:nvSpPr>
        <p:spPr bwMode="auto">
          <a:xfrm>
            <a:off x="381000" y="0"/>
            <a:ext cx="8763000" cy="381000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altLang="zh-TW" sz="1400" dirty="0">
                <a:solidFill>
                  <a:srgbClr val="333333"/>
                </a:solidFill>
                <a:latin typeface="Monotype Corsiva" panose="03010101010201010101" pitchFamily="66" charset="0"/>
                <a:ea typeface="新细明体" pitchFamily="2" charset="-122"/>
              </a:rPr>
              <a:t>CSCI 3150/ESTR 3102  Introduction to Operating Systems</a:t>
            </a:r>
            <a:r>
              <a:rPr lang="en-US" altLang="zh-TW" sz="1200" i="1" dirty="0">
                <a:solidFill>
                  <a:srgbClr val="333333"/>
                </a:solidFill>
                <a:latin typeface="Arial" panose="020B0604020202020204" pitchFamily="34" charset="0"/>
                <a:ea typeface="新细明体" pitchFamily="2" charset="-122"/>
              </a:rPr>
              <a:t>	                                                                                    </a:t>
            </a:r>
            <a:endParaRPr lang="en-US" altLang="zh-TW" sz="1400" i="1" dirty="0">
              <a:solidFill>
                <a:srgbClr val="333333"/>
              </a:solidFill>
              <a:latin typeface="Monotype Corsiva" panose="03010101010201010101" pitchFamily="66" charset="0"/>
              <a:ea typeface="新细明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019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Arial Unicode MS" pitchFamily="34" charset="-120"/>
          <a:cs typeface="Arial Unicode MS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Arial Unicode MS" pitchFamily="34" charset="-120"/>
          <a:cs typeface="Arial Unicode MS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Arial Unicode MS" pitchFamily="34" charset="-120"/>
          <a:cs typeface="Arial Unicode MS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Arial Unicode MS" pitchFamily="34" charset="-120"/>
          <a:cs typeface="Arial Unicode MS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Arial Unicode MS" pitchFamily="34" charset="-120"/>
          <a:cs typeface="Arial Unicode MS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Arial Unicode MS" pitchFamily="34" charset="-120"/>
          <a:cs typeface="Arial Unicode MS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Arial Unicode MS" pitchFamily="34" charset="-120"/>
          <a:cs typeface="Arial Unicode MS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Arial Unicode MS" pitchFamily="34" charset="-120"/>
          <a:cs typeface="Arial Unicode MS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remzi/OSTEP/cpu-api.pdf" TargetMode="External"/><Relationship Id="rId2" Type="http://schemas.openxmlformats.org/officeDocument/2006/relationships/hyperlink" Target="http://pages.cs.wisc.edu/~remzi/OSTEP/intro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ages.cs.wisc.edu/~remzi/OSTEP/lab-tutorial.pdf" TargetMode="External"/><Relationship Id="rId5" Type="http://schemas.openxmlformats.org/officeDocument/2006/relationships/hyperlink" Target="http://pages.cs.wisc.edu/~remzi/OSTEP/file-intro.pdf" TargetMode="External"/><Relationship Id="rId4" Type="http://schemas.openxmlformats.org/officeDocument/2006/relationships/hyperlink" Target="http://pages.cs.wisc.edu/~remzi/OSTEP/vm-api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1: Course Overview:</a:t>
            </a:r>
            <a:b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H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OS</a:t>
            </a:r>
          </a:p>
        </p:txBody>
      </p:sp>
    </p:spTree>
    <p:extLst>
      <p:ext uri="{BB962C8B-B14F-4D97-AF65-F5344CB8AC3E}">
        <p14:creationId xmlns:p14="http://schemas.microsoft.com/office/powerpoint/2010/main" val="182309357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the CPU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Execution result 1.</a:t>
            </a:r>
            <a:endParaRPr lang="ko-KR" altLang="en-US" dirty="0">
              <a:cs typeface="Courier New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07704" y="1484784"/>
            <a:ext cx="5256584" cy="1600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gcc -o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cpu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cpu.c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-Wall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cpu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ˆC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3284984"/>
            <a:ext cx="64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Pressing “Ctrl-c” </a:t>
            </a:r>
            <a:r>
              <a:rPr lang="en-US" altLang="ko-KR" sz="1400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to halt the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43697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the CPU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Execution result 2.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66874" y="1484784"/>
            <a:ext cx="6264696" cy="3970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./cpu A &amp;  ./cpu B &amp;  ./cpu C &amp;  ./cpu D &amp;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[1] 7353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[2] 7354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[3] 7355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[4] 7356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...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15616" y="5589240"/>
            <a:ext cx="6840760" cy="79208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 though we have only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 CPU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the four processes seem to be running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 the same time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0409062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4717727" cy="5501258"/>
          </a:xfrm>
        </p:spPr>
        <p:txBody>
          <a:bodyPr/>
          <a:lstStyle/>
          <a:p>
            <a:r>
              <a:rPr lang="en-US" altLang="ko-KR" dirty="0"/>
              <a:t>The physical memory is </a:t>
            </a:r>
            <a:r>
              <a:rPr lang="en-US" altLang="ko-KR" i="1" u="sng" dirty="0"/>
              <a:t>an array of bytes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 program keeps all of its data structures in memory.</a:t>
            </a:r>
          </a:p>
          <a:p>
            <a:pPr lvl="1"/>
            <a:r>
              <a:rPr lang="en-US" altLang="ko-KR" b="1" dirty="0"/>
              <a:t>Read</a:t>
            </a:r>
            <a:r>
              <a:rPr lang="en-US" altLang="ko-KR" dirty="0"/>
              <a:t> </a:t>
            </a:r>
            <a:r>
              <a:rPr lang="en-US" altLang="ko-KR" b="1" dirty="0"/>
              <a:t>memory </a:t>
            </a:r>
            <a:r>
              <a:rPr lang="en-US" altLang="ko-KR" dirty="0"/>
              <a:t>(load):</a:t>
            </a:r>
          </a:p>
          <a:p>
            <a:pPr lvl="2"/>
            <a:r>
              <a:rPr lang="en-US" altLang="ko-KR" dirty="0"/>
              <a:t>Specify an </a:t>
            </a:r>
            <a:r>
              <a:rPr lang="en-US" altLang="ko-KR" u="sng" dirty="0"/>
              <a:t>address</a:t>
            </a:r>
            <a:r>
              <a:rPr lang="en-US" altLang="ko-KR" dirty="0"/>
              <a:t> to be able to access the data</a:t>
            </a:r>
          </a:p>
          <a:p>
            <a:pPr lvl="1"/>
            <a:r>
              <a:rPr lang="en-US" altLang="ko-KR" b="1" dirty="0"/>
              <a:t>Write</a:t>
            </a:r>
            <a:r>
              <a:rPr lang="en-US" altLang="ko-KR" dirty="0"/>
              <a:t> </a:t>
            </a:r>
            <a:r>
              <a:rPr lang="en-US" altLang="ko-KR" b="1" dirty="0"/>
              <a:t>memory </a:t>
            </a:r>
            <a:r>
              <a:rPr lang="en-US" altLang="ko-KR" dirty="0"/>
              <a:t>(store):</a:t>
            </a:r>
          </a:p>
          <a:p>
            <a:pPr lvl="2"/>
            <a:r>
              <a:rPr lang="en-US" altLang="ko-KR" dirty="0"/>
              <a:t>Specify the data to be written to the given address</a:t>
            </a:r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23" y="3212976"/>
            <a:ext cx="3641602" cy="2667571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 flipV="1">
            <a:off x="6876256" y="2924944"/>
            <a:ext cx="119078" cy="47911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172672" y="2924944"/>
            <a:ext cx="79660" cy="47911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1052737"/>
            <a:ext cx="108012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077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Memory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program that Accesses Memory 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mem.c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9512" y="1584950"/>
            <a:ext cx="8640960" cy="4616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assert.h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	#define MAX 100000000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4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(MAX*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a1: allocate memory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assert(p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("(%d) Address Range: %08x %08x\n",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(),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    (unsigned) p, (unsigned) (p+MAX-1)); 	</a:t>
            </a:r>
          </a:p>
          <a:p>
            <a:pPr marL="342900" indent="-342900">
              <a:buAutoNum type="arabicPlain" startAt="1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*p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a3: put zero into the first slot of the memory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=0;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&lt;10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	sleep(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	*p = *p +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=i+1;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("(%d) p: 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(), *p);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AutoNum type="arabicPlain" startAt="20"/>
            </a:pPr>
            <a:r>
              <a:rPr lang="en-US" altLang="ko-KR" sz="140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}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9178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Memory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output of the program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mem.c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/>
              <a:t> </a:t>
            </a: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ko-KR" dirty="0">
              <a:cs typeface="Courier New" pitchFamily="49" charset="0"/>
            </a:endParaRPr>
          </a:p>
          <a:p>
            <a:pPr lvl="1"/>
            <a:r>
              <a:rPr lang="en-US" altLang="ko-KR" dirty="0">
                <a:cs typeface="Courier New" pitchFamily="49" charset="0"/>
              </a:rPr>
              <a:t>The newly allocated memory range is at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9f7eb008 - b7563404</a:t>
            </a:r>
            <a:r>
              <a:rPr lang="en-US" altLang="ko-KR" dirty="0">
                <a:cs typeface="Courier New" pitchFamily="49" charset="0"/>
              </a:rPr>
              <a:t>.</a:t>
            </a:r>
          </a:p>
          <a:p>
            <a:pPr lvl="1"/>
            <a:r>
              <a:rPr lang="en-US" altLang="ko-KR" dirty="0">
                <a:cs typeface="Courier New" pitchFamily="49" charset="0"/>
              </a:rPr>
              <a:t>It updates the value and prints out the results.</a:t>
            </a: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1340768"/>
            <a:ext cx="5832648" cy="26776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 ./mem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(25187) Address Range: 9f7eb008 - b7563404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(25187) p: 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(25187) p: 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(25187) p: 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(25187) p: 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(25187) p: 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(25187) p: 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(25187) p: 7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(25187) p: 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(25187) p: 9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(25187) p: 10</a:t>
            </a:r>
          </a:p>
        </p:txBody>
      </p:sp>
    </p:spTree>
    <p:extLst>
      <p:ext uri="{BB962C8B-B14F-4D97-AF65-F5344CB8AC3E}">
        <p14:creationId xmlns:p14="http://schemas.microsoft.com/office/powerpoint/2010/main" val="375254950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Memory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cs typeface="Courier New" pitchFamily="49" charset="0"/>
              </a:rPr>
              <a:t>Running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mem.c</a:t>
            </a:r>
            <a:r>
              <a:rPr lang="en-US" altLang="ko-KR" dirty="0">
                <a:cs typeface="Courier New" pitchFamily="49" charset="0"/>
              </a:rPr>
              <a:t> multiple times</a:t>
            </a:r>
          </a:p>
          <a:p>
            <a:endParaRPr lang="en-US" altLang="ko-KR" dirty="0">
              <a:cs typeface="Courier New" pitchFamily="49" charset="0"/>
            </a:endParaRPr>
          </a:p>
          <a:p>
            <a:endParaRPr lang="en-US" altLang="ko-KR" dirty="0">
              <a:cs typeface="Courier New" pitchFamily="49" charset="0"/>
            </a:endParaRPr>
          </a:p>
          <a:p>
            <a:endParaRPr lang="en-US" altLang="ko-KR" dirty="0">
              <a:cs typeface="Courier New" pitchFamily="49" charset="0"/>
            </a:endParaRPr>
          </a:p>
          <a:p>
            <a:endParaRPr lang="en-US" altLang="ko-KR" dirty="0">
              <a:cs typeface="Courier New" pitchFamily="49" charset="0"/>
            </a:endParaRPr>
          </a:p>
          <a:p>
            <a:endParaRPr lang="en-US" altLang="ko-KR" dirty="0">
              <a:cs typeface="Courier New" pitchFamily="49" charset="0"/>
            </a:endParaRPr>
          </a:p>
          <a:p>
            <a:endParaRPr lang="en-US" altLang="ko-KR" dirty="0">
              <a:cs typeface="Courier New" pitchFamily="49" charset="0"/>
            </a:endParaRPr>
          </a:p>
          <a:p>
            <a:pPr lvl="1"/>
            <a:r>
              <a:rPr lang="en-US" altLang="ko-KR" dirty="0">
                <a:cs typeface="Courier New" pitchFamily="49" charset="0"/>
              </a:rPr>
              <a:t>The memory ranges from two processes are overlapped – Each process has its </a:t>
            </a:r>
            <a:r>
              <a:rPr lang="en-US" altLang="ko-KR" b="1" dirty="0">
                <a:cs typeface="Courier New" pitchFamily="49" charset="0"/>
              </a:rPr>
              <a:t>own private memory</a:t>
            </a:r>
            <a:r>
              <a:rPr lang="en-US" altLang="ko-KR" dirty="0">
                <a:cs typeface="Courier New" pitchFamily="49" charset="0"/>
              </a:rPr>
              <a:t>.</a:t>
            </a:r>
          </a:p>
          <a:p>
            <a:pPr lvl="2"/>
            <a:r>
              <a:rPr lang="en-US" altLang="ko-KR" dirty="0">
                <a:cs typeface="Courier New" pitchFamily="49" charset="0"/>
              </a:rPr>
              <a:t>Each running program has allocated memory at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 </a:t>
            </a:r>
            <a:r>
              <a:rPr lang="en-US" altLang="ko-KR" u="sng" dirty="0">
                <a:cs typeface="Courier New" pitchFamily="49" charset="0"/>
              </a:rPr>
              <a:t>its own address space</a:t>
            </a:r>
            <a:r>
              <a:rPr lang="en-US" altLang="ko-KR" dirty="0">
                <a:cs typeface="Courier New" pitchFamily="49" charset="0"/>
              </a:rPr>
              <a:t>.</a:t>
            </a:r>
          </a:p>
          <a:p>
            <a:pPr lvl="2"/>
            <a:r>
              <a:rPr lang="en-US" altLang="ko-KR" dirty="0">
                <a:cs typeface="Courier New" pitchFamily="49" charset="0"/>
              </a:rPr>
              <a:t>Each seems to be updating the value independently.</a:t>
            </a:r>
            <a:endParaRPr lang="ko-KR" altLang="en-US" dirty="0"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7664" y="1628801"/>
            <a:ext cx="5832648" cy="26776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./mem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&amp;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./mem &amp;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(25274) Address Range: 9f7eb008 - b7563404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(25275) Address Range: 9f8c0008 - b7638404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(25274) p: 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(25275) p: 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(25274) p: 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(25275) p: 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(25274) p: 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(25275) p: 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(25274) p: 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(25275) p: 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...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0679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Memory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process accesses its own private </a:t>
            </a:r>
            <a:r>
              <a:rPr lang="en-US" altLang="ko-KR" b="1" dirty="0"/>
              <a:t>virtual address space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OS maps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address space </a:t>
            </a:r>
            <a:r>
              <a:rPr lang="en-US" altLang="ko-KR" dirty="0"/>
              <a:t>onto the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physical memory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 memory reference within one running program </a:t>
            </a:r>
            <a:r>
              <a:rPr lang="en-US" altLang="ko-KR" u="sng" dirty="0"/>
              <a:t>does not affect</a:t>
            </a:r>
            <a:r>
              <a:rPr lang="en-US" altLang="ko-KR" dirty="0"/>
              <a:t> the address space of other processes.</a:t>
            </a:r>
          </a:p>
          <a:p>
            <a:pPr lvl="1"/>
            <a:r>
              <a:rPr lang="en-US" altLang="ko-KR" dirty="0"/>
              <a:t>Physical memory is a </a:t>
            </a:r>
            <a:r>
              <a:rPr lang="en-US" altLang="ko-KR" u="sng" dirty="0"/>
              <a:t>shared resource</a:t>
            </a:r>
            <a:r>
              <a:rPr lang="en-US" altLang="ko-KR" dirty="0"/>
              <a:t>, managed by the OS.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91734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390135" cy="5501258"/>
          </a:xfrm>
        </p:spPr>
        <p:txBody>
          <a:bodyPr/>
          <a:lstStyle/>
          <a:p>
            <a:r>
              <a:rPr lang="en-US" altLang="ko-KR" dirty="0"/>
              <a:t>The OS is juggling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many things at once</a:t>
            </a:r>
            <a:r>
              <a:rPr lang="en-US" altLang="ko-KR" dirty="0"/>
              <a:t>, first running one process, then another, and so forth.</a:t>
            </a:r>
          </a:p>
          <a:p>
            <a:r>
              <a:rPr lang="en-US" altLang="ko-KR" dirty="0"/>
              <a:t>Modern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multi-threaded programs</a:t>
            </a:r>
            <a:r>
              <a:rPr lang="en-US" altLang="ko-KR" dirty="0"/>
              <a:t> also exhibit the concurrency problem.</a:t>
            </a:r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636912"/>
            <a:ext cx="6243059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690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Multi-threaded Program 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thread.c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9552" y="1628800"/>
            <a:ext cx="799288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volatile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loops;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*worker(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	counter++;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AutoNum type="arabicPlain" startAt="14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}</a:t>
            </a:r>
          </a:p>
          <a:p>
            <a:pPr marL="342900" indent="-342900">
              <a:buAutoNum type="arabicPlain" startAt="14"/>
            </a:pP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7026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 Example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4725144"/>
            <a:ext cx="8786812" cy="2664296"/>
          </a:xfrm>
        </p:spPr>
        <p:txBody>
          <a:bodyPr/>
          <a:lstStyle/>
          <a:p>
            <a:pPr lvl="1"/>
            <a:r>
              <a:rPr lang="en-US" altLang="ko-KR" dirty="0"/>
              <a:t>The main program creates </a:t>
            </a:r>
            <a:r>
              <a:rPr lang="en-US" altLang="ko-KR" b="1" dirty="0"/>
              <a:t>two threads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u="sng" dirty="0"/>
              <a:t>Thread</a:t>
            </a:r>
            <a:r>
              <a:rPr lang="en-US" altLang="ko-KR" dirty="0"/>
              <a:t>: a function running within the same memory space. Each thread starts running in a routine called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worker()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worker()</a:t>
            </a:r>
            <a:r>
              <a:rPr lang="en-US" altLang="ko-KR" dirty="0"/>
              <a:t>: increments a counter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291" y="836712"/>
            <a:ext cx="7704856" cy="3970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4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"usage: threads &lt;value&gt;\n");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	loops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atoi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p1, p2;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("Initial value : %d\n", counter);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(&amp;p1,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worker,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(&amp;p2,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worker,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(p1,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30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(p2,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("Final value : %d\n", counter);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33 	}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65299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1000" y="6044347"/>
            <a:ext cx="8439472" cy="531922"/>
          </a:xfrm>
          <a:prstGeom prst="roundRect">
            <a:avLst/>
          </a:prstGeom>
          <a:solidFill>
            <a:schemeClr val="bg1"/>
          </a:solidFill>
          <a:ln w="4445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 smtClean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362" name="TextBox 41"/>
          <p:cNvSpPr txBox="1">
            <a:spLocks noChangeArrowheads="1"/>
          </p:cNvSpPr>
          <p:nvPr/>
        </p:nvSpPr>
        <p:spPr bwMode="auto">
          <a:xfrm>
            <a:off x="611560" y="44624"/>
            <a:ext cx="70214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600" b="1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Course </a:t>
            </a:r>
            <a:r>
              <a:rPr lang="en-US" altLang="zh-CN" sz="3200" dirty="0">
                <a:latin typeface="Times New Roman" panose="02020603050405020304" pitchFamily="18" charset="0"/>
                <a:ea typeface="GungsuhChe" pitchFamily="49" charset="-128"/>
                <a:cs typeface="Times New Roman" panose="02020603050405020304" pitchFamily="18" charset="0"/>
              </a:rPr>
              <a:t>Organization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(Bottom-up)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63" name="Straight Arrow Connector 10"/>
          <p:cNvCxnSpPr>
            <a:cxnSpLocks noChangeShapeType="1"/>
          </p:cNvCxnSpPr>
          <p:nvPr/>
        </p:nvCxnSpPr>
        <p:spPr bwMode="auto">
          <a:xfrm flipV="1">
            <a:off x="381000" y="2387600"/>
            <a:ext cx="0" cy="2441575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5" name="Group 64"/>
          <p:cNvGrpSpPr/>
          <p:nvPr/>
        </p:nvGrpSpPr>
        <p:grpSpPr>
          <a:xfrm>
            <a:off x="749300" y="1125538"/>
            <a:ext cx="7578725" cy="5572125"/>
            <a:chOff x="749300" y="1125538"/>
            <a:chExt cx="7578725" cy="5572125"/>
          </a:xfrm>
        </p:grpSpPr>
        <p:grpSp>
          <p:nvGrpSpPr>
            <p:cNvPr id="66" name="Group 1"/>
            <p:cNvGrpSpPr>
              <a:grpSpLocks/>
            </p:cNvGrpSpPr>
            <p:nvPr/>
          </p:nvGrpSpPr>
          <p:grpSpPr bwMode="auto">
            <a:xfrm>
              <a:off x="749300" y="1125538"/>
              <a:ext cx="7578725" cy="5572125"/>
              <a:chOff x="825846" y="1132710"/>
              <a:chExt cx="7578379" cy="5572890"/>
            </a:xfrm>
          </p:grpSpPr>
          <p:grpSp>
            <p:nvGrpSpPr>
              <p:cNvPr id="69" name="Group 42"/>
              <p:cNvGrpSpPr>
                <a:grpSpLocks/>
              </p:cNvGrpSpPr>
              <p:nvPr/>
            </p:nvGrpSpPr>
            <p:grpSpPr bwMode="auto">
              <a:xfrm>
                <a:off x="838200" y="3424164"/>
                <a:ext cx="7543800" cy="2600189"/>
                <a:chOff x="838200" y="3420347"/>
                <a:chExt cx="7543800" cy="2855188"/>
              </a:xfrm>
            </p:grpSpPr>
            <p:sp>
              <p:nvSpPr>
                <p:cNvPr id="93" name="Rectangle 11"/>
                <p:cNvSpPr>
                  <a:spLocks noChangeArrowheads="1"/>
                </p:cNvSpPr>
                <p:nvPr/>
              </p:nvSpPr>
              <p:spPr bwMode="auto">
                <a:xfrm>
                  <a:off x="838200" y="4190915"/>
                  <a:ext cx="7543800" cy="1389306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  <a:ln w="22225" algn="ctr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4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838200" y="5768498"/>
                  <a:ext cx="7543800" cy="507037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latin typeface="Tahoma" panose="020B0604030504040204" pitchFamily="34" charset="0"/>
                    </a:rPr>
                    <a:t>System Calls (User-level Programming)</a:t>
                  </a: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5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3420347"/>
                  <a:ext cx="4114800" cy="40010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Process and CPU Scheduling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70" name="Group 1"/>
              <p:cNvGrpSpPr>
                <a:grpSpLocks/>
              </p:cNvGrpSpPr>
              <p:nvPr/>
            </p:nvGrpSpPr>
            <p:grpSpPr bwMode="auto">
              <a:xfrm>
                <a:off x="825846" y="1132710"/>
                <a:ext cx="7556154" cy="4258441"/>
                <a:chOff x="825846" y="1131697"/>
                <a:chExt cx="7556154" cy="4676966"/>
              </a:xfrm>
            </p:grpSpPr>
            <p:sp>
              <p:nvSpPr>
                <p:cNvPr id="7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15887" y="3049751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Memory Management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4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3287829"/>
                  <a:ext cx="2039937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Virtualization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75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2976563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76" name="Group 42"/>
                <p:cNvGrpSpPr>
                  <a:grpSpLocks/>
                </p:cNvGrpSpPr>
                <p:nvPr/>
              </p:nvGrpSpPr>
              <p:grpSpPr bwMode="auto">
                <a:xfrm>
                  <a:off x="825846" y="2027509"/>
                  <a:ext cx="7543800" cy="2109625"/>
                  <a:chOff x="825846" y="3475098"/>
                  <a:chExt cx="7543800" cy="2109994"/>
                </a:xfrm>
              </p:grpSpPr>
              <p:sp>
                <p:nvSpPr>
                  <p:cNvPr id="9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25846" y="4195788"/>
                    <a:ext cx="7543800" cy="1389304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92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0072" y="3475098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Thread   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cxnSp>
              <p:nvCxnSpPr>
                <p:cNvPr id="77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8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04416" y="1367435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Race Conditions, Lock/Semaphore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9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1740227"/>
                  <a:ext cx="1905000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Concurrency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grpSp>
              <p:nvGrpSpPr>
                <p:cNvPr id="80" name="Group 42"/>
                <p:cNvGrpSpPr>
                  <a:grpSpLocks/>
                </p:cNvGrpSpPr>
                <p:nvPr/>
              </p:nvGrpSpPr>
              <p:grpSpPr bwMode="auto">
                <a:xfrm>
                  <a:off x="838200" y="1139710"/>
                  <a:ext cx="7543800" cy="3865050"/>
                  <a:chOff x="838200" y="4187628"/>
                  <a:chExt cx="7543800" cy="3865728"/>
                </a:xfrm>
              </p:grpSpPr>
              <p:sp>
                <p:nvSpPr>
                  <p:cNvPr id="8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38200" y="4187628"/>
                    <a:ext cx="7543800" cy="1389306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90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2926" y="7653256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IO Devices and Storage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81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849312" y="4904144"/>
                  <a:ext cx="2290763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Persistence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82" name="Straight Connector 46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1131697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5252478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File System                                 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4" name="TextBox 2">
                  <a:extLst>
                    <a:ext uri="{FF2B5EF4-FFF2-40B4-BE49-F238E27FC236}">
                      <a16:creationId xmlns:a16="http://schemas.microsoft.com/office/drawing/2014/main" id="{A822F933-86CC-4D3B-8F4D-ADF1179849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91446" y="3028909"/>
                  <a:ext cx="919121" cy="439428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 smtClean="0"/>
                    <a:t>HW#4</a:t>
                  </a:r>
                  <a:endParaRPr lang="en-HK" altLang="zh-CN" sz="2000" dirty="0"/>
                </a:p>
              </p:txBody>
            </p:sp>
            <p:cxnSp>
              <p:nvCxnSpPr>
                <p:cNvPr id="85" name="Straight Connector 49"/>
                <p:cNvCxnSpPr>
                  <a:cxnSpLocks noChangeShapeType="1"/>
                </p:cNvCxnSpPr>
                <p:nvPr/>
              </p:nvCxnSpPr>
              <p:spPr bwMode="auto">
                <a:xfrm>
                  <a:off x="7335838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" name="Straight Connector 50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7" name="Straight Connector 51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1131698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8" name="TextBox 2">
                  <a:extLst>
                    <a:ext uri="{FF2B5EF4-FFF2-40B4-BE49-F238E27FC236}">
                      <a16:creationId xmlns:a16="http://schemas.microsoft.com/office/drawing/2014/main" id="{4A985E7A-07D9-428B-AAEC-3991306AE1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0335" y="4570394"/>
                  <a:ext cx="968331" cy="1116007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 smtClean="0"/>
                    <a:t>HW#2</a:t>
                  </a:r>
                  <a:r>
                    <a:rPr lang="en-US" altLang="zh-CN" sz="2000" dirty="0" smtClean="0"/>
                    <a:t> </a:t>
                  </a:r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 </a:t>
                  </a:r>
                  <a:r>
                    <a:rPr lang="en-HK" altLang="zh-CN" sz="2000" dirty="0" smtClean="0"/>
                    <a:t>   &amp;</a:t>
                  </a:r>
                  <a:endParaRPr lang="en-US" altLang="zh-CN" sz="2000" dirty="0" smtClean="0"/>
                </a:p>
                <a:p>
                  <a:pPr eaLnBrk="1" hangingPunct="1">
                    <a:defRPr/>
                  </a:pPr>
                  <a:r>
                    <a:rPr lang="en-HK" altLang="zh-CN" sz="2000" dirty="0" smtClean="0"/>
                    <a:t>Project</a:t>
                  </a:r>
                </a:p>
              </p:txBody>
            </p:sp>
          </p:grpSp>
          <p:pic>
            <p:nvPicPr>
              <p:cNvPr id="71" name="Picture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6059488"/>
                <a:ext cx="7566025" cy="646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C261D44-1D84-49AF-ACE7-3AF17D5BB2EA}"/>
                  </a:ext>
                </a:extLst>
              </p:cNvPr>
              <p:cNvCxnSpPr/>
              <p:nvPr/>
            </p:nvCxnSpPr>
            <p:spPr bwMode="auto">
              <a:xfrm>
                <a:off x="838545" y="5494171"/>
                <a:ext cx="7543456" cy="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7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379788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 smtClean="0"/>
                <a:t>HW#3</a:t>
              </a:r>
              <a:endParaRPr lang="en-HK" altLang="zh-CN" sz="2000" dirty="0"/>
            </a:p>
          </p:txBody>
        </p:sp>
        <p:sp>
          <p:nvSpPr>
            <p:cNvPr id="68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188" y="5581650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 smtClean="0"/>
                <a:t>HW#1</a:t>
              </a:r>
              <a:endParaRPr lang="en-HK" altLang="zh-C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075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 Example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loops </a:t>
            </a:r>
            <a:r>
              <a:rPr lang="en-US" altLang="ko-KR" dirty="0"/>
              <a:t>determines how many times each of the two workers will </a:t>
            </a:r>
            <a:r>
              <a:rPr lang="en-US" altLang="ko-KR" b="1" dirty="0"/>
              <a:t>increment the shared counter </a:t>
            </a:r>
            <a:r>
              <a:rPr lang="en-US" altLang="ko-KR" dirty="0"/>
              <a:t>in a loop.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loops</a:t>
            </a:r>
            <a:r>
              <a:rPr lang="en-US" altLang="ko-KR" dirty="0">
                <a:cs typeface="Courier New" pitchFamily="49" charset="0"/>
              </a:rPr>
              <a:t>:</a:t>
            </a:r>
            <a:r>
              <a:rPr lang="en-US" altLang="ko-KR" dirty="0"/>
              <a:t> 1000.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loops</a:t>
            </a:r>
            <a:r>
              <a:rPr lang="en-US" altLang="ko-KR" dirty="0">
                <a:cs typeface="Courier New" pitchFamily="49" charset="0"/>
              </a:rPr>
              <a:t>: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1000000000</a:t>
            </a:r>
          </a:p>
          <a:p>
            <a:pPr lvl="1"/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2402885"/>
            <a:ext cx="7488832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gcc -o thread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thread.c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-Wall -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./thread 1000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Initial value :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Final value : 2000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4276253"/>
            <a:ext cx="7488832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./thread 1000000000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Initial value :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Final value : 1997974414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huh??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./thread 1000000000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Initial value :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Final value : 1997940107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what the??</a:t>
            </a:r>
            <a:endParaRPr lang="ko-KR" altLang="en-US" sz="1400" dirty="0">
              <a:solidFill>
                <a:srgbClr val="FF000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15994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is this happening?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4933751" cy="5501258"/>
          </a:xfrm>
        </p:spPr>
        <p:txBody>
          <a:bodyPr/>
          <a:lstStyle/>
          <a:p>
            <a:r>
              <a:rPr lang="en-US" altLang="ko-KR" dirty="0"/>
              <a:t>Increment a shared counter </a:t>
            </a:r>
            <a:r>
              <a:rPr lang="en-US" altLang="ko-KR" dirty="0">
                <a:sym typeface="Wingdings" pitchFamily="2" charset="2"/>
              </a:rPr>
              <a:t> take three instructions.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ym typeface="Wingdings" pitchFamily="2" charset="2"/>
              </a:rPr>
              <a:t>Load the value of the counter from the memory into a register.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ym typeface="Wingdings" pitchFamily="2" charset="2"/>
              </a:rPr>
              <a:t>Increment 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ym typeface="Wingdings" pitchFamily="2" charset="2"/>
              </a:rPr>
              <a:t>Store it back into the memory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These three instructions do not execute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atomically</a:t>
            </a:r>
            <a:r>
              <a:rPr lang="en-US" altLang="ko-KR" dirty="0">
                <a:sym typeface="Wingdings" pitchFamily="2" charset="2"/>
              </a:rPr>
              <a:t>.  Problem of </a:t>
            </a:r>
            <a:r>
              <a:rPr lang="en-US" altLang="ko-KR" b="1" dirty="0">
                <a:sym typeface="Wingdings" pitchFamily="2" charset="2"/>
              </a:rPr>
              <a:t>concurrency </a:t>
            </a:r>
            <a:r>
              <a:rPr lang="en-US" altLang="ko-KR" dirty="0">
                <a:sym typeface="Wingdings" pitchFamily="2" charset="2"/>
              </a:rPr>
              <a:t>happen.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6763" t="-1206" b="1"/>
          <a:stretch/>
        </p:blipFill>
        <p:spPr>
          <a:xfrm>
            <a:off x="5654285" y="1412776"/>
            <a:ext cx="3323532" cy="364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0532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happened?</a:t>
            </a:r>
            <a:endParaRPr lang="en-HK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/>
          <a:p>
            <a:r>
              <a:rPr lang="en-US" altLang="ko-KR" dirty="0"/>
              <a:t>Example with two threads</a:t>
            </a:r>
          </a:p>
          <a:p>
            <a:pPr lvl="1"/>
            <a:r>
              <a:rPr lang="en-US" altLang="ko-KR" dirty="0"/>
              <a:t>counter = counter + 1 (</a:t>
            </a:r>
            <a:r>
              <a:rPr lang="en-US" altLang="ko-KR" b="1"/>
              <a:t>initial value:</a:t>
            </a:r>
            <a:r>
              <a:rPr lang="en-US" altLang="ko-KR"/>
              <a:t> </a:t>
            </a:r>
            <a:r>
              <a:rPr lang="en-US" altLang="ko-KR" b="1" dirty="0"/>
              <a:t>50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We expect the result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52</a:t>
            </a:r>
            <a:r>
              <a:rPr lang="en-US" altLang="ko-KR" dirty="0"/>
              <a:t>. However,</a:t>
            </a:r>
          </a:p>
        </p:txBody>
      </p:sp>
      <p:grpSp>
        <p:nvGrpSpPr>
          <p:cNvPr id="5" name="그룹 29"/>
          <p:cNvGrpSpPr/>
          <p:nvPr/>
        </p:nvGrpSpPr>
        <p:grpSpPr>
          <a:xfrm>
            <a:off x="755576" y="2503429"/>
            <a:ext cx="7488832" cy="3733883"/>
            <a:chOff x="755576" y="2348880"/>
            <a:chExt cx="7488832" cy="3733883"/>
          </a:xfrm>
        </p:grpSpPr>
        <p:cxnSp>
          <p:nvCxnSpPr>
            <p:cNvPr id="6" name="직선 연결선 6"/>
            <p:cNvCxnSpPr/>
            <p:nvPr/>
          </p:nvCxnSpPr>
          <p:spPr>
            <a:xfrm>
              <a:off x="1043608" y="2894666"/>
              <a:ext cx="72008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96005" y="2556112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OS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11240" y="2556112"/>
              <a:ext cx="9367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Thread1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0749" y="2556112"/>
              <a:ext cx="9367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Thread2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56176" y="2556112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PC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37408" y="2556112"/>
              <a:ext cx="670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%</a:t>
              </a:r>
              <a:r>
                <a:rPr lang="en-US" altLang="ko-KR" sz="16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eax</a:t>
              </a:r>
              <a:endPara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77211" y="2556112"/>
              <a:ext cx="894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counter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67744" y="2952716"/>
              <a:ext cx="222528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Initial value</a:t>
              </a:r>
            </a:p>
            <a:p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mov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0x8049a1c,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endPara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add $0x1,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endParaRPr lang="ko-KR" altLang="en-US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56176" y="2952716"/>
              <a:ext cx="50687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105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108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01434" y="2952716"/>
              <a:ext cx="39946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4328" y="2952716"/>
              <a:ext cx="39946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576" y="3739017"/>
              <a:ext cx="222528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interrupt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save T1’s state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restore T2’s state</a:t>
              </a:r>
              <a:endParaRPr lang="ko-KR" altLang="en-US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58879" y="4389250"/>
              <a:ext cx="222528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mov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0x8049a1c,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endPara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add $0x1,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endPara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  <a:p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mov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, 0x8049a1c</a:t>
              </a:r>
              <a:endParaRPr lang="ko-KR" altLang="en-US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56176" y="4190810"/>
              <a:ext cx="50687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105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108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113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01434" y="4190810"/>
              <a:ext cx="39946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24328" y="4190810"/>
              <a:ext cx="39946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5576" y="5109984"/>
              <a:ext cx="222528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interrupt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save T2’s state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restore T1’s state</a:t>
              </a:r>
              <a:endParaRPr lang="ko-KR" altLang="en-US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67744" y="5774986"/>
              <a:ext cx="2225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mov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, 0x8049a1c</a:t>
              </a:r>
              <a:endParaRPr lang="ko-KR" altLang="en-US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56176" y="5559542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108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113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01434" y="5559542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24328" y="5559542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  <a:p>
              <a:r>
                <a:rPr lang="en-US" altLang="ko-KR" sz="1400" b="1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45768" y="2348880"/>
              <a:ext cx="1791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60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after instruction)</a:t>
              </a:r>
              <a:endPara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6084168" y="2276872"/>
            <a:ext cx="2094672" cy="3960440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24297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0: Initial Value (PC=100)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26102" y="2241076"/>
            <a:ext cx="3042442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H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03848" y="31212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827584" y="4305945"/>
            <a:ext cx="3619775" cy="125754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68671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1: Fetch instruction from the memory (PC-&gt;Address=100)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  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H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03848" y="31212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827584" y="4455217"/>
            <a:ext cx="3619775" cy="178561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63688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/>
          <p:cNvCxnSpPr>
            <a:stCxn id="88" idx="1"/>
          </p:cNvCxnSpPr>
          <p:nvPr/>
        </p:nvCxnSpPr>
        <p:spPr>
          <a:xfrm flipH="1" flipV="1">
            <a:off x="3544556" y="2029336"/>
            <a:ext cx="1122485" cy="350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94381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Steps 2 &amp; 3: Decode &amp; Execution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H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827584" y="4446320"/>
            <a:ext cx="3619775" cy="176847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63688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3589829" y="3269742"/>
            <a:ext cx="1774260" cy="11052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0766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4: Increase PC (pointed to the next instruction in the memory)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827584" y="4446320"/>
            <a:ext cx="3619775" cy="176847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63688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17426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1: Fetch instruction from the memory (PC-&gt;Address=105)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827584" y="4608875"/>
            <a:ext cx="3619775" cy="176847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3444567" y="2011520"/>
            <a:ext cx="1260111" cy="6684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87516" y="186087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62148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Steps 2 &amp; 3: Decode &amp; Execution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827584" y="4608875"/>
            <a:ext cx="3619775" cy="176847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87516" y="186087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78741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3: Increase PC (pointed to the next instruction in the memory)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827584" y="4608875"/>
            <a:ext cx="3619775" cy="176847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87516" y="186087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55678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a program runs?</a:t>
            </a:r>
            <a:endParaRPr lang="en-HK" dirty="0"/>
          </a:p>
        </p:txBody>
      </p:sp>
      <p:sp>
        <p:nvSpPr>
          <p:cNvPr id="4" name="직사각형 5"/>
          <p:cNvSpPr/>
          <p:nvPr/>
        </p:nvSpPr>
        <p:spPr>
          <a:xfrm>
            <a:off x="4572000" y="1247274"/>
            <a:ext cx="2520280" cy="24267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" name="직사각형 6"/>
          <p:cNvSpPr/>
          <p:nvPr/>
        </p:nvSpPr>
        <p:spPr>
          <a:xfrm>
            <a:off x="4796408" y="1399674"/>
            <a:ext cx="1440160" cy="1935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96408" y="1399674"/>
            <a:ext cx="1440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6408" y="299695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6408" y="333550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</a:t>
            </a:r>
            <a:endParaRPr lang="ko-KR" altLang="en-US" sz="16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9972" y="90872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11"/>
          <p:cNvCxnSpPr>
            <a:stCxn id="4" idx="2"/>
          </p:cNvCxnSpPr>
          <p:nvPr/>
        </p:nvCxnSpPr>
        <p:spPr>
          <a:xfrm>
            <a:off x="5832140" y="3674060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2"/>
          <p:cNvCxnSpPr/>
          <p:nvPr/>
        </p:nvCxnSpPr>
        <p:spPr>
          <a:xfrm>
            <a:off x="1999069" y="3875566"/>
            <a:ext cx="5093211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4"/>
          <p:cNvCxnSpPr/>
          <p:nvPr/>
        </p:nvCxnSpPr>
        <p:spPr>
          <a:xfrm>
            <a:off x="4572000" y="3875566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자기 디스크 15"/>
          <p:cNvSpPr/>
          <p:nvPr/>
        </p:nvSpPr>
        <p:spPr>
          <a:xfrm>
            <a:off x="3491880" y="4077072"/>
            <a:ext cx="2168624" cy="1872208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직사각형 16"/>
          <p:cNvSpPr/>
          <p:nvPr/>
        </p:nvSpPr>
        <p:spPr>
          <a:xfrm>
            <a:off x="3809578" y="4781473"/>
            <a:ext cx="1440160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09578" y="492200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09578" y="551723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  <a:endParaRPr lang="ko-KR" altLang="en-US" sz="14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56112" y="594928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Disk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꺾인 연결선 23"/>
          <p:cNvCxnSpPr>
            <a:stCxn id="15" idx="3"/>
            <a:endCxn id="5" idx="3"/>
          </p:cNvCxnSpPr>
          <p:nvPr/>
        </p:nvCxnSpPr>
        <p:spPr>
          <a:xfrm flipV="1">
            <a:off x="5249738" y="2367590"/>
            <a:ext cx="986830" cy="2816024"/>
          </a:xfrm>
          <a:prstGeom prst="bentConnector3">
            <a:avLst>
              <a:gd name="adj1" fmla="val 123165"/>
            </a:avLst>
          </a:prstGeom>
          <a:ln w="127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25"/>
          <p:cNvSpPr/>
          <p:nvPr/>
        </p:nvSpPr>
        <p:spPr>
          <a:xfrm>
            <a:off x="1999069" y="1247274"/>
            <a:ext cx="2013515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0" name="직선 연결선 32"/>
          <p:cNvCxnSpPr/>
          <p:nvPr/>
        </p:nvCxnSpPr>
        <p:spPr>
          <a:xfrm>
            <a:off x="2879812" y="3658444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60232" y="4481825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Loading: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Takes on-disk program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and reads it into the address space of process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03648" y="90872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39028" y="1239087"/>
            <a:ext cx="228490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b="1" dirty="0"/>
              <a:t>Fetches </a:t>
            </a:r>
            <a:r>
              <a:rPr lang="en-US" altLang="ko-KR" sz="1300" dirty="0"/>
              <a:t>an instruction from the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b="1" dirty="0"/>
              <a:t>Decode</a:t>
            </a:r>
            <a:r>
              <a:rPr lang="en-US" altLang="ko-KR" sz="1300" dirty="0"/>
              <a:t>: which instruction this 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b="1" dirty="0"/>
              <a:t>Execute</a:t>
            </a:r>
            <a:r>
              <a:rPr lang="en-US" altLang="ko-KR" sz="1300" dirty="0"/>
              <a:t>: </a:t>
            </a:r>
            <a:r>
              <a:rPr lang="en-US" altLang="ko-KR" sz="1300" dirty="0" err="1"/>
              <a:t>e.g</a:t>
            </a:r>
            <a:r>
              <a:rPr lang="en-US" altLang="ko-KR" sz="1300" dirty="0"/>
              <a:t> arithmetic, logic, memory, control,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dirty="0"/>
              <a:t>Repeat the above</a:t>
            </a:r>
            <a:endParaRPr lang="ko-KR" altLang="en-US" sz="1300" dirty="0"/>
          </a:p>
        </p:txBody>
      </p:sp>
      <p:sp>
        <p:nvSpPr>
          <p:cNvPr id="24" name="직사각형 6"/>
          <p:cNvSpPr/>
          <p:nvPr/>
        </p:nvSpPr>
        <p:spPr>
          <a:xfrm>
            <a:off x="2078879" y="1288772"/>
            <a:ext cx="1834068" cy="2301934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8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6" name="꺾인 연결선 23"/>
          <p:cNvCxnSpPr/>
          <p:nvPr/>
        </p:nvCxnSpPr>
        <p:spPr>
          <a:xfrm rot="10800000">
            <a:off x="3910062" y="1407018"/>
            <a:ext cx="886347" cy="14977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75656" y="383265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04" y="5075892"/>
            <a:ext cx="3104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b="1" dirty="0">
                <a:solidFill>
                  <a:srgbClr val="000000"/>
                </a:solidFill>
                <a:latin typeface="Linux Libertine"/>
              </a:rPr>
              <a:t>Von Neumann architecture</a:t>
            </a:r>
            <a:endParaRPr lang="en-HK" b="1" dirty="0"/>
          </a:p>
        </p:txBody>
      </p:sp>
    </p:spTree>
    <p:extLst>
      <p:ext uri="{BB962C8B-B14F-4D97-AF65-F5344CB8AC3E}">
        <p14:creationId xmlns:p14="http://schemas.microsoft.com/office/powerpoint/2010/main" val="192108936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14" grpId="0" animBg="1"/>
      <p:bldP spid="15" grpId="0"/>
      <p:bldP spid="16" grpId="0"/>
      <p:bldP spid="21" grpId="0"/>
      <p:bldP spid="23" grpId="0"/>
      <p:bldP spid="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Interrupt occurred; Save Thread 1’s state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3622" y="4867587"/>
            <a:ext cx="4564796" cy="350571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87516" y="186087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/>
          <p:cNvCxnSpPr>
            <a:stCxn id="92" idx="3"/>
            <a:endCxn id="58" idx="1"/>
          </p:cNvCxnSpPr>
          <p:nvPr/>
        </p:nvCxnSpPr>
        <p:spPr>
          <a:xfrm>
            <a:off x="2915816" y="1679582"/>
            <a:ext cx="2459702" cy="43095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424742" y="3269742"/>
            <a:ext cx="1950776" cy="30395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7825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Restore Thread 2’s state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-7808" y="5229200"/>
            <a:ext cx="4564796" cy="176107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87516" y="186087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2843808" y="1739440"/>
            <a:ext cx="2736304" cy="337392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0" idx="1"/>
          </p:cNvCxnSpPr>
          <p:nvPr/>
        </p:nvCxnSpPr>
        <p:spPr>
          <a:xfrm flipH="1" flipV="1">
            <a:off x="3424743" y="3345102"/>
            <a:ext cx="2015898" cy="20470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70320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1: Fetch instruction from the memory (PC-&gt;Address=100)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H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03848" y="31212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1835696" y="5384646"/>
            <a:ext cx="2611663" cy="204594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63688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/>
          <p:cNvCxnSpPr>
            <a:stCxn id="88" idx="1"/>
          </p:cNvCxnSpPr>
          <p:nvPr/>
        </p:nvCxnSpPr>
        <p:spPr>
          <a:xfrm flipH="1" flipV="1">
            <a:off x="3544556" y="2029336"/>
            <a:ext cx="1122485" cy="350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7384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Steps 2 &amp; 3: Decode &amp; Execution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H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63688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3589829" y="3269742"/>
            <a:ext cx="1774260" cy="11052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1835696" y="5384646"/>
            <a:ext cx="2611663" cy="204594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90804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4: Increase PC (pointed to the next instruction in the memory)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63688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835696" y="5384646"/>
            <a:ext cx="2611663" cy="204594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73169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1: Fetch instruction from the memory (PC-&gt;Address=105)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3444567" y="2011520"/>
            <a:ext cx="1260111" cy="6684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87516" y="186087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835696" y="5551522"/>
            <a:ext cx="2611663" cy="204594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08356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Steps 2 &amp; 3: Decode &amp; Execution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87516" y="186087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835696" y="5551522"/>
            <a:ext cx="2611663" cy="204594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90551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4: Increase PC (pointed to the next instruction in the memory)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87516" y="186087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835696" y="5551522"/>
            <a:ext cx="2611663" cy="204594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44664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1: Fetch instruction from the memory (PC-&gt;Address=108)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3444568" y="2011521"/>
            <a:ext cx="1415464" cy="10753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835696" y="5706968"/>
            <a:ext cx="2611663" cy="204594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91680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666766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Steps 2 &amp; 3: Decode &amp; Execution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835696" y="5711542"/>
            <a:ext cx="2611663" cy="204594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541307" y="3269742"/>
            <a:ext cx="1822781" cy="11052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409074" y="420134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91680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66125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683568" y="1391290"/>
            <a:ext cx="4338863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17" y="1446919"/>
            <a:ext cx="2704666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323528" y="4510218"/>
            <a:ext cx="8424936" cy="132298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CPU works?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7092280" y="1391290"/>
            <a:ext cx="1080120" cy="24267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6256" y="10045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3728" y="105273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1"/>
          <p:cNvCxnSpPr/>
          <p:nvPr/>
        </p:nvCxnSpPr>
        <p:spPr>
          <a:xfrm>
            <a:off x="7740352" y="3804656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2"/>
          <p:cNvCxnSpPr/>
          <p:nvPr/>
        </p:nvCxnSpPr>
        <p:spPr>
          <a:xfrm>
            <a:off x="683568" y="4006162"/>
            <a:ext cx="7488832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32"/>
          <p:cNvCxnSpPr/>
          <p:nvPr/>
        </p:nvCxnSpPr>
        <p:spPr>
          <a:xfrm>
            <a:off x="2699792" y="3789040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3568" y="395454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-36512" y="4482280"/>
            <a:ext cx="9181653" cy="1971056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en-US" altLang="ko-KR" sz="1600" b="1" dirty="0"/>
              <a:t>Fetch </a:t>
            </a:r>
            <a:r>
              <a:rPr lang="en-US" altLang="ko-KR" sz="1600" dirty="0"/>
              <a:t>an instruction from memory.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b="1" dirty="0"/>
              <a:t>Decode</a:t>
            </a:r>
            <a:r>
              <a:rPr lang="en-US" altLang="ko-KR" sz="1600" dirty="0"/>
              <a:t>: Figure out which instruction this 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b="1" dirty="0"/>
              <a:t>Execute</a:t>
            </a:r>
            <a:r>
              <a:rPr lang="en-US" altLang="ko-KR" sz="1600" dirty="0"/>
              <a:t>: i.e., arithmetic/logic operations (e.g. add/and), memory, condition, branch, etc.</a:t>
            </a:r>
          </a:p>
          <a:p>
            <a:pPr marL="857250" lvl="2" indent="0">
              <a:buNone/>
            </a:pPr>
            <a:r>
              <a:rPr lang="en-US" altLang="ko-KR" b="1" dirty="0"/>
              <a:t>			     Repeat the above steps</a:t>
            </a:r>
            <a:endParaRPr lang="ko-KR" alt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762638" y="1849246"/>
            <a:ext cx="1028978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2431" y="1841382"/>
            <a:ext cx="1537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(Program Counter)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62222" y="2191180"/>
            <a:ext cx="102327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31624" y="2192773"/>
            <a:ext cx="1643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 (Instruction Register)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88965" y="2533114"/>
            <a:ext cx="990006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4048" y="2524834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r>
              <a:rPr lang="en-HK" sz="1000" b="1" dirty="0"/>
              <a:t>(Processor Status Register)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608" y="3449762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63688" y="3449762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83768" y="3449762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275856" y="3557774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560" y="3429000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760472" y="3060323"/>
            <a:ext cx="4243576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63888" y="1391290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788024" y="1964100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778971" y="2322137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773234" y="265501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98461" y="2046825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97598" y="1465039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63688" y="3067154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54294" y="1450710"/>
            <a:ext cx="263214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100" dirty="0"/>
              <a:t>0</a:t>
            </a:r>
          </a:p>
          <a:p>
            <a:endParaRPr lang="en-HK" sz="1100" dirty="0"/>
          </a:p>
          <a:p>
            <a:r>
              <a:rPr lang="en-HK" sz="1100" dirty="0"/>
              <a:t>1</a:t>
            </a:r>
          </a:p>
          <a:p>
            <a:endParaRPr lang="en-HK" sz="1100" dirty="0"/>
          </a:p>
          <a:p>
            <a:r>
              <a:rPr lang="en-HK" sz="1100" dirty="0"/>
              <a:t>2</a:t>
            </a:r>
          </a:p>
          <a:p>
            <a:endParaRPr lang="en-HK" sz="1100" dirty="0"/>
          </a:p>
          <a:p>
            <a:r>
              <a:rPr lang="en-HK" sz="1100" dirty="0"/>
              <a:t>3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7092280" y="1700808"/>
            <a:ext cx="108012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92280" y="2060848"/>
            <a:ext cx="108012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092280" y="2420888"/>
            <a:ext cx="108012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092280" y="2780928"/>
            <a:ext cx="108012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632340" y="292494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43079" y="1412776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 err="1"/>
              <a:t>mov</a:t>
            </a:r>
            <a:r>
              <a:rPr lang="en-HK" sz="1000" b="1" dirty="0"/>
              <a:t>  1, </a:t>
            </a:r>
            <a:r>
              <a:rPr lang="en-HK" sz="1000" b="1" dirty="0" err="1"/>
              <a:t>eax</a:t>
            </a:r>
            <a:r>
              <a:rPr lang="en-HK" sz="1000" b="1" dirty="0"/>
              <a:t>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499840" y="177281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50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47442" y="3219407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 err="1"/>
              <a:t>eax</a:t>
            </a:r>
            <a:endParaRPr lang="en-HK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4193798" y="1845689"/>
            <a:ext cx="239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000" b="1" dirty="0"/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99358" y="1761972"/>
            <a:ext cx="351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000" b="1" dirty="0"/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46182" y="1409738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/>
              <a:t>mov</a:t>
            </a:r>
            <a:r>
              <a:rPr lang="en-US" sz="1000" b="1" dirty="0"/>
              <a:t>  1, </a:t>
            </a:r>
            <a:r>
              <a:rPr lang="en-US" sz="1000" b="1" dirty="0" err="1"/>
              <a:t>eax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69313122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-0.36615 0.111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16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-0.34775 0.24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96" y="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1"/>
      <p:bldP spid="51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4: Increase PC (pointed to the next instruction in the memory)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07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26102" y="2241076"/>
            <a:ext cx="29704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835696" y="5710396"/>
            <a:ext cx="2611663" cy="204594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91680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32802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Interrupt occurred; Save Thread 2’s state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07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26102" y="2241076"/>
            <a:ext cx="29704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-36512" y="5956955"/>
            <a:ext cx="2611663" cy="329505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91680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541307" y="3269742"/>
            <a:ext cx="1818794" cy="21352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8" idx="1"/>
          </p:cNvCxnSpPr>
          <p:nvPr/>
        </p:nvCxnSpPr>
        <p:spPr>
          <a:xfrm>
            <a:off x="2843808" y="1700808"/>
            <a:ext cx="2520280" cy="342761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409074" y="52814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64088" y="4989919"/>
            <a:ext cx="407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1969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Restore Thread 1’s state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26102" y="2241076"/>
            <a:ext cx="29704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-36512" y="6290539"/>
            <a:ext cx="2611663" cy="171434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91680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/>
          <p:cNvCxnSpPr>
            <a:stCxn id="62" idx="1"/>
            <a:endCxn id="57" idx="3"/>
          </p:cNvCxnSpPr>
          <p:nvPr/>
        </p:nvCxnSpPr>
        <p:spPr>
          <a:xfrm flipH="1" flipV="1">
            <a:off x="3541307" y="3275112"/>
            <a:ext cx="1890627" cy="30014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2907353" y="1676068"/>
            <a:ext cx="2672760" cy="42808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409074" y="52814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64088" y="4989919"/>
            <a:ext cx="407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37815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1: Fetch instruction from the memory (PC-&gt;Address=108)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31934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3444568" y="2011521"/>
            <a:ext cx="1415464" cy="10753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827584" y="6453335"/>
            <a:ext cx="3619775" cy="216025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91680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26102" y="2241076"/>
            <a:ext cx="29704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47151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2 &amp; 3: Decode &amp; Execution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541307" y="3269742"/>
            <a:ext cx="1822781" cy="11052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409074" y="420134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91680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6102" y="2241076"/>
            <a:ext cx="29704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27584" y="6453335"/>
            <a:ext cx="3619775" cy="216025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029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4: Increase PC (pointed to the next instruction in the memory)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07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91680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6102" y="2241076"/>
            <a:ext cx="29704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827584" y="6453335"/>
            <a:ext cx="3619775" cy="216025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31934" y="420134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68618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Persistence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318127" cy="5501258"/>
          </a:xfrm>
        </p:spPr>
        <p:txBody>
          <a:bodyPr/>
          <a:lstStyle/>
          <a:p>
            <a:r>
              <a:rPr lang="en-US" altLang="ko-KR" dirty="0"/>
              <a:t>Devices such as DRAM store values in a </a:t>
            </a:r>
            <a:r>
              <a:rPr lang="en-US" altLang="ko-KR" u="sng" dirty="0"/>
              <a:t>volatile</a:t>
            </a:r>
            <a:r>
              <a:rPr lang="en-US" altLang="ko-KR" dirty="0"/>
              <a:t>.</a:t>
            </a:r>
          </a:p>
          <a:p>
            <a:r>
              <a:rPr lang="en-US" altLang="ko-KR" i="1" dirty="0"/>
              <a:t>Hardware</a:t>
            </a:r>
            <a:r>
              <a:rPr lang="en-US" altLang="ko-KR" dirty="0"/>
              <a:t> and </a:t>
            </a:r>
            <a:r>
              <a:rPr lang="en-US" altLang="ko-KR" i="1" dirty="0"/>
              <a:t>software</a:t>
            </a:r>
            <a:r>
              <a:rPr lang="en-US" altLang="ko-KR" dirty="0"/>
              <a:t> are needed to store data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persistently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Hardware</a:t>
            </a:r>
            <a:r>
              <a:rPr lang="en-US" altLang="ko-KR" dirty="0"/>
              <a:t>: I/O device such as a hard drive, solid-state drives(SSDs)</a:t>
            </a:r>
          </a:p>
          <a:p>
            <a:pPr lvl="1"/>
            <a:r>
              <a:rPr lang="en-US" altLang="ko-KR" b="1" dirty="0"/>
              <a:t>Software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File system manages storage devices (hard drives, SSDs, etc.).</a:t>
            </a:r>
          </a:p>
          <a:p>
            <a:pPr lvl="2"/>
            <a:r>
              <a:rPr lang="en-US" altLang="ko-KR" dirty="0"/>
              <a:t>File system is responsible for </a:t>
            </a:r>
            <a:r>
              <a:rPr lang="en-US" altLang="ko-KR" u="sng" dirty="0"/>
              <a:t>storing any files</a:t>
            </a:r>
            <a:r>
              <a:rPr lang="en-US" altLang="ko-KR" dirty="0"/>
              <a:t> that users create.</a:t>
            </a:r>
          </a:p>
          <a:p>
            <a:pPr lvl="3"/>
            <a:r>
              <a:rPr lang="en-US" altLang="ko-KR" dirty="0"/>
              <a:t>Regular files </a:t>
            </a:r>
          </a:p>
          <a:p>
            <a:pPr lvl="3"/>
            <a:r>
              <a:rPr lang="en-US" altLang="ko-KR" dirty="0"/>
              <a:t>Directory files</a:t>
            </a:r>
          </a:p>
          <a:p>
            <a:pPr lvl="3"/>
            <a:r>
              <a:rPr lang="en-US" altLang="ko-KR" dirty="0"/>
              <a:t>Special files (e.g. devices – keyboards, monitors, etc.)</a:t>
            </a:r>
          </a:p>
          <a:p>
            <a:pPr lvl="3"/>
            <a:r>
              <a:rPr lang="en-US" altLang="ko-KR" dirty="0"/>
              <a:t>etc.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9626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Persistence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a file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altLang="ko-KR" dirty="0"/>
              <a:t>) that contains the string “hello world” 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fs.c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402318"/>
            <a:ext cx="7272808" cy="37548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assert.h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fcntl.h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types.h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4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open("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myfile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", O_WRONLY | O_CREAT               			     | O_TRUNC, S_IRWXU);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assert(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&gt; -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write(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"hello world\n",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assert(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close(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}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8740" y="5220489"/>
            <a:ext cx="7295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open()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write()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and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close()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system calls are routed to the part of OS called the file system, which handles the requests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786614"/>
      </p:ext>
    </p:extLst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Persistence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/>
          <a:p>
            <a:r>
              <a:rPr lang="en-US" altLang="ko-KR" dirty="0"/>
              <a:t>What OS does in order to write data to the disk?</a:t>
            </a:r>
          </a:p>
          <a:p>
            <a:pPr lvl="1"/>
            <a:r>
              <a:rPr lang="en-US" altLang="ko-KR" dirty="0"/>
              <a:t>Store file meta data in the disk (file name, creation time, etc.)</a:t>
            </a:r>
          </a:p>
          <a:p>
            <a:pPr lvl="1"/>
            <a:r>
              <a:rPr lang="en-US" altLang="ko-KR" dirty="0"/>
              <a:t>Figure out </a:t>
            </a:r>
            <a:r>
              <a:rPr lang="en-US" altLang="ko-KR" b="1" dirty="0"/>
              <a:t>where </a:t>
            </a:r>
            <a:r>
              <a:rPr lang="en-US" altLang="ko-KR" dirty="0"/>
              <a:t>on the disk this new data will reside</a:t>
            </a:r>
          </a:p>
          <a:p>
            <a:pPr lvl="1"/>
            <a:r>
              <a:rPr lang="en-US" altLang="ko-KR" b="1" dirty="0"/>
              <a:t>Issue I/O </a:t>
            </a:r>
            <a:r>
              <a:rPr lang="en-US" altLang="ko-KR" dirty="0"/>
              <a:t>requests to the underlying storage device</a:t>
            </a:r>
          </a:p>
          <a:p>
            <a:r>
              <a:rPr lang="en-US" altLang="ko-KR" dirty="0"/>
              <a:t>File system handles system crashes during write.</a:t>
            </a:r>
          </a:p>
          <a:p>
            <a:pPr lvl="1"/>
            <a:r>
              <a:rPr lang="en-US" altLang="ko-KR" b="1" dirty="0"/>
              <a:t>Journaling</a:t>
            </a:r>
            <a:r>
              <a:rPr lang="en-US" altLang="ko-KR" dirty="0"/>
              <a:t> or </a:t>
            </a:r>
            <a:r>
              <a:rPr lang="en-US" altLang="ko-KR" b="1" dirty="0"/>
              <a:t>copy-on-write</a:t>
            </a:r>
          </a:p>
          <a:p>
            <a:pPr lvl="1"/>
            <a:r>
              <a:rPr lang="en-US" altLang="ko-KR" dirty="0"/>
              <a:t>Carefully </a:t>
            </a:r>
            <a:r>
              <a:rPr lang="en-US" altLang="ko-KR" u="sng" dirty="0"/>
              <a:t>ordering</a:t>
            </a:r>
            <a:r>
              <a:rPr lang="en-US" altLang="ko-KR" dirty="0"/>
              <a:t> writes to disk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897112"/>
            <a:ext cx="5244455" cy="255622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55576" y="4725144"/>
            <a:ext cx="2872669" cy="1420467"/>
            <a:chOff x="755576" y="4725144"/>
            <a:chExt cx="2872669" cy="142046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6" y="4725144"/>
              <a:ext cx="2872669" cy="142046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/>
            <a:srcRect l="34967" r="40168" b="36659"/>
            <a:stretch/>
          </p:blipFill>
          <p:spPr>
            <a:xfrm>
              <a:off x="971600" y="4869160"/>
              <a:ext cx="582746" cy="691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476680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Goals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Build up </a:t>
            </a:r>
            <a:r>
              <a:rPr lang="en-US" altLang="ko-KR" b="1" dirty="0"/>
              <a:t>abstraction</a:t>
            </a:r>
          </a:p>
          <a:p>
            <a:pPr lvl="1"/>
            <a:r>
              <a:rPr lang="en-US" altLang="ko-KR" dirty="0"/>
              <a:t>Make the system convenient and easy to use.</a:t>
            </a:r>
          </a:p>
          <a:p>
            <a:r>
              <a:rPr lang="en-US" altLang="ko-KR" dirty="0"/>
              <a:t>Provide </a:t>
            </a:r>
            <a:r>
              <a:rPr lang="en-US" altLang="ko-KR" b="1" dirty="0"/>
              <a:t>high</a:t>
            </a:r>
            <a:r>
              <a:rPr lang="en-US" altLang="ko-KR" dirty="0"/>
              <a:t> </a:t>
            </a:r>
            <a:r>
              <a:rPr lang="en-US" altLang="ko-KR" b="1" dirty="0"/>
              <a:t>performance</a:t>
            </a:r>
          </a:p>
          <a:p>
            <a:pPr lvl="1"/>
            <a:r>
              <a:rPr lang="en-US" altLang="ko-KR" dirty="0"/>
              <a:t>Minimize the overhead of the OS.</a:t>
            </a:r>
          </a:p>
          <a:p>
            <a:pPr lvl="1"/>
            <a:r>
              <a:rPr lang="en-US" altLang="ko-KR" dirty="0"/>
              <a:t>OS must strive to provide virtualization </a:t>
            </a:r>
            <a:r>
              <a:rPr lang="en-US" altLang="ko-KR" u="sng" dirty="0"/>
              <a:t>without excessive overhead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Protection </a:t>
            </a:r>
            <a:r>
              <a:rPr lang="en-US" altLang="ko-KR" dirty="0"/>
              <a:t>between applications</a:t>
            </a:r>
          </a:p>
          <a:p>
            <a:pPr lvl="1"/>
            <a:r>
              <a:rPr lang="en-US" altLang="ko-KR" u="sng" dirty="0"/>
              <a:t>Isolation</a:t>
            </a:r>
            <a:r>
              <a:rPr lang="en-US" altLang="ko-KR" dirty="0"/>
              <a:t>: Bad behavior of one does not harm other and the OS itself.</a:t>
            </a:r>
          </a:p>
          <a:p>
            <a:r>
              <a:rPr lang="en-US" altLang="ko-KR" dirty="0"/>
              <a:t>High degree of </a:t>
            </a:r>
            <a:r>
              <a:rPr lang="en-US" altLang="ko-KR" b="1" dirty="0"/>
              <a:t>reliability</a:t>
            </a:r>
          </a:p>
          <a:p>
            <a:pPr lvl="1"/>
            <a:r>
              <a:rPr lang="en-US" altLang="ko-KR" dirty="0"/>
              <a:t>The OS must also run non-stop.</a:t>
            </a:r>
          </a:p>
          <a:p>
            <a:r>
              <a:rPr lang="en-US" altLang="ko-KR" dirty="0"/>
              <a:t>Other issues: Energy-efficiency, Security, Mobility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4835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Operating System (OS)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82194" y="893539"/>
            <a:ext cx="4182294" cy="5199757"/>
          </a:xfrm>
        </p:spPr>
        <p:txBody>
          <a:bodyPr/>
          <a:lstStyle/>
          <a:p>
            <a:r>
              <a:rPr lang="en-US" altLang="ko-KR" dirty="0"/>
              <a:t>OS’s major functions</a:t>
            </a:r>
          </a:p>
          <a:p>
            <a:pPr lvl="1"/>
            <a:r>
              <a:rPr lang="en-US" altLang="ko-KR" dirty="0"/>
              <a:t>Manage Resources (</a:t>
            </a:r>
            <a:r>
              <a:rPr lang="en-US" altLang="ko-KR" i="1" dirty="0"/>
              <a:t>virtualization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CPU, Memory, Disk, etc.</a:t>
            </a:r>
          </a:p>
          <a:p>
            <a:pPr lvl="1"/>
            <a:r>
              <a:rPr lang="en-US" altLang="ko-KR" dirty="0"/>
              <a:t>Provide Services (</a:t>
            </a:r>
            <a:r>
              <a:rPr lang="en-US" altLang="ko-KR" i="1" dirty="0"/>
              <a:t>system call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b="1" dirty="0"/>
              <a:t>Process (running program)</a:t>
            </a:r>
            <a:r>
              <a:rPr lang="en-US" altLang="ko-KR" dirty="0"/>
              <a:t>: Easily </a:t>
            </a:r>
            <a:r>
              <a:rPr lang="en-US" altLang="ko-KR" b="1" dirty="0"/>
              <a:t>run </a:t>
            </a:r>
            <a:r>
              <a:rPr lang="en-US" altLang="ko-KR" dirty="0"/>
              <a:t>programs</a:t>
            </a:r>
          </a:p>
          <a:p>
            <a:pPr lvl="2"/>
            <a:r>
              <a:rPr lang="en-US" altLang="ko-KR" b="1" dirty="0"/>
              <a:t>Memory</a:t>
            </a:r>
            <a:r>
              <a:rPr lang="en-US" altLang="ko-KR" dirty="0"/>
              <a:t>: </a:t>
            </a:r>
            <a:r>
              <a:rPr lang="en-US" altLang="ko-KR" b="1" dirty="0"/>
              <a:t>Share</a:t>
            </a:r>
            <a:r>
              <a:rPr lang="en-US" altLang="ko-KR" dirty="0"/>
              <a:t> memory among processes</a:t>
            </a:r>
          </a:p>
          <a:p>
            <a:pPr lvl="2"/>
            <a:r>
              <a:rPr lang="en-US" altLang="ko-KR" b="1" dirty="0"/>
              <a:t>IO devices</a:t>
            </a:r>
            <a:r>
              <a:rPr lang="en-US" altLang="ko-KR" dirty="0"/>
              <a:t>: Enable processes to interact with or operate/utilize devices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468560" y="100221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-305188" y="1002214"/>
            <a:ext cx="4990319" cy="5379114"/>
            <a:chOff x="-17156" y="1002214"/>
            <a:chExt cx="4990319" cy="5379114"/>
          </a:xfrm>
        </p:grpSpPr>
        <p:sp>
          <p:nvSpPr>
            <p:cNvPr id="7" name="직사각형 5"/>
            <p:cNvSpPr/>
            <p:nvPr/>
          </p:nvSpPr>
          <p:spPr>
            <a:xfrm>
              <a:off x="2915816" y="1340768"/>
              <a:ext cx="2057347" cy="24267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6"/>
            <p:cNvSpPr/>
            <p:nvPr/>
          </p:nvSpPr>
          <p:spPr>
            <a:xfrm>
              <a:off x="3140224" y="1493168"/>
              <a:ext cx="1440160" cy="19358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40224" y="1493168"/>
              <a:ext cx="144016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code</a:t>
              </a:r>
            </a:p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static data</a:t>
              </a:r>
            </a:p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heap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40224" y="3090446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stack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40224" y="3429000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i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Process</a:t>
              </a:r>
              <a:endParaRPr lang="ko-KR" altLang="en-US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63788" y="1002214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Memory</a:t>
              </a:r>
              <a:endParaRPr lang="ko-KR" altLang="en-US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3" name="직선 연결선 11"/>
            <p:cNvCxnSpPr>
              <a:stCxn id="7" idx="2"/>
            </p:cNvCxnSpPr>
            <p:nvPr/>
          </p:nvCxnSpPr>
          <p:spPr>
            <a:xfrm>
              <a:off x="3944490" y="3767554"/>
              <a:ext cx="231466" cy="201506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2"/>
            <p:cNvCxnSpPr/>
            <p:nvPr/>
          </p:nvCxnSpPr>
          <p:spPr>
            <a:xfrm>
              <a:off x="342885" y="3969060"/>
              <a:ext cx="463027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915816" y="3969060"/>
              <a:ext cx="0" cy="201506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순서도: 자기 디스크 15"/>
            <p:cNvSpPr/>
            <p:nvPr/>
          </p:nvSpPr>
          <p:spPr>
            <a:xfrm>
              <a:off x="1835696" y="4170566"/>
              <a:ext cx="2168624" cy="1872208"/>
            </a:xfrm>
            <a:prstGeom prst="flowChartMagneticDisk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153394" y="4874967"/>
              <a:ext cx="1440160" cy="7386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53394" y="5015498"/>
              <a:ext cx="1440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code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static data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53394" y="5610726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Program</a:t>
              </a:r>
              <a:endParaRPr lang="ko-KR" altLang="en-US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99928" y="6042774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Disk</a:t>
              </a:r>
              <a:endParaRPr lang="ko-KR" altLang="en-US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" name="꺾인 연결선 23"/>
            <p:cNvCxnSpPr>
              <a:stCxn id="18" idx="3"/>
              <a:endCxn id="8" idx="3"/>
            </p:cNvCxnSpPr>
            <p:nvPr/>
          </p:nvCxnSpPr>
          <p:spPr>
            <a:xfrm flipV="1">
              <a:off x="3593554" y="2461084"/>
              <a:ext cx="986830" cy="2816024"/>
            </a:xfrm>
            <a:prstGeom prst="bentConnector3">
              <a:avLst>
                <a:gd name="adj1" fmla="val 123165"/>
              </a:avLst>
            </a:prstGeom>
            <a:ln w="12700">
              <a:solidFill>
                <a:srgbClr val="FF0000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5"/>
            <p:cNvSpPr/>
            <p:nvPr/>
          </p:nvSpPr>
          <p:spPr>
            <a:xfrm>
              <a:off x="342885" y="1340768"/>
              <a:ext cx="2013515" cy="23977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23" name="직선 연결선 32"/>
            <p:cNvCxnSpPr/>
            <p:nvPr/>
          </p:nvCxnSpPr>
          <p:spPr>
            <a:xfrm>
              <a:off x="1223628" y="3751938"/>
              <a:ext cx="0" cy="201506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-17156" y="1332581"/>
              <a:ext cx="2387082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400" b="1" dirty="0"/>
                <a:t>Fetches </a:t>
              </a:r>
              <a:r>
                <a:rPr lang="en-US" altLang="ko-KR" sz="1400" dirty="0"/>
                <a:t>an instruction from the </a:t>
              </a:r>
              <a:r>
                <a:rPr lang="en-US" altLang="ko-KR" sz="1300" dirty="0"/>
                <a:t>memory</a:t>
              </a:r>
              <a:r>
                <a:rPr lang="en-US" altLang="ko-KR" sz="1400" dirty="0"/>
                <a:t>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400" b="1" dirty="0"/>
                <a:t>Decode</a:t>
              </a:r>
              <a:r>
                <a:rPr lang="en-US" altLang="ko-KR" sz="1400" dirty="0"/>
                <a:t>: which instruction this is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400" b="1" dirty="0"/>
                <a:t>Execute</a:t>
              </a:r>
              <a:r>
                <a:rPr lang="en-US" altLang="ko-KR" sz="1400" dirty="0"/>
                <a:t>: </a:t>
              </a:r>
              <a:r>
                <a:rPr lang="en-US" altLang="ko-KR" sz="1400" dirty="0" err="1"/>
                <a:t>e.g</a:t>
              </a:r>
              <a:r>
                <a:rPr lang="en-US" altLang="ko-KR" sz="1400" dirty="0"/>
                <a:t> arithmetic, logic, memory, control,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Repeat the above</a:t>
              </a:r>
              <a:endParaRPr lang="ko-KR" altLang="en-US" sz="1400" dirty="0"/>
            </a:p>
          </p:txBody>
        </p:sp>
        <p:sp>
          <p:nvSpPr>
            <p:cNvPr id="26" name="직사각형 6"/>
            <p:cNvSpPr/>
            <p:nvPr/>
          </p:nvSpPr>
          <p:spPr>
            <a:xfrm>
              <a:off x="422279" y="1415098"/>
              <a:ext cx="1834068" cy="2301934"/>
            </a:xfrm>
            <a:prstGeom prst="rect">
              <a:avLst/>
            </a:prstGeom>
            <a:solidFill>
              <a:schemeClr val="bg1">
                <a:alpha val="7000"/>
              </a:schemeClr>
            </a:solidFill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27" name="꺾인 연결선 23"/>
            <p:cNvCxnSpPr/>
            <p:nvPr/>
          </p:nvCxnSpPr>
          <p:spPr>
            <a:xfrm rot="10800000">
              <a:off x="2253878" y="1500512"/>
              <a:ext cx="886347" cy="1282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-324544" y="392615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59711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736054"/>
            <a:ext cx="8786812" cy="5501258"/>
          </a:xfrm>
        </p:spPr>
        <p:txBody>
          <a:bodyPr/>
          <a:lstStyle/>
          <a:p>
            <a:r>
              <a:rPr lang="en-US" dirty="0"/>
              <a:t>Computer architecture (</a:t>
            </a:r>
            <a:r>
              <a:rPr lang="en-HK" dirty="0">
                <a:solidFill>
                  <a:srgbClr val="000000"/>
                </a:solidFill>
              </a:rPr>
              <a:t>Von Neumann</a:t>
            </a:r>
            <a:r>
              <a:rPr lang="en-US" dirty="0"/>
              <a:t>): CPU, Memory, and IO devices</a:t>
            </a:r>
          </a:p>
          <a:p>
            <a:r>
              <a:rPr lang="en-US" dirty="0"/>
              <a:t>OS main functions </a:t>
            </a:r>
          </a:p>
          <a:p>
            <a:pPr lvl="1"/>
            <a:r>
              <a:rPr lang="en-US" b="1" dirty="0"/>
              <a:t>Manage resources via virtualization</a:t>
            </a:r>
          </a:p>
          <a:p>
            <a:pPr lvl="2"/>
            <a:r>
              <a:rPr lang="en-US" dirty="0"/>
              <a:t>CPU, Memory, IO devices (e.g. storage (e.g. hard drives), keyboard, etc.)</a:t>
            </a:r>
          </a:p>
          <a:p>
            <a:pPr lvl="1"/>
            <a:r>
              <a:rPr lang="en-US" b="1" dirty="0"/>
              <a:t>Provide services via system calls </a:t>
            </a:r>
          </a:p>
          <a:p>
            <a:pPr lvl="2"/>
            <a:r>
              <a:rPr lang="en-US" dirty="0"/>
              <a:t>Process (run programs), memory management, file, etc. </a:t>
            </a:r>
          </a:p>
          <a:p>
            <a:r>
              <a:rPr lang="en-US" dirty="0"/>
              <a:t>Design goals</a:t>
            </a:r>
          </a:p>
          <a:p>
            <a:pPr lvl="1"/>
            <a:r>
              <a:rPr lang="en-US" dirty="0"/>
              <a:t>Abstraction, high performance, protection, reliability etc.</a:t>
            </a:r>
          </a:p>
          <a:p>
            <a:r>
              <a:rPr lang="en-US" dirty="0"/>
              <a:t>Related Chapter: </a:t>
            </a:r>
            <a:r>
              <a:rPr lang="en-US" dirty="0">
                <a:hlinkClick r:id="rId2"/>
              </a:rPr>
              <a:t>Chapter 2</a:t>
            </a:r>
            <a:r>
              <a:rPr lang="en-US" dirty="0"/>
              <a:t> (2.1 – 2.5) </a:t>
            </a:r>
          </a:p>
          <a:p>
            <a:r>
              <a:rPr lang="en-US" dirty="0"/>
              <a:t>Next: User-level programming using system calls (process, memory, file)</a:t>
            </a:r>
          </a:p>
          <a:p>
            <a:pPr lvl="1"/>
            <a:r>
              <a:rPr lang="en-US" dirty="0">
                <a:hlinkClick r:id="rId3"/>
              </a:rPr>
              <a:t>Chapter 5 (Process) 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Chapter 14 (Memory) 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Chapter 39 (Files)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Self study: </a:t>
            </a:r>
            <a:r>
              <a:rPr lang="en-US" dirty="0">
                <a:hlinkClick r:id="rId6"/>
              </a:rPr>
              <a:t>Lab tutorial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739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– Resource management via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</a:t>
            </a:r>
            <a:r>
              <a:rPr lang="en-US" altLang="ko-KR" b="1" dirty="0"/>
              <a:t>manages resources </a:t>
            </a:r>
            <a:r>
              <a:rPr lang="en-US" altLang="ko-KR" dirty="0"/>
              <a:t>such as </a:t>
            </a:r>
            <a:r>
              <a:rPr lang="en-US" altLang="ko-KR" i="1" dirty="0"/>
              <a:t>CPU</a:t>
            </a:r>
            <a:r>
              <a:rPr lang="en-US" altLang="ko-KR" dirty="0"/>
              <a:t>, </a:t>
            </a:r>
            <a:r>
              <a:rPr lang="en-US" altLang="ko-KR" i="1" dirty="0"/>
              <a:t>memory</a:t>
            </a:r>
            <a:r>
              <a:rPr lang="en-US" altLang="ko-KR" dirty="0"/>
              <a:t> and </a:t>
            </a:r>
            <a:r>
              <a:rPr lang="en-US" altLang="ko-KR" i="1" dirty="0"/>
              <a:t>disk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many programs to run (processes) </a:t>
            </a:r>
            <a:r>
              <a:rPr lang="en-US" altLang="ko-KR" dirty="0">
                <a:sym typeface="Wingdings" pitchFamily="2" charset="2"/>
              </a:rPr>
              <a:t> Sharing the </a:t>
            </a:r>
            <a:r>
              <a:rPr lang="en-US" altLang="ko-KR" u="sng" dirty="0">
                <a:sym typeface="Wingdings" pitchFamily="2" charset="2"/>
              </a:rPr>
              <a:t>CPU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many processes to </a:t>
            </a:r>
            <a:r>
              <a:rPr lang="en-US" altLang="ko-KR" i="1" dirty="0">
                <a:sym typeface="Wingdings" pitchFamily="2" charset="2"/>
              </a:rPr>
              <a:t>concurrently</a:t>
            </a:r>
            <a:r>
              <a:rPr lang="en-US" altLang="ko-KR" dirty="0">
                <a:sym typeface="Wingdings" pitchFamily="2" charset="2"/>
              </a:rPr>
              <a:t> access their own instructions and data  Sharing </a:t>
            </a:r>
            <a:r>
              <a:rPr lang="en-US" altLang="ko-KR" u="sng" dirty="0">
                <a:sym typeface="Wingdings" pitchFamily="2" charset="2"/>
              </a:rPr>
              <a:t>memory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many processes to access devices  Sharing </a:t>
            </a:r>
            <a:r>
              <a:rPr lang="en-US" altLang="ko-KR" u="sng" dirty="0">
                <a:sym typeface="Wingdings" pitchFamily="2" charset="2"/>
              </a:rPr>
              <a:t>disks</a:t>
            </a:r>
          </a:p>
          <a:p>
            <a:pPr lvl="1"/>
            <a:r>
              <a:rPr lang="en-US" altLang="ko-KR" u="sng" dirty="0">
                <a:sym typeface="Wingdings" pitchFamily="2" charset="2"/>
              </a:rPr>
              <a:t>etc.</a:t>
            </a:r>
          </a:p>
          <a:p>
            <a:r>
              <a:rPr lang="en-US" altLang="ko-KR" dirty="0">
                <a:sym typeface="Wingdings" pitchFamily="2" charset="2"/>
              </a:rPr>
              <a:t>How to achieve this – </a:t>
            </a:r>
            <a:r>
              <a:rPr lang="en-US" altLang="ko-KR" b="1" dirty="0">
                <a:sym typeface="Wingdings" pitchFamily="2" charset="2"/>
              </a:rPr>
              <a:t>Virtualization</a:t>
            </a:r>
          </a:p>
          <a:p>
            <a:pPr lvl="1"/>
            <a:r>
              <a:rPr lang="en-US" altLang="ko-KR" dirty="0"/>
              <a:t>OS takes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physical resource </a:t>
            </a:r>
            <a:r>
              <a:rPr lang="en-US" altLang="ko-KR" dirty="0"/>
              <a:t>and transforms it into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virtual form </a:t>
            </a:r>
            <a:r>
              <a:rPr lang="en-US" altLang="ko-KR" dirty="0"/>
              <a:t>of itself.</a:t>
            </a:r>
          </a:p>
          <a:p>
            <a:pPr lvl="2"/>
            <a:r>
              <a:rPr lang="en-US" altLang="ko-KR" b="1" dirty="0"/>
              <a:t>Physical resource</a:t>
            </a:r>
            <a:r>
              <a:rPr lang="en-US" altLang="ko-KR" dirty="0"/>
              <a:t>: Processor, Memory, Disk …</a:t>
            </a:r>
          </a:p>
          <a:p>
            <a:pPr lvl="1"/>
            <a:r>
              <a:rPr lang="en-US" altLang="ko-KR" dirty="0"/>
              <a:t>The virtual form is more </a:t>
            </a:r>
            <a:r>
              <a:rPr lang="en-US" altLang="ko-KR" u="sng" dirty="0"/>
              <a:t>general</a:t>
            </a:r>
            <a:r>
              <a:rPr lang="en-US" altLang="ko-KR" dirty="0"/>
              <a:t>, </a:t>
            </a:r>
            <a:r>
              <a:rPr lang="en-US" altLang="ko-KR" u="sng" dirty="0"/>
              <a:t>powerful</a:t>
            </a:r>
            <a:r>
              <a:rPr lang="en-US" altLang="ko-KR" dirty="0"/>
              <a:t> and </a:t>
            </a:r>
            <a:r>
              <a:rPr lang="en-US" altLang="ko-KR" u="sng" dirty="0"/>
              <a:t>easy-to-use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We can refer to the OS as a </a:t>
            </a:r>
            <a:r>
              <a:rPr lang="en-US" altLang="ko-KR" b="1" dirty="0">
                <a:solidFill>
                  <a:schemeClr val="accent1"/>
                </a:solidFill>
              </a:rPr>
              <a:t>virtual machine</a:t>
            </a:r>
            <a:r>
              <a:rPr lang="en-US" altLang="ko-KR" dirty="0"/>
              <a:t>.</a:t>
            </a:r>
          </a:p>
          <a:p>
            <a:pPr lvl="1"/>
            <a:endParaRPr lang="en-US" altLang="ko-KR" dirty="0">
              <a:sym typeface="Wingdings" pitchFamily="2" charset="2"/>
            </a:endParaRPr>
          </a:p>
          <a:p>
            <a:endParaRPr lang="en-US" altLang="ko-KR" u="sng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61855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711" y="5805264"/>
            <a:ext cx="9145711" cy="105273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711" y="764704"/>
            <a:ext cx="9038207" cy="5501258"/>
          </a:xfrm>
        </p:spPr>
        <p:txBody>
          <a:bodyPr/>
          <a:lstStyle/>
          <a:p>
            <a:r>
              <a:rPr lang="en-US" altLang="ko-KR" dirty="0"/>
              <a:t>OS provides services (to utilize resources) via </a:t>
            </a:r>
            <a:r>
              <a:rPr lang="en-US" altLang="ko-KR" b="1" dirty="0"/>
              <a:t>System Call</a:t>
            </a:r>
            <a:r>
              <a:rPr lang="en-US" altLang="ko-KR" dirty="0"/>
              <a:t> (typically a few hundred) to run process, access memory/devices, etc. 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437" y="1721470"/>
            <a:ext cx="6192688" cy="488670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843808" y="1844824"/>
            <a:ext cx="0" cy="5013176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13679" y="6525344"/>
            <a:ext cx="4458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Of The Unix Operating System (Maurice Bach, 1986)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1761" y="2564904"/>
            <a:ext cx="296251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2308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the CPU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system has a very large number of virtual CPUs.</a:t>
            </a:r>
          </a:p>
          <a:p>
            <a:pPr lvl="1"/>
            <a:r>
              <a:rPr lang="en-US" altLang="ko-KR" dirty="0"/>
              <a:t>Turn a single CPU into a </a:t>
            </a:r>
            <a:r>
              <a:rPr lang="en-US" altLang="ko-KR" u="sng" dirty="0"/>
              <a:t>seemingly infinite number</a:t>
            </a:r>
            <a:r>
              <a:rPr lang="en-US" altLang="ko-KR" dirty="0"/>
              <a:t> of CPUs.</a:t>
            </a:r>
          </a:p>
          <a:p>
            <a:pPr lvl="1"/>
            <a:r>
              <a:rPr lang="en-US" altLang="ko-KR" dirty="0"/>
              <a:t>Allow many processes to </a:t>
            </a:r>
            <a:r>
              <a:rPr lang="en-US" altLang="ko-KR" u="sng" dirty="0"/>
              <a:t>seemingly run at the same time</a:t>
            </a:r>
            <a:r>
              <a:rPr lang="en-US" altLang="ko-KR" dirty="0"/>
              <a:t>                                                  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Virtualizing the CPU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2490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the CPU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836712"/>
            <a:ext cx="7992888" cy="5262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1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2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3 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time.h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4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assert.h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5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6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7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char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8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9         if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!= 2)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10     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"usage: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cpu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&lt;string&gt;\n");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11                 exit(1);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12     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14         char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[1];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15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=0;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16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17         while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&lt;100)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18                 sleep(1);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19     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20     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("%s\n",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21     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22         return 0;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23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24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4112" y="6093296"/>
            <a:ext cx="4704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Simple Example(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cpu.c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): Code that loops and prints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71064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 Rounded MT Bold"/>
        <a:ea typeface="Arial Unicode MS"/>
        <a:cs typeface="Arial Unicode MS"/>
      </a:majorFont>
      <a:minorFont>
        <a:latin typeface="Myriad Web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102554</TotalTime>
  <Words>4517</Words>
  <Application>Microsoft Office PowerPoint</Application>
  <PresentationFormat>On-screen Show (4:3)</PresentationFormat>
  <Paragraphs>1632</Paragraphs>
  <Slides>50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9" baseType="lpstr">
      <vt:lpstr>Adobe 고딕 Std B</vt:lpstr>
      <vt:lpstr>Arial Unicode MS</vt:lpstr>
      <vt:lpstr>Courier</vt:lpstr>
      <vt:lpstr>굴림</vt:lpstr>
      <vt:lpstr>GungsuhChe</vt:lpstr>
      <vt:lpstr>HY견고딕</vt:lpstr>
      <vt:lpstr>Linux Libertine</vt:lpstr>
      <vt:lpstr>맑은 고딕</vt:lpstr>
      <vt:lpstr>Myriad Web</vt:lpstr>
      <vt:lpstr>新细明体</vt:lpstr>
      <vt:lpstr>Arial</vt:lpstr>
      <vt:lpstr>Arial Rounded MT Bold</vt:lpstr>
      <vt:lpstr>Courier New</vt:lpstr>
      <vt:lpstr>Monotype Corsiva</vt:lpstr>
      <vt:lpstr>Tahoma</vt:lpstr>
      <vt:lpstr>Times New Roman</vt:lpstr>
      <vt:lpstr>Wingdings</vt:lpstr>
      <vt:lpstr>양식_공청회_발표자료-총괄-양식</vt:lpstr>
      <vt:lpstr>1_Blends</vt:lpstr>
      <vt:lpstr>Lecture 1: Course Overview: Introduction to OS</vt:lpstr>
      <vt:lpstr>PowerPoint Presentation</vt:lpstr>
      <vt:lpstr>What happens when a program runs?</vt:lpstr>
      <vt:lpstr>How CPU works?</vt:lpstr>
      <vt:lpstr>Operating System (OS)</vt:lpstr>
      <vt:lpstr>OS – Resource management via virtualization</vt:lpstr>
      <vt:lpstr>System call</vt:lpstr>
      <vt:lpstr>Virtualizing the CPU</vt:lpstr>
      <vt:lpstr>Virtualizing the CPU (Cont.)</vt:lpstr>
      <vt:lpstr>Virtualizing the CPU (Cont.)</vt:lpstr>
      <vt:lpstr>Virtualizing the CPU (Cont.)</vt:lpstr>
      <vt:lpstr>Virtualizing Memory</vt:lpstr>
      <vt:lpstr>Virtualizing Memory (Cont.)</vt:lpstr>
      <vt:lpstr>Virtualizing Memory (Cont.)</vt:lpstr>
      <vt:lpstr>Virtualizing Memory (Cont.)</vt:lpstr>
      <vt:lpstr>Virtualizing Memory (Cont.)</vt:lpstr>
      <vt:lpstr>Concurrency Problem</vt:lpstr>
      <vt:lpstr>Concurrency Example</vt:lpstr>
      <vt:lpstr>Concurrency Example (Cont.)</vt:lpstr>
      <vt:lpstr>Concurrency Example (Cont.)</vt:lpstr>
      <vt:lpstr>Why is this happening?</vt:lpstr>
      <vt:lpstr>What happened?</vt:lpstr>
      <vt:lpstr>Step 0: Initial Value (PC=100)</vt:lpstr>
      <vt:lpstr>Step 1: Fetch instruction from the memory (PC-&gt;Address=100)</vt:lpstr>
      <vt:lpstr>Steps 2 &amp; 3: Decode &amp; Execution</vt:lpstr>
      <vt:lpstr>Step 4: Increase PC (pointed to the next instruction in the memory)</vt:lpstr>
      <vt:lpstr>Step 1: Fetch instruction from the memory (PC-&gt;Address=105)</vt:lpstr>
      <vt:lpstr>Steps 2 &amp; 3: Decode &amp; Execution</vt:lpstr>
      <vt:lpstr>Step 3: Increase PC (pointed to the next instruction in the memory)</vt:lpstr>
      <vt:lpstr>Interrupt occurred; Save Thread 1’s state</vt:lpstr>
      <vt:lpstr>Restore Thread 2’s state</vt:lpstr>
      <vt:lpstr>Step 1: Fetch instruction from the memory (PC-&gt;Address=100)</vt:lpstr>
      <vt:lpstr>Steps 2 &amp; 3: Decode &amp; Execution</vt:lpstr>
      <vt:lpstr>Step 4: Increase PC (pointed to the next instruction in the memory)</vt:lpstr>
      <vt:lpstr>Step 1: Fetch instruction from the memory (PC-&gt;Address=105)</vt:lpstr>
      <vt:lpstr>Steps 2 &amp; 3: Decode &amp; Execution</vt:lpstr>
      <vt:lpstr>Step 4: Increase PC (pointed to the next instruction in the memory)</vt:lpstr>
      <vt:lpstr>Step 1: Fetch instruction from the memory (PC-&gt;Address=108)</vt:lpstr>
      <vt:lpstr>Steps 2 &amp; 3: Decode &amp; Execution</vt:lpstr>
      <vt:lpstr>Step 4: Increase PC (pointed to the next instruction in the memory)</vt:lpstr>
      <vt:lpstr>Interrupt occurred; Save Thread 2’s state</vt:lpstr>
      <vt:lpstr>Restore Thread 1’s state</vt:lpstr>
      <vt:lpstr>Step 1: Fetch instruction from the memory (PC-&gt;Address=108)</vt:lpstr>
      <vt:lpstr>Step 2 &amp; 3: Decode &amp; Execution</vt:lpstr>
      <vt:lpstr>Step 4: Increase PC (pointed to the next instruction in the memory)</vt:lpstr>
      <vt:lpstr>Persistence</vt:lpstr>
      <vt:lpstr>Persistence (Cont.)</vt:lpstr>
      <vt:lpstr>Persistence (Cont.)</vt:lpstr>
      <vt:lpstr>Design Goals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Overview: Introduction to OS</dc:title>
  <dc:creator>Shao Zi Li</dc:creator>
  <cp:lastModifiedBy>Zili Shao (CSD)</cp:lastModifiedBy>
  <cp:revision>15</cp:revision>
  <cp:lastPrinted>2015-03-03T01:48:46Z</cp:lastPrinted>
  <dcterms:created xsi:type="dcterms:W3CDTF">2011-05-01T06:09:10Z</dcterms:created>
  <dcterms:modified xsi:type="dcterms:W3CDTF">2021-09-06T04:00:17Z</dcterms:modified>
</cp:coreProperties>
</file>