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25"/>
  </p:notesMasterIdLst>
  <p:sldIdLst>
    <p:sldId id="284" r:id="rId3"/>
    <p:sldId id="313" r:id="rId4"/>
    <p:sldId id="261" r:id="rId5"/>
    <p:sldId id="263" r:id="rId6"/>
    <p:sldId id="293" r:id="rId7"/>
    <p:sldId id="294" r:id="rId8"/>
    <p:sldId id="295" r:id="rId9"/>
    <p:sldId id="296" r:id="rId10"/>
    <p:sldId id="264" r:id="rId11"/>
    <p:sldId id="297" r:id="rId12"/>
    <p:sldId id="265" r:id="rId13"/>
    <p:sldId id="298" r:id="rId14"/>
    <p:sldId id="300" r:id="rId15"/>
    <p:sldId id="301" r:id="rId16"/>
    <p:sldId id="302" r:id="rId17"/>
    <p:sldId id="312" r:id="rId18"/>
    <p:sldId id="303" r:id="rId19"/>
    <p:sldId id="306" r:id="rId20"/>
    <p:sldId id="307" r:id="rId21"/>
    <p:sldId id="308" r:id="rId22"/>
    <p:sldId id="309" r:id="rId23"/>
    <p:sldId id="292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122AA1-D702-49CF-B552-C82EA7F3B349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0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BC4A28-2719-42FE-8797-D8E84C73F19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9D8214-0056-4AE5-A5D3-8B84343EB43B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en-US" altLang="zh-TW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5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72BDF-0D53-4091-A55E-5677E7006B8F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19C83-345A-47C9-82E4-BE909E129FC4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0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E4E77-8B54-4176-9228-526D1FC5638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7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265734-1585-4843-B801-FAF304B64AC8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D4218-4EFF-4DCA-9682-89172C4CF49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1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96A9-3BC7-4444-87DD-B5C02C860FFA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9AEEAA-6800-4771-B5DB-BE1E7E23281A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 smtClean="0"/>
              <a:t>CSCI3150/ESTR3102: </a:t>
            </a:r>
            <a:r>
              <a:rPr lang="en-HK" altLang="ko-KR" dirty="0"/>
              <a:t>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5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10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42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77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01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50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99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2479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5913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544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91575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8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7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1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9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17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8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90" r:id="rId6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8791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8991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level／</a:t>
            </a:r>
            <a:endParaRPr lang="zh-TW" altLang="en-US"/>
          </a:p>
        </p:txBody>
      </p:sp>
      <p:sp>
        <p:nvSpPr>
          <p:cNvPr id="143366" name="Rectangle 6"/>
          <p:cNvSpPr>
            <a:spLocks noChangeArrowheads="1"/>
          </p:cNvSpPr>
          <p:nvPr userDrawn="1"/>
        </p:nvSpPr>
        <p:spPr bwMode="auto">
          <a:xfrm>
            <a:off x="381000" y="6477000"/>
            <a:ext cx="876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9pPr>
          </a:lstStyle>
          <a:p>
            <a:pPr algn="r">
              <a:defRPr/>
            </a:pPr>
            <a:r>
              <a:rPr lang="en-US" altLang="zh-TW" sz="1200" i="1" dirty="0">
                <a:solidFill>
                  <a:srgbClr val="333333"/>
                </a:solidFill>
                <a:latin typeface="Times New Roman" panose="02020603050405020304" pitchFamily="18" charset="0"/>
                <a:ea typeface="新细明体"/>
                <a:cs typeface="新细明体"/>
              </a:rPr>
              <a:t> 	                                                               		              </a:t>
            </a: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t>Slide  </a:t>
            </a:r>
            <a:fld id="{468D14CF-FE10-49ED-AE0F-4E272C1AC1AC}" type="slidenum">
              <a:rPr lang="en-US" altLang="zh-TW" sz="1400" smtClean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pPr algn="r">
                <a:defRPr/>
              </a:pPr>
              <a:t>‹#›</a:t>
            </a:fld>
            <a:endParaRPr lang="en-US" altLang="zh-TW" sz="1400" dirty="0">
              <a:solidFill>
                <a:srgbClr val="333333"/>
              </a:solidFill>
              <a:latin typeface="Monotype Corsiva" panose="03010101010201010101" pitchFamily="66" charset="0"/>
              <a:ea typeface="新细明体"/>
              <a:cs typeface="新细明体"/>
            </a:endParaRPr>
          </a:p>
        </p:txBody>
      </p:sp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0" y="0"/>
            <a:ext cx="2895600" cy="457200"/>
            <a:chOff x="80" y="624"/>
            <a:chExt cx="5381" cy="663"/>
          </a:xfrm>
        </p:grpSpPr>
        <p:sp>
          <p:nvSpPr>
            <p:cNvPr id="1034" name="Rectangle 18"/>
            <p:cNvSpPr>
              <a:spLocks noChangeArrowheads="1"/>
            </p:cNvSpPr>
            <p:nvPr/>
          </p:nvSpPr>
          <p:spPr bwMode="ltGray">
            <a:xfrm>
              <a:off x="263" y="693"/>
              <a:ext cx="277" cy="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5" name="Rectangle 19"/>
            <p:cNvSpPr>
              <a:spLocks noChangeArrowheads="1"/>
            </p:cNvSpPr>
            <p:nvPr/>
          </p:nvSpPr>
          <p:spPr bwMode="ltGray">
            <a:xfrm>
              <a:off x="505" y="693"/>
              <a:ext cx="207" cy="29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6" name="Rectangle 20"/>
            <p:cNvSpPr>
              <a:spLocks noChangeArrowheads="1"/>
            </p:cNvSpPr>
            <p:nvPr/>
          </p:nvSpPr>
          <p:spPr bwMode="ltGray">
            <a:xfrm>
              <a:off x="340" y="958"/>
              <a:ext cx="268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7" name="Rectangle 21"/>
            <p:cNvSpPr>
              <a:spLocks noChangeArrowheads="1"/>
            </p:cNvSpPr>
            <p:nvPr/>
          </p:nvSpPr>
          <p:spPr bwMode="ltGray">
            <a:xfrm>
              <a:off x="573" y="958"/>
              <a:ext cx="233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8" name="Rectangle 22"/>
            <p:cNvSpPr>
              <a:spLocks noChangeArrowheads="1"/>
            </p:cNvSpPr>
            <p:nvPr/>
          </p:nvSpPr>
          <p:spPr bwMode="ltGray">
            <a:xfrm>
              <a:off x="80" y="912"/>
              <a:ext cx="354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9" name="Rectangle 23"/>
            <p:cNvSpPr>
              <a:spLocks noChangeArrowheads="1"/>
            </p:cNvSpPr>
            <p:nvPr/>
          </p:nvSpPr>
          <p:spPr bwMode="gray">
            <a:xfrm>
              <a:off x="481" y="624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40" name="Rectangle 24"/>
            <p:cNvSpPr>
              <a:spLocks noChangeArrowheads="1"/>
            </p:cNvSpPr>
            <p:nvPr/>
          </p:nvSpPr>
          <p:spPr bwMode="gray">
            <a:xfrm>
              <a:off x="278" y="1121"/>
              <a:ext cx="5183" cy="2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</p:grp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381000" y="0"/>
            <a:ext cx="8763000" cy="381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 pitchFamily="2" charset="-122"/>
              </a:rPr>
              <a:t>CSCI 3150/ESTR 3102  Introduction to Operating Systems</a:t>
            </a:r>
            <a:r>
              <a:rPr lang="en-US" altLang="zh-TW" sz="1200" i="1" dirty="0">
                <a:solidFill>
                  <a:srgbClr val="333333"/>
                </a:solidFill>
                <a:latin typeface="Arial" panose="020B0604020202020204" pitchFamily="34" charset="0"/>
                <a:ea typeface="新细明体" pitchFamily="2" charset="-122"/>
              </a:rPr>
              <a:t>	                                                                                    </a:t>
            </a:r>
            <a:endParaRPr lang="en-US" altLang="zh-TW" sz="1400" i="1" dirty="0">
              <a:solidFill>
                <a:srgbClr val="333333"/>
              </a:solidFill>
              <a:latin typeface="Monotype Corsiva" panose="03010101010201010101" pitchFamily="66" charset="0"/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1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file-intro.pdf" TargetMode="External"/><Relationship Id="rId2" Type="http://schemas.openxmlformats.org/officeDocument/2006/relationships/hyperlink" Target="http://pages.cs.wisc.edu/~remzi/OSTEP/vm-ap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</a:t>
            </a:r>
            <a:r>
              <a:rPr lang="en-HK">
                <a:latin typeface="Times New Roman" panose="02020603050405020304" pitchFamily="18" charset="0"/>
                <a:cs typeface="Times New Roman" panose="02020603050405020304" pitchFamily="18" charset="0"/>
              </a:rPr>
              <a:t>: User-level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   via System Calls (Process)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Values returned by </a:t>
            </a:r>
            <a:r>
              <a:rPr lang="en-US" altLang="zh-TW" sz="3200" dirty="0">
                <a:latin typeface="Courier New" panose="02070309020205020404" pitchFamily="49" charset="0"/>
                <a:ea typeface="新細明體" pitchFamily="18" charset="-120"/>
              </a:rPr>
              <a:t>fork()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880070"/>
            <a:ext cx="8174111" cy="1754326"/>
          </a:xfrm>
        </p:spPr>
        <p:txBody>
          <a:bodyPr wrap="square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The value returned by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fork()</a:t>
            </a:r>
            <a:r>
              <a:rPr lang="en-US" altLang="zh-TW" dirty="0">
                <a:ea typeface="新細明體" pitchFamily="18" charset="-120"/>
              </a:rPr>
              <a:t> allows the parent and the child to execute different part of the code.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fork</a:t>
            </a:r>
            <a:r>
              <a:rPr lang="en-US" altLang="zh-TW" dirty="0">
                <a:ea typeface="新細明體" pitchFamily="18" charset="-120"/>
              </a:rPr>
              <a:t> returns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0 to the child </a:t>
            </a:r>
            <a:r>
              <a:rPr lang="en-US" altLang="zh-TW" dirty="0">
                <a:ea typeface="新細明體" pitchFamily="18" charset="-120"/>
              </a:rPr>
              <a:t>and returns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child’s PID to the parent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endParaRPr lang="en-HK" dirty="0"/>
          </a:p>
        </p:txBody>
      </p:sp>
      <p:sp>
        <p:nvSpPr>
          <p:cNvPr id="4" name="Rectangle 3"/>
          <p:cNvSpPr/>
          <p:nvPr/>
        </p:nvSpPr>
        <p:spPr>
          <a:xfrm>
            <a:off x="1907704" y="2204864"/>
            <a:ext cx="4876800" cy="410445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1432" y="2281530"/>
            <a:ext cx="44582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pPr marL="342900" indent="-342900">
              <a:buAutoNum type="arabicPlain" startAt="16"/>
            </a:pPr>
            <a:r>
              <a:rPr lang="en-US" sz="1400" b="1" dirty="0">
                <a:latin typeface="Consolas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pPr marL="342900" indent="-342900">
              <a:buAutoNum type="arabicPlain" startAt="16"/>
            </a:pPr>
            <a:r>
              <a:rPr lang="en-US" sz="1400" b="1" dirty="0">
                <a:latin typeface="Consolas" pitchFamily="49" charset="0"/>
              </a:rPr>
              <a:t>   return 0;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15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Child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80070"/>
            <a:ext cx="3187651" cy="550125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Create a chain of processes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63688" y="1482017"/>
            <a:ext cx="547688" cy="4297363"/>
            <a:chOff x="5088" y="1210"/>
            <a:chExt cx="345" cy="2707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088" y="1210"/>
              <a:ext cx="345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088" y="2016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2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088" y="2822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088" y="3571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4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60" y="1555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260" y="2362"/>
              <a:ext cx="0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260" y="316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491880" y="880070"/>
            <a:ext cx="3168352" cy="5501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Create a fan of processes</a:t>
            </a:r>
            <a:endParaRPr lang="ko-KR" altLang="en-US" kern="0" dirty="0">
              <a:cs typeface="Courier New" pitchFamily="49" charset="0"/>
            </a:endParaRP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3859164" y="2121779"/>
            <a:ext cx="2560638" cy="1828800"/>
            <a:chOff x="3494" y="1402"/>
            <a:chExt cx="1613" cy="1152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4070" y="1402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1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494" y="2208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2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128" y="2208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3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4762" y="2208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4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3725" y="1748"/>
              <a:ext cx="403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4243" y="1748"/>
              <a:ext cx="0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416" y="1690"/>
              <a:ext cx="461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6804248" y="880070"/>
            <a:ext cx="2016224" cy="5501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How many?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  <a:endParaRPr lang="ko-KR" altLang="en-US" kern="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84"/>
            <a:ext cx="7877175" cy="6826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600" b="0" i="1" dirty="0">
                <a:ea typeface="新細明體" pitchFamily="18" charset="-120"/>
              </a:rPr>
              <a:t>wait( )</a:t>
            </a:r>
            <a:r>
              <a:rPr lang="en-US" altLang="zh-TW" sz="3600" i="1" dirty="0">
                <a:ea typeface="新細明體" pitchFamily="18" charset="-120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908720"/>
            <a:ext cx="856895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After </a:t>
            </a:r>
            <a:r>
              <a:rPr lang="en-US" altLang="zh-TW" b="1" kern="0" dirty="0">
                <a:ea typeface="新細明體" pitchFamily="18" charset="-120"/>
              </a:rPr>
              <a:t>fork</a:t>
            </a:r>
            <a:r>
              <a:rPr lang="en-US" altLang="zh-TW" kern="0" dirty="0">
                <a:ea typeface="新細明體" pitchFamily="18" charset="-120"/>
              </a:rPr>
              <a:t>, both parent and child proceed independently. If a parent wants to wait until the child finishes, it executes </a:t>
            </a:r>
            <a:r>
              <a:rPr lang="en-US" altLang="zh-TW" b="1" kern="0" dirty="0">
                <a:ea typeface="新細明體" pitchFamily="18" charset="-120"/>
              </a:rPr>
              <a:t>wait</a:t>
            </a:r>
            <a:r>
              <a:rPr lang="en-US" altLang="zh-TW" kern="0" dirty="0">
                <a:ea typeface="新細明體" pitchFamily="18" charset="-120"/>
              </a:rPr>
              <a:t> or </a:t>
            </a:r>
            <a:r>
              <a:rPr lang="en-US" altLang="zh-TW" b="1" kern="0" dirty="0" err="1">
                <a:ea typeface="新細明體" pitchFamily="18" charset="-120"/>
              </a:rPr>
              <a:t>waitpid</a:t>
            </a:r>
            <a:r>
              <a:rPr lang="en-US" altLang="zh-TW" kern="0" dirty="0">
                <a:ea typeface="新細明體" pitchFamily="18" charset="-120"/>
              </a:rPr>
              <a:t>.</a:t>
            </a:r>
          </a:p>
          <a:p>
            <a:pPr lvl="1" latinLnBrk="0"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	    </a:t>
            </a:r>
            <a:r>
              <a:rPr lang="en-US" altLang="zh-TW" sz="2000" kern="0" dirty="0">
                <a:ea typeface="新細明體" pitchFamily="18" charset="-120"/>
              </a:rPr>
              <a:t> </a:t>
            </a:r>
            <a:r>
              <a:rPr lang="en-US" altLang="zh-TW" sz="2000" b="1" kern="0" dirty="0" err="1">
                <a:ea typeface="新細明體" pitchFamily="18" charset="-120"/>
              </a:rPr>
              <a:t>pid_t</a:t>
            </a:r>
            <a:r>
              <a:rPr lang="en-US" altLang="zh-TW" sz="2000" b="1" kern="0" dirty="0">
                <a:ea typeface="新細明體" pitchFamily="18" charset="-120"/>
              </a:rPr>
              <a:t> wait(</a:t>
            </a:r>
            <a:r>
              <a:rPr lang="en-US" altLang="zh-TW" sz="2000" b="1" kern="0" dirty="0" err="1">
                <a:ea typeface="新細明體" pitchFamily="18" charset="-120"/>
              </a:rPr>
              <a:t>int</a:t>
            </a:r>
            <a:r>
              <a:rPr lang="en-US" altLang="zh-TW" sz="2000" b="1" kern="0" dirty="0">
                <a:ea typeface="新細明體" pitchFamily="18" charset="-120"/>
              </a:rPr>
              <a:t> *stat);</a:t>
            </a:r>
          </a:p>
          <a:p>
            <a:pPr latinLnBrk="0">
              <a:lnSpc>
                <a:spcPct val="90000"/>
              </a:lnSpc>
              <a:buFont typeface="Wingdings" pitchFamily="2" charset="2"/>
              <a:buNone/>
            </a:pPr>
            <a:endParaRPr lang="en-US" altLang="zh-TW" sz="300" kern="0" dirty="0">
              <a:ea typeface="新細明體" pitchFamily="18" charset="-120"/>
            </a:endParaRP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In general, the </a:t>
            </a:r>
            <a:r>
              <a:rPr lang="en-US" altLang="zh-TW" b="1" kern="0" dirty="0">
                <a:ea typeface="新細明體" pitchFamily="18" charset="-120"/>
              </a:rPr>
              <a:t>wait</a:t>
            </a:r>
            <a:r>
              <a:rPr lang="en-US" altLang="zh-TW" kern="0" dirty="0">
                <a:ea typeface="新細明體" pitchFamily="18" charset="-120"/>
              </a:rPr>
              <a:t> system call 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Cause the caller process to pause until a child terminates or stops or until the caller receives a signal.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However, it returns right away 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if the process has no children or 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if a child has already terminated or stopped but has not yet been waited for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Return value: </a:t>
            </a:r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returns because a child terminated, the return value is positive and is the PID of that child; otherwise,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returns  -1 and sets </a:t>
            </a:r>
            <a:r>
              <a:rPr lang="en-US" altLang="zh-TW" b="1" dirty="0" err="1">
                <a:ea typeface="新細明體" pitchFamily="18" charset="-120"/>
              </a:rPr>
              <a:t>errno</a:t>
            </a:r>
            <a:r>
              <a:rPr lang="en-US" altLang="zh-TW" dirty="0">
                <a:ea typeface="新細明體" pitchFamily="18" charset="-120"/>
              </a:rPr>
              <a:t>.</a:t>
            </a:r>
            <a:endParaRPr lang="en-US" altLang="zh-TW" kern="0" dirty="0">
              <a:ea typeface="新細明體" pitchFamily="18" charset="-120"/>
            </a:endParaRP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What happen if the parent terminates first without waiting for its children? (the children are still running) - Orphan</a:t>
            </a: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The </a:t>
            </a:r>
            <a:r>
              <a:rPr lang="en-US" altLang="zh-TW" b="1" kern="0" dirty="0">
                <a:ea typeface="新細明體" pitchFamily="18" charset="-120"/>
              </a:rPr>
              <a:t>stat</a:t>
            </a:r>
            <a:r>
              <a:rPr lang="en-US" altLang="zh-TW" kern="0" dirty="0">
                <a:ea typeface="新細明體" pitchFamily="18" charset="-120"/>
              </a:rPr>
              <a:t> is a pointer to an integer variable that stores the </a:t>
            </a:r>
            <a:r>
              <a:rPr lang="en-US" altLang="zh-TW" i="1" kern="0" dirty="0">
                <a:ea typeface="新細明體" pitchFamily="18" charset="-120"/>
              </a:rPr>
              <a:t>exit status</a:t>
            </a:r>
            <a:r>
              <a:rPr lang="en-US" altLang="zh-TW" kern="0" dirty="0">
                <a:ea typeface="新細明體" pitchFamily="18" charset="-120"/>
              </a:rPr>
              <a:t> of the child.</a:t>
            </a:r>
          </a:p>
          <a:p>
            <a:pPr marL="0" indent="0" latinLnBrk="0">
              <a:lnSpc>
                <a:spcPct val="90000"/>
              </a:lnSpc>
              <a:buNone/>
            </a:pPr>
            <a:endParaRPr lang="en-US" altLang="zh-TW" kern="0" dirty="0">
              <a:ea typeface="新細明體" pitchFamily="18" charset="-120"/>
            </a:endParaRPr>
          </a:p>
          <a:p>
            <a:pPr lvl="1" latinLnBrk="0">
              <a:lnSpc>
                <a:spcPct val="90000"/>
              </a:lnSpc>
            </a:pPr>
            <a:endParaRPr lang="en-US" altLang="zh-TW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7505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</a:t>
            </a:r>
            <a:r>
              <a:rPr lang="en-US" altLang="ko-KR" b="1" i="1" dirty="0"/>
              <a:t>wait()</a:t>
            </a:r>
            <a:endParaRPr lang="en-HK" dirty="0"/>
          </a:p>
        </p:txBody>
      </p:sp>
      <p:sp>
        <p:nvSpPr>
          <p:cNvPr id="11" name="직사각형 5"/>
          <p:cNvSpPr/>
          <p:nvPr/>
        </p:nvSpPr>
        <p:spPr>
          <a:xfrm>
            <a:off x="755576" y="832058"/>
            <a:ext cx="7992888" cy="5909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errno.h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n=5;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status;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for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1;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n;  ++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                if (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fork()) &gt;0 )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                break;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if((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wait(&amp;status))&lt;0)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("wait(): Return &lt;0 - %d.\n",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 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("My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PID:%d, Parent PID: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25    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26 }</a:t>
            </a:r>
          </a:p>
        </p:txBody>
      </p:sp>
    </p:spTree>
    <p:extLst>
      <p:ext uri="{BB962C8B-B14F-4D97-AF65-F5344CB8AC3E}">
        <p14:creationId xmlns:p14="http://schemas.microsoft.com/office/powerpoint/2010/main" val="2269944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963" y="116632"/>
            <a:ext cx="7953375" cy="5302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sz="3200" b="0" i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system call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528" y="836712"/>
            <a:ext cx="8567936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ea typeface="新細明體" pitchFamily="18" charset="-120"/>
              </a:rPr>
              <a:t>fork</a:t>
            </a:r>
            <a:r>
              <a:rPr lang="en-US" altLang="zh-TW" dirty="0">
                <a:ea typeface="新細明體" pitchFamily="18" charset="-120"/>
              </a:rPr>
              <a:t> system call creates a copy of the calling process. However, many applications require the child process to execute code different from the parent’s.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ea typeface="新細明體" pitchFamily="18" charset="-120"/>
              </a:rPr>
              <a:t>exec()</a:t>
            </a:r>
            <a:r>
              <a:rPr lang="en-US" altLang="zh-TW" dirty="0">
                <a:ea typeface="新細明體" pitchFamily="18" charset="-120"/>
              </a:rPr>
              <a:t> family of system calls provides a facility for overlaying the calling process with a new executable module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loads a new executable into the process image, copies arguments into the process, and calls </a:t>
            </a:r>
            <a:r>
              <a:rPr lang="en-US" altLang="zh-TW" b="1" dirty="0">
                <a:ea typeface="新細明體" pitchFamily="18" charset="-120"/>
              </a:rPr>
              <a:t>main(</a:t>
            </a:r>
            <a:r>
              <a:rPr lang="en-US" altLang="zh-TW" b="1" dirty="0" err="1">
                <a:ea typeface="新細明體" pitchFamily="18" charset="-120"/>
              </a:rPr>
              <a:t>argc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dirty="0" err="1">
                <a:ea typeface="新細明體" pitchFamily="18" charset="-120"/>
              </a:rPr>
              <a:t>argv</a:t>
            </a:r>
            <a:r>
              <a:rPr lang="en-US" altLang="zh-TW" b="1" dirty="0"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successful, </a:t>
            </a:r>
            <a:r>
              <a:rPr lang="en-US" altLang="zh-TW" b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never returns; the calling process is completely overlaid by the new program and is started from its beginning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The traditional way to use the </a:t>
            </a:r>
            <a:r>
              <a:rPr lang="en-US" altLang="zh-TW" b="1" dirty="0">
                <a:ea typeface="新細明體" pitchFamily="18" charset="-120"/>
              </a:rPr>
              <a:t>fork-exec</a:t>
            </a:r>
            <a:r>
              <a:rPr lang="en-US" altLang="zh-TW" dirty="0">
                <a:ea typeface="新細明體" pitchFamily="18" charset="-120"/>
              </a:rPr>
              <a:t> combination is to have the child execute the new program while the parent continues to execute the original code</a:t>
            </a:r>
          </a:p>
        </p:txBody>
      </p:sp>
    </p:spTree>
    <p:extLst>
      <p:ext uri="{BB962C8B-B14F-4D97-AF65-F5344CB8AC3E}">
        <p14:creationId xmlns:p14="http://schemas.microsoft.com/office/powerpoint/2010/main" val="21973143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exec</a:t>
            </a:r>
            <a:r>
              <a:rPr lang="en-US" altLang="ko-KR" b="1" i="1" dirty="0"/>
              <a:t>()</a:t>
            </a:r>
            <a:endParaRPr lang="en-HK" dirty="0"/>
          </a:p>
        </p:txBody>
      </p:sp>
      <p:sp>
        <p:nvSpPr>
          <p:cNvPr id="9" name="직사각형 5"/>
          <p:cNvSpPr/>
          <p:nvPr/>
        </p:nvSpPr>
        <p:spPr>
          <a:xfrm>
            <a:off x="611560" y="772398"/>
            <a:ext cx="7992888" cy="56784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&lt;sys/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status;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char *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"ls";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    char *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[0] = "ls";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= NULL;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if ((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fork()) == -1){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fork()\n");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} else 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0)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        /*child code*/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                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&lt; 0)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       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()\n");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        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25                 }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26         }else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wait(&amp;status)){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27                 /* parent code */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wait()");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29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30         }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31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32         return 0;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33 }</a:t>
            </a:r>
          </a:p>
        </p:txBody>
      </p:sp>
    </p:spTree>
    <p:extLst>
      <p:ext uri="{BB962C8B-B14F-4D97-AF65-F5344CB8AC3E}">
        <p14:creationId xmlns:p14="http://schemas.microsoft.com/office/powerpoint/2010/main" val="35057588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#1: run the command </a:t>
            </a:r>
            <a:r>
              <a:rPr lang="en-US" b="1" i="1" dirty="0">
                <a:solidFill>
                  <a:srgbClr val="C00000"/>
                </a:solidFill>
              </a:rPr>
              <a:t>ls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(Use </a:t>
            </a:r>
            <a:r>
              <a:rPr lang="en-US" b="1" i="1" dirty="0" err="1">
                <a:solidFill>
                  <a:srgbClr val="C00000"/>
                </a:solidFill>
              </a:rPr>
              <a:t>whereis</a:t>
            </a:r>
            <a:r>
              <a:rPr lang="en-US" dirty="0">
                <a:solidFill>
                  <a:schemeClr val="tx1"/>
                </a:solidFill>
              </a:rPr>
              <a:t> to find where a command locates)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1720" y="1268760"/>
            <a:ext cx="4608512" cy="143596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  </a:t>
            </a:r>
          </a:p>
          <a:p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 </a:t>
            </a: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 </a:t>
            </a: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NULL;</a:t>
            </a:r>
          </a:p>
          <a:p>
            <a:endParaRPr lang="en-H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91" y="2901578"/>
            <a:ext cx="8295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*file, char *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exec() family of functions replaces the current process image with a new process image.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latinLnBrk="0" hangingPunct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provides an array of pointers to null-terminated strings that represent the argument list available to the new program. </a:t>
            </a:r>
          </a:p>
          <a:p>
            <a:pPr marL="285750" indent="-285750" eaLnBrk="0" latinLnBrk="0" hangingPunct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argument, by convention, should point to the filename associated with the file being executed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path is the path specified in the environment by PATH variable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eaLnBrk="0" latinLnBrk="0" hangingPunct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of pointers must be terminated by a NULL pointer.</a:t>
            </a:r>
          </a:p>
          <a:p>
            <a:pPr eaLnBrk="0" latinLnBrk="0" hangingPunct="0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execvp</a:t>
            </a:r>
            <a:r>
              <a:rPr lang="en-HK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062" y="0"/>
            <a:ext cx="8001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Variations of </a:t>
            </a:r>
            <a:r>
              <a:rPr lang="en-US" altLang="zh-TW" b="0" dirty="0">
                <a:ea typeface="新細明體" pitchFamily="18" charset="-120"/>
              </a:rPr>
              <a:t>exec </a:t>
            </a:r>
            <a:r>
              <a:rPr lang="en-US" altLang="zh-TW" dirty="0">
                <a:ea typeface="新細明體" pitchFamily="18" charset="-120"/>
              </a:rPr>
              <a:t>system call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8200"/>
            <a:ext cx="8568952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Six variations of the exec system call, which can be distinguished by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SzTx/>
            </a:pPr>
            <a:r>
              <a:rPr lang="en-US" altLang="zh-TW" sz="2200" dirty="0">
                <a:ea typeface="新細明體" pitchFamily="18" charset="-120"/>
              </a:rPr>
              <a:t>the way command-line arguments and environment are passed, and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SzTx/>
            </a:pPr>
            <a:r>
              <a:rPr lang="en-US" altLang="zh-TW" sz="2200" dirty="0">
                <a:ea typeface="新細明體" pitchFamily="18" charset="-120"/>
              </a:rPr>
              <a:t>whether a pathname has to be given for the executable.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 err="1">
                <a:ea typeface="新細明體" pitchFamily="18" charset="-120"/>
              </a:rPr>
              <a:t>execl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calls (</a:t>
            </a:r>
            <a:r>
              <a:rPr lang="en-US" altLang="zh-TW" b="1" i="1" dirty="0" err="1">
                <a:ea typeface="新細明體" pitchFamily="18" charset="-120"/>
              </a:rPr>
              <a:t>execl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execlp</a:t>
            </a:r>
            <a:r>
              <a:rPr lang="en-US" altLang="zh-TW" b="1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b="1" i="1" dirty="0" err="1">
                <a:ea typeface="新細明體" pitchFamily="18" charset="-120"/>
              </a:rPr>
              <a:t>execle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dirty="0">
                <a:ea typeface="新細明體" pitchFamily="18" charset="-120"/>
              </a:rPr>
              <a:t>pass the command-line arguments as a list of pointers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 err="1">
                <a:ea typeface="新細明體" pitchFamily="18" charset="-120"/>
              </a:rPr>
              <a:t>execv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calls (</a:t>
            </a:r>
            <a:r>
              <a:rPr lang="en-US" altLang="zh-TW" b="1" i="1" dirty="0" err="1">
                <a:ea typeface="新細明體" pitchFamily="18" charset="-120"/>
              </a:rPr>
              <a:t>execv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solidFill>
                  <a:srgbClr val="C00000"/>
                </a:solidFill>
                <a:ea typeface="新細明體" pitchFamily="18" charset="-120"/>
              </a:rPr>
              <a:t>execvp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execve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dirty="0">
                <a:ea typeface="新細明體" pitchFamily="18" charset="-120"/>
              </a:rPr>
              <a:t>pass the command-line arguments in an argument array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dirty="0">
                <a:ea typeface="新細明體" pitchFamily="18" charset="-120"/>
              </a:rPr>
              <a:t>In all calls, in addition to the pathname, name of the executable must also be provided, either as a separate parameter or as the first element of the argument array.</a:t>
            </a:r>
          </a:p>
        </p:txBody>
      </p:sp>
    </p:spTree>
    <p:extLst>
      <p:ext uri="{BB962C8B-B14F-4D97-AF65-F5344CB8AC3E}">
        <p14:creationId xmlns:p14="http://schemas.microsoft.com/office/powerpoint/2010/main" val="9568183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800975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Process termination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424936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Upon termination of a process, the OS de-allocates the resources held by the process, updates the appropriate statistics, and notifies other processes: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Canceling pending timers and signals,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Releasing virtual memory spaces,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Releasing locks, closing open files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Notifying the parent in response to a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system call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dirty="0">
                <a:ea typeface="新細明體" pitchFamily="18" charset="-120"/>
              </a:rPr>
              <a:t>What happened if the parent of the terminating process is not currently executing a wait()? – </a:t>
            </a:r>
            <a:r>
              <a:rPr lang="en-US" altLang="zh-TW" i="1" dirty="0">
                <a:ea typeface="新細明體" pitchFamily="18" charset="-120"/>
              </a:rPr>
              <a:t>Zombie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i="1" dirty="0">
                <a:ea typeface="新細明體" pitchFamily="18" charset="-120"/>
              </a:rPr>
              <a:t>A zombie process is not an orphan process – an  orphan process is a process that is still executing, but whose parent has died.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i="1" dirty="0">
                <a:ea typeface="新細明體" pitchFamily="18" charset="-120"/>
              </a:rPr>
              <a:t>All orphan processes are adopted by </a:t>
            </a:r>
            <a:r>
              <a:rPr lang="en-US" altLang="zh-TW" i="1" dirty="0" err="1">
                <a:ea typeface="新細明體" pitchFamily="18" charset="-120"/>
              </a:rPr>
              <a:t>init</a:t>
            </a:r>
            <a:r>
              <a:rPr lang="en-US" altLang="zh-TW" i="1" dirty="0">
                <a:ea typeface="新細明體" pitchFamily="18" charset="-120"/>
              </a:rPr>
              <a:t> (process ID 1)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dirty="0">
                <a:ea typeface="新細明體" pitchFamily="18" charset="-120"/>
              </a:rPr>
              <a:t>A process can terminate either </a:t>
            </a:r>
            <a:r>
              <a:rPr lang="en-US" altLang="zh-TW" i="1" dirty="0">
                <a:ea typeface="新細明體" pitchFamily="18" charset="-120"/>
              </a:rPr>
              <a:t>normally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i="1" dirty="0">
                <a:ea typeface="新細明體" pitchFamily="18" charset="-120"/>
              </a:rPr>
              <a:t>abnormally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5639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84"/>
            <a:ext cx="7543800" cy="914400"/>
          </a:xfrm>
          <a:noFill/>
        </p:spPr>
        <p:txBody>
          <a:bodyPr lIns="92075" tIns="46038" rIns="92075" bIns="46038" anchor="ctr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Normal process termination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610600" cy="495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normal termination occurs if there was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dirty="0">
                <a:ea typeface="新細明體" pitchFamily="18" charset="-120"/>
              </a:rPr>
              <a:t>return</a:t>
            </a:r>
            <a:r>
              <a:rPr lang="en-US" altLang="zh-TW" dirty="0">
                <a:ea typeface="新細明體" pitchFamily="18" charset="-120"/>
              </a:rPr>
              <a:t> from </a:t>
            </a:r>
            <a:r>
              <a:rPr lang="en-US" altLang="zh-TW" b="1" dirty="0">
                <a:ea typeface="新細明體" pitchFamily="18" charset="-120"/>
              </a:rPr>
              <a:t>main</a:t>
            </a:r>
            <a:r>
              <a:rPr lang="en-US" altLang="zh-TW" dirty="0">
                <a:ea typeface="新細明體" pitchFamily="18" charset="-120"/>
              </a:rPr>
              <a:t>,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an implicit return from main,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call to the </a:t>
            </a:r>
            <a:r>
              <a:rPr lang="en-US" altLang="zh-TW" b="1" dirty="0">
                <a:ea typeface="新細明體" pitchFamily="18" charset="-120"/>
              </a:rPr>
              <a:t>_exit</a:t>
            </a:r>
            <a:r>
              <a:rPr lang="en-US" altLang="zh-TW" dirty="0">
                <a:ea typeface="新細明體" pitchFamily="18" charset="-120"/>
              </a:rPr>
              <a:t> system call.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call to the C function </a:t>
            </a: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, or 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 calls user-defined </a:t>
            </a:r>
            <a:r>
              <a:rPr lang="en-US" altLang="zh-TW" i="1" dirty="0">
                <a:ea typeface="新細明體" pitchFamily="18" charset="-120"/>
              </a:rPr>
              <a:t>exit handlers</a:t>
            </a:r>
            <a:r>
              <a:rPr lang="en-US" altLang="zh-TW" dirty="0">
                <a:ea typeface="新細明體" pitchFamily="18" charset="-120"/>
              </a:rPr>
              <a:t> and may provide additional cleanup before it invokes the _exit system call.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 takes a single, integer argument, called </a:t>
            </a:r>
            <a:r>
              <a:rPr lang="en-US" altLang="zh-TW" i="1" dirty="0">
                <a:ea typeface="新細明體" pitchFamily="18" charset="-120"/>
              </a:rPr>
              <a:t>exit status, </a:t>
            </a:r>
            <a:r>
              <a:rPr lang="en-US" altLang="zh-TW" dirty="0">
                <a:ea typeface="新細明體" pitchFamily="18" charset="-120"/>
              </a:rPr>
              <a:t>which will be made available to the parent process (which may be waiting).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By convention, a zero means success, some non-zero value means something has gone wrong.</a:t>
            </a:r>
          </a:p>
        </p:txBody>
      </p:sp>
    </p:spTree>
    <p:extLst>
      <p:ext uri="{BB962C8B-B14F-4D97-AF65-F5344CB8AC3E}">
        <p14:creationId xmlns:p14="http://schemas.microsoft.com/office/powerpoint/2010/main" val="1542159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HW#4</a:t>
                  </a:r>
                  <a:endParaRPr lang="en-HK" altLang="zh-CN" sz="2000" dirty="0"/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HW#2</a:t>
                  </a:r>
                  <a:r>
                    <a:rPr lang="en-US" altLang="zh-CN" sz="2000" dirty="0" smtClean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</a:t>
                  </a:r>
                  <a:r>
                    <a:rPr lang="en-HK" altLang="zh-CN" sz="2000" dirty="0" smtClean="0"/>
                    <a:t>   &amp;</a:t>
                  </a:r>
                  <a:endParaRPr lang="en-US" altLang="zh-CN" sz="2000" dirty="0" smtClean="0"/>
                </a:p>
                <a:p>
                  <a:pPr eaLnBrk="1" hangingPunct="1">
                    <a:defRPr/>
                  </a:pPr>
                  <a:r>
                    <a:rPr lang="en-HK" altLang="zh-CN" sz="2000" dirty="0" smtClean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HW#3</a:t>
              </a:r>
              <a:endParaRPr lang="en-HK" altLang="zh-CN" sz="2000" dirty="0"/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HW#1</a:t>
              </a:r>
              <a:endParaRPr lang="en-HK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8077200" cy="914400"/>
          </a:xfrm>
          <a:noFill/>
        </p:spPr>
        <p:txBody>
          <a:bodyPr lIns="92075" tIns="46038" rIns="92075" bIns="46038" anchor="ctr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Abnormal process termination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26" y="764704"/>
            <a:ext cx="8605838" cy="457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process can terminate </a:t>
            </a:r>
            <a:r>
              <a:rPr lang="en-US" altLang="zh-TW" i="1" dirty="0">
                <a:ea typeface="新細明體" pitchFamily="18" charset="-120"/>
              </a:rPr>
              <a:t>abnormally</a:t>
            </a:r>
            <a:r>
              <a:rPr lang="en-US" altLang="zh-TW" dirty="0">
                <a:ea typeface="新細明體" pitchFamily="18" charset="-120"/>
              </a:rPr>
              <a:t> by 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calling </a:t>
            </a:r>
            <a:r>
              <a:rPr lang="en-US" altLang="zh-TW" sz="2000" b="1" dirty="0">
                <a:ea typeface="新細明體" pitchFamily="18" charset="-120"/>
              </a:rPr>
              <a:t>abort</a:t>
            </a:r>
            <a:r>
              <a:rPr lang="en-US" altLang="zh-TW" sz="2000" dirty="0">
                <a:ea typeface="新細明體" pitchFamily="18" charset="-120"/>
              </a:rPr>
              <a:t>, causing the </a:t>
            </a:r>
            <a:r>
              <a:rPr lang="en-US" altLang="zh-TW" sz="2000" b="1" dirty="0">
                <a:ea typeface="新細明體" pitchFamily="18" charset="-120"/>
              </a:rPr>
              <a:t>SIGABRT</a:t>
            </a:r>
            <a:r>
              <a:rPr lang="en-US" altLang="zh-TW" sz="2000" dirty="0">
                <a:ea typeface="新細明體" pitchFamily="18" charset="-120"/>
              </a:rPr>
              <a:t> signal to be sent to the calling process, or 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processing a signal that causes termination.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dirty="0">
                <a:ea typeface="新細明體" pitchFamily="18" charset="-120"/>
              </a:rPr>
              <a:t>A code dump may be produced.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dirty="0">
                <a:ea typeface="新細明體" pitchFamily="18" charset="-120"/>
              </a:rPr>
              <a:t>User-installed exit handlers will not be called upon abnormal termination.</a:t>
            </a:r>
          </a:p>
        </p:txBody>
      </p:sp>
    </p:spTree>
    <p:extLst>
      <p:ext uri="{BB962C8B-B14F-4D97-AF65-F5344CB8AC3E}">
        <p14:creationId xmlns:p14="http://schemas.microsoft.com/office/powerpoint/2010/main" val="2164642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217" y="-99392"/>
            <a:ext cx="7877175" cy="8937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Background processes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172" y="767680"/>
            <a:ext cx="88392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shell is a command interpreter which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prompts for commands,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reads the commands from standard input, forks children to execute the commands, and waits for the children to finish.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A user can terminate execution of a command by ctrl-c.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dirty="0">
                <a:ea typeface="新細明體" pitchFamily="18" charset="-120"/>
              </a:rPr>
              <a:t>Most shells interpret a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command line ending with &amp;</a:t>
            </a:r>
            <a:r>
              <a:rPr lang="en-US" altLang="zh-TW" dirty="0">
                <a:ea typeface="新細明體" pitchFamily="18" charset="-120"/>
              </a:rPr>
              <a:t> as one that should be executed by a </a:t>
            </a:r>
            <a:r>
              <a:rPr lang="en-US" altLang="zh-TW" i="1" dirty="0">
                <a:ea typeface="新細明體" pitchFamily="18" charset="-120"/>
              </a:rPr>
              <a:t>background</a:t>
            </a:r>
            <a:r>
              <a:rPr lang="en-US" altLang="zh-TW" dirty="0">
                <a:ea typeface="新細明體" pitchFamily="18" charset="-120"/>
              </a:rPr>
              <a:t> process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When a shell creates a background process, it does not wait for the process to complete before issuing a prompt and accepting additional commands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ctrl-c does not terminate a background process.      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15000"/>
              </a:spcBef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39297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System calls related to process</a:t>
            </a:r>
          </a:p>
          <a:p>
            <a:pPr lvl="1"/>
            <a:r>
              <a:rPr lang="en-HK" dirty="0"/>
              <a:t>Creation:  fork()</a:t>
            </a:r>
          </a:p>
          <a:p>
            <a:pPr lvl="1"/>
            <a:r>
              <a:rPr lang="en-US" dirty="0"/>
              <a:t>Wait: wait()</a:t>
            </a:r>
          </a:p>
          <a:p>
            <a:pPr lvl="1"/>
            <a:r>
              <a:rPr lang="en-US" dirty="0"/>
              <a:t>Change: exec()</a:t>
            </a:r>
          </a:p>
          <a:p>
            <a:pPr lvl="1"/>
            <a:r>
              <a:rPr lang="en-US" dirty="0"/>
              <a:t>Terminate: _</a:t>
            </a:r>
            <a:r>
              <a:rPr lang="en-US"/>
              <a:t>exit()</a:t>
            </a:r>
            <a:endParaRPr lang="en-US" dirty="0"/>
          </a:p>
          <a:p>
            <a:r>
              <a:rPr lang="en-US" dirty="0"/>
              <a:t>Next: User-level programming using system calls (process, memory, file)</a:t>
            </a:r>
          </a:p>
          <a:p>
            <a:pPr lvl="1"/>
            <a:r>
              <a:rPr lang="en-US" dirty="0">
                <a:hlinkClick r:id="rId2"/>
              </a:rPr>
              <a:t>Chapter 14 (Memory) 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Chapter 39 (Files)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>
                <a:solidFill>
                  <a:srgbClr val="FF0000"/>
                </a:solidFill>
              </a:rPr>
              <a:t>process</a:t>
            </a:r>
            <a:r>
              <a:rPr lang="en-US" altLang="ko-KR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30462"/>
            <a:ext cx="6048672" cy="530698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2305" y="2204864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6445" y="6156593"/>
            <a:ext cx="58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Unix Operating System (Maurice Bach, 1986)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4" y="880070"/>
            <a:ext cx="8606158" cy="550125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ea typeface="新細明體" pitchFamily="18" charset="-120"/>
              </a:rPr>
              <a:t>process</a:t>
            </a:r>
            <a:r>
              <a:rPr lang="en-US" altLang="zh-TW" dirty="0">
                <a:ea typeface="新細明體" pitchFamily="18" charset="-120"/>
              </a:rPr>
              <a:t> is an instance of a </a:t>
            </a:r>
            <a:r>
              <a:rPr lang="en-US" altLang="zh-TW" b="1" i="1" dirty="0">
                <a:ea typeface="新細明體" pitchFamily="18" charset="-120"/>
              </a:rPr>
              <a:t>program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in execution (running program)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u="sng" dirty="0">
                <a:ea typeface="新細明體" pitchFamily="18" charset="-120"/>
              </a:rPr>
              <a:t>process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i="1" dirty="0">
                <a:ea typeface="新細明體" pitchFamily="18" charset="-120"/>
              </a:rPr>
              <a:t>dynamic</a:t>
            </a:r>
            <a:r>
              <a:rPr lang="en-US" altLang="zh-TW" dirty="0">
                <a:ea typeface="新細明體" pitchFamily="18" charset="-120"/>
              </a:rPr>
              <a:t> while </a:t>
            </a:r>
            <a:r>
              <a:rPr lang="en-US" altLang="zh-TW" u="sng" dirty="0">
                <a:ea typeface="新細明體" pitchFamily="18" charset="-120"/>
              </a:rPr>
              <a:t>program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i="1" dirty="0">
                <a:ea typeface="新細明體" pitchFamily="18" charset="-120"/>
              </a:rPr>
              <a:t>static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 process is the basic unit for competing the resources and CPU scheduling. </a:t>
            </a:r>
          </a:p>
          <a:p>
            <a:pPr marL="457200" lvl="1" indent="0" algn="just" eaLnBrk="1" hangingPunct="1">
              <a:lnSpc>
                <a:spcPct val="95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algn="just"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What happens when a program become a process?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program is read into memory,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 unique process ID is assigned,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ppropriate information is added to the OS kernel structure,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ecessary resources (e.g. registers) to run the program code is allocated, and</a:t>
            </a:r>
            <a:endParaRPr lang="en-US" altLang="zh-CN" dirty="0">
              <a:ea typeface="新細明體" pitchFamily="18" charset="-120"/>
            </a:endParaRP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Have a thread of execution – stream of instructions and a program counter.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3496"/>
            <a:ext cx="8534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Process characteristics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611" y="908720"/>
            <a:ext cx="8650869" cy="2490555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process has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CN" dirty="0">
                <a:ea typeface="新細明體" pitchFamily="18" charset="-120"/>
              </a:rPr>
              <a:t>unique </a:t>
            </a:r>
            <a:r>
              <a:rPr lang="en-US" altLang="zh-TW" dirty="0">
                <a:ea typeface="新細明體" pitchFamily="18" charset="-120"/>
              </a:rPr>
              <a:t>ID</a:t>
            </a:r>
            <a:r>
              <a:rPr lang="en-US" altLang="zh-CN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thread of control,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some private data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A hierarchy of processes by </a:t>
            </a:r>
            <a:r>
              <a:rPr lang="en-US" altLang="zh-TW" i="1" dirty="0">
                <a:ea typeface="新細明體" pitchFamily="18" charset="-120"/>
              </a:rPr>
              <a:t>parent-child</a:t>
            </a:r>
            <a:r>
              <a:rPr lang="en-US" altLang="zh-TW" dirty="0">
                <a:ea typeface="新細明體" pitchFamily="18" charset="-120"/>
              </a:rPr>
              <a:t> links</a:t>
            </a:r>
            <a:endParaRPr lang="en-US" altLang="zh-CN" dirty="0">
              <a:ea typeface="新細明體" pitchFamily="18" charset="-120"/>
            </a:endParaRP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process that executes the request for creation of a process is called the </a:t>
            </a:r>
            <a:r>
              <a:rPr lang="en-US" altLang="zh-TW" i="1" dirty="0">
                <a:ea typeface="新細明體" pitchFamily="18" charset="-120"/>
              </a:rPr>
              <a:t>parent</a:t>
            </a:r>
            <a:r>
              <a:rPr lang="en-US" altLang="zh-TW" dirty="0">
                <a:ea typeface="新細明體" pitchFamily="18" charset="-120"/>
              </a:rPr>
              <a:t> of that process, and the created process is called the </a:t>
            </a:r>
            <a:r>
              <a:rPr lang="en-US" altLang="zh-TW" i="1" dirty="0">
                <a:ea typeface="新細明體" pitchFamily="18" charset="-120"/>
              </a:rPr>
              <a:t>child</a:t>
            </a:r>
            <a:r>
              <a:rPr lang="en-US" altLang="zh-TW" dirty="0">
                <a:ea typeface="新細明體" pitchFamily="18" charset="-120"/>
              </a:rPr>
              <a:t>. </a:t>
            </a:r>
            <a:endParaRPr lang="en-US" altLang="zh-CN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A child process inherits all the </a:t>
            </a:r>
            <a:r>
              <a:rPr lang="en-US" altLang="zh-CN" dirty="0">
                <a:ea typeface="新細明體" pitchFamily="18" charset="-120"/>
              </a:rPr>
              <a:t>properties</a:t>
            </a:r>
            <a:r>
              <a:rPr lang="en-US" altLang="zh-TW" dirty="0">
                <a:ea typeface="新細明體" pitchFamily="18" charset="-120"/>
              </a:rPr>
              <a:t> of its </a:t>
            </a:r>
            <a:r>
              <a:rPr lang="en-US" altLang="zh-TW" i="1" dirty="0">
                <a:ea typeface="新細明體" pitchFamily="18" charset="-120"/>
              </a:rPr>
              <a:t>parent</a:t>
            </a:r>
            <a:r>
              <a:rPr lang="en-US" altLang="zh-TW" dirty="0">
                <a:ea typeface="新細明體" pitchFamily="18" charset="-120"/>
              </a:rPr>
              <a:t> when it is created</a:t>
            </a:r>
            <a:endParaRPr lang="en-US" altLang="zh-CN" dirty="0">
              <a:ea typeface="新細明體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629" b="10379"/>
          <a:stretch/>
        </p:blipFill>
        <p:spPr>
          <a:xfrm>
            <a:off x="2627784" y="3501009"/>
            <a:ext cx="41151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73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664046"/>
            <a:ext cx="8678168" cy="5501258"/>
          </a:xfrm>
        </p:spPr>
        <p:txBody>
          <a:bodyPr/>
          <a:lstStyle/>
          <a:p>
            <a:r>
              <a:rPr lang="en-US" dirty="0"/>
              <a:t>How can we identify processes from one to another?</a:t>
            </a:r>
          </a:p>
          <a:p>
            <a:pPr lvl="1"/>
            <a:r>
              <a:rPr lang="en-US" dirty="0"/>
              <a:t>Each process is given an unique ID number, and is called the </a:t>
            </a:r>
            <a:r>
              <a:rPr lang="en-US" b="1" dirty="0">
                <a:solidFill>
                  <a:srgbClr val="C00000"/>
                </a:solidFill>
              </a:rPr>
              <a:t>process ID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PID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system call, </a:t>
            </a:r>
            <a:r>
              <a:rPr lang="en-US" b="1" dirty="0" err="1">
                <a:latin typeface="Consolas" pitchFamily="49" charset="0"/>
              </a:rPr>
              <a:t>getpid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, prints the PID of the calling process.</a:t>
            </a:r>
          </a:p>
          <a:p>
            <a:r>
              <a:rPr lang="en-US" dirty="0"/>
              <a:t>UID: Each user has a unique user ID</a:t>
            </a:r>
          </a:p>
          <a:p>
            <a:pPr lvl="1"/>
            <a:r>
              <a:rPr lang="en-US" dirty="0"/>
              <a:t>Each process is associated with a particular user called the owner of the process</a:t>
            </a:r>
          </a:p>
          <a:p>
            <a:pPr lvl="1"/>
            <a:r>
              <a:rPr lang="en-US" dirty="0"/>
              <a:t>The owner has certain privileges with respect to the process. </a:t>
            </a:r>
          </a:p>
          <a:p>
            <a:r>
              <a:rPr lang="en-US" dirty="0"/>
              <a:t>Use </a:t>
            </a:r>
            <a:r>
              <a:rPr lang="en-US" dirty="0" err="1"/>
              <a:t>getpid</a:t>
            </a:r>
            <a:r>
              <a:rPr lang="en-US" dirty="0"/>
              <a:t>, </a:t>
            </a:r>
            <a:r>
              <a:rPr lang="en-US" dirty="0" err="1"/>
              <a:t>getppid</a:t>
            </a:r>
            <a:r>
              <a:rPr lang="en-US" dirty="0"/>
              <a:t> and </a:t>
            </a:r>
            <a:r>
              <a:rPr lang="en-US" dirty="0" err="1"/>
              <a:t>getuid</a:t>
            </a:r>
            <a:r>
              <a:rPr lang="en-US" dirty="0"/>
              <a:t> to obtain the ID of the child, the parent, and the owner.</a:t>
            </a:r>
          </a:p>
          <a:p>
            <a:endParaRPr lang="en-US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9592" y="4365104"/>
            <a:ext cx="7848600" cy="1981200"/>
            <a:chOff x="683568" y="2383904"/>
            <a:chExt cx="7848600" cy="1981200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5636568" y="2383904"/>
              <a:ext cx="2895600" cy="19812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5788968" y="2536304"/>
              <a:ext cx="2590800" cy="16764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696" y="2747317"/>
              <a:ext cx="157607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1234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1235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1237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3568" y="2532112"/>
              <a:ext cx="4495800" cy="1752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827584" y="2671936"/>
              <a:ext cx="4160113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#include &lt;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stdio.h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&gt;   // 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printf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()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#include &lt;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unistd.h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&gt;  // 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getpid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()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b="1" dirty="0">
                <a:latin typeface="Consolas" pitchFamily="49" charset="0"/>
                <a:ea typeface="新細明體" pitchFamily="18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int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 main(void) 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{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   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printf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("My PID is %</a:t>
              </a: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d\n",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getpid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() );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    return 0;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}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12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Process ID: using Command </a:t>
            </a:r>
            <a:r>
              <a:rPr lang="en-US" altLang="zh-TW" i="1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is the short for </a:t>
            </a:r>
            <a:r>
              <a:rPr lang="en-US" altLang="zh-TW" b="1" dirty="0">
                <a:ea typeface="新細明體" pitchFamily="18" charset="-120"/>
              </a:rPr>
              <a:t>process status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/>
            <a:r>
              <a:rPr lang="en-US" altLang="zh-TW" i="1" dirty="0"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ps</a:t>
            </a:r>
            <a:r>
              <a:rPr lang="en-US" altLang="zh-TW" i="1" dirty="0"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 lists your current processes</a:t>
            </a:r>
          </a:p>
          <a:p>
            <a:pPr lvl="1" eaLnBrk="1" hangingPunct="1">
              <a:spcBef>
                <a:spcPct val="50000"/>
              </a:spcBef>
            </a:pP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“</a:t>
            </a:r>
            <a:r>
              <a:rPr lang="en-US" altLang="zh-TW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-a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” lists more processes, including ones being run by other users and at other terminals (but not include the shells)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“</a:t>
            </a:r>
            <a:r>
              <a:rPr lang="en-US" altLang="zh-TW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-l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” prints longer, more information lines, including UID, PID, PPID, process status, etc.</a:t>
            </a:r>
          </a:p>
          <a:p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72" y="1988840"/>
            <a:ext cx="3215904" cy="7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026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  <a:endParaRPr lang="en-HK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0"/>
            <a:ext cx="85344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838200"/>
            <a:ext cx="91440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Char char=""/>
              <a:defRPr kumimoji="1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To create a process, we use the system call </a:t>
            </a:r>
            <a:r>
              <a:rPr lang="en-US" b="1" kern="0">
                <a:solidFill>
                  <a:srgbClr val="C00000"/>
                </a:solidFill>
                <a:latin typeface="Consolas" pitchFamily="49" charset="0"/>
              </a:rPr>
              <a:t>fork()</a:t>
            </a:r>
            <a:r>
              <a:rPr lang="en-US" kern="0"/>
              <a:t>.</a:t>
            </a:r>
            <a:endParaRPr lang="en-US" kern="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9064" y="1350360"/>
            <a:ext cx="886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>Not this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886200" y="3733800"/>
            <a:ext cx="1600200" cy="5334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3000" y="3719513"/>
            <a:ext cx="5410200" cy="34248"/>
          </a:xfrm>
          <a:prstGeom prst="lin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581400" y="3490913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62000" y="3048000"/>
            <a:ext cx="2102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Original execution flow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of a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733800" y="4024313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71800" y="4454525"/>
            <a:ext cx="1575368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The process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invokes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fork()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638800" y="4114800"/>
            <a:ext cx="1428596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Child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5257800"/>
            <a:ext cx="42672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066800" y="5562600"/>
            <a:ext cx="533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066800" y="5943600"/>
            <a:ext cx="533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97050" y="5383213"/>
            <a:ext cx="2148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original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97050" y="5764213"/>
            <a:ext cx="2716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newly-created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71600"/>
            <a:ext cx="2578397" cy="15671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98" y="1669230"/>
            <a:ext cx="1255714" cy="125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2203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</a:t>
            </a:r>
            <a:r>
              <a:rPr lang="en-US" altLang="ko-KR" b="1" i="1" dirty="0"/>
              <a:t>fork()</a:t>
            </a:r>
            <a:endParaRPr lang="ko-KR" altLang="en-US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755576" y="899423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("Before: my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sleep(1);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("After: my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%d, return value from fork():%d\n",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5209455"/>
            <a:ext cx="584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fork.c</a:t>
            </a:r>
            <a:r>
              <a:rPr lang="en-US" altLang="ko-KR" sz="14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The code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 creates a child process 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eaLnBrk="0" latinLnBrk="0" hangingPunct="0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 Rounded MT Bold"/>
        <a:ea typeface="Arial Unicode MS"/>
        <a:cs typeface="Arial Unicode MS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102791</TotalTime>
  <Words>2186</Words>
  <Application>Microsoft Office PowerPoint</Application>
  <PresentationFormat>On-screen Show (4:3)</PresentationFormat>
  <Paragraphs>298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Adobe 고딕 Std B</vt:lpstr>
      <vt:lpstr>Arial Unicode MS</vt:lpstr>
      <vt:lpstr>굴림</vt:lpstr>
      <vt:lpstr>GungsuhChe</vt:lpstr>
      <vt:lpstr>HY견고딕</vt:lpstr>
      <vt:lpstr>맑은 고딕</vt:lpstr>
      <vt:lpstr>Myriad Web</vt:lpstr>
      <vt:lpstr>新細明體</vt:lpstr>
      <vt:lpstr>新细明体</vt:lpstr>
      <vt:lpstr>Arial</vt:lpstr>
      <vt:lpstr>Arial Rounded MT Bold</vt:lpstr>
      <vt:lpstr>Comic Sans MS</vt:lpstr>
      <vt:lpstr>Consolas</vt:lpstr>
      <vt:lpstr>Courier New</vt:lpstr>
      <vt:lpstr>Monotype Corsiva</vt:lpstr>
      <vt:lpstr>Tahoma</vt:lpstr>
      <vt:lpstr>Times New Roman</vt:lpstr>
      <vt:lpstr>Wingdings</vt:lpstr>
      <vt:lpstr>양식_공청회_발표자료-총괄-양식</vt:lpstr>
      <vt:lpstr>1_Blends</vt:lpstr>
      <vt:lpstr>Lecture 2: User-level Programming    via System Calls (Process)</vt:lpstr>
      <vt:lpstr>PowerPoint Presentation</vt:lpstr>
      <vt:lpstr>System call</vt:lpstr>
      <vt:lpstr>Process</vt:lpstr>
      <vt:lpstr>Process characteristics</vt:lpstr>
      <vt:lpstr>Process ID</vt:lpstr>
      <vt:lpstr>Process ID: using Command ps </vt:lpstr>
      <vt:lpstr>Process creation</vt:lpstr>
      <vt:lpstr>Example for fork()</vt:lpstr>
      <vt:lpstr>Values returned by fork() </vt:lpstr>
      <vt:lpstr>Create Child Processes</vt:lpstr>
      <vt:lpstr> wait( ) </vt:lpstr>
      <vt:lpstr>Example for wait()</vt:lpstr>
      <vt:lpstr>The exec system call</vt:lpstr>
      <vt:lpstr>Example for exec()</vt:lpstr>
      <vt:lpstr>execvp()</vt:lpstr>
      <vt:lpstr>Variations of exec system call</vt:lpstr>
      <vt:lpstr>Process termination</vt:lpstr>
      <vt:lpstr>Normal process termination</vt:lpstr>
      <vt:lpstr>Abnormal process termination</vt:lpstr>
      <vt:lpstr>Background processes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User-level Programming    via System Calls (Process)</dc:title>
  <cp:lastModifiedBy>Zili Shao (CSD)</cp:lastModifiedBy>
  <cp:revision>20</cp:revision>
  <cp:lastPrinted>2015-03-03T01:48:46Z</cp:lastPrinted>
  <dcterms:created xsi:type="dcterms:W3CDTF">2011-05-01T06:09:10Z</dcterms:created>
  <dcterms:modified xsi:type="dcterms:W3CDTF">2021-09-06T04:04:02Z</dcterms:modified>
</cp:coreProperties>
</file>