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9"/>
  </p:notesMasterIdLst>
  <p:sldIdLst>
    <p:sldId id="284" r:id="rId2"/>
    <p:sldId id="363" r:id="rId3"/>
    <p:sldId id="261" r:id="rId4"/>
    <p:sldId id="311" r:id="rId5"/>
    <p:sldId id="312" r:id="rId6"/>
    <p:sldId id="315" r:id="rId7"/>
    <p:sldId id="316" r:id="rId8"/>
    <p:sldId id="319" r:id="rId9"/>
    <p:sldId id="320" r:id="rId10"/>
    <p:sldId id="340" r:id="rId11"/>
    <p:sldId id="341" r:id="rId12"/>
    <p:sldId id="343" r:id="rId13"/>
    <p:sldId id="353" r:id="rId14"/>
    <p:sldId id="354" r:id="rId15"/>
    <p:sldId id="355" r:id="rId16"/>
    <p:sldId id="357" r:id="rId17"/>
    <p:sldId id="358" r:id="rId18"/>
    <p:sldId id="359" r:id="rId19"/>
    <p:sldId id="344" r:id="rId20"/>
    <p:sldId id="347" r:id="rId21"/>
    <p:sldId id="348" r:id="rId22"/>
    <p:sldId id="349" r:id="rId23"/>
    <p:sldId id="350" r:id="rId24"/>
    <p:sldId id="351" r:id="rId25"/>
    <p:sldId id="360" r:id="rId26"/>
    <p:sldId id="361" r:id="rId27"/>
    <p:sldId id="362" r:id="rId28"/>
    <p:sldId id="364" r:id="rId29"/>
    <p:sldId id="321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292" r:id="rId4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79" d="100"/>
          <a:sy n="79" d="100"/>
        </p:scale>
        <p:origin x="98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3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file-implementa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4: User-level Programming    via System Calls (File &amp; Directory)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096"/>
            <a:ext cx="7848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763000" cy="4953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PMingLiU" pitchFamily="18" charset="-120"/>
              </a:rPr>
              <a:t>To access a file, a process uses a </a:t>
            </a:r>
            <a:r>
              <a:rPr lang="en-US" altLang="zh-TW" i="1" dirty="0">
                <a:ea typeface="PMingLiU" pitchFamily="18" charset="-120"/>
              </a:rPr>
              <a:t>file descriptor</a:t>
            </a:r>
            <a:r>
              <a:rPr lang="en-US" altLang="zh-TW" dirty="0">
                <a:ea typeface="PMingLiU" pitchFamily="18" charset="-120"/>
              </a:rPr>
              <a:t>, which is an index into the process </a:t>
            </a:r>
            <a:r>
              <a:rPr lang="en-US" altLang="zh-TW" i="1" dirty="0">
                <a:ea typeface="PMingLiU" pitchFamily="18" charset="-120"/>
              </a:rPr>
              <a:t>file descriptor table</a:t>
            </a:r>
            <a:r>
              <a:rPr lang="en-US" altLang="zh-TW" dirty="0">
                <a:ea typeface="PMingLiU" pitchFamily="18" charset="-120"/>
              </a:rPr>
              <a:t>, which in turn points to an entry in the </a:t>
            </a:r>
            <a:r>
              <a:rPr lang="en-US" altLang="zh-TW" i="1" dirty="0">
                <a:ea typeface="PMingLiU" pitchFamily="18" charset="-120"/>
              </a:rPr>
              <a:t>system file table</a:t>
            </a:r>
            <a:r>
              <a:rPr lang="en-US" altLang="zh-TW" dirty="0">
                <a:ea typeface="PMingLiU" pitchFamily="18" charset="-120"/>
              </a:rPr>
              <a:t>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>
                <a:ea typeface="PMingLiU" pitchFamily="18" charset="-120"/>
              </a:rPr>
              <a:t>Redirection </a:t>
            </a:r>
            <a:r>
              <a:rPr lang="en-US" altLang="zh-TW" dirty="0">
                <a:ea typeface="PMingLiU" pitchFamily="18" charset="-120"/>
              </a:rPr>
              <a:t>means that the process modifies its file descriptor table entry so that it points to a different entry in the system file table.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TW" dirty="0">
                <a:ea typeface="PMingLiU" pitchFamily="18" charset="-120"/>
              </a:rPr>
              <a:t>Consider the command cat, which reads from a file and echoes to standard output. The following command redirects standard output to </a:t>
            </a:r>
            <a:r>
              <a:rPr lang="en-US" altLang="zh-TW" b="1" dirty="0" err="1">
                <a:ea typeface="PMingLiU" pitchFamily="18" charset="-120"/>
              </a:rPr>
              <a:t>my.file</a:t>
            </a:r>
            <a:r>
              <a:rPr lang="en-US" altLang="zh-TW" dirty="0">
                <a:ea typeface="PMingLiU" pitchFamily="18" charset="-120"/>
              </a:rPr>
              <a:t>                               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ea typeface="PMingLiU" pitchFamily="18" charset="-120"/>
              </a:rPr>
              <a:t>			</a:t>
            </a:r>
            <a:r>
              <a:rPr lang="en-US" altLang="zh-TW" b="1" dirty="0">
                <a:ea typeface="PMingLiU" pitchFamily="18" charset="-120"/>
              </a:rPr>
              <a:t>ls -l &gt; </a:t>
            </a:r>
            <a:r>
              <a:rPr lang="en-US" altLang="zh-TW" b="1" dirty="0" err="1">
                <a:ea typeface="PMingLiU" pitchFamily="18" charset="-120"/>
              </a:rPr>
              <a:t>my.file</a:t>
            </a:r>
            <a:endParaRPr lang="en-US" altLang="zh-TW" b="1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1101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6512" y="87288"/>
            <a:ext cx="9144000" cy="5334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Use “dup()” to implement “redirection”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88912" y="852264"/>
            <a:ext cx="8991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dup() </a:t>
            </a:r>
            <a:r>
              <a:rPr lang="en-US" altLang="zh-CN" dirty="0">
                <a:ea typeface="宋体" panose="02010600030101010101" pitchFamily="2" charset="-122"/>
              </a:rPr>
              <a:t>is a “smart” function that can duplicate the file descriptor, “</a:t>
            </a:r>
            <a:r>
              <a:rPr lang="en-US" altLang="zh-CN" dirty="0" err="1">
                <a:ea typeface="宋体" panose="02010600030101010101" pitchFamily="2" charset="-122"/>
              </a:rPr>
              <a:t>fd</a:t>
            </a:r>
            <a:r>
              <a:rPr lang="en-US" altLang="zh-CN" dirty="0">
                <a:ea typeface="宋体" panose="02010600030101010101" pitchFamily="2" charset="-122"/>
              </a:rPr>
              <a:t>”, to the </a:t>
            </a:r>
            <a:r>
              <a:rPr lang="en-US" altLang="zh-CN" b="1" dirty="0">
                <a:ea typeface="宋体" panose="02010600030101010101" pitchFamily="2" charset="-122"/>
              </a:rPr>
              <a:t>lowest-numbered unused file descriptor </a:t>
            </a:r>
            <a:r>
              <a:rPr lang="en-US" altLang="zh-CN" dirty="0">
                <a:ea typeface="宋体" panose="02010600030101010101" pitchFamily="2" charset="-122"/>
              </a:rPr>
              <a:t>in the file descriptor table.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직사각형 5"/>
          <p:cNvSpPr/>
          <p:nvPr/>
        </p:nvSpPr>
        <p:spPr>
          <a:xfrm>
            <a:off x="251520" y="836712"/>
            <a:ext cx="81369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dup(int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7632848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stat.h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main(void)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int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my.file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", O_CREAT | O_TRUNC | O_WRONLY, S_IRUSR| S_IWUSR 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close(1);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dup(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"ls";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[0] = "ls";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= "-l";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= NULL;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altLang="ko-KR" sz="14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3871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</a:t>
            </a: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</a:t>
            </a: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7631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1138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83539" y="25459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0" y="877781"/>
            <a:ext cx="53435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819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45" y="903932"/>
            <a:ext cx="5514975" cy="4219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7430" y="5517232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8384" y="2987660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8317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430" y="5805264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71" y="930688"/>
            <a:ext cx="5372100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077" y="2943050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65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5536" y="6021288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2702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4974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before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-l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59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896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203" y="933003"/>
            <a:ext cx="15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23555" y="170080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8692" y="45885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execvp</a:t>
            </a:r>
            <a:r>
              <a:rPr lang="en-HK" dirty="0">
                <a:solidFill>
                  <a:srgbClr val="FF0000"/>
                </a:solidFill>
              </a:rPr>
              <a:t>(….)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40259" y="4588525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661448" y="856426"/>
            <a:ext cx="2303040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0057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executing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–l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59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896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203" y="933003"/>
            <a:ext cx="15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23555" y="170080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8692" y="45885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execvp</a:t>
            </a:r>
            <a:r>
              <a:rPr lang="en-HK" dirty="0">
                <a:solidFill>
                  <a:srgbClr val="FF0000"/>
                </a:solidFill>
              </a:rPr>
              <a:t>(….)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40259" y="4797152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606576" y="858540"/>
            <a:ext cx="2303040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745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after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–l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451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6888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812360" y="189932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71297" y="1844824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476004" y="803847"/>
            <a:ext cx="2619356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0578" y="836712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 for “ls -l”</a:t>
            </a:r>
          </a:p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(totally replace the </a:t>
            </a:r>
          </a:p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for Process </a:t>
            </a:r>
            <a:r>
              <a:rPr lang="en-HK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0880" y="2420888"/>
            <a:ext cx="1291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 </a:t>
            </a:r>
          </a:p>
          <a:p>
            <a:pPr eaLnBrk="0" latinLnBrk="0" hangingPunct="0"/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“ls -l” has been redirected to </a:t>
            </a: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47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791575" cy="4572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Communication between parent/child processes via pipe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79512" y="776064"/>
            <a:ext cx="8991600" cy="5029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System call pipe() returns two file descriptors by which we can access the input/output of a pipe (an I/O mechanism)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631410" y="4652709"/>
            <a:ext cx="3984848" cy="533400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2400" dirty="0">
                <a:ea typeface="宋体" panose="02010600030101010101" pitchFamily="2" charset="-122"/>
              </a:rPr>
              <a:t>                  pipe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46085" name="Straight Arrow Connector 8"/>
          <p:cNvCxnSpPr>
            <a:cxnSpLocks noChangeShapeType="1"/>
          </p:cNvCxnSpPr>
          <p:nvPr/>
        </p:nvCxnSpPr>
        <p:spPr bwMode="auto">
          <a:xfrm>
            <a:off x="1884217" y="4898077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Arrow Connector 10"/>
          <p:cNvCxnSpPr>
            <a:cxnSpLocks noChangeShapeType="1"/>
          </p:cNvCxnSpPr>
          <p:nvPr/>
        </p:nvCxnSpPr>
        <p:spPr bwMode="auto">
          <a:xfrm>
            <a:off x="6673458" y="4899664"/>
            <a:ext cx="689993" cy="16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395536" y="4509120"/>
            <a:ext cx="1861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for writing</a:t>
            </a: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6786195" y="4509120"/>
            <a:ext cx="18902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for reading</a:t>
            </a:r>
          </a:p>
        </p:txBody>
      </p:sp>
      <p:sp>
        <p:nvSpPr>
          <p:cNvPr id="10" name="직사각형 5"/>
          <p:cNvSpPr/>
          <p:nvPr/>
        </p:nvSpPr>
        <p:spPr>
          <a:xfrm>
            <a:off x="611560" y="2209175"/>
            <a:ext cx="7992888" cy="12967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[2];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pipe(int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return: 0 success; -1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274" y="5662989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Question: How to implement  “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 –l |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”?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48281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5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814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564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814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20072" y="3573016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3374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33569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3717032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080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</a:t>
            </a:r>
            <a:r>
              <a:rPr lang="en-HK" dirty="0" err="1"/>
              <a:t>wc</a:t>
            </a:r>
            <a:r>
              <a:rPr lang="en-HK" dirty="0"/>
              <a:t>”)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87121" y="3717032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35102" y="3715763"/>
            <a:ext cx="567680" cy="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(ret=fork()) &gt; 0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2724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33569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3717032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0112" y="53732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(“ls”)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53732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60032" y="5589240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540824" y="5578082"/>
            <a:ext cx="567680" cy="11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11370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97560" y="1739720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028384" y="1689650"/>
            <a:ext cx="567680" cy="11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60943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15114" y="1715435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9923" y="805397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805396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75727" y="1700808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02481" y="3404552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13" name="Straight Arrow Connector 8"/>
          <p:cNvCxnSpPr>
            <a:cxnSpLocks noChangeShapeType="1"/>
          </p:cNvCxnSpPr>
          <p:nvPr/>
        </p:nvCxnSpPr>
        <p:spPr bwMode="auto">
          <a:xfrm flipV="1">
            <a:off x="5006074" y="3573016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0"/>
          <p:cNvCxnSpPr>
            <a:cxnSpLocks noChangeShapeType="1"/>
          </p:cNvCxnSpPr>
          <p:nvPr/>
        </p:nvCxnSpPr>
        <p:spPr bwMode="auto">
          <a:xfrm>
            <a:off x="6459703" y="3611928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4499992" y="328498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6663104" y="3323896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64692128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65" y="825802"/>
            <a:ext cx="1821111" cy="3476625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5099090" y="1787443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899" y="87740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812" y="87740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</a:t>
            </a:r>
          </a:p>
          <a:p>
            <a:pPr algn="ctr"/>
            <a:r>
              <a:rPr lang="en-HK" dirty="0"/>
              <a:t>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459703" y="1772816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586457" y="3476560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21" name="Straight Arrow Connector 8"/>
          <p:cNvCxnSpPr>
            <a:cxnSpLocks noChangeShapeType="1"/>
          </p:cNvCxnSpPr>
          <p:nvPr/>
        </p:nvCxnSpPr>
        <p:spPr bwMode="auto">
          <a:xfrm flipV="1">
            <a:off x="4790050" y="3645024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0"/>
          <p:cNvCxnSpPr>
            <a:cxnSpLocks noChangeShapeType="1"/>
          </p:cNvCxnSpPr>
          <p:nvPr/>
        </p:nvCxnSpPr>
        <p:spPr bwMode="auto">
          <a:xfrm>
            <a:off x="6243679" y="3683936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283968" y="3356992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6447080" y="339590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  <p:sp>
        <p:nvSpPr>
          <p:cNvPr id="27" name="Arc 26"/>
          <p:cNvSpPr/>
          <p:nvPr/>
        </p:nvSpPr>
        <p:spPr>
          <a:xfrm>
            <a:off x="3318680" y="2041392"/>
            <a:ext cx="1440160" cy="2880320"/>
          </a:xfrm>
          <a:prstGeom prst="arc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717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65" y="825802"/>
            <a:ext cx="1821111" cy="3476625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5099090" y="1787443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899" y="87740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812" y="87740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</a:t>
            </a:r>
          </a:p>
          <a:p>
            <a:pPr algn="ctr"/>
            <a:r>
              <a:rPr lang="en-HK" dirty="0"/>
              <a:t>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459703" y="1772816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586457" y="3476560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21" name="Straight Arrow Connector 8"/>
          <p:cNvCxnSpPr>
            <a:cxnSpLocks noChangeShapeType="1"/>
          </p:cNvCxnSpPr>
          <p:nvPr/>
        </p:nvCxnSpPr>
        <p:spPr bwMode="auto">
          <a:xfrm flipV="1">
            <a:off x="4790050" y="3645024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0"/>
          <p:cNvCxnSpPr>
            <a:cxnSpLocks noChangeShapeType="1"/>
          </p:cNvCxnSpPr>
          <p:nvPr/>
        </p:nvCxnSpPr>
        <p:spPr bwMode="auto">
          <a:xfrm>
            <a:off x="6243679" y="3683936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283968" y="3356992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6447080" y="339590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825802"/>
            <a:ext cx="1847248" cy="3505504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>
            <a:off x="3318680" y="2041392"/>
            <a:ext cx="1440160" cy="2880320"/>
          </a:xfrm>
          <a:prstGeom prst="arc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6904951" y="1772816"/>
            <a:ext cx="2707609" cy="3240360"/>
          </a:xfrm>
          <a:prstGeom prst="arc">
            <a:avLst>
              <a:gd name="adj1" fmla="val 10743860"/>
              <a:gd name="adj2" fmla="val 16502595"/>
            </a:avLst>
          </a:prstGeom>
          <a:ln w="349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204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48DB-1FC0-49FD-B50D-12CB4745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55563"/>
            <a:ext cx="8929687" cy="585787"/>
          </a:xfrm>
        </p:spPr>
        <p:txBody>
          <a:bodyPr/>
          <a:lstStyle/>
          <a:p>
            <a:r>
              <a:rPr lang="en-HK" dirty="0"/>
              <a:t>More about Pipe (https://man7.org/linux/man-pages/man7/pipe.7.html)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70C-1ED5-44F3-912B-07CEDCC9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822183" cy="5501258"/>
          </a:xfrm>
        </p:spPr>
        <p:txBody>
          <a:bodyPr/>
          <a:lstStyle/>
          <a:p>
            <a:r>
              <a:rPr lang="en-US" dirty="0"/>
              <a:t>Pipes provide a unidirectional </a:t>
            </a:r>
            <a:r>
              <a:rPr lang="en-US" dirty="0" err="1"/>
              <a:t>interprocess</a:t>
            </a:r>
            <a:r>
              <a:rPr lang="en-US" dirty="0"/>
              <a:t> communication channel.  A pipe has a read end and a write end.  Data written to the write end of a pipe can be read from the read end of the pipe.</a:t>
            </a:r>
          </a:p>
          <a:p>
            <a:r>
              <a:rPr lang="en-US" dirty="0"/>
              <a:t> If a process attempts to read from an empty pipe, then read() will block until data is available.  </a:t>
            </a:r>
          </a:p>
          <a:p>
            <a:r>
              <a:rPr lang="en-US" dirty="0"/>
              <a:t>The communication channel provided by a pipe is a byte stream: there is no concept of message boundaries.</a:t>
            </a:r>
          </a:p>
          <a:p>
            <a:r>
              <a:rPr lang="en-US" dirty="0"/>
              <a:t>If all file descriptors referring to the write end of a pipe have been closed, then an attempt to read() from the pipe will see end-of-file (read() will return 0).  If all file descriptors referring to the read end of a pipe have been closed, then a        write() will cause a SIGPIPE signal to be generated for the calling process.  If the calling process is ignoring this signal, then write() fails with the error EPIPE. 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6249783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will </a:t>
            </a:r>
            <a:r>
              <a:rPr lang="en-US" altLang="ko-KR" b="1" dirty="0"/>
              <a:t>buffer</a:t>
            </a:r>
            <a:r>
              <a:rPr lang="en-US" altLang="ko-KR" dirty="0"/>
              <a:t> writes in memory for some time (for performance reasons), e.g. 5 or 30 seconds.</a:t>
            </a:r>
          </a:p>
          <a:p>
            <a:r>
              <a:rPr lang="en-US" altLang="ko-KR" dirty="0"/>
              <a:t>At that later point in time, the write(s) will </a:t>
            </a:r>
            <a:r>
              <a:rPr lang="en-US" altLang="ko-KR" b="1" dirty="0"/>
              <a:t>actually be issued </a:t>
            </a:r>
            <a:r>
              <a:rPr lang="en-US" altLang="ko-KR" dirty="0"/>
              <a:t>to the storage device.</a:t>
            </a:r>
          </a:p>
          <a:p>
            <a:pPr lvl="1"/>
            <a:r>
              <a:rPr lang="en-US" altLang="ko-KR" dirty="0"/>
              <a:t>Writes seem to </a:t>
            </a:r>
            <a:r>
              <a:rPr lang="en-US" altLang="ko-KR" u="sng" dirty="0"/>
              <a:t>complete quickly</a:t>
            </a:r>
            <a:r>
              <a:rPr lang="en-US" altLang="ko-KR" dirty="0"/>
              <a:t>; but data can be </a:t>
            </a:r>
            <a:r>
              <a:rPr lang="en-US" altLang="ko-KR" u="sng" dirty="0"/>
              <a:t>lost</a:t>
            </a:r>
            <a:r>
              <a:rPr lang="en-US" altLang="ko-KR" dirty="0"/>
              <a:t> (e.g., machine crashes).</a:t>
            </a:r>
          </a:p>
          <a:p>
            <a:pPr lvl="1"/>
            <a:r>
              <a:rPr lang="en-US" altLang="ko-KR" dirty="0"/>
              <a:t>However, some applications require persistence guarantee, e.g. DBMS requires force writes to disk from time to time (your bank transactions).</a:t>
            </a:r>
          </a:p>
          <a:p>
            <a:pPr lvl="1"/>
            <a:endParaRPr lang="en-US" altLang="ko-KR" dirty="0"/>
          </a:p>
        </p:txBody>
      </p:sp>
      <p:sp>
        <p:nvSpPr>
          <p:cNvPr id="7" name="직사각형 5"/>
          <p:cNvSpPr/>
          <p:nvPr/>
        </p:nvSpPr>
        <p:spPr>
          <a:xfrm>
            <a:off x="755576" y="4653136"/>
            <a:ext cx="7776864" cy="151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force all dirty (i.e., not yet written) data written to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fsync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() returns once all of theses writes are complete.</a:t>
            </a:r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1814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/>
              <a:t>process</a:t>
            </a:r>
            <a:r>
              <a:rPr lang="en-US" altLang="ko-KR" dirty="0"/>
              <a:t>, access memory</a:t>
            </a:r>
            <a:r>
              <a:rPr lang="en-US" altLang="ko-KR" dirty="0">
                <a:solidFill>
                  <a:srgbClr val="FF0000"/>
                </a:solidFill>
              </a:rPr>
              <a:t>/devices/files</a:t>
            </a:r>
            <a:r>
              <a:rPr lang="en-US" altLang="ko-KR" dirty="0"/>
              <a:t>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2132856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/>
              <a:t>fsync</a:t>
            </a:r>
            <a:r>
              <a:rPr lang="en-US" altLang="ko-KR" dirty="0"/>
              <a:t>()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 some cases, this code needs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the directory that contains the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3556173"/>
            <a:ext cx="66967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O_CREAT | O_WRONLY | O_TRUNC);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&gt; -1)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== size);</a:t>
            </a:r>
          </a:p>
          <a:p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== 0);</a:t>
            </a:r>
          </a:p>
        </p:txBody>
      </p:sp>
      <p:sp>
        <p:nvSpPr>
          <p:cNvPr id="8" name="직사각형 5"/>
          <p:cNvSpPr/>
          <p:nvPr/>
        </p:nvSpPr>
        <p:spPr>
          <a:xfrm>
            <a:off x="1043608" y="880070"/>
            <a:ext cx="6768752" cy="1972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On success, these system calls return zero.  On error, -1 is returned, and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errno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is set appropriately.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9641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rename(char* old, char *new)</a:t>
            </a:r>
          </a:p>
          <a:p>
            <a:pPr lvl="1"/>
            <a:r>
              <a:rPr lang="en-US" altLang="ko-KR" dirty="0"/>
              <a:t>Rename a file to different name.</a:t>
            </a:r>
          </a:p>
          <a:p>
            <a:pPr lvl="1"/>
            <a:r>
              <a:rPr lang="en-US" altLang="ko-KR" dirty="0"/>
              <a:t>It implemented as an </a:t>
            </a:r>
            <a:r>
              <a:rPr lang="en-US" altLang="ko-KR" b="1" dirty="0"/>
              <a:t>atomic call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e.g. Change from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How to update a file atomically: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2852936"/>
            <a:ext cx="69847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mv foo bar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mv uses the system call rename()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4365104"/>
            <a:ext cx="69127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int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 open("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", O_WRONLY|O_CREAT|O_TRUNC, S_IRWXU);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char buffer[20]= "hello";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write(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, buffer,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sizeof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(buffer)); // write out new version of file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fsync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close(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rename("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", "foo.txt");</a:t>
            </a:r>
          </a:p>
        </p:txBody>
      </p:sp>
    </p:spTree>
    <p:extLst>
      <p:ext uri="{BB962C8B-B14F-4D97-AF65-F5344CB8AC3E}">
        <p14:creationId xmlns:p14="http://schemas.microsoft.com/office/powerpoint/2010/main" val="222253567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Show the file metadata</a:t>
            </a:r>
          </a:p>
          <a:p>
            <a:pPr lvl="1"/>
            <a:r>
              <a:rPr lang="en-US" altLang="ko-KR" b="1" dirty="0"/>
              <a:t>Metadata</a:t>
            </a:r>
            <a:r>
              <a:rPr lang="en-US" altLang="ko-KR" dirty="0"/>
              <a:t> is information about each file.</a:t>
            </a:r>
          </a:p>
          <a:p>
            <a:pPr lvl="2"/>
            <a:r>
              <a:rPr lang="en-US" altLang="ko-KR" dirty="0"/>
              <a:t>Size, Low-level name, Permission, …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 is below: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2913325"/>
            <a:ext cx="7128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671630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see stat information, you can use the command line tool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stat.</a:t>
            </a: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r>
              <a:rPr lang="en-US" altLang="ko-KR" dirty="0">
                <a:cs typeface="+mn-cs"/>
              </a:rPr>
              <a:t>File system keeps this type of information in an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>
                <a:cs typeface="+mn-cs"/>
              </a:rPr>
              <a:t> structure.</a:t>
            </a:r>
          </a:p>
          <a:p>
            <a:pPr lvl="1"/>
            <a:endParaRPr lang="en-US" altLang="ko-KR" dirty="0"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470263"/>
            <a:ext cx="777686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</p:txBody>
      </p:sp>
    </p:spTree>
    <p:extLst>
      <p:ext uri="{BB962C8B-B14F-4D97-AF65-F5344CB8AC3E}">
        <p14:creationId xmlns:p14="http://schemas.microsoft.com/office/powerpoint/2010/main" val="1048669459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is Linux command to remove a file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call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to remove a file.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840"/>
            <a:ext cx="66967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foo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unlink(“foo”)		= 0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return 0 upon success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3645024"/>
            <a:ext cx="6264696" cy="8944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Why it calls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unlink()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not “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delete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”?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We can get the answer later. </a:t>
            </a:r>
          </a:p>
        </p:txBody>
      </p:sp>
    </p:spTree>
    <p:extLst>
      <p:ext uri="{BB962C8B-B14F-4D97-AF65-F5344CB8AC3E}">
        <p14:creationId xmlns:p14="http://schemas.microsoft.com/office/powerpoint/2010/main" val="424093003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 directory is created, it is </a:t>
            </a:r>
            <a:r>
              <a:rPr lang="en-US" altLang="ko-KR" dirty="0">
                <a:solidFill>
                  <a:schemeClr val="accent1"/>
                </a:solidFill>
              </a:rPr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Empty directory have two entries: 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(itself), ..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(parent)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3916213"/>
            <a:ext cx="66247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	../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8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 Apr 30 16:17 ./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-x--- 26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4096 Apr 30 16:17 ../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1556792"/>
            <a:ext cx="5184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foo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, 0777)		= 0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61075544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Directories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20688"/>
            <a:ext cx="8786812" cy="5501258"/>
          </a:xfrm>
        </p:spPr>
        <p:txBody>
          <a:bodyPr bIns="0"/>
          <a:lstStyle/>
          <a:p>
            <a:r>
              <a:rPr lang="en-US" altLang="ko-KR" dirty="0"/>
              <a:t>A sample code to read directory entries (like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164808"/>
            <a:ext cx="71287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             // open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NULL)   // read one directory entry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print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outthe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and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of each file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%s\n", (int)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// close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013176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filename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offset to the next direct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d_reclen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length of this record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type of file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66713" y="40466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en-US" altLang="ko-KR" kern="0" dirty="0"/>
              <a:t>The information available within </a:t>
            </a:r>
            <a:r>
              <a:rPr lang="en-US" altLang="ko-KR" kern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kern="0" dirty="0" err="1">
                <a:latin typeface="Courier New" pitchFamily="49" charset="0"/>
                <a:cs typeface="Courier New" pitchFamily="49" charset="0"/>
              </a:rPr>
              <a:t>dirent</a:t>
            </a:r>
            <a:endParaRPr lang="en-US" altLang="ko-KR" kern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70766427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/>
              <a:t>Require that the directory be </a:t>
            </a:r>
            <a:r>
              <a:rPr lang="en-US" altLang="ko-KR" b="1" dirty="0"/>
              <a:t>empty </a:t>
            </a:r>
          </a:p>
          <a:p>
            <a:pPr lvl="2"/>
            <a:r>
              <a:rPr lang="en-US" altLang="ko-KR" dirty="0"/>
              <a:t>i.e. Only has “.” and “..” entries.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04074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link(old pathname, new one)</a:t>
            </a:r>
            <a:endParaRPr lang="en-US" altLang="ko-KR" dirty="0"/>
          </a:p>
          <a:p>
            <a:pPr lvl="1"/>
            <a:r>
              <a:rPr lang="en-US" altLang="ko-KR" b="1" dirty="0"/>
              <a:t>Link</a:t>
            </a:r>
            <a:r>
              <a:rPr lang="en-US" altLang="ko-KR" dirty="0"/>
              <a:t> a new file </a:t>
            </a:r>
            <a:r>
              <a:rPr lang="en-US" altLang="ko-KR"/>
              <a:t>name to </a:t>
            </a:r>
            <a:r>
              <a:rPr lang="en-US" altLang="ko-KR" dirty="0"/>
              <a:t>an old one</a:t>
            </a:r>
          </a:p>
          <a:p>
            <a:pPr lvl="1"/>
            <a:r>
              <a:rPr lang="en-US" altLang="ko-KR" dirty="0"/>
              <a:t>Create another way to refer to </a:t>
            </a:r>
            <a:r>
              <a:rPr lang="en-US" altLang="ko-KR" i="1" dirty="0"/>
              <a:t>the same file</a:t>
            </a:r>
          </a:p>
          <a:p>
            <a:pPr lvl="1"/>
            <a:r>
              <a:rPr lang="en-US" altLang="ko-KR" dirty="0"/>
              <a:t>The command-line link program 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4888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create a hard link, link file to file2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21094267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altLang="ko-KR" dirty="0"/>
              <a:t> works:</a:t>
            </a:r>
          </a:p>
          <a:p>
            <a:pPr lvl="1"/>
            <a:r>
              <a:rPr lang="en-US" altLang="ko-KR" b="1" dirty="0"/>
              <a:t>Create</a:t>
            </a:r>
            <a:r>
              <a:rPr lang="en-US" altLang="ko-KR" dirty="0"/>
              <a:t> another name in the directory.</a:t>
            </a:r>
          </a:p>
          <a:p>
            <a:pPr lvl="1"/>
            <a:r>
              <a:rPr lang="en-US" altLang="ko-KR" b="1" dirty="0"/>
              <a:t>Refer</a:t>
            </a:r>
            <a:r>
              <a:rPr lang="en-US" altLang="ko-KR" dirty="0"/>
              <a:t> it to the </a:t>
            </a:r>
            <a:r>
              <a:rPr lang="en-US" altLang="ko-KR" u="sng" dirty="0"/>
              <a:t>same </a:t>
            </a:r>
            <a:r>
              <a:rPr lang="en-US" altLang="ko-KR" u="sng" dirty="0" err="1"/>
              <a:t>inode</a:t>
            </a:r>
            <a:r>
              <a:rPr lang="en-US" altLang="ko-KR" u="sng" dirty="0"/>
              <a:t> number</a:t>
            </a:r>
            <a:r>
              <a:rPr lang="en-US" altLang="ko-KR" dirty="0"/>
              <a:t> of the original file.</a:t>
            </a:r>
          </a:p>
          <a:p>
            <a:pPr lvl="2"/>
            <a:r>
              <a:rPr lang="en-US" altLang="ko-KR" dirty="0"/>
              <a:t>The file is not copied in any way.</a:t>
            </a:r>
          </a:p>
          <a:p>
            <a:pPr lvl="1"/>
            <a:r>
              <a:rPr lang="en-US" altLang="ko-KR" dirty="0"/>
              <a:t>Then, we now just have two human names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that both refer to the same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6161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Persistent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data </a:t>
            </a:r>
            <a:r>
              <a:rPr lang="en-US" altLang="ko-KR" b="1" dirty="0"/>
              <a:t>intact</a:t>
            </a:r>
            <a:r>
              <a:rPr lang="en-US" altLang="ko-KR" dirty="0"/>
              <a:t> even if there is </a:t>
            </a:r>
            <a:r>
              <a:rPr lang="en-US" altLang="ko-KR" u="sng" dirty="0"/>
              <a:t>a power loss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Hard disk drive</a:t>
            </a:r>
          </a:p>
          <a:p>
            <a:pPr lvl="1"/>
            <a:r>
              <a:rPr lang="en-US" altLang="ko-KR" dirty="0"/>
              <a:t>Solid-state storage device</a:t>
            </a:r>
          </a:p>
          <a:p>
            <a:r>
              <a:rPr lang="en-US" altLang="ko-KR" dirty="0"/>
              <a:t>Two key abstractions in the virtualization of storage</a:t>
            </a:r>
          </a:p>
          <a:p>
            <a:pPr lvl="1"/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38998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Two files have </a:t>
            </a:r>
            <a:r>
              <a:rPr lang="en-US" altLang="ko-KR" b="1" dirty="0"/>
              <a:t>same </a:t>
            </a:r>
            <a:r>
              <a:rPr lang="en-US" altLang="ko-KR" b="1" dirty="0" err="1"/>
              <a:t>inode</a:t>
            </a:r>
            <a:r>
              <a:rPr lang="en-US" altLang="ko-KR" b="1" dirty="0"/>
              <a:t> </a:t>
            </a:r>
            <a:r>
              <a:rPr lang="en-US" altLang="ko-KR" dirty="0"/>
              <a:t>number, but two file name (file, file2).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difference </a:t>
            </a:r>
            <a:r>
              <a:rPr lang="en-US" altLang="ko-KR" dirty="0"/>
              <a:t>between file and file2.</a:t>
            </a:r>
          </a:p>
          <a:p>
            <a:pPr lvl="2"/>
            <a:r>
              <a:rPr lang="en-US" altLang="ko-KR" dirty="0"/>
              <a:t>Both just link to the underlying metadata about the file.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5616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86313790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to remove a file, we call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i="1" dirty="0"/>
              <a:t>reference count</a:t>
            </a:r>
            <a:endParaRPr lang="en-US" altLang="ko-KR" dirty="0"/>
          </a:p>
          <a:p>
            <a:pPr lvl="2"/>
            <a:r>
              <a:rPr lang="en-US" altLang="ko-KR" dirty="0"/>
              <a:t>Track how many different file names have been linked to this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 </a:t>
            </a:r>
            <a:r>
              <a:rPr lang="en-US" altLang="ko-KR" dirty="0"/>
              <a:t>is called, the reference count decrements.</a:t>
            </a:r>
          </a:p>
          <a:p>
            <a:pPr lvl="2"/>
            <a:r>
              <a:rPr lang="en-US" altLang="ko-KR" dirty="0"/>
              <a:t>If the reference count reaches zero, the files system free the </a:t>
            </a:r>
            <a:r>
              <a:rPr lang="en-US" altLang="ko-KR" dirty="0" err="1"/>
              <a:t>inode</a:t>
            </a:r>
            <a:r>
              <a:rPr lang="en-US" altLang="ko-KR" dirty="0"/>
              <a:t> and related data blocks. </a:t>
            </a:r>
            <a:r>
              <a:rPr lang="en-US" altLang="ko-KR" dirty="0">
                <a:sym typeface="Wingdings" pitchFamily="2" charset="2"/>
              </a:rPr>
              <a:t> truly “delete” the file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466781"/>
            <a:ext cx="61942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removed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file2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Still access the file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668897616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cs typeface="Courier New" panose="02070309020205020404" pitchFamily="49" charset="0"/>
              </a:rPr>
              <a:t> shows the reference count of a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/* create file*/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   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3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3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049782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(Soft Link)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is more </a:t>
            </a:r>
            <a:r>
              <a:rPr lang="en-US" altLang="ko-KR" b="1" dirty="0">
                <a:solidFill>
                  <a:schemeClr val="accent6"/>
                </a:solidFill>
              </a:rPr>
              <a:t>useful</a:t>
            </a:r>
            <a:r>
              <a:rPr lang="en-US" altLang="ko-KR" dirty="0"/>
              <a:t> than Hard link.</a:t>
            </a:r>
          </a:p>
          <a:p>
            <a:pPr lvl="1"/>
            <a:r>
              <a:rPr lang="en-US" altLang="ko-KR" dirty="0"/>
              <a:t>Hard Link cannot be created for a directory. </a:t>
            </a:r>
          </a:p>
          <a:p>
            <a:pPr lvl="1"/>
            <a:r>
              <a:rPr lang="en-US" altLang="ko-KR" dirty="0"/>
              <a:t>Hard Link cannot create to a file to other partition.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/>
              <a:t>inode</a:t>
            </a:r>
            <a:r>
              <a:rPr lang="en-US" altLang="ko-KR" dirty="0"/>
              <a:t> numbers are only unique within a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symbolic link: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077072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–s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 : create a symbolic link,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34789371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different between </a:t>
            </a:r>
            <a:r>
              <a:rPr lang="en-US" altLang="ko-KR" i="1" dirty="0"/>
              <a:t>Symbolic link</a:t>
            </a:r>
            <a:r>
              <a:rPr lang="en-US" altLang="ko-KR" dirty="0"/>
              <a:t> and </a:t>
            </a:r>
            <a:r>
              <a:rPr lang="en-US" altLang="ko-KR" i="1" dirty="0"/>
              <a:t>Hard Link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Symbolic links are </a:t>
            </a:r>
            <a:r>
              <a:rPr lang="en-US" altLang="ko-KR" b="1" dirty="0"/>
              <a:t>a third type </a:t>
            </a:r>
            <a:r>
              <a:rPr lang="en-US" altLang="ko-KR" dirty="0"/>
              <a:t>the file system knows about.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size of symbolic link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is </a:t>
            </a:r>
            <a:r>
              <a:rPr lang="en-US" altLang="ko-KR" b="1" dirty="0"/>
              <a:t>4 bytes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 symbolic link holds the </a:t>
            </a:r>
            <a:r>
              <a:rPr lang="en-US" altLang="ko-KR" u="sng" dirty="0"/>
              <a:t>pathname</a:t>
            </a:r>
            <a:r>
              <a:rPr lang="en-US" altLang="ko-KR" dirty="0"/>
              <a:t> of the linked-to file as the data of the link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032392"/>
            <a:ext cx="748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regular file ...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file2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symbolic link ...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Actually a file itself of a different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853497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-al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 2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29 May 3 19:10 ./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4096 May 3 15:14 ../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directory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-r-----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6 May 3 19:10 file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regular file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May 3 19:10 file2 -&gt; file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symbolic link </a:t>
            </a:r>
          </a:p>
        </p:txBody>
      </p:sp>
    </p:spTree>
    <p:extLst>
      <p:ext uri="{BB962C8B-B14F-4D97-AF65-F5344CB8AC3E}">
        <p14:creationId xmlns:p14="http://schemas.microsoft.com/office/powerpoint/2010/main" val="1741226094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link to a longer pathname, our link file would be bigger.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echo hello 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-r----- 1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May 3 19:17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May 3 19:17 file3 -&gt;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12856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Dangling reference</a:t>
            </a:r>
          </a:p>
          <a:p>
            <a:pPr lvl="1"/>
            <a:r>
              <a:rPr lang="en-US" altLang="ko-KR" dirty="0"/>
              <a:t>When remove a original file, symbolic link points nothing.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988840"/>
            <a:ext cx="67687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remove the original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2155147643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System calls related to file &amp; directory</a:t>
            </a:r>
          </a:p>
          <a:p>
            <a:pPr lvl="1"/>
            <a:r>
              <a:rPr lang="en-HK" dirty="0"/>
              <a:t>open(), read(), write(), </a:t>
            </a:r>
            <a:r>
              <a:rPr lang="en-HK" dirty="0" err="1"/>
              <a:t>lseek</a:t>
            </a:r>
            <a:r>
              <a:rPr lang="en-HK" dirty="0"/>
              <a:t>()</a:t>
            </a:r>
          </a:p>
          <a:p>
            <a:pPr lvl="1"/>
            <a:r>
              <a:rPr lang="en-HK" dirty="0"/>
              <a:t>dup(), pipe(), </a:t>
            </a:r>
            <a:r>
              <a:rPr lang="en-HK" dirty="0" err="1"/>
              <a:t>fsync</a:t>
            </a:r>
            <a:r>
              <a:rPr lang="en-HK" dirty="0"/>
              <a:t>(), rename(), stat()</a:t>
            </a:r>
          </a:p>
          <a:p>
            <a:pPr lvl="1"/>
            <a:r>
              <a:rPr lang="en-HK" dirty="0" err="1"/>
              <a:t>mkdir</a:t>
            </a:r>
            <a:r>
              <a:rPr lang="en-HK" dirty="0"/>
              <a:t>(), </a:t>
            </a:r>
            <a:r>
              <a:rPr lang="en-HK" dirty="0" err="1"/>
              <a:t>rmdir</a:t>
            </a:r>
            <a:r>
              <a:rPr lang="en-HK" dirty="0"/>
              <a:t>(), </a:t>
            </a:r>
            <a:r>
              <a:rPr lang="en-HK" dirty="0" err="1"/>
              <a:t>opendir</a:t>
            </a:r>
            <a:r>
              <a:rPr lang="en-HK" dirty="0"/>
              <a:t>(), </a:t>
            </a:r>
            <a:r>
              <a:rPr lang="en-HK" dirty="0" err="1"/>
              <a:t>readdir</a:t>
            </a:r>
            <a:r>
              <a:rPr lang="en-HK" dirty="0"/>
              <a:t>()   </a:t>
            </a:r>
          </a:p>
          <a:p>
            <a:pPr lvl="1"/>
            <a:r>
              <a:rPr lang="en-HK" dirty="0"/>
              <a:t>unlink(),  hard/symbolic link</a:t>
            </a:r>
          </a:p>
          <a:p>
            <a:r>
              <a:rPr lang="en-US" dirty="0"/>
              <a:t>Next: File System Implementation </a:t>
            </a:r>
          </a:p>
          <a:p>
            <a:pPr lvl="1"/>
            <a:r>
              <a:rPr lang="en-US" dirty="0">
                <a:hlinkClick r:id="rId2"/>
              </a:rPr>
              <a:t>Chapter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091467" cy="5501258"/>
          </a:xfrm>
        </p:spPr>
        <p:txBody>
          <a:bodyPr/>
          <a:lstStyle/>
          <a:p>
            <a:r>
              <a:rPr lang="en-US" altLang="ko-KR" dirty="0"/>
              <a:t>File – A container to contain data of a file (a linear array of bytes)</a:t>
            </a:r>
          </a:p>
          <a:p>
            <a:pPr lvl="1"/>
            <a:r>
              <a:rPr lang="en-US" altLang="ko-KR" dirty="0"/>
              <a:t>Each file has low-level name (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/>
              <a:t>Directory – Implement directory tree (directory hierarchy)</a:t>
            </a:r>
          </a:p>
          <a:p>
            <a:pPr lvl="1"/>
            <a:r>
              <a:rPr lang="en-US" altLang="ko-KR" dirty="0"/>
              <a:t>Like a file, it also has a low-level name (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It contains a list of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file name,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r>
              <a:rPr lang="en-US" altLang="ko-KR" dirty="0"/>
              <a:t> pairs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Each entry in a directory refers to either </a:t>
            </a:r>
            <a:r>
              <a:rPr lang="en-US" altLang="ko-KR" i="1" dirty="0"/>
              <a:t>files</a:t>
            </a:r>
            <a:r>
              <a:rPr lang="en-US" altLang="ko-KR" dirty="0"/>
              <a:t> or other </a:t>
            </a:r>
            <a:r>
              <a:rPr lang="en-US" altLang="ko-KR" i="1" dirty="0"/>
              <a:t>directories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chemeClr val="accent6"/>
              </a:solidFill>
            </a:endParaRPr>
          </a:p>
          <a:p>
            <a:endParaRPr lang="ko-KR" altLang="en-US" dirty="0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716016" y="892556"/>
            <a:ext cx="4428419" cy="2608452"/>
            <a:chOff x="1104" y="1056"/>
            <a:chExt cx="4654" cy="203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44" y="1056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/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277" y="1580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dirC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811" y="1523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solidFill>
                    <a:srgbClr val="C00000"/>
                  </a:solidFill>
                  <a:latin typeface="Times New Roman" panose="02020603050405020304" pitchFamily="18" charset="0"/>
                  <a:ea typeface="新细明体"/>
                  <a:cs typeface="新细明体"/>
                </a:rPr>
                <a:t>dirA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717" y="2222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dirB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749" y="2274"/>
              <a:ext cx="10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My1.dat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675" y="2280"/>
              <a:ext cx="10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My2.dat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04" y="2222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My3.dat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083" y="2804"/>
              <a:ext cx="1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My1.dat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622" y="1347"/>
              <a:ext cx="1210" cy="2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832" y="1347"/>
              <a:ext cx="1325" cy="1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450" y="1871"/>
              <a:ext cx="115" cy="34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3005" y="1814"/>
              <a:ext cx="1152" cy="4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157" y="1871"/>
              <a:ext cx="57" cy="4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157" y="1814"/>
              <a:ext cx="864" cy="4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429" y="2514"/>
              <a:ext cx="57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733" y="1056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root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3408" y="1174"/>
              <a:ext cx="14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17964"/>
              </p:ext>
            </p:extLst>
          </p:nvPr>
        </p:nvGraphicFramePr>
        <p:xfrm>
          <a:off x="5122540" y="4184104"/>
          <a:ext cx="3124200" cy="1981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40952488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58110978"/>
                    </a:ext>
                  </a:extLst>
                </a:gridCol>
              </a:tblGrid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31471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479327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dirB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37296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My1.dat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24116"/>
                  </a:ext>
                </a:extLst>
              </a:tr>
              <a:tr h="3389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My2.dat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60895"/>
                  </a:ext>
                </a:extLst>
              </a:tr>
            </a:tbl>
          </a:graphicData>
        </a:graphic>
      </p:graphicFrame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932040" y="3726903"/>
            <a:ext cx="3071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0" dirty="0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  </a:t>
            </a:r>
            <a:r>
              <a:rPr lang="en-US" altLang="zh-TW" sz="2000" b="0" dirty="0" err="1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inode</a:t>
            </a:r>
            <a:r>
              <a:rPr lang="en-US" altLang="zh-TW" sz="2000" b="0" dirty="0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 number      file name</a:t>
            </a:r>
          </a:p>
        </p:txBody>
      </p:sp>
      <p:sp>
        <p:nvSpPr>
          <p:cNvPr id="27" name="Oval 26"/>
          <p:cNvSpPr/>
          <p:nvPr/>
        </p:nvSpPr>
        <p:spPr>
          <a:xfrm>
            <a:off x="4130224" y="3520464"/>
            <a:ext cx="4874732" cy="3151566"/>
          </a:xfrm>
          <a:prstGeom prst="ellipse">
            <a:avLst/>
          </a:prstGeom>
          <a:solidFill>
            <a:schemeClr val="accent3">
              <a:lumMod val="20000"/>
              <a:lumOff val="80000"/>
              <a:alpha val="1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Curved Connector 28"/>
          <p:cNvCxnSpPr>
            <a:stCxn id="21" idx="0"/>
          </p:cNvCxnSpPr>
          <p:nvPr/>
        </p:nvCxnSpPr>
        <p:spPr>
          <a:xfrm rot="5400000">
            <a:off x="6360711" y="2272386"/>
            <a:ext cx="1669032" cy="851619"/>
          </a:xfrm>
          <a:prstGeom prst="curvedConnector3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57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system call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/>
              <a:t> create file.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dirty="0"/>
              <a:t> : only write to that file while opened.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dirty="0"/>
              <a:t> : make the file size zero (remove any existing content).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 system call returns </a:t>
            </a:r>
            <a:r>
              <a:rPr lang="en-US" altLang="ko-KR" b="1" dirty="0">
                <a:solidFill>
                  <a:schemeClr val="accent6"/>
                </a:solidFill>
              </a:rPr>
              <a:t>file descriptor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File descriptor </a:t>
            </a:r>
            <a:r>
              <a:rPr lang="en-US" altLang="ko-KR" dirty="0"/>
              <a:t>is an </a:t>
            </a:r>
            <a:r>
              <a:rPr lang="en-US" altLang="ko-KR" u="sng" dirty="0"/>
              <a:t>integer</a:t>
            </a:r>
            <a:r>
              <a:rPr lang="en-US" altLang="ko-KR" dirty="0"/>
              <a:t>, and is used to access files.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number of bytes to read from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Return the number of bytes it read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number of bytes to write to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Return the number of bytes it write</a:t>
            </a:r>
          </a:p>
          <a:p>
            <a:pPr lvl="2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20080" y="1340768"/>
            <a:ext cx="81724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/home/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ann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/my.dat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6806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Story behind open()  (Unix System V)</a:t>
            </a:r>
            <a:endParaRPr lang="ko-KR" altLang="en-US" dirty="0"/>
          </a:p>
        </p:txBody>
      </p:sp>
      <p:sp>
        <p:nvSpPr>
          <p:cNvPr id="9" name="직사각형 5"/>
          <p:cNvSpPr/>
          <p:nvPr/>
        </p:nvSpPr>
        <p:spPr>
          <a:xfrm>
            <a:off x="360040" y="908720"/>
            <a:ext cx="817240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/home/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ann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/my.dat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355976" y="1392114"/>
            <a:ext cx="4392488" cy="18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A file descriptor specifies the index into file descriptor table (FDT) of the process.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Entries of FDT contain pointers to entries in system file table (SFT).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When a file is opened, an entry is created in both EDT and SFT.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SFT entry contains information about whether a file is open for read or write, protection, and lock, the file offset, where the next data is read from or written to in the file, etc.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Several entries in SFT may point to the same physical file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556792"/>
            <a:ext cx="4320479" cy="3528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56592" y="5085184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myfd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file descriptor for the newly-created file) is 3  </a:t>
            </a:r>
          </a:p>
          <a:p>
            <a:pPr lvl="2" algn="just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is created, file descriptor 0, 1, 2, are opened by default for standard input/ output/ error.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1406" y="5096697"/>
            <a:ext cx="4248472" cy="1311926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just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2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has a </a:t>
            </a:r>
            <a:r>
              <a:rPr lang="en-US" altLang="ko-KR" b="1" dirty="0">
                <a:solidFill>
                  <a:schemeClr val="accent6"/>
                </a:solidFill>
              </a:rPr>
              <a:t>current offset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ko-KR" b="1" dirty="0"/>
              <a:t>where</a:t>
            </a:r>
            <a:r>
              <a:rPr lang="en-US" altLang="ko-KR" dirty="0"/>
              <a:t> the next read or write will begin reading from or writing to within the file.</a:t>
            </a:r>
          </a:p>
          <a:p>
            <a:r>
              <a:rPr lang="en-US" altLang="ko-KR" dirty="0"/>
              <a:t>Update the current offset</a:t>
            </a:r>
          </a:p>
          <a:p>
            <a:pPr lvl="1"/>
            <a:r>
              <a:rPr lang="en-US" altLang="ko-KR" b="1" dirty="0"/>
              <a:t>Implicitly</a:t>
            </a:r>
            <a:r>
              <a:rPr lang="en-US" altLang="ko-KR" dirty="0"/>
              <a:t>: A read or write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bytes takes place,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is added to the current offset.</a:t>
            </a:r>
          </a:p>
          <a:p>
            <a:pPr lvl="1"/>
            <a:r>
              <a:rPr lang="en-US" altLang="ko-KR" b="1" dirty="0"/>
              <a:t>Explicitly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lseek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1185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Writing, But Not Sequentially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dirty="0"/>
              <a:t> : File descriptor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dirty="0"/>
              <a:t> : Position the file offset to a particular location within the file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whence</a:t>
            </a:r>
            <a:r>
              <a:rPr lang="en-US" altLang="ko-KR" dirty="0"/>
              <a:t> : Determine how the seek is performed</a:t>
            </a:r>
          </a:p>
          <a:p>
            <a:pPr lvl="2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734481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4203665"/>
            <a:ext cx="67687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SEEK_SET, the offset is set to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SEEK_CUR, the offset is set to its current location plus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SEEK_END, the offset is set to the size of the file plus offset bytes.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39133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From the man page: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8729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105020</TotalTime>
  <Words>6307</Words>
  <Application>Microsoft Office PowerPoint</Application>
  <PresentationFormat>On-screen Show (4:3)</PresentationFormat>
  <Paragraphs>882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Courier</vt:lpstr>
      <vt:lpstr>굴림</vt:lpstr>
      <vt:lpstr>HY견고딕</vt:lpstr>
      <vt:lpstr>맑은 고딕</vt:lpstr>
      <vt:lpstr>Arial</vt:lpstr>
      <vt:lpstr>Courier New</vt:lpstr>
      <vt:lpstr>Tahoma</vt:lpstr>
      <vt:lpstr>Times New Roman</vt:lpstr>
      <vt:lpstr>Wingdings</vt:lpstr>
      <vt:lpstr>양식_공청회_발표자료-총괄-양식</vt:lpstr>
      <vt:lpstr>Lecture 4: User-level Programming    via System Calls (File &amp; Directory)</vt:lpstr>
      <vt:lpstr>PowerPoint Presentation</vt:lpstr>
      <vt:lpstr>System call</vt:lpstr>
      <vt:lpstr>Persistent Storage</vt:lpstr>
      <vt:lpstr>File and Directory</vt:lpstr>
      <vt:lpstr>Creating Files</vt:lpstr>
      <vt:lpstr>The Story behind open()  (Unix System V)</vt:lpstr>
      <vt:lpstr>Reading And Writing, But Not Sequentially</vt:lpstr>
      <vt:lpstr>Reading And Writing, But Not Sequentially (Cont.)</vt:lpstr>
      <vt:lpstr>I/O redirection</vt:lpstr>
      <vt:lpstr>Use “dup()” to implement “redirection”</vt:lpstr>
      <vt:lpstr>I/O redirection</vt:lpstr>
      <vt:lpstr>I/O redirection (continue)</vt:lpstr>
      <vt:lpstr>I/O redirection (continue)</vt:lpstr>
      <vt:lpstr>I/O redirection (continue)</vt:lpstr>
      <vt:lpstr>I/O redirection (continue; before execvp(…) )</vt:lpstr>
      <vt:lpstr>I/O redirection (continue; executing execvp(…) )</vt:lpstr>
      <vt:lpstr>I/O redirection (continue; after execvp(…) )</vt:lpstr>
      <vt:lpstr>Communication between parent/child processes via pipe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More about Pipe (https://man7.org/linux/man-pages/man7/pipe.7.html)</vt:lpstr>
      <vt:lpstr>Writing Immediately with fsync()</vt:lpstr>
      <vt:lpstr>Writing Immediately with fsync() (Cont.)</vt:lpstr>
      <vt:lpstr>Renaming Files</vt:lpstr>
      <vt:lpstr>Getting Information About Files</vt:lpstr>
      <vt:lpstr>Getting Information About Files (Cont.)</vt:lpstr>
      <vt:lpstr>Removing Files</vt:lpstr>
      <vt:lpstr>Making Directories</vt:lpstr>
      <vt:lpstr>Reading Directories </vt:lpstr>
      <vt:lpstr>Deleting Directories</vt:lpstr>
      <vt:lpstr>Hard Links</vt:lpstr>
      <vt:lpstr>Hard Links (Cont.)</vt:lpstr>
      <vt:lpstr>Hard Links (Cont.)</vt:lpstr>
      <vt:lpstr>Hard Links (Cont.)</vt:lpstr>
      <vt:lpstr>Hard Links (Cont.)</vt:lpstr>
      <vt:lpstr>Symbolic Links (Soft Link)</vt:lpstr>
      <vt:lpstr>Symbolic Links (Cont.)</vt:lpstr>
      <vt:lpstr>Symbolic Links (Cont.)</vt:lpstr>
      <vt:lpstr>Symbolic Links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Zili Shao (CSD)</cp:lastModifiedBy>
  <cp:revision>48</cp:revision>
  <cp:lastPrinted>2015-03-03T01:48:46Z</cp:lastPrinted>
  <dcterms:created xsi:type="dcterms:W3CDTF">2011-05-01T06:09:10Z</dcterms:created>
  <dcterms:modified xsi:type="dcterms:W3CDTF">2021-09-28T03:34:47Z</dcterms:modified>
</cp:coreProperties>
</file>