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0"/>
  </p:notesMasterIdLst>
  <p:sldIdLst>
    <p:sldId id="284" r:id="rId2"/>
    <p:sldId id="363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64" r:id="rId17"/>
    <p:sldId id="366" r:id="rId18"/>
    <p:sldId id="306" r:id="rId19"/>
    <p:sldId id="365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92" r:id="rId2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1860" autoAdjust="0"/>
  </p:normalViewPr>
  <p:slideViewPr>
    <p:cSldViewPr>
      <p:cViewPr varScale="1">
        <p:scale>
          <a:sx n="116" d="100"/>
          <a:sy n="116" d="100"/>
        </p:scale>
        <p:origin x="11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84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HK" dirty="0"/>
              <a:t>5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File System Implementation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Disks are not byte addressable, but sector addressable.</a:t>
            </a:r>
          </a:p>
          <a:p>
            <a:r>
              <a:rPr lang="en-US" altLang="ko-KR" dirty="0"/>
              <a:t>Disk consist of a large number of addressable sectors, (512 bytes)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Fetch the </a:t>
            </a:r>
            <a:r>
              <a:rPr lang="en-US" altLang="ko-KR" dirty="0" smtClean="0">
                <a:cs typeface="Courier New" panose="02070309020205020404" pitchFamily="49" charset="0"/>
              </a:rPr>
              <a:t>block of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cs typeface="Courier New" panose="02070309020205020404" pitchFamily="49" charset="0"/>
              </a:rPr>
              <a:t>inode</a:t>
            </a:r>
            <a:r>
              <a:rPr lang="en-US" altLang="ko-KR" dirty="0" smtClean="0">
                <a:cs typeface="Courier New" panose="02070309020205020404" pitchFamily="49" charset="0"/>
              </a:rPr>
              <a:t> </a:t>
            </a:r>
            <a:r>
              <a:rPr lang="en-US" altLang="ko-KR" dirty="0">
                <a:cs typeface="Courier New" panose="02070309020205020404" pitchFamily="49" charset="0"/>
              </a:rPr>
              <a:t>number: 32)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Sector address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altLang="ko-KR" dirty="0">
                <a:cs typeface="Courier New" panose="02070309020205020404" pitchFamily="49" charset="0"/>
              </a:rPr>
              <a:t>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block: </a:t>
            </a:r>
          </a:p>
          <a:p>
            <a:pPr lvl="3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: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inumber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 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sector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inodeStartAddr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 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sectorsize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84" y="5406887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07504" y="4480996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16360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38045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352110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466174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80239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694303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08368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922432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036496" y="41105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5896" y="4128842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9889" y="4128842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3637" y="4128842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3757" y="4128842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15885" y="4128842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3832" y="5406887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3728" y="5406887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9386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36096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6216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6336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4448" y="5406887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77358" y="3718311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2336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altLang="ko-KR" dirty="0"/>
              <a:t> have all of the information about a file </a:t>
            </a:r>
          </a:p>
          <a:p>
            <a:pPr lvl="1"/>
            <a:r>
              <a:rPr lang="en-US" altLang="ko-KR" sz="2000" dirty="0">
                <a:cs typeface="+mn-cs"/>
              </a:rPr>
              <a:t>File type (regular file, directory, etc.),</a:t>
            </a:r>
          </a:p>
          <a:p>
            <a:pPr lvl="1"/>
            <a:r>
              <a:rPr lang="en-US" altLang="ko-KR" sz="2000" dirty="0">
                <a:cs typeface="+mn-cs"/>
              </a:rPr>
              <a:t>Size, the number of blocks allocated to it.</a:t>
            </a:r>
          </a:p>
          <a:p>
            <a:pPr lvl="1"/>
            <a:r>
              <a:rPr lang="en-US" altLang="ko-KR" sz="2000" dirty="0">
                <a:cs typeface="+mn-cs"/>
              </a:rPr>
              <a:t>Protection information(who ones the file, who can access, </a:t>
            </a:r>
            <a:r>
              <a:rPr lang="en-US" altLang="ko-KR" sz="2000" dirty="0" err="1">
                <a:cs typeface="+mn-cs"/>
              </a:rPr>
              <a:t>etc</a:t>
            </a:r>
            <a:r>
              <a:rPr lang="en-US" altLang="ko-KR" sz="2000" dirty="0">
                <a:cs typeface="+mn-cs"/>
              </a:rPr>
              <a:t>).</a:t>
            </a:r>
          </a:p>
          <a:p>
            <a:pPr lvl="1"/>
            <a:r>
              <a:rPr lang="en-US" altLang="ko-KR" sz="2000" dirty="0">
                <a:cs typeface="+mn-cs"/>
              </a:rPr>
              <a:t>Time information.</a:t>
            </a:r>
          </a:p>
          <a:p>
            <a:pPr lvl="1"/>
            <a:r>
              <a:rPr lang="en-US" altLang="ko-KR" sz="2000" dirty="0">
                <a:cs typeface="+mn-cs"/>
              </a:rPr>
              <a:t>Etc.</a:t>
            </a: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8638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732" y="980728"/>
            <a:ext cx="8786812" cy="50405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Size 	Name		What is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 field for?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mode		can this file be read/written/executed?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</a:t>
            </a:r>
            <a:r>
              <a:rPr lang="en-US" altLang="ko-KR" sz="1400" dirty="0" err="1">
                <a:cs typeface="Courier New" panose="02070309020205020404" pitchFamily="49" charset="0"/>
              </a:rPr>
              <a:t>uid</a:t>
            </a:r>
            <a:r>
              <a:rPr lang="en-US" altLang="ko-KR" sz="1400" dirty="0">
                <a:cs typeface="Courier New" panose="02070309020205020404" pitchFamily="49" charset="0"/>
              </a:rPr>
              <a:t>     		who owns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size		how many bytes are in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time 		what time was this file last accessed?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ctime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file created?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	</a:t>
            </a:r>
            <a:r>
              <a:rPr lang="en-US" altLang="ko-KR" sz="1400" dirty="0" err="1">
                <a:cs typeface="Courier New" panose="02070309020205020404" pitchFamily="49" charset="0"/>
              </a:rPr>
              <a:t>mtime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file last modified?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dtime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 deleted?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gid</a:t>
            </a:r>
            <a:r>
              <a:rPr lang="en-US" altLang="ko-KR" sz="1400" dirty="0">
                <a:cs typeface="Courier New" panose="02070309020205020404" pitchFamily="49" charset="0"/>
              </a:rPr>
              <a:t>		which group does this file belong to?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</a:t>
            </a:r>
            <a:r>
              <a:rPr lang="en-US" altLang="ko-KR" sz="1400" dirty="0" err="1">
                <a:cs typeface="Courier New" panose="02070309020205020404" pitchFamily="49" charset="0"/>
              </a:rPr>
              <a:t>links_count</a:t>
            </a:r>
            <a:r>
              <a:rPr lang="en-US" altLang="ko-KR" sz="1400" dirty="0">
                <a:cs typeface="Courier New" panose="02070309020205020404" pitchFamily="49" charset="0"/>
              </a:rPr>
              <a:t>		how many hard links are there to this file?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blocks		how many blocks have been allocated to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flags		how should </a:t>
            </a:r>
            <a:r>
              <a:rPr lang="en-US" altLang="ko-KR" sz="1400" dirty="0" err="1">
                <a:cs typeface="Courier New" panose="02070309020205020404" pitchFamily="49" charset="0"/>
              </a:rPr>
              <a:t>ext2</a:t>
            </a:r>
            <a:r>
              <a:rPr lang="en-US" altLang="ko-KR" sz="1400" dirty="0">
                <a:cs typeface="Courier New" panose="02070309020205020404" pitchFamily="49" charset="0"/>
              </a:rPr>
              <a:t> use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	</a:t>
            </a:r>
            <a:r>
              <a:rPr lang="en-US" altLang="ko-KR" sz="1400" dirty="0" err="1">
                <a:cs typeface="Courier New" panose="02070309020205020404" pitchFamily="49" charset="0"/>
              </a:rPr>
              <a:t>osd1</a:t>
            </a:r>
            <a:r>
              <a:rPr lang="en-US" altLang="ko-KR" sz="1400" dirty="0">
                <a:cs typeface="Courier New" panose="02070309020205020404" pitchFamily="49" charset="0"/>
              </a:rPr>
              <a:t>		an OS-dependent field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60 	block		a set of disk pointers (15 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generation		file version (used by NFS)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file_acl</a:t>
            </a:r>
            <a:r>
              <a:rPr lang="en-US" altLang="ko-KR" sz="1400" dirty="0">
                <a:cs typeface="Courier New" panose="02070309020205020404" pitchFamily="49" charset="0"/>
              </a:rPr>
              <a:t>		a new permissions model beyond mode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dir_acl</a:t>
            </a:r>
            <a:r>
              <a:rPr lang="en-US" altLang="ko-KR" sz="1400" dirty="0">
                <a:cs typeface="Courier New" panose="02070309020205020404" pitchFamily="49" charset="0"/>
              </a:rPr>
              <a:t>		called access control lists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faddr</a:t>
            </a:r>
            <a:r>
              <a:rPr lang="en-US" altLang="ko-KR" sz="1400" dirty="0">
                <a:cs typeface="Courier New" panose="02070309020205020404" pitchFamily="49" charset="0"/>
              </a:rPr>
              <a:t>		an unsupported field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12 	</a:t>
            </a:r>
            <a:r>
              <a:rPr lang="en-US" altLang="ko-KR" sz="1400" dirty="0" err="1">
                <a:cs typeface="Courier New" panose="02070309020205020404" pitchFamily="49" charset="0"/>
              </a:rPr>
              <a:t>i_osd2</a:t>
            </a:r>
            <a:r>
              <a:rPr lang="en-US" altLang="ko-KR" sz="1400" dirty="0">
                <a:cs typeface="Courier New" panose="02070309020205020404" pitchFamily="49" charset="0"/>
              </a:rPr>
              <a:t>		another OS-dependent field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6001543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EXT2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3700" y="1257712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51431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support bigger files, we use multi-level index.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Indirect pointer</a:t>
            </a:r>
            <a:r>
              <a:rPr lang="en-US" altLang="ko-KR" b="1" dirty="0"/>
              <a:t> </a:t>
            </a:r>
            <a:r>
              <a:rPr lang="en-US" altLang="ko-KR" dirty="0"/>
              <a:t>points to a block that contains more pointers.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have fixed number of direct pointers (12) and a single indirect pointer.</a:t>
            </a:r>
          </a:p>
          <a:p>
            <a:pPr lvl="1"/>
            <a:r>
              <a:rPr lang="en-US" altLang="ko-KR" dirty="0"/>
              <a:t>If a file grows large enough, an indirect block is allocated, </a:t>
            </a:r>
            <a:r>
              <a:rPr lang="en-US" altLang="ko-KR" dirty="0" err="1"/>
              <a:t>inode’s</a:t>
            </a:r>
            <a:r>
              <a:rPr lang="en-US" altLang="ko-KR" dirty="0"/>
              <a:t> slot for an indirect pointer is set to point to it. </a:t>
            </a:r>
          </a:p>
          <a:p>
            <a:pPr lvl="2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(12 + 1024) x 4 K or 4144 KB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12508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accent6"/>
                    </a:solidFill>
                  </a:rPr>
                  <a:t>Double indirect pointer </a:t>
                </a:r>
                <a:r>
                  <a:rPr lang="en-US" altLang="ko-KR" dirty="0"/>
                  <a:t>points to a block that contains indirect blocks.</a:t>
                </a:r>
              </a:p>
              <a:p>
                <a:pPr lvl="1"/>
                <a:r>
                  <a:rPr lang="en-US" altLang="ko-KR" dirty="0"/>
                  <a:t>Allow file to grow with an additional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1024 x 1024</a:t>
                </a:r>
                <a:r>
                  <a:rPr lang="en-US" altLang="ko-KR" dirty="0"/>
                  <a:t> or 1 million </a:t>
                </a:r>
                <a:r>
                  <a:rPr lang="en-US" altLang="ko-KR" dirty="0" err="1"/>
                  <a:t>4KB</a:t>
                </a:r>
                <a:r>
                  <a:rPr lang="en-US" altLang="ko-KR" dirty="0"/>
                  <a:t> blocks.</a:t>
                </a:r>
              </a:p>
              <a:p>
                <a:r>
                  <a:rPr lang="en-US" altLang="ko-KR" dirty="0">
                    <a:solidFill>
                      <a:schemeClr val="accent6"/>
                    </a:solidFill>
                  </a:rPr>
                  <a:t>Triple indirect pointer </a:t>
                </a:r>
                <a:r>
                  <a:rPr lang="en-US" altLang="ko-KR" dirty="0"/>
                  <a:t>points to a block that contains double indirect blocks.</a:t>
                </a:r>
              </a:p>
              <a:p>
                <a:r>
                  <a:rPr lang="en-US" altLang="ko-KR" dirty="0"/>
                  <a:t>Multi-Level Index approach to pointing to file blocks.</a:t>
                </a:r>
              </a:p>
              <a:p>
                <a:pPr lvl="1"/>
                <a:r>
                  <a:rPr lang="en-US" altLang="ko-KR" dirty="0"/>
                  <a:t>Ex) twelve direct pointers, a single and a double indirect block.</a:t>
                </a:r>
              </a:p>
              <a:p>
                <a:pPr lvl="2"/>
                <a:r>
                  <a:rPr lang="en-US" altLang="ko-KR" dirty="0"/>
                  <a:t>over </a:t>
                </a:r>
                <a:r>
                  <a:rPr lang="en-US" altLang="ko-KR" dirty="0" err="1"/>
                  <a:t>4GB</a:t>
                </a:r>
                <a:r>
                  <a:rPr lang="en-US" altLang="ko-KR" dirty="0"/>
                  <a:t> in size (</a:t>
                </a:r>
                <a:r>
                  <a:rPr lang="en-US" altLang="ko-KR" dirty="0">
                    <a:latin typeface="Cambria Math"/>
                  </a:rPr>
                  <a:t>12+1024+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0">
                            <a:latin typeface="Cambria Math"/>
                          </a:rPr>
                          <m:t>1024</m:t>
                        </m:r>
                      </m:e>
                      <m:sup>
                        <m:r>
                          <a:rPr lang="en-US" altLang="ko-KR" i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0">
                        <a:latin typeface="Cambria Math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/>
                      </a:rPr>
                      <m:t>x</m:t>
                    </m:r>
                    <m:r>
                      <a:rPr lang="en-US" altLang="ko-KR" i="0">
                        <a:latin typeface="Cambria Math"/>
                      </a:rPr>
                      <m:t> 4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/>
                      </a:rPr>
                      <m:t>KB</m:t>
                    </m:r>
                  </m:oMath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/>
                  <a:t>Many file system use a multi-level index.</a:t>
                </a:r>
              </a:p>
              <a:p>
                <a:pPr lvl="1"/>
                <a:r>
                  <a:rPr lang="en-US" altLang="ko-KR" dirty="0"/>
                  <a:t>Linux </a:t>
                </a:r>
                <a:r>
                  <a:rPr lang="en-US" altLang="ko-KR" dirty="0" err="1"/>
                  <a:t>EXT2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EXT3</a:t>
                </a:r>
                <a:r>
                  <a:rPr lang="en-US" altLang="ko-KR" dirty="0"/>
                  <a:t>, NetApp’s </a:t>
                </a:r>
                <a:r>
                  <a:rPr lang="en-US" altLang="ko-KR" dirty="0" err="1"/>
                  <a:t>WAFL</a:t>
                </a:r>
                <a:r>
                  <a:rPr lang="en-US" altLang="ko-KR" dirty="0"/>
                  <a:t>, Unix file system. </a:t>
                </a:r>
              </a:p>
              <a:p>
                <a:pPr lvl="1"/>
                <a:r>
                  <a:rPr lang="en-US" altLang="ko-KR" dirty="0"/>
                  <a:t>Linux </a:t>
                </a:r>
                <a:r>
                  <a:rPr lang="en-US" altLang="ko-KR" dirty="0" err="1"/>
                  <a:t>EXT4</a:t>
                </a:r>
                <a:r>
                  <a:rPr lang="en-US" altLang="ko-KR" dirty="0"/>
                  <a:t> use </a:t>
                </a:r>
                <a:r>
                  <a:rPr lang="en-US" altLang="ko-KR" sz="2000" dirty="0">
                    <a:solidFill>
                      <a:schemeClr val="accent6"/>
                    </a:solidFill>
                    <a:cs typeface="+mn-cs"/>
                  </a:rPr>
                  <a:t>extents</a:t>
                </a:r>
                <a:r>
                  <a:rPr lang="en-US" altLang="ko-KR" dirty="0"/>
                  <a:t> instead of simple pointers.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31037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7716" y="2248222"/>
            <a:ext cx="8354764" cy="19008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Most files are small	</a:t>
            </a:r>
            <a:r>
              <a:rPr lang="en-US" altLang="ko-KR" sz="1600" dirty="0"/>
              <a:t>	                  Roughly 2K is the most common size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Average file size is growing	</a:t>
            </a:r>
            <a:r>
              <a:rPr lang="en-US" altLang="ko-KR" sz="1600" dirty="0"/>
              <a:t>	Almost </a:t>
            </a:r>
            <a:r>
              <a:rPr lang="en-US" altLang="ko-KR" sz="1600" dirty="0" err="1"/>
              <a:t>200K</a:t>
            </a:r>
            <a:r>
              <a:rPr lang="en-US" altLang="ko-KR" sz="1600" dirty="0"/>
              <a:t> is the average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Most bytes are stored in large files</a:t>
            </a:r>
            <a:r>
              <a:rPr lang="en-US" altLang="ko-KR" sz="1600" dirty="0"/>
              <a:t>	A few big files use most of the 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File systems contains lots of files</a:t>
            </a:r>
            <a:r>
              <a:rPr lang="en-US" altLang="ko-KR" sz="1600" dirty="0"/>
              <a:t>	Almost </a:t>
            </a:r>
            <a:r>
              <a:rPr lang="en-US" altLang="ko-KR" sz="1600" dirty="0" err="1"/>
              <a:t>100K</a:t>
            </a:r>
            <a:r>
              <a:rPr lang="en-US" altLang="ko-KR" sz="1600" dirty="0"/>
              <a:t> on average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File systems are roughly half full</a:t>
            </a:r>
            <a:r>
              <a:rPr lang="en-US" altLang="ko-KR" sz="1600" dirty="0"/>
              <a:t>	Even as disks grow, file system remain -50% full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Directories are typically small	                  </a:t>
            </a:r>
            <a:r>
              <a:rPr lang="en-US" altLang="ko-KR" sz="1600" dirty="0"/>
              <a:t>Many have few entries; most have 20 or fewer</a:t>
            </a:r>
            <a:endParaRPr lang="ko-KR" altLang="en-US" sz="1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411760" y="4509120"/>
            <a:ext cx="39604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600" b="1" kern="0" dirty="0"/>
              <a:t>File System Measurement Summary</a:t>
            </a:r>
            <a:endParaRPr lang="ko-KR" altLang="en-US" sz="16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47572" y="1988840"/>
            <a:ext cx="0" cy="2304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7005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F0526D-B1C9-405F-81C8-DFC7715C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664364"/>
            <a:ext cx="4795050" cy="220348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scene3d>
            <a:camera prst="orthographicFront"/>
            <a:lightRig rig="threePt" dir="t"/>
          </a:scene3d>
          <a:sp3d prstMaterial="metal">
            <a:bevelT w="101600" prst="riblet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3DB9D-302A-4795-9983-53AE9F1F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533859"/>
            <a:ext cx="6505798" cy="1119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027A28-96E2-4EB4-8A38-B2BC5A56F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358" y="1091892"/>
            <a:ext cx="3813152" cy="19770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28BB5-5612-4B54-9394-37A40E76F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003" y="16859"/>
            <a:ext cx="5328997" cy="390013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9F13183-A40D-449C-883B-2928CCAA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786812" cy="585787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8665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FC40-533B-4AF0-9B8E-E8661076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642FB-6FE7-47E1-9A24-2518B801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25" y="1057027"/>
            <a:ext cx="9144000" cy="47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9238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6512" y="836712"/>
            <a:ext cx="9470255" cy="5501258"/>
          </a:xfrm>
        </p:spPr>
        <p:txBody>
          <a:bodyPr/>
          <a:lstStyle/>
          <a:p>
            <a:r>
              <a:rPr lang="en-US" altLang="ko-KR" dirty="0"/>
              <a:t>Directory contains a list of (entry name, </a:t>
            </a:r>
            <a:r>
              <a:rPr lang="en-US" altLang="ko-KR" dirty="0" err="1"/>
              <a:t>inode</a:t>
            </a:r>
            <a:r>
              <a:rPr lang="en-US" altLang="ko-KR" dirty="0"/>
              <a:t> number) pairs.</a:t>
            </a:r>
          </a:p>
          <a:p>
            <a:r>
              <a:rPr lang="en-US" altLang="ko-KR" dirty="0"/>
              <a:t>Each directory has two extra files </a:t>
            </a:r>
            <a:r>
              <a:rPr lang="en-US" altLang="ko-KR" dirty="0">
                <a:solidFill>
                  <a:schemeClr val="accent6"/>
                </a:solidFill>
              </a:rPr>
              <a:t>.”dot” for current directory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6"/>
                </a:solidFill>
              </a:rPr>
              <a:t>..”dot-dot” for    parent directory</a:t>
            </a:r>
          </a:p>
          <a:p>
            <a:pPr lvl="1"/>
            <a:r>
              <a:rPr lang="en-US" altLang="ko-KR" dirty="0"/>
              <a:t>For example,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dirty="0"/>
              <a:t> has three files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foo, bar, foobar_is_a_pretty_longname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61556" y="3104138"/>
            <a:ext cx="7524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reclen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name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5 	 12	  2       .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	 12 	  3       ..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12	 12	  4       foo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13	 12	  4       bar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24 	 36	  28      foobar_is_a_pretty_longname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87824" y="4869160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on-disk for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dir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75454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1A61-71FD-4489-8F05-F3032490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B90490-D7A9-4576-86C0-72686EFE53DF}"/>
              </a:ext>
            </a:extLst>
          </p:cNvPr>
          <p:cNvGrpSpPr/>
          <p:nvPr/>
        </p:nvGrpSpPr>
        <p:grpSpPr>
          <a:xfrm>
            <a:off x="187475" y="820664"/>
            <a:ext cx="7632848" cy="5472608"/>
            <a:chOff x="323528" y="908720"/>
            <a:chExt cx="7972425" cy="5810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1E5364-4D0B-4032-9A22-CCFD0BC61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7972425" cy="27051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7C4AF5-89CB-4FDF-A389-475F2F25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678" y="3613820"/>
              <a:ext cx="7915275" cy="310515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0D622A5-7A1C-4805-A51B-C722AFF33C19}"/>
              </a:ext>
            </a:extLst>
          </p:cNvPr>
          <p:cNvSpPr txBox="1"/>
          <p:nvPr/>
        </p:nvSpPr>
        <p:spPr>
          <a:xfrm>
            <a:off x="5650632" y="820664"/>
            <a:ext cx="3105787" cy="46166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HK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 What is the content of  Block 0?   </a:t>
            </a:r>
          </a:p>
          <a:p>
            <a:r>
              <a:rPr lang="en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27F49-690D-46AB-BD98-9DE325ED3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331" y="3406802"/>
            <a:ext cx="4324350" cy="82867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CE126F-7293-4732-B1FC-5889FF018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97"/>
          <a:stretch/>
        </p:blipFill>
        <p:spPr>
          <a:xfrm>
            <a:off x="6863506" y="1058440"/>
            <a:ext cx="1343025" cy="113177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D1B047-D091-4BA1-93A4-36E13B236648}"/>
              </a:ext>
            </a:extLst>
          </p:cNvPr>
          <p:cNvSpPr txBox="1"/>
          <p:nvPr/>
        </p:nvSpPr>
        <p:spPr>
          <a:xfrm>
            <a:off x="3890149" y="3332293"/>
            <a:ext cx="825867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HK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endParaRPr lang="en-H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96BA3-161A-4B6F-B1A4-E3048EEDF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869" y="4812432"/>
            <a:ext cx="4676775" cy="2952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09B36D-4067-43DD-9CEA-8D6483FC3DB5}"/>
              </a:ext>
            </a:extLst>
          </p:cNvPr>
          <p:cNvSpPr txBox="1"/>
          <p:nvPr/>
        </p:nvSpPr>
        <p:spPr>
          <a:xfrm>
            <a:off x="5868144" y="6709838"/>
            <a:ext cx="816249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3A51C2-AF26-4922-BF0B-3B967F7C2C4E}"/>
              </a:ext>
            </a:extLst>
          </p:cNvPr>
          <p:cNvCxnSpPr>
            <a:cxnSpLocks/>
          </p:cNvCxnSpPr>
          <p:nvPr/>
        </p:nvCxnSpPr>
        <p:spPr>
          <a:xfrm>
            <a:off x="5928309" y="4172729"/>
            <a:ext cx="1524011" cy="565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620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1560" y="4072397"/>
            <a:ext cx="7920880" cy="1345581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5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system track which </a:t>
            </a:r>
            <a:r>
              <a:rPr lang="en-US" altLang="ko-KR" dirty="0" err="1"/>
              <a:t>inode</a:t>
            </a:r>
            <a:r>
              <a:rPr lang="en-US" altLang="ko-KR" dirty="0"/>
              <a:t> and data block are free or not.</a:t>
            </a:r>
          </a:p>
          <a:p>
            <a:r>
              <a:rPr lang="en-US" altLang="ko-KR" dirty="0"/>
              <a:t>In order to manage free space, we have two simple bitmaps.</a:t>
            </a:r>
          </a:p>
          <a:p>
            <a:pPr lvl="1"/>
            <a:r>
              <a:rPr lang="en-US" altLang="ko-KR" dirty="0"/>
              <a:t>When file is newly created, it allocated </a:t>
            </a:r>
            <a:r>
              <a:rPr lang="en-US" altLang="ko-KR" dirty="0" err="1"/>
              <a:t>inode</a:t>
            </a:r>
            <a:r>
              <a:rPr lang="en-US" altLang="ko-KR" dirty="0"/>
              <a:t> by searching the </a:t>
            </a:r>
            <a:r>
              <a:rPr lang="en-US" altLang="ko-KR" dirty="0" err="1"/>
              <a:t>inode</a:t>
            </a:r>
            <a:r>
              <a:rPr lang="en-US" altLang="ko-KR" dirty="0"/>
              <a:t> bitmap and update on-disk bitmap.</a:t>
            </a:r>
          </a:p>
          <a:p>
            <a:pPr lvl="1"/>
            <a:r>
              <a:rPr lang="en-US" altLang="ko-KR" dirty="0"/>
              <a:t>Pre-allocation policy is commonly used for allocate contiguous blocks.</a:t>
            </a:r>
          </a:p>
        </p:txBody>
      </p:sp>
    </p:spTree>
    <p:extLst>
      <p:ext uri="{BB962C8B-B14F-4D97-AF65-F5344CB8AC3E}">
        <p14:creationId xmlns:p14="http://schemas.microsoft.com/office/powerpoint/2010/main" val="2942097820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429250"/>
          </a:xfrm>
        </p:spPr>
        <p:txBody>
          <a:bodyPr/>
          <a:lstStyle/>
          <a:p>
            <a:r>
              <a:rPr lang="en-US" altLang="ko-KR" dirty="0"/>
              <a:t>Issue an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open(“/foo/bar”, O_RDONLY)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Traverse the pathname and thus locate the desired </a:t>
            </a:r>
            <a:r>
              <a:rPr lang="en-US" altLang="ko-KR" dirty="0" err="1"/>
              <a:t>indoe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Begin at the root of the file system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(/)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In most Unix file systems, the root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is 2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Filesystem reads in the block that contains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2.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Look inside of it to find pointer to data blocks (contents of the root).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By reading in one or more directory data blocks, It will find “foo” directory.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Traverse recursively the path name until the desired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 (“bar”)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Check finale permissions, allocate a file descriptor for this process  and returns file descriptor to user.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6232039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997202"/>
          </a:xfrm>
        </p:spPr>
        <p:txBody>
          <a:bodyPr/>
          <a:lstStyle/>
          <a:p>
            <a:r>
              <a:rPr lang="en-US" altLang="ko-KR" dirty="0"/>
              <a:t>Issue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 to read from the file.</a:t>
            </a:r>
          </a:p>
          <a:p>
            <a:pPr lvl="1"/>
            <a:r>
              <a:rPr lang="en-US" altLang="ko-KR" dirty="0"/>
              <a:t>Read in the first block of the file, consulting the </a:t>
            </a:r>
            <a:r>
              <a:rPr lang="en-US" altLang="ko-KR" dirty="0" err="1"/>
              <a:t>inode</a:t>
            </a:r>
            <a:r>
              <a:rPr lang="en-US" altLang="ko-KR" dirty="0"/>
              <a:t> to find the location of such a block.</a:t>
            </a:r>
          </a:p>
          <a:p>
            <a:pPr lvl="2"/>
            <a:r>
              <a:rPr lang="en-US" altLang="ko-KR" dirty="0"/>
              <a:t>Update the </a:t>
            </a:r>
            <a:r>
              <a:rPr lang="en-US" altLang="ko-KR" dirty="0" err="1"/>
              <a:t>inode</a:t>
            </a:r>
            <a:r>
              <a:rPr lang="en-US" altLang="ko-KR" dirty="0"/>
              <a:t> with a new last accessed time.</a:t>
            </a:r>
          </a:p>
          <a:p>
            <a:pPr lvl="2"/>
            <a:r>
              <a:rPr lang="en-US" altLang="ko-KR" dirty="0"/>
              <a:t>Update in-memory open file table for file descriptor, the file offset.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When file is closed:</a:t>
            </a:r>
          </a:p>
          <a:p>
            <a:pPr lvl="1"/>
            <a:r>
              <a:rPr lang="en-US" altLang="ko-KR" dirty="0"/>
              <a:t>File descriptor should be deallocated, but for now, that is all the file system really needs to do. No disk I/</a:t>
            </a:r>
            <a:r>
              <a:rPr lang="en-US" altLang="ko-KR" dirty="0" err="1"/>
              <a:t>Os</a:t>
            </a:r>
            <a:r>
              <a:rPr lang="en-US" altLang="ko-KR" dirty="0"/>
              <a:t> take place.</a:t>
            </a:r>
          </a:p>
        </p:txBody>
      </p:sp>
    </p:spTree>
    <p:extLst>
      <p:ext uri="{BB962C8B-B14F-4D97-AF65-F5344CB8AC3E}">
        <p14:creationId xmlns:p14="http://schemas.microsoft.com/office/powerpoint/2010/main" val="284315781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 (Cont.)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0" y="1628800"/>
          <a:ext cx="8712968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open(bar)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9672" y="5410984"/>
            <a:ext cx="5319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Read Timeline (Time Increasing Downward)</a:t>
            </a:r>
          </a:p>
        </p:txBody>
      </p:sp>
    </p:spTree>
    <p:extLst>
      <p:ext uri="{BB962C8B-B14F-4D97-AF65-F5344CB8AC3E}">
        <p14:creationId xmlns:p14="http://schemas.microsoft.com/office/powerpoint/2010/main" val="557026863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Writing to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997202"/>
          </a:xfrm>
        </p:spPr>
        <p:txBody>
          <a:bodyPr/>
          <a:lstStyle/>
          <a:p>
            <a:r>
              <a:rPr lang="en-US" altLang="ko-KR" dirty="0"/>
              <a:t>Issue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/>
              <a:t> to update the file with new contents.</a:t>
            </a:r>
          </a:p>
          <a:p>
            <a:r>
              <a:rPr lang="en-US" altLang="ko-KR" dirty="0"/>
              <a:t>File may allocate a block (unless the block is being overwritten).</a:t>
            </a:r>
          </a:p>
          <a:p>
            <a:pPr lvl="1"/>
            <a:r>
              <a:rPr lang="en-US" altLang="ko-KR" dirty="0"/>
              <a:t>Need to update data block, data bitmap.</a:t>
            </a:r>
          </a:p>
          <a:p>
            <a:pPr lvl="1"/>
            <a:r>
              <a:rPr lang="en-US" altLang="ko-KR" dirty="0"/>
              <a:t>It generates five I/</a:t>
            </a:r>
            <a:r>
              <a:rPr lang="en-US" altLang="ko-KR" dirty="0" err="1"/>
              <a:t>Os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one to read the data bitmap</a:t>
            </a:r>
          </a:p>
          <a:p>
            <a:pPr lvl="2"/>
            <a:r>
              <a:rPr lang="en-US" altLang="ko-KR" dirty="0"/>
              <a:t>one to write the bitmap (to reflect its new state to disk)</a:t>
            </a:r>
          </a:p>
          <a:p>
            <a:pPr lvl="2"/>
            <a:r>
              <a:rPr lang="en-US" altLang="ko-KR" dirty="0"/>
              <a:t>two more to read and then write the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2"/>
            <a:r>
              <a:rPr lang="en-US" altLang="ko-KR" dirty="0"/>
              <a:t>one to write the actual block itself.</a:t>
            </a:r>
          </a:p>
          <a:p>
            <a:pPr lvl="1"/>
            <a:r>
              <a:rPr lang="en-US" altLang="ko-KR" dirty="0"/>
              <a:t>To create file, it also allocate space for directory, causing high I/O traffic.</a:t>
            </a:r>
          </a:p>
        </p:txBody>
      </p:sp>
    </p:spTree>
    <p:extLst>
      <p:ext uri="{BB962C8B-B14F-4D97-AF65-F5344CB8AC3E}">
        <p14:creationId xmlns:p14="http://schemas.microsoft.com/office/powerpoint/2010/main" val="51120590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Writing to Disk (Cont.)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0" y="920080"/>
          <a:ext cx="8712968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(/foo/bar)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907704" y="6021288"/>
            <a:ext cx="5659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Creation Timeline (Time Increasing Downward)</a:t>
            </a:r>
          </a:p>
        </p:txBody>
      </p:sp>
    </p:spTree>
    <p:extLst>
      <p:ext uri="{BB962C8B-B14F-4D97-AF65-F5344CB8AC3E}">
        <p14:creationId xmlns:p14="http://schemas.microsoft.com/office/powerpoint/2010/main" val="16852339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Reading and writing files are expensive, incurring many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 example, long pathname(/1/2/3/…./100/</a:t>
            </a:r>
            <a:r>
              <a:rPr lang="en-US" altLang="ko-KR" dirty="0" err="1"/>
              <a:t>file.txt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One to read the </a:t>
            </a:r>
            <a:r>
              <a:rPr lang="en-US" altLang="ko-KR" dirty="0" err="1"/>
              <a:t>inode</a:t>
            </a:r>
            <a:r>
              <a:rPr lang="en-US" altLang="ko-KR" dirty="0"/>
              <a:t> of the directory and at least one read its data.</a:t>
            </a:r>
          </a:p>
          <a:p>
            <a:pPr lvl="2"/>
            <a:r>
              <a:rPr lang="en-US" altLang="ko-KR" dirty="0"/>
              <a:t>Literally perform hundreds of reads just to open the file.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In order to reduce I/O traffic, file systems aggressively use system memory(DRAM) to cache.</a:t>
            </a:r>
          </a:p>
          <a:p>
            <a:pPr lvl="1"/>
            <a:r>
              <a:rPr lang="en-US" altLang="ko-KR" dirty="0"/>
              <a:t>Early file system use fixed-size cache to hold popular blocks.</a:t>
            </a:r>
          </a:p>
          <a:p>
            <a:pPr lvl="2"/>
            <a:r>
              <a:rPr lang="en-US" altLang="ko-KR" dirty="0"/>
              <a:t>Static partitioning of memory can be wasteful;</a:t>
            </a:r>
          </a:p>
          <a:p>
            <a:pPr lvl="1"/>
            <a:r>
              <a:rPr lang="en-US" altLang="ko-KR" dirty="0"/>
              <a:t>Modem systems use </a:t>
            </a:r>
            <a:r>
              <a:rPr lang="en-US" altLang="ko-KR" dirty="0">
                <a:solidFill>
                  <a:schemeClr val="accent6"/>
                </a:solidFill>
              </a:rPr>
              <a:t>dynamic partitioning approach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unified page cache.</a:t>
            </a:r>
          </a:p>
          <a:p>
            <a:r>
              <a:rPr lang="en-US" altLang="ko-KR" dirty="0"/>
              <a:t>Read I/O can be avoided by large cache.</a:t>
            </a:r>
          </a:p>
          <a:p>
            <a:endParaRPr lang="en-US" altLang="ko-KR" dirty="0">
              <a:solidFill>
                <a:schemeClr val="accent6"/>
              </a:solidFill>
            </a:endParaRP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97374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traffic has to go to disk for persistent. Thus, cache does not reduce write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File system use write buffering for write performance benefits.</a:t>
            </a:r>
          </a:p>
          <a:p>
            <a:pPr lvl="1"/>
            <a:r>
              <a:rPr lang="en-US" altLang="ko-KR" dirty="0"/>
              <a:t>delaying writes (file system batch some updates into a smaller set of I/</a:t>
            </a:r>
            <a:r>
              <a:rPr lang="en-US" altLang="ko-KR" dirty="0" err="1"/>
              <a:t>Os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By buffering a number of writes in memory, the file system can then schedule the subsequent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By avoiding writes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Some application force flush data to disk by calling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or direct I/O.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3270871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File System</a:t>
            </a:r>
          </a:p>
          <a:p>
            <a:pPr lvl="1"/>
            <a:r>
              <a:rPr lang="en-HK" dirty="0"/>
              <a:t>Key data structures</a:t>
            </a:r>
          </a:p>
          <a:p>
            <a:pPr lvl="2"/>
            <a:r>
              <a:rPr lang="en-HK" dirty="0"/>
              <a:t>Superblock</a:t>
            </a:r>
          </a:p>
          <a:p>
            <a:pPr lvl="2"/>
            <a:r>
              <a:rPr lang="en-HK" dirty="0" err="1"/>
              <a:t>Inode</a:t>
            </a:r>
            <a:endParaRPr lang="en-HK" dirty="0"/>
          </a:p>
          <a:p>
            <a:pPr lvl="2"/>
            <a:r>
              <a:rPr lang="en-HK" dirty="0"/>
              <a:t>Directory</a:t>
            </a:r>
          </a:p>
          <a:p>
            <a:pPr lvl="1"/>
            <a:r>
              <a:rPr lang="en-HK" dirty="0"/>
              <a:t>Access interface:  Open/Read/Write</a:t>
            </a:r>
          </a:p>
          <a:p>
            <a:r>
              <a:rPr lang="en-HK" dirty="0"/>
              <a:t>Caching and Buffering</a:t>
            </a:r>
            <a:endParaRPr lang="en-US" dirty="0"/>
          </a:p>
          <a:p>
            <a:r>
              <a:rPr lang="en-HK" dirty="0"/>
              <a:t> </a:t>
            </a:r>
            <a:r>
              <a:rPr lang="en-HK"/>
              <a:t>Next: I</a:t>
            </a:r>
            <a:r>
              <a:rPr lang="en-HK" dirty="0"/>
              <a:t>/O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Way To Think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different aspects to implement file system 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Data structures</a:t>
            </a:r>
          </a:p>
          <a:p>
            <a:pPr lvl="2"/>
            <a:r>
              <a:rPr lang="en-US" altLang="ko-KR" dirty="0"/>
              <a:t>What types of on-disk structures are utilized by the file system to organize its data and metadata?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Access methods</a:t>
            </a:r>
            <a:endParaRPr lang="en-US" altLang="ko-KR" b="1" dirty="0"/>
          </a:p>
          <a:p>
            <a:pPr lvl="2"/>
            <a:r>
              <a:rPr lang="en-US" altLang="ko-KR" dirty="0"/>
              <a:t>How does it map the calls made by a process as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read()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/>
              <a:t> etc. </a:t>
            </a:r>
          </a:p>
          <a:p>
            <a:pPr lvl="2"/>
            <a:r>
              <a:rPr lang="en-US" altLang="ko-KR" dirty="0"/>
              <a:t>Which structures are read during the execution of a particular system call? </a:t>
            </a:r>
          </a:p>
        </p:txBody>
      </p:sp>
    </p:spTree>
    <p:extLst>
      <p:ext uri="{BB962C8B-B14F-4D97-AF65-F5344CB8AC3E}">
        <p14:creationId xmlns:p14="http://schemas.microsoft.com/office/powerpoint/2010/main" val="37648741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develop the overall organization of the file system data structure.</a:t>
            </a:r>
          </a:p>
          <a:p>
            <a:endParaRPr lang="en-US" altLang="ko-KR" dirty="0"/>
          </a:p>
          <a:p>
            <a:r>
              <a:rPr lang="en-US" altLang="ko-KR" dirty="0"/>
              <a:t>Divide the disk into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blocks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Block size is 4 KB. </a:t>
            </a:r>
          </a:p>
          <a:p>
            <a:pPr lvl="1"/>
            <a:r>
              <a:rPr lang="en-US" altLang="ko-KR" dirty="0"/>
              <a:t>The blocks are addressed from 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0 to N -1.</a:t>
            </a:r>
          </a:p>
          <a:p>
            <a:pPr lvl="1"/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89851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8985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89851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89851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941168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941168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941168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941168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0579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region in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</a:t>
            </a:r>
            <a:r>
              <a:rPr lang="en-US" altLang="ko-KR" b="1" dirty="0">
                <a:solidFill>
                  <a:schemeClr val="accent6"/>
                </a:solidFill>
              </a:rPr>
              <a:t>data region</a:t>
            </a:r>
            <a:r>
              <a:rPr lang="en-US" altLang="ko-KR" b="1" dirty="0"/>
              <a:t> </a:t>
            </a:r>
            <a:r>
              <a:rPr lang="en-US" altLang="ko-KR" dirty="0"/>
              <a:t>to store user data</a:t>
            </a: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File system has to track which data block comprise a file, the size of the file, its owner, etc. 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241914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24191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241914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241914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3409255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3409255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3409255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409255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2924944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1772816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2636912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14847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91680" y="5229200"/>
            <a:ext cx="5832648" cy="65734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How we store these </a:t>
            </a:r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inodes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in file system?</a:t>
            </a:r>
          </a:p>
        </p:txBody>
      </p:sp>
    </p:spTree>
    <p:extLst>
      <p:ext uri="{BB962C8B-B14F-4D97-AF65-F5344CB8AC3E}">
        <p14:creationId xmlns:p14="http://schemas.microsoft.com/office/powerpoint/2010/main" val="37258212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table in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for </a:t>
            </a:r>
            <a:r>
              <a:rPr lang="en-US" altLang="ko-KR" b="1" dirty="0" err="1">
                <a:solidFill>
                  <a:schemeClr val="accent6"/>
                </a:solidFill>
              </a:rPr>
              <a:t>inode</a:t>
            </a:r>
            <a:r>
              <a:rPr lang="en-US" altLang="ko-KR" b="1" dirty="0">
                <a:solidFill>
                  <a:schemeClr val="accent6"/>
                </a:solidFill>
              </a:rPr>
              <a:t> table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This holds an array of on-disk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tables : 3 ~ 7,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size : 256 bytes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4-KB block can hold 16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The </a:t>
            </a:r>
            <a:r>
              <a:rPr lang="en-US" altLang="ko-KR" dirty="0" err="1">
                <a:cs typeface="Courier New" panose="02070309020205020404" pitchFamily="49" charset="0"/>
              </a:rPr>
              <a:t>filesystem</a:t>
            </a:r>
            <a:r>
              <a:rPr lang="en-US" altLang="ko-KR" dirty="0">
                <a:cs typeface="Courier New" panose="02070309020205020404" pitchFamily="49" charset="0"/>
              </a:rPr>
              <a:t> contains 80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 (maximum number of files)</a:t>
            </a:r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4186130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418613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4186130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4186130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353471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353471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353471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353471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869160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717032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581128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429000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717032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429000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693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Allocation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to track whether </a:t>
            </a:r>
            <a:r>
              <a:rPr lang="en-US" altLang="ko-KR" dirty="0" err="1"/>
              <a:t>inodes</a:t>
            </a:r>
            <a:r>
              <a:rPr lang="en-US" altLang="ko-KR" dirty="0"/>
              <a:t> or data blocks are free or allocated. </a:t>
            </a:r>
          </a:p>
          <a:p>
            <a:r>
              <a:rPr lang="en-US" altLang="ko-KR" dirty="0"/>
              <a:t>Use </a:t>
            </a:r>
            <a:r>
              <a:rPr lang="en-US" altLang="ko-KR" b="1" dirty="0">
                <a:solidFill>
                  <a:schemeClr val="accent6"/>
                </a:solidFill>
              </a:rPr>
              <a:t>bitmap</a:t>
            </a:r>
            <a:r>
              <a:rPr lang="en-US" altLang="ko-KR" dirty="0"/>
              <a:t>, each bit indicates free(0) or in-use(1) </a:t>
            </a:r>
          </a:p>
          <a:p>
            <a:pPr lvl="1"/>
            <a:r>
              <a:rPr lang="en-US" altLang="ko-KR" b="1" dirty="0"/>
              <a:t>data bitmap</a:t>
            </a:r>
            <a:r>
              <a:rPr lang="en-US" altLang="ko-KR" dirty="0"/>
              <a:t>: for data region for data region</a:t>
            </a:r>
          </a:p>
          <a:p>
            <a:pPr lvl="1"/>
            <a:r>
              <a:rPr lang="en-US" altLang="ko-KR" b="1" dirty="0" err="1"/>
              <a:t>inode</a:t>
            </a:r>
            <a:r>
              <a:rPr lang="en-US" altLang="ko-KR" b="1" dirty="0"/>
              <a:t> bitmap</a:t>
            </a:r>
            <a:r>
              <a:rPr lang="en-US" altLang="ko-KR" dirty="0"/>
              <a:t>: for </a:t>
            </a:r>
            <a:r>
              <a:rPr lang="en-US" altLang="ko-KR" dirty="0" err="1"/>
              <a:t>inode</a:t>
            </a:r>
            <a:r>
              <a:rPr lang="en-US" altLang="ko-KR" dirty="0"/>
              <a:t> table</a:t>
            </a:r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7010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7010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7010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7010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13744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13744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13744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13744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65313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50100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36510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21297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50100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21297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961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 block contains this </a:t>
            </a:r>
            <a:r>
              <a:rPr lang="en-US" altLang="ko-KR" b="1" dirty="0">
                <a:solidFill>
                  <a:schemeClr val="accent6"/>
                </a:solidFill>
              </a:rPr>
              <a:t>information</a:t>
            </a:r>
            <a:r>
              <a:rPr lang="en-US" altLang="ko-KR" b="1" dirty="0"/>
              <a:t> </a:t>
            </a:r>
            <a:r>
              <a:rPr lang="en-US" altLang="ko-KR" dirty="0"/>
              <a:t>for </a:t>
            </a:r>
            <a:r>
              <a:rPr lang="en-US" altLang="ko-KR" b="1" dirty="0">
                <a:solidFill>
                  <a:schemeClr val="accent6"/>
                </a:solidFill>
              </a:rPr>
              <a:t>particular file system</a:t>
            </a:r>
          </a:p>
          <a:p>
            <a:pPr lvl="1"/>
            <a:r>
              <a:rPr lang="en-US" altLang="ko-KR" dirty="0"/>
              <a:t>Ex) The number of </a:t>
            </a:r>
            <a:r>
              <a:rPr lang="en-US" altLang="ko-KR" dirty="0" err="1"/>
              <a:t>inodes</a:t>
            </a:r>
            <a:r>
              <a:rPr lang="en-US" altLang="ko-KR" dirty="0"/>
              <a:t>, begin location of </a:t>
            </a:r>
            <a:r>
              <a:rPr lang="en-US" altLang="ko-KR" dirty="0" err="1"/>
              <a:t>inode</a:t>
            </a:r>
            <a:r>
              <a:rPr lang="en-US" altLang="ko-KR" dirty="0"/>
              <a:t> table.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Thus, when mounting a file system, OS will read the superblock first, to initialize various information.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88998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88998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88998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88998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05732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05732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05732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05732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357301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242088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32849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213285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242088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213285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3226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 err="1"/>
              <a:t>inode</a:t>
            </a:r>
            <a:r>
              <a:rPr lang="en-US" altLang="ko-KR" dirty="0"/>
              <a:t> number, File system calculate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region(8 KB)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984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107504" y="4048948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1636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38045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35211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466174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580239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694303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808368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922432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9036496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35896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9889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363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6375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15885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3832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3728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3938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8396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3609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1621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9633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0444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77358" y="3286263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547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106865</TotalTime>
  <Words>2475</Words>
  <Application>Microsoft Office PowerPoint</Application>
  <PresentationFormat>On-screen Show (4:3)</PresentationFormat>
  <Paragraphs>849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Adobe 고딕 Std B</vt:lpstr>
      <vt:lpstr>Arial Unicode MS</vt:lpstr>
      <vt:lpstr>굴림</vt:lpstr>
      <vt:lpstr>GungsuhChe</vt:lpstr>
      <vt:lpstr>HY견고딕</vt:lpstr>
      <vt:lpstr>맑은 고딕</vt:lpstr>
      <vt:lpstr>Cambria Math</vt:lpstr>
      <vt:lpstr>Courier New</vt:lpstr>
      <vt:lpstr>Tahoma</vt:lpstr>
      <vt:lpstr>Times New Roman</vt:lpstr>
      <vt:lpstr>Wingdings</vt:lpstr>
      <vt:lpstr>양식_공청회_발표자료-총괄-양식</vt:lpstr>
      <vt:lpstr>Lecture 5: File System Implementation</vt:lpstr>
      <vt:lpstr>PowerPoint Presentation</vt:lpstr>
      <vt:lpstr>The Way To Think</vt:lpstr>
      <vt:lpstr>Overall Organization</vt:lpstr>
      <vt:lpstr>Data region in file system</vt:lpstr>
      <vt:lpstr>Inode table in file system</vt:lpstr>
      <vt:lpstr>Allocation structures</vt:lpstr>
      <vt:lpstr>Superblock</vt:lpstr>
      <vt:lpstr>File Organization: The inode</vt:lpstr>
      <vt:lpstr>File Organization: The inode (Cont.)</vt:lpstr>
      <vt:lpstr>File Organization: The inode (Cont.)</vt:lpstr>
      <vt:lpstr>File Organization: The inode (Cont.)</vt:lpstr>
      <vt:lpstr>The Multi-Level Index</vt:lpstr>
      <vt:lpstr>The Multi-Level Index (Cont.)</vt:lpstr>
      <vt:lpstr>The Multi-Level Index (Cont.)</vt:lpstr>
      <vt:lpstr>Example</vt:lpstr>
      <vt:lpstr>Solution</vt:lpstr>
      <vt:lpstr>Directory Organization</vt:lpstr>
      <vt:lpstr>Example</vt:lpstr>
      <vt:lpstr>Free Space Management</vt:lpstr>
      <vt:lpstr>Access Paths: Reading a File From Disk</vt:lpstr>
      <vt:lpstr>Access Paths: Reading a File From Disk (Cont.)</vt:lpstr>
      <vt:lpstr>Access Paths: Reading a File From Disk (Cont.)</vt:lpstr>
      <vt:lpstr>Access Paths: Writing to Disk</vt:lpstr>
      <vt:lpstr>Access Paths: Writing to Disk (Cont.)</vt:lpstr>
      <vt:lpstr>Caching and Buffering</vt:lpstr>
      <vt:lpstr>Caching and Buffering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dc:creator>Shao Zi Li</dc:creator>
  <cp:lastModifiedBy>Zili Shao (CSD)</cp:lastModifiedBy>
  <cp:revision>166</cp:revision>
  <cp:lastPrinted>2015-03-03T01:48:46Z</cp:lastPrinted>
  <dcterms:created xsi:type="dcterms:W3CDTF">2011-05-01T06:09:10Z</dcterms:created>
  <dcterms:modified xsi:type="dcterms:W3CDTF">2021-10-05T07:17:40Z</dcterms:modified>
</cp:coreProperties>
</file>