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37"/>
  </p:notesMasterIdLst>
  <p:sldIdLst>
    <p:sldId id="284" r:id="rId2"/>
    <p:sldId id="322" r:id="rId3"/>
    <p:sldId id="261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23" r:id="rId23"/>
    <p:sldId id="324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292" r:id="rId3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361" autoAdjust="0"/>
    <p:restoredTop sz="91860" autoAdjust="0"/>
  </p:normalViewPr>
  <p:slideViewPr>
    <p:cSldViewPr>
      <p:cViewPr varScale="1">
        <p:scale>
          <a:sx n="105" d="100"/>
          <a:sy n="105" d="100"/>
        </p:scale>
        <p:origin x="139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66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HK" altLang="ko-KR" dirty="0"/>
              <a:t>CSCI3150/ESTR3102: Introduction to Operating Systems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dobe 고딕 Std B" pitchFamily="34" charset="-127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latinLnBrk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6691396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73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2670"/>
            <a:ext cx="9144000" cy="7066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baseline="0" dirty="0">
              <a:solidFill>
                <a:schemeClr val="tx1"/>
              </a:solidFill>
              <a:effectLst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t-pdos/xv6-publi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remzi/OSTEP/cpu-sched-mlfq.pdf" TargetMode="External"/><Relationship Id="rId2" Type="http://schemas.openxmlformats.org/officeDocument/2006/relationships/hyperlink" Target="http://pages.cs.wisc.edu/~remzi/OSTEP/cpu-sched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ages.cs.wisc.edu/~remzi/OSTEP/cpu-sched-multi.pdf" TargetMode="External"/><Relationship Id="rId4" Type="http://schemas.openxmlformats.org/officeDocument/2006/relationships/hyperlink" Target="http://pages.cs.wisc.edu/~remzi/OSTEP/cpu-sched-lottery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542033"/>
          </a:xfrm>
        </p:spPr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7: Virtualizing CPU - Process</a:t>
            </a:r>
            <a:endParaRPr lang="en-H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93573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Loading: From Program To Process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79912" y="1247274"/>
            <a:ext cx="2520280" cy="24267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04320" y="1399674"/>
            <a:ext cx="1440160" cy="1935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04320" y="1399674"/>
            <a:ext cx="1440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4320" y="299695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4320" y="333550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</a:t>
            </a:r>
            <a:endParaRPr lang="ko-KR" altLang="en-US" sz="16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19972" y="90872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>
            <a:stCxn id="6" idx="2"/>
          </p:cNvCxnSpPr>
          <p:nvPr/>
        </p:nvCxnSpPr>
        <p:spPr>
          <a:xfrm>
            <a:off x="5040052" y="3674060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206981" y="3875566"/>
            <a:ext cx="5093211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779912" y="3875566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자기 디스크 15"/>
          <p:cNvSpPr/>
          <p:nvPr/>
        </p:nvSpPr>
        <p:spPr>
          <a:xfrm>
            <a:off x="2699792" y="4077072"/>
            <a:ext cx="2168624" cy="1872208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17490" y="4781473"/>
            <a:ext cx="1440160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17490" y="4781473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17490" y="551723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  <a:endParaRPr lang="ko-KR" altLang="en-US" sz="14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64024" y="594928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Disk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꺾인 연결선 23"/>
          <p:cNvCxnSpPr>
            <a:stCxn id="18" idx="3"/>
            <a:endCxn id="7" idx="3"/>
          </p:cNvCxnSpPr>
          <p:nvPr/>
        </p:nvCxnSpPr>
        <p:spPr>
          <a:xfrm flipV="1">
            <a:off x="4457650" y="2367590"/>
            <a:ext cx="986830" cy="2783215"/>
          </a:xfrm>
          <a:prstGeom prst="bentConnector3">
            <a:avLst>
              <a:gd name="adj1" fmla="val 137643"/>
            </a:avLst>
          </a:prstGeom>
          <a:ln w="127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206981" y="1247274"/>
            <a:ext cx="176148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2087724" y="3658444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68144" y="4481825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Loading: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Takes on-disk program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and reads it into the address space of process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3648" y="90872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0642536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States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process can be one of three states.</a:t>
            </a:r>
          </a:p>
          <a:p>
            <a:pPr lvl="1"/>
            <a:r>
              <a:rPr lang="en-US" altLang="ko-KR" b="1" dirty="0"/>
              <a:t>Running</a:t>
            </a:r>
          </a:p>
          <a:p>
            <a:pPr lvl="2"/>
            <a:r>
              <a:rPr lang="en-US" altLang="ko-KR" dirty="0"/>
              <a:t>A process is running on a processor.</a:t>
            </a:r>
          </a:p>
          <a:p>
            <a:pPr lvl="1"/>
            <a:r>
              <a:rPr lang="en-US" altLang="ko-KR" b="1" dirty="0"/>
              <a:t>Ready</a:t>
            </a:r>
          </a:p>
          <a:p>
            <a:pPr lvl="2"/>
            <a:r>
              <a:rPr lang="en-US" altLang="ko-KR" dirty="0"/>
              <a:t>A process is ready to run but for some reason the OS has chosen not to run it at this given moment.</a:t>
            </a:r>
          </a:p>
          <a:p>
            <a:pPr lvl="1"/>
            <a:r>
              <a:rPr lang="en-US" altLang="ko-KR" b="1" dirty="0"/>
              <a:t>Blocked</a:t>
            </a:r>
          </a:p>
          <a:p>
            <a:pPr lvl="2"/>
            <a:r>
              <a:rPr lang="en-US" altLang="ko-KR" dirty="0"/>
              <a:t>A process has performed some kind of operation.</a:t>
            </a:r>
          </a:p>
          <a:p>
            <a:pPr lvl="2"/>
            <a:r>
              <a:rPr lang="en-US" altLang="ko-KR" dirty="0"/>
              <a:t>When a process initiates an I/O request to a disk, it becomes blocked and thus some other process can use the processor.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9436496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State Transition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691681" y="1340968"/>
            <a:ext cx="1800200" cy="18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Running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652120" y="1340968"/>
            <a:ext cx="1800200" cy="18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Ready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563888" y="3933256"/>
            <a:ext cx="1800000" cy="180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Blocked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666554" y="2215755"/>
            <a:ext cx="1841550" cy="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7249" y="1783707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Descheduled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1920" y="2431779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Scheduled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666554" y="2359771"/>
            <a:ext cx="184155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80112" y="359470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I/O: done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 flipV="1">
            <a:off x="3200824" y="3061810"/>
            <a:ext cx="651096" cy="943654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51720" y="359470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I/O: initiate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5256112" y="3117182"/>
            <a:ext cx="648000" cy="93600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59310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has </a:t>
            </a:r>
            <a:r>
              <a:rPr lang="en-US" altLang="ko-KR" dirty="0">
                <a:solidFill>
                  <a:srgbClr val="0070C0"/>
                </a:solidFill>
              </a:rPr>
              <a:t>some key data structures </a:t>
            </a:r>
            <a:r>
              <a:rPr lang="en-US" altLang="ko-KR" dirty="0"/>
              <a:t>that track various relevant pieces of information.</a:t>
            </a:r>
          </a:p>
          <a:p>
            <a:pPr lvl="1"/>
            <a:r>
              <a:rPr lang="en-US" altLang="ko-KR" b="1" dirty="0"/>
              <a:t>Process list</a:t>
            </a:r>
          </a:p>
          <a:p>
            <a:pPr lvl="2"/>
            <a:r>
              <a:rPr lang="en-US" altLang="ko-KR" dirty="0"/>
              <a:t>Ready processes</a:t>
            </a:r>
          </a:p>
          <a:p>
            <a:pPr lvl="2"/>
            <a:r>
              <a:rPr lang="en-US" altLang="ko-KR" dirty="0"/>
              <a:t>Blocked processes</a:t>
            </a:r>
          </a:p>
          <a:p>
            <a:pPr lvl="2"/>
            <a:r>
              <a:rPr lang="en-US" altLang="ko-KR" dirty="0"/>
              <a:t>Current running process</a:t>
            </a:r>
          </a:p>
          <a:p>
            <a:pPr lvl="1"/>
            <a:r>
              <a:rPr lang="en-US" altLang="ko-KR" b="1" dirty="0"/>
              <a:t>Register context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PCB (Process Control Block)</a:t>
            </a:r>
          </a:p>
          <a:p>
            <a:pPr lvl="1"/>
            <a:r>
              <a:rPr lang="en-US" altLang="ko-KR" dirty="0"/>
              <a:t>An in-memory data structure that contains information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about each process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850587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The xv6 kernel </a:t>
            </a:r>
            <a:r>
              <a:rPr lang="en-US" altLang="ko-KR" dirty="0" err="1"/>
              <a:t>Proc</a:t>
            </a:r>
            <a:r>
              <a:rPr lang="en-US" altLang="ko-KR" dirty="0"/>
              <a:t> Structure (</a:t>
            </a:r>
            <a:r>
              <a:rPr lang="en-US" altLang="ko-KR" dirty="0" err="1"/>
              <a:t>proc.h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1154943"/>
            <a:ext cx="7992888" cy="35394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</a:t>
            </a:r>
            <a:r>
              <a:rPr lang="en-HK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proc.h</a:t>
            </a:r>
            <a:r>
              <a:rPr lang="en-HK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in xv6</a:t>
            </a:r>
            <a:endParaRPr lang="en-US" altLang="ko-KR" sz="16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registers xv6 will save and restore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to stop and subsequently restart a process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 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	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	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	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	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eip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different states a process can be in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enum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proc_state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UNUSED, EMBRYO, SLEEPING,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RUNNABLE, RUNNING, ZOMBIE 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157192"/>
            <a:ext cx="7920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https://github.com/mit-pdos/xv6-public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latinLnBrk="0" hangingPunct="0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xv6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re-implementation of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Dennis Ritchie's and Ken Thompson's Unix Version 6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(v6).  xv6 loosely follows the structure and style of v6, but is implemented for a modern x86-based multiprocessor using ANSI C.   				</a:t>
            </a:r>
            <a:endParaRPr lang="en-H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210826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The xv6 kernel </a:t>
            </a:r>
            <a:r>
              <a:rPr lang="en-US" altLang="ko-KR" dirty="0" err="1"/>
              <a:t>Proc</a:t>
            </a:r>
            <a:r>
              <a:rPr lang="en-US" altLang="ko-KR" dirty="0"/>
              <a:t> Structure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1268760"/>
            <a:ext cx="7992888" cy="45243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information xv6 tracks about each process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including its register context and state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char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mem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Start of process memory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sz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Size of process memory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char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kstack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Bottom of kernel stack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		// for this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enum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proc_state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state;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Process state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Process ID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*parent;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If non-zero, sleeping on 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chan</a:t>
            </a:r>
            <a:endParaRPr lang="en-US" altLang="ko-KR" sz="16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killed;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If non-zero, have been killed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file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ofile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[NOFILE];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Open files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inode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cwd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Current directory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Switch here to run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trapframe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Trap frame for the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				// current interrupt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};</a:t>
            </a:r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912450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>
          <a:xfrm>
            <a:off x="467544" y="2906713"/>
            <a:ext cx="8496944" cy="1500187"/>
          </a:xfrm>
        </p:spPr>
        <p:txBody>
          <a:bodyPr/>
          <a:lstStyle/>
          <a:p>
            <a:r>
              <a:rPr lang="en-US" altLang="ko-KR" dirty="0"/>
              <a:t>Part II: Limited Direct Execution Mechanism</a:t>
            </a:r>
          </a:p>
        </p:txBody>
      </p:sp>
    </p:spTree>
    <p:extLst>
      <p:ext uri="{BB962C8B-B14F-4D97-AF65-F5344CB8AC3E}">
        <p14:creationId xmlns:p14="http://schemas.microsoft.com/office/powerpoint/2010/main" val="51327435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efficiently virtualize the CPU with control?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needs to share the physical CPU by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time sharing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Issue</a:t>
            </a:r>
          </a:p>
          <a:p>
            <a:pPr lvl="1"/>
            <a:r>
              <a:rPr lang="en-US" altLang="ko-KR" b="1" dirty="0"/>
              <a:t>Performance</a:t>
            </a:r>
            <a:r>
              <a:rPr lang="en-US" altLang="ko-KR" dirty="0"/>
              <a:t>: How can we implement virtualization without adding excessive overhead to the system?</a:t>
            </a:r>
          </a:p>
          <a:p>
            <a:pPr lvl="1"/>
            <a:r>
              <a:rPr lang="en-US" altLang="ko-KR" b="1" dirty="0"/>
              <a:t>Control</a:t>
            </a:r>
            <a:r>
              <a:rPr lang="en-US" altLang="ko-KR" dirty="0"/>
              <a:t>: How can we run processes efficiently while retaining control over the CPU?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396118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14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Just run the program directly on the CPU.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 Execution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683568" y="1519664"/>
          <a:ext cx="7850708" cy="32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5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5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OS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Program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1. Create</a:t>
                      </a: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 entry for process list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2. Allocate memory for program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3. Load program into memory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4. Set up stack with </a:t>
                      </a:r>
                      <a:r>
                        <a:rPr lang="en-US" altLang="ko-KR" baseline="0" dirty="0" err="1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argc</a:t>
                      </a: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lang="en-US" altLang="ko-KR" baseline="0" dirty="0" err="1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argv</a:t>
                      </a:r>
                      <a:endParaRPr lang="en-US" altLang="ko-KR" baseline="0" dirty="0"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5. Clear registers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6. Execute call </a:t>
                      </a:r>
                      <a:r>
                        <a:rPr lang="en-US" altLang="ko-KR" baseline="0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main()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endParaRPr lang="en-US" altLang="ko-KR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endParaRPr lang="en-US" altLang="ko-KR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9. Free memory of process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10. Remove from process list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7. Run </a:t>
                      </a:r>
                      <a:r>
                        <a:rPr lang="en-US" altLang="ko-KR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main()</a:t>
                      </a: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8. Execute </a:t>
                      </a:r>
                      <a:r>
                        <a:rPr lang="en-US" altLang="ko-KR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return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 from </a:t>
                      </a:r>
                      <a:r>
                        <a:rPr lang="en-US" altLang="ko-KR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main()</a:t>
                      </a:r>
                      <a:endParaRPr lang="ko-KR" altLang="en-US" dirty="0"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755576" y="5085184"/>
            <a:ext cx="7848872" cy="1008112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Without </a:t>
            </a:r>
            <a:r>
              <a:rPr lang="en-US" altLang="ko-KR" b="1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limits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on running programs,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OS wouldn’t be in control of anything and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thus would be “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just a library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7646596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1: Restricted Operation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if a process wishes to perform some kind of restricted operation such as …</a:t>
            </a:r>
          </a:p>
          <a:p>
            <a:pPr lvl="1"/>
            <a:r>
              <a:rPr lang="en-US" altLang="ko-KR" dirty="0"/>
              <a:t>Issuing an I/O request to a disk</a:t>
            </a:r>
          </a:p>
          <a:p>
            <a:pPr lvl="1"/>
            <a:r>
              <a:rPr lang="en-US" altLang="ko-KR" dirty="0"/>
              <a:t>Gaining access to more system resources such as CPU or memory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Solution</a:t>
            </a:r>
            <a:r>
              <a:rPr lang="en-US" altLang="ko-KR" dirty="0"/>
              <a:t>: Using protected control transfer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User mode</a:t>
            </a:r>
            <a:r>
              <a:rPr lang="en-US" altLang="ko-KR" dirty="0"/>
              <a:t>: Applications do not have full access to hardware resources.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Kernel mode</a:t>
            </a:r>
            <a:r>
              <a:rPr lang="en-US" altLang="ko-KR" dirty="0"/>
              <a:t>: The OS has access to the full resources of the machine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889436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11560" y="3355795"/>
            <a:ext cx="7848872" cy="591096"/>
          </a:xfrm>
          <a:prstGeom prst="roundRect">
            <a:avLst/>
          </a:prstGeom>
          <a:solidFill>
            <a:schemeClr val="bg1"/>
          </a:solidFill>
          <a:ln w="4445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362" name="TextBox 41"/>
          <p:cNvSpPr txBox="1">
            <a:spLocks noChangeArrowheads="1"/>
          </p:cNvSpPr>
          <p:nvPr/>
        </p:nvSpPr>
        <p:spPr bwMode="auto">
          <a:xfrm>
            <a:off x="611560" y="44624"/>
            <a:ext cx="70214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600" b="1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Course </a:t>
            </a:r>
            <a:r>
              <a:rPr lang="en-US" altLang="zh-CN" sz="3200" dirty="0">
                <a:latin typeface="Times New Roman" panose="02020603050405020304" pitchFamily="18" charset="0"/>
                <a:ea typeface="GungsuhChe" pitchFamily="49" charset="-128"/>
                <a:cs typeface="Times New Roman" panose="02020603050405020304" pitchFamily="18" charset="0"/>
              </a:rPr>
              <a:t>Organization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(Bottom-up)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63" name="Straight Arrow Connector 10"/>
          <p:cNvCxnSpPr>
            <a:cxnSpLocks noChangeShapeType="1"/>
          </p:cNvCxnSpPr>
          <p:nvPr/>
        </p:nvCxnSpPr>
        <p:spPr bwMode="auto">
          <a:xfrm flipV="1">
            <a:off x="381000" y="2387600"/>
            <a:ext cx="0" cy="2441575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5" name="Group 64"/>
          <p:cNvGrpSpPr/>
          <p:nvPr/>
        </p:nvGrpSpPr>
        <p:grpSpPr>
          <a:xfrm>
            <a:off x="749300" y="1125538"/>
            <a:ext cx="7578725" cy="5572125"/>
            <a:chOff x="749300" y="1125538"/>
            <a:chExt cx="7578725" cy="5572125"/>
          </a:xfrm>
        </p:grpSpPr>
        <p:grpSp>
          <p:nvGrpSpPr>
            <p:cNvPr id="66" name="Group 1"/>
            <p:cNvGrpSpPr>
              <a:grpSpLocks/>
            </p:cNvGrpSpPr>
            <p:nvPr/>
          </p:nvGrpSpPr>
          <p:grpSpPr bwMode="auto">
            <a:xfrm>
              <a:off x="749300" y="1125538"/>
              <a:ext cx="7578725" cy="5572125"/>
              <a:chOff x="825846" y="1132710"/>
              <a:chExt cx="7578379" cy="5572890"/>
            </a:xfrm>
          </p:grpSpPr>
          <p:grpSp>
            <p:nvGrpSpPr>
              <p:cNvPr id="69" name="Group 42"/>
              <p:cNvGrpSpPr>
                <a:grpSpLocks/>
              </p:cNvGrpSpPr>
              <p:nvPr/>
            </p:nvGrpSpPr>
            <p:grpSpPr bwMode="auto">
              <a:xfrm>
                <a:off x="838200" y="3424164"/>
                <a:ext cx="7543800" cy="2600189"/>
                <a:chOff x="838200" y="3420347"/>
                <a:chExt cx="7543800" cy="2855188"/>
              </a:xfrm>
            </p:grpSpPr>
            <p:sp>
              <p:nvSpPr>
                <p:cNvPr id="93" name="Rectangle 11"/>
                <p:cNvSpPr>
                  <a:spLocks noChangeArrowheads="1"/>
                </p:cNvSpPr>
                <p:nvPr/>
              </p:nvSpPr>
              <p:spPr bwMode="auto">
                <a:xfrm>
                  <a:off x="838200" y="4190915"/>
                  <a:ext cx="7543800" cy="1389306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  <a:ln w="22225" algn="ctr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4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838200" y="5768498"/>
                  <a:ext cx="7543800" cy="507037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latin typeface="Tahoma" panose="020B0604030504040204" pitchFamily="34" charset="0"/>
                    </a:rPr>
                    <a:t>System Calls (User-level Programming)</a:t>
                  </a: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5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3420347"/>
                  <a:ext cx="4114800" cy="40010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Process and CPU Scheduling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70" name="Group 1"/>
              <p:cNvGrpSpPr>
                <a:grpSpLocks/>
              </p:cNvGrpSpPr>
              <p:nvPr/>
            </p:nvGrpSpPr>
            <p:grpSpPr bwMode="auto">
              <a:xfrm>
                <a:off x="825846" y="1132710"/>
                <a:ext cx="7556154" cy="4258441"/>
                <a:chOff x="825846" y="1131697"/>
                <a:chExt cx="7556154" cy="4676966"/>
              </a:xfrm>
            </p:grpSpPr>
            <p:sp>
              <p:nvSpPr>
                <p:cNvPr id="7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15887" y="3049751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Memory Management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4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3287829"/>
                  <a:ext cx="2039937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Virtualization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75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2976563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76" name="Group 42"/>
                <p:cNvGrpSpPr>
                  <a:grpSpLocks/>
                </p:cNvGrpSpPr>
                <p:nvPr/>
              </p:nvGrpSpPr>
              <p:grpSpPr bwMode="auto">
                <a:xfrm>
                  <a:off x="825846" y="2027509"/>
                  <a:ext cx="7543800" cy="2109625"/>
                  <a:chOff x="825846" y="3475098"/>
                  <a:chExt cx="7543800" cy="2109994"/>
                </a:xfrm>
              </p:grpSpPr>
              <p:sp>
                <p:nvSpPr>
                  <p:cNvPr id="9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25846" y="4195788"/>
                    <a:ext cx="7543800" cy="1389304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92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0072" y="3475098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Thread   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cxnSp>
              <p:nvCxnSpPr>
                <p:cNvPr id="77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8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04416" y="1367435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Race Conditions, Lock/Semaphore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9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1740227"/>
                  <a:ext cx="1905000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Concurrency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grpSp>
              <p:nvGrpSpPr>
                <p:cNvPr id="80" name="Group 42"/>
                <p:cNvGrpSpPr>
                  <a:grpSpLocks/>
                </p:cNvGrpSpPr>
                <p:nvPr/>
              </p:nvGrpSpPr>
              <p:grpSpPr bwMode="auto">
                <a:xfrm>
                  <a:off x="838200" y="1139710"/>
                  <a:ext cx="7543800" cy="3865050"/>
                  <a:chOff x="838200" y="4187628"/>
                  <a:chExt cx="7543800" cy="3865728"/>
                </a:xfrm>
              </p:grpSpPr>
              <p:sp>
                <p:nvSpPr>
                  <p:cNvPr id="8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38200" y="4187628"/>
                    <a:ext cx="7543800" cy="1389306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90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2926" y="7653256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IO Devices and Storage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81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849312" y="4904144"/>
                  <a:ext cx="2290763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Persistence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82" name="Straight Connector 46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1131697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5252478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File System                                 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4" name="TextBox 2">
                  <a:extLst>
                    <a:ext uri="{FF2B5EF4-FFF2-40B4-BE49-F238E27FC236}">
                      <a16:creationId xmlns:a16="http://schemas.microsoft.com/office/drawing/2014/main" id="{A822F933-86CC-4D3B-8F4D-ADF1179849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91446" y="3028909"/>
                  <a:ext cx="919121" cy="439428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HW#4</a:t>
                  </a:r>
                </a:p>
              </p:txBody>
            </p:sp>
            <p:cxnSp>
              <p:nvCxnSpPr>
                <p:cNvPr id="85" name="Straight Connector 49"/>
                <p:cNvCxnSpPr>
                  <a:cxnSpLocks noChangeShapeType="1"/>
                </p:cNvCxnSpPr>
                <p:nvPr/>
              </p:nvCxnSpPr>
              <p:spPr bwMode="auto">
                <a:xfrm>
                  <a:off x="7335838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" name="Straight Connector 50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7" name="Straight Connector 51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1131698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8" name="TextBox 2">
                  <a:extLst>
                    <a:ext uri="{FF2B5EF4-FFF2-40B4-BE49-F238E27FC236}">
                      <a16:creationId xmlns:a16="http://schemas.microsoft.com/office/drawing/2014/main" id="{4A985E7A-07D9-428B-AAEC-3991306AE1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0335" y="4570394"/>
                  <a:ext cx="968331" cy="1116007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HW#2</a:t>
                  </a:r>
                  <a:r>
                    <a:rPr lang="en-US" altLang="zh-CN" sz="2000" dirty="0"/>
                    <a:t> </a:t>
                  </a:r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    &amp;</a:t>
                  </a:r>
                  <a:endParaRPr lang="en-US" altLang="zh-CN" sz="2000" dirty="0"/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Project</a:t>
                  </a:r>
                </a:p>
              </p:txBody>
            </p:sp>
          </p:grpSp>
          <p:pic>
            <p:nvPicPr>
              <p:cNvPr id="71" name="Picture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6059488"/>
                <a:ext cx="7566025" cy="646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C261D44-1D84-49AF-ACE7-3AF17D5BB2EA}"/>
                  </a:ext>
                </a:extLst>
              </p:cNvPr>
              <p:cNvCxnSpPr/>
              <p:nvPr/>
            </p:nvCxnSpPr>
            <p:spPr bwMode="auto">
              <a:xfrm>
                <a:off x="838545" y="5494171"/>
                <a:ext cx="7543456" cy="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7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379788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HW#3</a:t>
              </a:r>
            </a:p>
          </p:txBody>
        </p:sp>
        <p:sp>
          <p:nvSpPr>
            <p:cNvPr id="68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188" y="5581650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494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Allow the kernel to </a:t>
            </a:r>
            <a:r>
              <a:rPr lang="en-US" altLang="ko-KR" dirty="0">
                <a:solidFill>
                  <a:srgbClr val="FF0000"/>
                </a:solidFill>
              </a:rPr>
              <a:t>carefully expose </a:t>
            </a:r>
            <a:r>
              <a:rPr lang="en-US" altLang="ko-KR" dirty="0"/>
              <a:t>certain </a:t>
            </a:r>
            <a:r>
              <a:rPr lang="en-US" altLang="ko-KR" u="sng" dirty="0"/>
              <a:t>key pieces of functionality </a:t>
            </a:r>
            <a:r>
              <a:rPr lang="en-US" altLang="ko-KR" dirty="0"/>
              <a:t>to user program, such as …</a:t>
            </a:r>
          </a:p>
          <a:p>
            <a:pPr lvl="1"/>
            <a:r>
              <a:rPr lang="en-US" altLang="ko-KR" dirty="0"/>
              <a:t>Accessing the file system</a:t>
            </a:r>
          </a:p>
          <a:p>
            <a:pPr lvl="1"/>
            <a:r>
              <a:rPr lang="en-US" altLang="ko-KR" dirty="0"/>
              <a:t>Creating and destroying processes</a:t>
            </a:r>
          </a:p>
          <a:p>
            <a:pPr lvl="1"/>
            <a:r>
              <a:rPr lang="en-US" altLang="ko-KR" dirty="0"/>
              <a:t>Communicating with other processes</a:t>
            </a:r>
          </a:p>
          <a:p>
            <a:pPr lvl="1"/>
            <a:r>
              <a:rPr lang="en-US" altLang="ko-KR" dirty="0"/>
              <a:t>Allocating more memory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96196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Trap</a:t>
            </a:r>
            <a:r>
              <a:rPr lang="en-US" altLang="ko-KR" dirty="0"/>
              <a:t> instruction</a:t>
            </a:r>
          </a:p>
          <a:p>
            <a:pPr lvl="1"/>
            <a:r>
              <a:rPr lang="en-US" altLang="ko-KR" dirty="0"/>
              <a:t>Jump into the kernel</a:t>
            </a:r>
          </a:p>
          <a:p>
            <a:pPr lvl="1"/>
            <a:r>
              <a:rPr lang="en-US" altLang="ko-KR" dirty="0"/>
              <a:t>Raise the privilege level to kernel mode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Return-from-trap</a:t>
            </a:r>
            <a:r>
              <a:rPr lang="en-US" altLang="ko-KR" dirty="0"/>
              <a:t> instruction</a:t>
            </a:r>
          </a:p>
          <a:p>
            <a:pPr lvl="1"/>
            <a:r>
              <a:rPr lang="en-US" altLang="ko-KR" dirty="0"/>
              <a:t>Return into the calling user program</a:t>
            </a:r>
          </a:p>
          <a:p>
            <a:pPr lvl="1"/>
            <a:r>
              <a:rPr lang="en-US" altLang="ko-KR" dirty="0"/>
              <a:t>Reduce the privilege level back to user mode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566326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2D74-EC84-4956-B62E-F84B090F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Example: Use “</a:t>
            </a:r>
            <a:r>
              <a:rPr lang="en-HK" dirty="0" err="1"/>
              <a:t>strace</a:t>
            </a:r>
            <a:r>
              <a:rPr lang="en-HK" dirty="0"/>
              <a:t>” to trace system calls and signals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6E947-6E81-4088-B9E2-EF0C454F6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01" r="28738" b="24800"/>
          <a:stretch/>
        </p:blipFill>
        <p:spPr>
          <a:xfrm>
            <a:off x="314246" y="908720"/>
            <a:ext cx="8601405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02391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2F5F-81CA-49A8-8A4B-19133A57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Example:  Use command “</a:t>
            </a:r>
            <a:r>
              <a:rPr lang="en-HK" dirty="0" err="1"/>
              <a:t>ausyscall</a:t>
            </a:r>
            <a:r>
              <a:rPr lang="en-HK" dirty="0"/>
              <a:t>”  to see the system call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50ED1-4888-432B-A85C-531C4FCC83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0" r="61041" b="25548"/>
          <a:stretch/>
        </p:blipFill>
        <p:spPr>
          <a:xfrm>
            <a:off x="1655676" y="836712"/>
            <a:ext cx="5832648" cy="559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64451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Limited Direction Execution Protocol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96388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boot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7904" y="980728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683568" y="1487105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3568" y="1580121"/>
            <a:ext cx="23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initialize trap 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07904" y="1753652"/>
            <a:ext cx="23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remember address of …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syscall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handler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3568" y="270892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07904" y="270892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683568" y="3232140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88224" y="270892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60232" y="5067181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Run main()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Call system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trap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into OS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7904" y="4472533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from kernel stack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user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3568" y="3250138"/>
            <a:ext cx="2736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Create entry for process list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Allocate memory for program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Load program into memory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Setup user stack with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argv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Fill kernel stack with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/PC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return-from -trap</a:t>
            </a:r>
          </a:p>
        </p:txBody>
      </p:sp>
    </p:spTree>
    <p:extLst>
      <p:ext uri="{BB962C8B-B14F-4D97-AF65-F5344CB8AC3E}">
        <p14:creationId xmlns:p14="http://schemas.microsoft.com/office/powerpoint/2010/main" val="3585417801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Limited Direction Execution Protocol (Cont.)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5066020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Free memory of process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Remove from process list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4418528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 from 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trap (via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exit()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7904" y="3717032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from kernel stack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user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PC after trap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3140968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Handle trap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Do work of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syscall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return-from-trap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7904" y="2492896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save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kernel stack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kernel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trap handler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134076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07904" y="1340768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83568" y="1863988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88224" y="134076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35647" y="2041103"/>
            <a:ext cx="119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4146581200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2: Switching Between Processes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can the OS </a:t>
            </a:r>
            <a:r>
              <a:rPr lang="en-US" altLang="ko-KR" dirty="0">
                <a:solidFill>
                  <a:srgbClr val="FF0000"/>
                </a:solidFill>
              </a:rPr>
              <a:t>regain control</a:t>
            </a:r>
            <a:r>
              <a:rPr lang="en-US" altLang="ko-KR" dirty="0"/>
              <a:t> of the CPU so that it can switch between </a:t>
            </a:r>
            <a:r>
              <a:rPr lang="en-US" altLang="ko-KR" i="1" dirty="0"/>
              <a:t>processes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A cooperative Approach: </a:t>
            </a:r>
            <a:r>
              <a:rPr lang="en-US" altLang="ko-KR" b="1" dirty="0"/>
              <a:t>Wait for system calls</a:t>
            </a:r>
          </a:p>
          <a:p>
            <a:pPr lvl="1"/>
            <a:r>
              <a:rPr lang="en-US" altLang="ko-KR" dirty="0"/>
              <a:t>A Non-Cooperative Approach: </a:t>
            </a:r>
            <a:r>
              <a:rPr lang="en-US" altLang="ko-KR" b="1" dirty="0"/>
              <a:t>The OS takes control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20607996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cooperative Approach: Wait for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Processes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periodically give up the CPU </a:t>
            </a:r>
            <a:r>
              <a:rPr lang="en-US" altLang="ko-KR" dirty="0"/>
              <a:t>by making </a:t>
            </a:r>
            <a:r>
              <a:rPr lang="en-US" altLang="ko-KR" b="1" dirty="0"/>
              <a:t>system calls </a:t>
            </a:r>
            <a:r>
              <a:rPr lang="en-US" altLang="ko-KR" dirty="0"/>
              <a:t>such as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OS decides to run some other task.</a:t>
            </a:r>
          </a:p>
          <a:p>
            <a:pPr lvl="1"/>
            <a:r>
              <a:rPr lang="en-US" altLang="ko-KR" dirty="0"/>
              <a:t>Application also transfer control to the OS when they do something illegal.</a:t>
            </a:r>
          </a:p>
          <a:p>
            <a:pPr lvl="2"/>
            <a:r>
              <a:rPr lang="en-US" altLang="ko-KR" dirty="0"/>
              <a:t>Divide by zero</a:t>
            </a:r>
          </a:p>
          <a:p>
            <a:pPr lvl="2"/>
            <a:r>
              <a:rPr lang="en-US" altLang="ko-KR" dirty="0"/>
              <a:t>Try to access memory that it shouldn’t be able to access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e.g</a:t>
            </a:r>
            <a:r>
              <a:rPr lang="en-US" altLang="ko-KR" dirty="0"/>
              <a:t> Early versions of the Macintosh OS, The old Xerox Alto system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47664" y="4797152"/>
            <a:ext cx="6192688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process gets stuck in an infinite loop. 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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Reboot the machine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61543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Non-Cooperative Approach: OS Takes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timer interrupt</a:t>
            </a:r>
          </a:p>
          <a:p>
            <a:pPr lvl="1"/>
            <a:r>
              <a:rPr lang="en-US" altLang="ko-KR" dirty="0"/>
              <a:t>During the boot sequence, the OS start the </a:t>
            </a:r>
            <a:r>
              <a:rPr lang="en-US" altLang="ko-KR" u="sng" dirty="0"/>
              <a:t>timer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timer </a:t>
            </a:r>
            <a:r>
              <a:rPr lang="en-US" altLang="ko-KR" u="sng" dirty="0"/>
              <a:t>raises an interrupt</a:t>
            </a:r>
            <a:r>
              <a:rPr lang="en-US" altLang="ko-KR" dirty="0"/>
              <a:t> every so many milliseconds.</a:t>
            </a:r>
          </a:p>
          <a:p>
            <a:pPr lvl="1"/>
            <a:r>
              <a:rPr lang="en-US" altLang="ko-KR" dirty="0"/>
              <a:t>When the interrupt is raised :</a:t>
            </a:r>
          </a:p>
          <a:p>
            <a:pPr lvl="2"/>
            <a:r>
              <a:rPr lang="en-US" altLang="ko-KR" dirty="0"/>
              <a:t>The currently running process is halted.</a:t>
            </a:r>
          </a:p>
          <a:p>
            <a:pPr lvl="2"/>
            <a:r>
              <a:rPr lang="en-US" altLang="ko-KR" dirty="0"/>
              <a:t>Save enough of the state of the program</a:t>
            </a:r>
          </a:p>
          <a:p>
            <a:pPr lvl="2"/>
            <a:r>
              <a:rPr lang="en-US" altLang="ko-KR" dirty="0"/>
              <a:t>A pre-configured interrupt handler in the OS runs.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47664" y="4581128"/>
            <a:ext cx="6192688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timer interrupt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gives OS the ability to 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 again on a CPU.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970790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Saving and Restoring Context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Scheduler</a:t>
            </a:r>
            <a:r>
              <a:rPr lang="en-US" altLang="ko-KR" dirty="0"/>
              <a:t> makes a decision:</a:t>
            </a:r>
          </a:p>
          <a:p>
            <a:pPr lvl="1"/>
            <a:r>
              <a:rPr lang="en-US" altLang="ko-KR" dirty="0"/>
              <a:t>Whether to continue running the </a:t>
            </a:r>
            <a:r>
              <a:rPr lang="en-US" altLang="ko-KR" b="1" dirty="0"/>
              <a:t>current process</a:t>
            </a:r>
            <a:r>
              <a:rPr lang="en-US" altLang="ko-KR" dirty="0"/>
              <a:t>, or switch to a </a:t>
            </a:r>
            <a:r>
              <a:rPr lang="en-US" altLang="ko-KR" b="1" dirty="0"/>
              <a:t>different one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the decision is made to switch, the OS executes </a:t>
            </a:r>
            <a:r>
              <a:rPr lang="en-US" altLang="ko-KR" u="sng" dirty="0"/>
              <a:t>context switch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5702376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– Resource management via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8329" y="956433"/>
            <a:ext cx="2413471" cy="16804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dirty="0"/>
              <a:t>OS provides services via </a:t>
            </a:r>
            <a:r>
              <a:rPr lang="en-US" altLang="ko-KR" sz="1400" b="1" dirty="0"/>
              <a:t>System Call</a:t>
            </a:r>
            <a:r>
              <a:rPr lang="en-US" altLang="ko-KR" sz="1400" dirty="0"/>
              <a:t> (typically a few hundred) to run </a:t>
            </a:r>
            <a:r>
              <a:rPr lang="en-US" altLang="ko-KR" sz="1400" b="1" dirty="0"/>
              <a:t>process</a:t>
            </a:r>
            <a:r>
              <a:rPr lang="en-US" altLang="ko-KR" sz="1400" dirty="0"/>
              <a:t>, access memory/devices/files, etc. 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ko-KR" alt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251520" y="962639"/>
            <a:ext cx="2341463" cy="174629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6000"/>
            </a:schemeClr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43808" y="830462"/>
            <a:ext cx="6120680" cy="5919617"/>
            <a:chOff x="2843808" y="830462"/>
            <a:chExt cx="6120680" cy="591961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3808" y="830462"/>
              <a:ext cx="6120680" cy="537016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006445" y="6165304"/>
              <a:ext cx="5886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Design Of The Unix Operating System (Maurice Bach, 1986)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HK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07504" y="2934582"/>
            <a:ext cx="2808312" cy="373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1pPr>
            <a:lvl2pPr marL="742950" indent="-28575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2pPr>
            <a:lvl3pPr marL="1143000" indent="-2286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3pPr>
            <a:lvl4pPr marL="1600200" indent="-2286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4pPr>
            <a:lvl5pPr marL="2057400" indent="-2286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kern="0" dirty="0"/>
              <a:t>The OS </a:t>
            </a:r>
            <a:r>
              <a:rPr lang="en-US" altLang="ko-KR" sz="1400" b="1" kern="0" dirty="0"/>
              <a:t>manages resources </a:t>
            </a:r>
            <a:r>
              <a:rPr lang="en-US" altLang="ko-KR" sz="1400" kern="0" dirty="0"/>
              <a:t>such as </a:t>
            </a:r>
            <a:r>
              <a:rPr lang="en-US" altLang="ko-KR" sz="1400" i="1" kern="0" dirty="0"/>
              <a:t>CPU</a:t>
            </a:r>
            <a:r>
              <a:rPr lang="en-US" altLang="ko-KR" sz="1400" kern="0" dirty="0"/>
              <a:t>, </a:t>
            </a:r>
            <a:r>
              <a:rPr lang="en-US" altLang="ko-KR" sz="1400" i="1" kern="0" dirty="0"/>
              <a:t>memory</a:t>
            </a:r>
            <a:r>
              <a:rPr lang="en-US" altLang="ko-KR" sz="1400" kern="0" dirty="0"/>
              <a:t> and </a:t>
            </a:r>
            <a:r>
              <a:rPr lang="en-US" altLang="ko-KR" sz="1400" i="1" kern="0" dirty="0"/>
              <a:t>disk</a:t>
            </a:r>
            <a:r>
              <a:rPr lang="en-US" altLang="ko-KR" sz="1400" kern="0" dirty="0"/>
              <a:t> via </a:t>
            </a:r>
            <a:r>
              <a:rPr lang="en-US" altLang="ko-KR" sz="1400" b="1" kern="0" dirty="0"/>
              <a:t>virtualization</a:t>
            </a:r>
            <a:r>
              <a:rPr lang="en-US" altLang="ko-KR" sz="1400" kern="0" dirty="0"/>
              <a:t>.</a:t>
            </a:r>
          </a:p>
          <a:p>
            <a:pPr indent="-285750"/>
            <a:r>
              <a:rPr lang="en-US" altLang="ko-KR" sz="1400" kern="0" dirty="0">
                <a:solidFill>
                  <a:srgbClr val="FF0000"/>
                </a:solidFill>
              </a:rPr>
              <a:t>many programs to run (processes) </a:t>
            </a:r>
            <a:r>
              <a:rPr lang="en-US" altLang="ko-KR" sz="1400" kern="0" dirty="0">
                <a:solidFill>
                  <a:srgbClr val="FF0000"/>
                </a:solidFill>
                <a:sym typeface="Wingdings" pitchFamily="2" charset="2"/>
              </a:rPr>
              <a:t> Sharing the </a:t>
            </a:r>
            <a:r>
              <a:rPr lang="en-US" altLang="ko-KR" sz="1400" u="sng" kern="0" dirty="0">
                <a:solidFill>
                  <a:srgbClr val="FF0000"/>
                </a:solidFill>
                <a:sym typeface="Wingdings" pitchFamily="2" charset="2"/>
              </a:rPr>
              <a:t>CPU</a:t>
            </a:r>
          </a:p>
          <a:p>
            <a:pPr indent="-285750"/>
            <a:r>
              <a:rPr lang="en-US" altLang="ko-KR" sz="1400" kern="0" dirty="0">
                <a:sym typeface="Wingdings" pitchFamily="2" charset="2"/>
              </a:rPr>
              <a:t>many processes to </a:t>
            </a:r>
            <a:r>
              <a:rPr lang="en-US" altLang="ko-KR" sz="1400" i="1" kern="0" dirty="0">
                <a:sym typeface="Wingdings" pitchFamily="2" charset="2"/>
              </a:rPr>
              <a:t>concurrently</a:t>
            </a:r>
            <a:r>
              <a:rPr lang="en-US" altLang="ko-KR" sz="1400" kern="0" dirty="0">
                <a:sym typeface="Wingdings" pitchFamily="2" charset="2"/>
              </a:rPr>
              <a:t> access their own instructions and data  Sharing </a:t>
            </a:r>
            <a:r>
              <a:rPr lang="en-US" altLang="ko-KR" sz="1400" u="sng" kern="0" dirty="0">
                <a:sym typeface="Wingdings" pitchFamily="2" charset="2"/>
              </a:rPr>
              <a:t>memory</a:t>
            </a:r>
          </a:p>
          <a:p>
            <a:pPr indent="-285750"/>
            <a:r>
              <a:rPr lang="en-US" altLang="ko-KR" sz="1400" kern="0" dirty="0">
                <a:sym typeface="Wingdings" pitchFamily="2" charset="2"/>
              </a:rPr>
              <a:t>many processes to access devices  Sharing </a:t>
            </a:r>
            <a:r>
              <a:rPr lang="en-US" altLang="ko-KR" sz="1400" u="sng" kern="0" dirty="0">
                <a:sym typeface="Wingdings" pitchFamily="2" charset="2"/>
              </a:rPr>
              <a:t>disks</a:t>
            </a:r>
          </a:p>
          <a:p>
            <a:pPr marL="457200" lvl="1" indent="0">
              <a:buNone/>
            </a:pPr>
            <a:endParaRPr lang="en-US" altLang="ko-KR" kern="0" dirty="0">
              <a:sym typeface="Wingdings" pitchFamily="2" charset="2"/>
            </a:endParaRPr>
          </a:p>
          <a:p>
            <a:endParaRPr lang="en-US" altLang="ko-KR" u="sng" kern="0" dirty="0"/>
          </a:p>
          <a:p>
            <a:pPr lvl="1"/>
            <a:endParaRPr lang="ko-KR" altLang="en-US" kern="0" dirty="0"/>
          </a:p>
        </p:txBody>
      </p:sp>
      <p:sp>
        <p:nvSpPr>
          <p:cNvPr id="12" name="Rounded Rectangle 11"/>
          <p:cNvSpPr/>
          <p:nvPr/>
        </p:nvSpPr>
        <p:spPr>
          <a:xfrm>
            <a:off x="89398" y="2852936"/>
            <a:ext cx="2828157" cy="35438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6000"/>
            </a:schemeClr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02308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1" grpId="0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 Switch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low-level piece of assembly code</a:t>
            </a:r>
          </a:p>
          <a:p>
            <a:pPr lvl="1"/>
            <a:r>
              <a:rPr lang="en-US" altLang="ko-KR" b="1" dirty="0"/>
              <a:t>Save the values of necessary registers </a:t>
            </a:r>
            <a:r>
              <a:rPr lang="en-US" altLang="ko-KR" dirty="0"/>
              <a:t>for the current process onto its kernel stack</a:t>
            </a:r>
          </a:p>
          <a:p>
            <a:pPr lvl="2"/>
            <a:r>
              <a:rPr lang="en-US" altLang="ko-KR" dirty="0"/>
              <a:t>General purpose registers</a:t>
            </a:r>
          </a:p>
          <a:p>
            <a:pPr lvl="2"/>
            <a:r>
              <a:rPr lang="en-US" altLang="ko-KR" dirty="0"/>
              <a:t>PC</a:t>
            </a:r>
          </a:p>
          <a:p>
            <a:pPr lvl="2"/>
            <a:r>
              <a:rPr lang="en-US" altLang="ko-KR" dirty="0"/>
              <a:t>kernel stack pointer</a:t>
            </a:r>
          </a:p>
          <a:p>
            <a:pPr lvl="1"/>
            <a:r>
              <a:rPr lang="en-US" altLang="ko-KR" b="1" dirty="0"/>
              <a:t>Restore the register values </a:t>
            </a:r>
            <a:r>
              <a:rPr lang="en-US" altLang="ko-KR" dirty="0"/>
              <a:t>for the soon-to-be-executing process from its kernel stack</a:t>
            </a:r>
          </a:p>
          <a:p>
            <a:pPr lvl="1"/>
            <a:r>
              <a:rPr lang="en-US" altLang="ko-KR" b="1" dirty="0"/>
              <a:t>Switch to the kernel stack </a:t>
            </a:r>
            <a:r>
              <a:rPr lang="en-US" altLang="ko-KR" dirty="0"/>
              <a:t>for the soon-to-be-executing process </a:t>
            </a:r>
          </a:p>
        </p:txBody>
      </p:sp>
    </p:spTree>
    <p:extLst>
      <p:ext uri="{BB962C8B-B14F-4D97-AF65-F5344CB8AC3E}">
        <p14:creationId xmlns:p14="http://schemas.microsoft.com/office/powerpoint/2010/main" val="4174435488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Limited Direction Execution Protocol (Timer interrupt)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96388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boot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7904" y="105273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683568" y="1487105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568" y="1580121"/>
            <a:ext cx="23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initialize trap 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7904" y="1772816"/>
            <a:ext cx="2312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remember address of …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syscall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handler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timer handler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568" y="366302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07904" y="376929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3568" y="4186247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88224" y="3663027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3568" y="2444217"/>
            <a:ext cx="23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start interrupt timer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07904" y="2690336"/>
            <a:ext cx="23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start timer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interrupt CPU in X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7904" y="4777988"/>
            <a:ext cx="2312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timer interrupt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save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(A) to k-stack(A)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kernel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trap handler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79840" y="4201924"/>
            <a:ext cx="23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92551969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Limited Direction Execution Protocol (Timer interrupt)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98072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07904" y="108699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3568" y="1503948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88224" y="98072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35647" y="1609055"/>
            <a:ext cx="119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(Cont.)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7192" y="1969676"/>
            <a:ext cx="3464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Handle the trap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Call switch() routine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save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(A) to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proc-struct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(B) from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proc-struct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switch to k-stack(B)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return-from-trap (into B)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99520" y="3284984"/>
            <a:ext cx="3464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(B) from k-stack(B)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user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B’s PC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88224" y="4057908"/>
            <a:ext cx="2024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82509842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xv6 Context Switch Code (</a:t>
            </a:r>
            <a:r>
              <a:rPr lang="en-US" altLang="ko-KR" dirty="0" err="1"/>
              <a:t>swtch.S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789667"/>
            <a:ext cx="7992888" cy="56323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# Context switch (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swtch.S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#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#   void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swtch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context **old,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context *new);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#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# Save the current registers on the stack, creating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# a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context, and save its address in *old.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# Switch stacks to new and pop previously-saved registers.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.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globl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swtch</a:t>
            </a:r>
            <a:endParaRPr lang="en-US" altLang="ko-KR" sz="12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swtch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 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4(%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// Set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to contain the old context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 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8(%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edx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// Set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edx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to contain the new context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  # Save old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callee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-saved registers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 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pushl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// Save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onto the old stack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 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pushl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// Save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onto the old stack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 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pushl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// Save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onto the old stack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 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pushl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// Save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onto the old stack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  # Switch stacks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 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		// Copy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to the old context 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 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edx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// Set the next context to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  # Load new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callee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-saved registers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 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popl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//  Set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with the new stack (pop)	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 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popl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//  Set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with the new stack (pop)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 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popl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//  Set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with the new stack (pop)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 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popl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//  Set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with the new stack (pop)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  ret			//  Set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eip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with the new stack (ret)</a:t>
            </a:r>
          </a:p>
        </p:txBody>
      </p:sp>
    </p:spTree>
    <p:extLst>
      <p:ext uri="{BB962C8B-B14F-4D97-AF65-F5344CB8AC3E}">
        <p14:creationId xmlns:p14="http://schemas.microsoft.com/office/powerpoint/2010/main" val="1451371861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 Problems?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happens if, during interrupt or trap handling, another interrupt occurs?</a:t>
            </a:r>
          </a:p>
          <a:p>
            <a:r>
              <a:rPr lang="en-US" altLang="ko-KR" dirty="0"/>
              <a:t>OS handles these situations:</a:t>
            </a:r>
          </a:p>
          <a:p>
            <a:pPr lvl="1"/>
            <a:r>
              <a:rPr lang="en-US" altLang="ko-KR" b="1" dirty="0"/>
              <a:t>Disable interrupts </a:t>
            </a:r>
            <a:r>
              <a:rPr lang="en-US" altLang="ko-KR" dirty="0"/>
              <a:t>during interrupt processing</a:t>
            </a:r>
          </a:p>
          <a:p>
            <a:pPr lvl="1"/>
            <a:r>
              <a:rPr lang="en-US" altLang="ko-KR" dirty="0"/>
              <a:t>Use a number of sophisticate </a:t>
            </a:r>
            <a:r>
              <a:rPr lang="en-US" altLang="ko-KR" b="1" dirty="0"/>
              <a:t>locking </a:t>
            </a:r>
            <a:r>
              <a:rPr lang="en-US" altLang="ko-KR" dirty="0"/>
              <a:t>schemes to protect concurrent access to internal data structures.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860535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736054"/>
            <a:ext cx="8786812" cy="5501258"/>
          </a:xfrm>
        </p:spPr>
        <p:txBody>
          <a:bodyPr/>
          <a:lstStyle/>
          <a:p>
            <a:r>
              <a:rPr lang="en-HK" dirty="0"/>
              <a:t>Virtualize CPU</a:t>
            </a:r>
          </a:p>
          <a:p>
            <a:pPr lvl="1"/>
            <a:r>
              <a:rPr lang="en-HK" dirty="0"/>
              <a:t>The abstraction of process – Process in OS kernel</a:t>
            </a:r>
          </a:p>
          <a:p>
            <a:pPr lvl="2"/>
            <a:r>
              <a:rPr lang="en-HK" dirty="0"/>
              <a:t>Process creation process, Process state, Process data structure in OS kernel</a:t>
            </a:r>
          </a:p>
          <a:p>
            <a:pPr lvl="1"/>
            <a:r>
              <a:rPr lang="en-HK" dirty="0"/>
              <a:t>Limited Direct Execution </a:t>
            </a:r>
          </a:p>
          <a:p>
            <a:pPr lvl="2"/>
            <a:r>
              <a:rPr lang="en-HK" dirty="0"/>
              <a:t>User/kernel mode,  System call (the interface between user/kernel), System call working process, and Process switch </a:t>
            </a:r>
          </a:p>
          <a:p>
            <a:r>
              <a:rPr lang="en-US" dirty="0"/>
              <a:t>Next: CPU Scheduling</a:t>
            </a:r>
          </a:p>
          <a:p>
            <a:pPr lvl="1"/>
            <a:r>
              <a:rPr lang="en-US" dirty="0">
                <a:hlinkClick r:id="rId2"/>
              </a:rPr>
              <a:t>Chapter 7 (Scheduling)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Chapter 8 (Multi-level Feedback Queue)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Chapter 9 (Proportional Share</a:t>
            </a:r>
            <a:r>
              <a:rPr lang="en-US" dirty="0"/>
              <a:t>), </a:t>
            </a:r>
            <a:r>
              <a:rPr lang="en-US" dirty="0">
                <a:hlinkClick r:id="rId5"/>
              </a:rPr>
              <a:t>Chapter 10 (Multi-CPU Scheduling)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7395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Part I. The Abstraction: The Process</a:t>
            </a:r>
          </a:p>
        </p:txBody>
      </p:sp>
    </p:spTree>
    <p:extLst>
      <p:ext uri="{BB962C8B-B14F-4D97-AF65-F5344CB8AC3E}">
        <p14:creationId xmlns:p14="http://schemas.microsoft.com/office/powerpoint/2010/main" val="2177494918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CPUs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can provide the </a:t>
            </a:r>
            <a:r>
              <a:rPr lang="en-US" altLang="ko-KR" u="sng" dirty="0"/>
              <a:t>illusion</a:t>
            </a:r>
            <a:r>
              <a:rPr lang="en-US" altLang="ko-KR" dirty="0"/>
              <a:t> that many virtual CPUs exist.</a:t>
            </a:r>
          </a:p>
          <a:p>
            <a:r>
              <a:rPr lang="en-US" altLang="ko-KR" b="1" dirty="0"/>
              <a:t>Time sharing</a:t>
            </a:r>
            <a:r>
              <a:rPr lang="en-US" altLang="ko-KR" dirty="0"/>
              <a:t>: Running one process, then stopping it and running another</a:t>
            </a:r>
          </a:p>
          <a:p>
            <a:pPr lvl="1"/>
            <a:r>
              <a:rPr lang="en-US" altLang="ko-KR" dirty="0"/>
              <a:t>The potential cost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performance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5120445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Comprising of a process:</a:t>
            </a:r>
          </a:p>
          <a:p>
            <a:pPr lvl="1"/>
            <a:r>
              <a:rPr lang="en-US" altLang="ko-KR" dirty="0"/>
              <a:t>Memory (address space)</a:t>
            </a:r>
          </a:p>
          <a:p>
            <a:pPr lvl="2"/>
            <a:r>
              <a:rPr lang="en-US" altLang="ko-KR" dirty="0"/>
              <a:t>Instructions</a:t>
            </a:r>
          </a:p>
          <a:p>
            <a:pPr lvl="2"/>
            <a:r>
              <a:rPr lang="en-US" altLang="ko-KR" dirty="0"/>
              <a:t>Data section</a:t>
            </a:r>
          </a:p>
          <a:p>
            <a:pPr lvl="1"/>
            <a:r>
              <a:rPr lang="en-US" altLang="ko-KR" dirty="0"/>
              <a:t>Registers</a:t>
            </a:r>
          </a:p>
          <a:p>
            <a:pPr lvl="2"/>
            <a:r>
              <a:rPr lang="en-US" altLang="ko-KR" dirty="0"/>
              <a:t>Program counter</a:t>
            </a:r>
          </a:p>
          <a:p>
            <a:pPr lvl="2"/>
            <a:r>
              <a:rPr lang="en-US" altLang="ko-KR" dirty="0"/>
              <a:t>Stack pointer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14464" y="1052736"/>
            <a:ext cx="5881872" cy="77283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process is a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running program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0177281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These APIs are available on any modern OS.</a:t>
            </a:r>
          </a:p>
          <a:p>
            <a:pPr lvl="1"/>
            <a:r>
              <a:rPr lang="en-US" altLang="ko-KR" b="1" dirty="0"/>
              <a:t>Create</a:t>
            </a:r>
          </a:p>
          <a:p>
            <a:pPr lvl="2"/>
            <a:r>
              <a:rPr lang="en-US" altLang="ko-KR" dirty="0"/>
              <a:t>Create a new process to run a program</a:t>
            </a:r>
          </a:p>
          <a:p>
            <a:pPr lvl="1"/>
            <a:r>
              <a:rPr lang="en-US" altLang="ko-KR" b="1" dirty="0"/>
              <a:t>Destroy</a:t>
            </a:r>
          </a:p>
          <a:p>
            <a:pPr lvl="2"/>
            <a:r>
              <a:rPr lang="en-US" altLang="ko-KR" dirty="0"/>
              <a:t>Halt a runaway process</a:t>
            </a:r>
          </a:p>
          <a:p>
            <a:pPr lvl="1"/>
            <a:r>
              <a:rPr lang="en-US" altLang="ko-KR" b="1" dirty="0"/>
              <a:t>Wait</a:t>
            </a:r>
          </a:p>
          <a:p>
            <a:pPr lvl="2"/>
            <a:r>
              <a:rPr lang="en-US" altLang="ko-KR" dirty="0"/>
              <a:t>Wait for a process to stop running</a:t>
            </a:r>
          </a:p>
          <a:p>
            <a:pPr lvl="1"/>
            <a:r>
              <a:rPr lang="en-US" altLang="ko-KR" b="1" dirty="0"/>
              <a:t>Miscellaneous Control</a:t>
            </a:r>
          </a:p>
          <a:p>
            <a:pPr lvl="2"/>
            <a:r>
              <a:rPr lang="en-US" altLang="ko-KR" dirty="0"/>
              <a:t>Some kind of method to suspend a process and then resume it</a:t>
            </a:r>
          </a:p>
          <a:p>
            <a:pPr lvl="1"/>
            <a:r>
              <a:rPr lang="en-US" altLang="ko-KR" b="1" dirty="0"/>
              <a:t>Status</a:t>
            </a:r>
          </a:p>
          <a:p>
            <a:pPr lvl="2"/>
            <a:r>
              <a:rPr lang="en-US" altLang="ko-KR" dirty="0"/>
              <a:t>Get some status info about a process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1449733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Creation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Load</a:t>
            </a:r>
            <a:r>
              <a:rPr lang="en-US" altLang="ko-KR" dirty="0"/>
              <a:t> a program code into </a:t>
            </a:r>
            <a:r>
              <a:rPr lang="en-US" altLang="ko-KR" u="sng" dirty="0"/>
              <a:t>memory</a:t>
            </a:r>
            <a:r>
              <a:rPr lang="en-US" altLang="ko-KR" dirty="0"/>
              <a:t>, into the address space of the process.</a:t>
            </a:r>
          </a:p>
          <a:p>
            <a:pPr lvl="1"/>
            <a:r>
              <a:rPr lang="en-US" altLang="ko-KR" dirty="0"/>
              <a:t>Programs initially reside on disk in </a:t>
            </a:r>
            <a:r>
              <a:rPr lang="en-US" altLang="ko-KR" i="1" dirty="0"/>
              <a:t>executable format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OS perform the loading process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lazily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Loading pieces of code or data only as they are needed during program execution.</a:t>
            </a:r>
          </a:p>
          <a:p>
            <a:pPr lvl="2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The program’s run-time </a:t>
            </a:r>
            <a:r>
              <a:rPr lang="en-US" altLang="ko-KR" b="1" dirty="0"/>
              <a:t>stack</a:t>
            </a:r>
            <a:r>
              <a:rPr lang="en-US" altLang="ko-KR" dirty="0"/>
              <a:t> is allocated.</a:t>
            </a:r>
          </a:p>
          <a:p>
            <a:pPr lvl="1"/>
            <a:r>
              <a:rPr lang="en-US" altLang="ko-KR" dirty="0"/>
              <a:t>Use the stack for </a:t>
            </a:r>
            <a:r>
              <a:rPr lang="en-US" altLang="ko-KR" i="1" dirty="0"/>
              <a:t>local variables</a:t>
            </a:r>
            <a:r>
              <a:rPr lang="en-US" altLang="ko-KR" dirty="0"/>
              <a:t>, </a:t>
            </a:r>
            <a:r>
              <a:rPr lang="en-US" altLang="ko-KR" i="1" dirty="0"/>
              <a:t>function parameters</a:t>
            </a:r>
            <a:r>
              <a:rPr lang="en-US" altLang="ko-KR" dirty="0"/>
              <a:t>, and </a:t>
            </a:r>
            <a:r>
              <a:rPr lang="en-US" altLang="ko-KR" i="1" dirty="0"/>
              <a:t>return address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Initialize the stack with arguments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argc</a:t>
            </a:r>
            <a:r>
              <a:rPr lang="en-US" altLang="ko-KR" dirty="0">
                <a:sym typeface="Wingdings" pitchFamily="2" charset="2"/>
              </a:rPr>
              <a:t> and the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argv</a:t>
            </a:r>
            <a:r>
              <a:rPr lang="en-US" altLang="ko-KR" dirty="0">
                <a:sym typeface="Wingdings" pitchFamily="2" charset="2"/>
              </a:rPr>
              <a:t> array of </a:t>
            </a:r>
            <a:r>
              <a:rPr lang="en-US" altLang="ko-KR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main() </a:t>
            </a:r>
            <a:r>
              <a:rPr lang="en-US" altLang="ko-KR" dirty="0">
                <a:sym typeface="Wingdings" pitchFamily="2" charset="2"/>
              </a:rPr>
              <a:t>function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660692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Creation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ko-KR" dirty="0"/>
              <a:t>The program’s </a:t>
            </a:r>
            <a:r>
              <a:rPr lang="en-US" altLang="ko-KR" b="1" dirty="0"/>
              <a:t>heap</a:t>
            </a:r>
            <a:r>
              <a:rPr lang="en-US" altLang="ko-KR" dirty="0"/>
              <a:t> is created.</a:t>
            </a:r>
          </a:p>
          <a:p>
            <a:pPr lvl="1"/>
            <a:r>
              <a:rPr lang="en-US" altLang="ko-KR" dirty="0"/>
              <a:t>Used for explicitly requested dynamically allocated data.</a:t>
            </a:r>
          </a:p>
          <a:p>
            <a:pPr lvl="1"/>
            <a:r>
              <a:rPr lang="en-US" altLang="ko-KR" dirty="0"/>
              <a:t>Program request such space by calling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dirty="0"/>
              <a:t>and free it by calling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free()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dirty="0"/>
              <a:t>The OS do some other initialization tasks.</a:t>
            </a:r>
          </a:p>
          <a:p>
            <a:pPr lvl="1"/>
            <a:r>
              <a:rPr lang="en-US" altLang="ko-KR" dirty="0"/>
              <a:t>Input/output (I/O) setup</a:t>
            </a:r>
          </a:p>
          <a:p>
            <a:pPr lvl="2"/>
            <a:r>
              <a:rPr lang="en-US" altLang="ko-KR" dirty="0"/>
              <a:t>Each process by default has three open file descriptors.</a:t>
            </a:r>
          </a:p>
          <a:p>
            <a:pPr lvl="2"/>
            <a:r>
              <a:rPr lang="en-US" altLang="ko-KR" dirty="0"/>
              <a:t>Standard input, output and error</a:t>
            </a:r>
          </a:p>
          <a:p>
            <a:pPr lvl="2"/>
            <a:endParaRPr lang="en-US" altLang="ko-KR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b="1" dirty="0"/>
              <a:t>Start the program </a:t>
            </a:r>
            <a:r>
              <a:rPr lang="en-US" altLang="ko-KR" dirty="0"/>
              <a:t>running at the entry point, namely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OS </a:t>
            </a:r>
            <a:r>
              <a:rPr lang="en-US" altLang="ko-KR" i="1" dirty="0"/>
              <a:t>transfers control </a:t>
            </a:r>
            <a:r>
              <a:rPr lang="en-US" altLang="ko-KR" dirty="0"/>
              <a:t>of the CPU to the newly-created process.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279527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105450</TotalTime>
  <Words>2325</Words>
  <Application>Microsoft Office PowerPoint</Application>
  <PresentationFormat>On-screen Show (4:3)</PresentationFormat>
  <Paragraphs>377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HY견고딕</vt:lpstr>
      <vt:lpstr>맑은 고딕</vt:lpstr>
      <vt:lpstr>Arial</vt:lpstr>
      <vt:lpstr>Courier New</vt:lpstr>
      <vt:lpstr>Tahoma</vt:lpstr>
      <vt:lpstr>Times New Roman</vt:lpstr>
      <vt:lpstr>Wingdings</vt:lpstr>
      <vt:lpstr>양식_공청회_발표자료-총괄-양식</vt:lpstr>
      <vt:lpstr>Lecture 7: Virtualizing CPU - Process</vt:lpstr>
      <vt:lpstr>PowerPoint Presentation</vt:lpstr>
      <vt:lpstr>OS – Resource management via virtualization</vt:lpstr>
      <vt:lpstr>PowerPoint Presentation</vt:lpstr>
      <vt:lpstr>Virtualizing CPUs  </vt:lpstr>
      <vt:lpstr>A Process</vt:lpstr>
      <vt:lpstr>Process API</vt:lpstr>
      <vt:lpstr>Process Creation</vt:lpstr>
      <vt:lpstr>Process Creation (Cont.)</vt:lpstr>
      <vt:lpstr>Loading: From Program To Process</vt:lpstr>
      <vt:lpstr>Process States</vt:lpstr>
      <vt:lpstr>Process State Transition</vt:lpstr>
      <vt:lpstr>Data structures</vt:lpstr>
      <vt:lpstr>Example: The xv6 kernel Proc Structure (proc.h)</vt:lpstr>
      <vt:lpstr>Example: The xv6 kernel Proc Structure (Cont.)</vt:lpstr>
      <vt:lpstr>PowerPoint Presentation</vt:lpstr>
      <vt:lpstr>How to efficiently virtualize the CPU with control?</vt:lpstr>
      <vt:lpstr>Direct Execution</vt:lpstr>
      <vt:lpstr>Problem 1: Restricted Operation</vt:lpstr>
      <vt:lpstr>System Call</vt:lpstr>
      <vt:lpstr>System Call (Cont.)</vt:lpstr>
      <vt:lpstr>Example: Use “strace” to trace system calls and signals</vt:lpstr>
      <vt:lpstr>Example:  Use command “ausyscall”  to see the system call list</vt:lpstr>
      <vt:lpstr>Limited Direction Execution Protocol</vt:lpstr>
      <vt:lpstr>Limited Direction Execution Protocol (Cont.)</vt:lpstr>
      <vt:lpstr>Problem 2: Switching Between Processes</vt:lpstr>
      <vt:lpstr>A cooperative Approach: Wait for system calls</vt:lpstr>
      <vt:lpstr>A Non-Cooperative Approach: OS Takes Control</vt:lpstr>
      <vt:lpstr>Saving and Restoring Context</vt:lpstr>
      <vt:lpstr>Context Switch</vt:lpstr>
      <vt:lpstr>Limited Direction Execution Protocol (Timer interrupt)</vt:lpstr>
      <vt:lpstr>Limited Direction Execution Protocol (Timer interrupt)</vt:lpstr>
      <vt:lpstr>The xv6 Context Switch Code (swtch.S)</vt:lpstr>
      <vt:lpstr>Concurrency Problems?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User-level Programming    via System Calls (File &amp; Directory)</dc:title>
  <cp:lastModifiedBy>Delia</cp:lastModifiedBy>
  <cp:revision>47</cp:revision>
  <cp:lastPrinted>2015-03-03T01:48:46Z</cp:lastPrinted>
  <dcterms:created xsi:type="dcterms:W3CDTF">2011-05-01T06:09:10Z</dcterms:created>
  <dcterms:modified xsi:type="dcterms:W3CDTF">2021-10-16T05:28:15Z</dcterms:modified>
</cp:coreProperties>
</file>