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7"/>
  </p:notesMasterIdLst>
  <p:sldIdLst>
    <p:sldId id="284" r:id="rId2"/>
    <p:sldId id="340" r:id="rId3"/>
    <p:sldId id="261" r:id="rId4"/>
    <p:sldId id="30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41" r:id="rId14"/>
    <p:sldId id="342" r:id="rId15"/>
    <p:sldId id="303" r:id="rId16"/>
    <p:sldId id="304" r:id="rId17"/>
    <p:sldId id="305" r:id="rId18"/>
    <p:sldId id="312" r:id="rId19"/>
    <p:sldId id="313" r:id="rId20"/>
    <p:sldId id="314" r:id="rId21"/>
    <p:sldId id="315" r:id="rId22"/>
    <p:sldId id="317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18" r:id="rId42"/>
    <p:sldId id="319" r:id="rId43"/>
    <p:sldId id="320" r:id="rId44"/>
    <p:sldId id="321" r:id="rId45"/>
    <p:sldId id="292" r:id="rId4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22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4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038600"/>
            <a:ext cx="7620000" cy="990600"/>
          </a:xfrm>
        </p:spPr>
        <p:txBody>
          <a:bodyPr vert="horz" lIns="130046" tIns="65023" rIns="130046" bIns="65023" rtlCol="0" anchor="b" anchorCtr="0">
            <a:normAutofit/>
          </a:bodyPr>
          <a:lstStyle>
            <a:lvl1pPr algn="ctr">
              <a:defRPr sz="269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765" rtl="0" eaLnBrk="1" latinLnBrk="0" hangingPunct="1">
              <a:spcBef>
                <a:spcPts val="1500"/>
              </a:spcBef>
              <a:buFont typeface="Calisto MT" pitchFamily="18" charset="0"/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5042649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371"/>
            </a:lvl1pPr>
            <a:lvl2pPr marL="342883" indent="0">
              <a:buNone/>
              <a:defRPr sz="896"/>
            </a:lvl2pPr>
            <a:lvl3pPr marL="685765" indent="0">
              <a:buNone/>
              <a:defRPr sz="738"/>
            </a:lvl3pPr>
            <a:lvl4pPr marL="1028648" indent="0">
              <a:buNone/>
              <a:defRPr sz="686"/>
            </a:lvl4pPr>
            <a:lvl5pPr marL="1371530" indent="0">
              <a:buNone/>
              <a:defRPr sz="686"/>
            </a:lvl5pPr>
            <a:lvl6pPr marL="1714412" indent="0">
              <a:buNone/>
              <a:defRPr sz="686"/>
            </a:lvl6pPr>
            <a:lvl7pPr marL="2057295" indent="0">
              <a:buNone/>
              <a:defRPr sz="686"/>
            </a:lvl7pPr>
            <a:lvl8pPr marL="2400177" indent="0">
              <a:buNone/>
              <a:defRPr sz="686"/>
            </a:lvl8pPr>
            <a:lvl9pPr marL="2743060" indent="0">
              <a:buNone/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093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14313" y="55563"/>
            <a:ext cx="8786812" cy="5857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HK" dirty="0"/>
              <a:t>Base Register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40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.cs.wisc.edu/~remzi/OSTEP/vm-beyondphys-policy.pdf" TargetMode="External"/><Relationship Id="rId3" Type="http://schemas.openxmlformats.org/officeDocument/2006/relationships/hyperlink" Target="http://pages.cs.wisc.edu/~remzi/OSTEP/vm-freespace.pdf" TargetMode="External"/><Relationship Id="rId7" Type="http://schemas.openxmlformats.org/officeDocument/2006/relationships/hyperlink" Target="http://pages.cs.wisc.edu/~remzi/OSTEP/vm-beyondphys.pdf" TargetMode="External"/><Relationship Id="rId2" Type="http://schemas.openxmlformats.org/officeDocument/2006/relationships/hyperlink" Target="http://pages.cs.wisc.edu/~remzi/OSTEP/vm-segment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vm-smalltables.pdf" TargetMode="External"/><Relationship Id="rId5" Type="http://schemas.openxmlformats.org/officeDocument/2006/relationships/hyperlink" Target="http://pages.cs.wisc.edu/~remzi/OSTEP/vm-tlbs.pdf" TargetMode="External"/><Relationship Id="rId4" Type="http://schemas.openxmlformats.org/officeDocument/2006/relationships/hyperlink" Target="http://pages.cs.wisc.edu/~remzi/OSTEP/vm-paging.pdf" TargetMode="External"/><Relationship Id="rId9" Type="http://schemas.openxmlformats.org/officeDocument/2006/relationships/hyperlink" Target="http://pages.cs.wisc.edu/~remzi/OSTEP/vm-complet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9: Virtualizing Memory – Address Space and Address Translation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A829B9-3819-4868-AC40-F541661A1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Where instructions live</a:t>
            </a:r>
          </a:p>
          <a:p>
            <a:r>
              <a:rPr lang="en-HK" altLang="ko-KR" dirty="0"/>
              <a:t>Data</a:t>
            </a:r>
          </a:p>
          <a:p>
            <a:pPr lvl="1"/>
            <a:r>
              <a:rPr lang="en-HK" altLang="ko-KR" dirty="0"/>
              <a:t>Global or static local variables</a:t>
            </a:r>
            <a:endParaRPr lang="en-US" altLang="ko-KR" dirty="0"/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Dynamically allocate memory.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in C language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/>
              <a:t> in object-oriented language</a:t>
            </a:r>
          </a:p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Store return addresses or values.</a:t>
            </a:r>
          </a:p>
          <a:p>
            <a:pPr lvl="1"/>
            <a:r>
              <a:rPr lang="en-US" altLang="ko-KR" dirty="0"/>
              <a:t>Contain local variables arguments to routines.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56142" y="1484784"/>
            <a:ext cx="3156418" cy="3507623"/>
            <a:chOff x="3661031" y="2627524"/>
            <a:chExt cx="3156418" cy="3507623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 /Data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702" y="5085184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80719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Every address</a:t>
            </a:r>
            <a:r>
              <a:rPr lang="en-US" altLang="ko-KR" dirty="0"/>
              <a:t> in a running program is virtual.</a:t>
            </a:r>
          </a:p>
          <a:p>
            <a:pPr lvl="1"/>
            <a:r>
              <a:rPr lang="en-US" altLang="ko-KR" dirty="0"/>
              <a:t>OS translates the virtual address to physical address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25674" y="2407528"/>
            <a:ext cx="754672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code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main);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heap 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("location of stack : %p\n",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 &amp;x);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srgbClr val="CCCC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5158933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simple program that prints out addresses</a:t>
            </a:r>
          </a:p>
        </p:txBody>
      </p:sp>
    </p:spTree>
    <p:extLst>
      <p:ext uri="{BB962C8B-B14F-4D97-AF65-F5344CB8AC3E}">
        <p14:creationId xmlns:p14="http://schemas.microsoft.com/office/powerpoint/2010/main" val="418399256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in 64-bit Linux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10216"/>
            <a:ext cx="410445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code  : 0x40057d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heap  : 0xcf2010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location of stack : 0x7fff9ca45fcc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58410" y="2602937"/>
            <a:ext cx="1681939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58413" y="1275803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58409" y="5418659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9" name="직선 화살표 연결선 28"/>
          <p:cNvCxnSpPr>
            <a:stCxn id="28" idx="0"/>
          </p:cNvCxnSpPr>
          <p:nvPr/>
        </p:nvCxnSpPr>
        <p:spPr>
          <a:xfrm flipH="1" flipV="1">
            <a:off x="6899377" y="4797152"/>
            <a:ext cx="2" cy="6215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</p:cNvCxnSpPr>
          <p:nvPr/>
        </p:nvCxnSpPr>
        <p:spPr>
          <a:xfrm flipH="1">
            <a:off x="6899377" y="2602937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39592" y="4489375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8197" y="3140968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4536" y="96802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8412" y="1796494"/>
            <a:ext cx="1681939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58411" y="2317185"/>
            <a:ext cx="168193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58408" y="5704410"/>
            <a:ext cx="1681939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2586" y="1137303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0x400000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2157" y="2183062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0xcf2000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0005" y="5561535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0x7fff9ca49000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8037" y="1639833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0x401000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2110" y="2490623"/>
            <a:ext cx="972379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0xd13000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0001" y="5312241"/>
            <a:ext cx="1260415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0x7fff9ca28000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7326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 Process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5" y="785363"/>
            <a:ext cx="4761743" cy="2787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429000"/>
            <a:ext cx="470699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597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04147"/>
            <a:ext cx="4821339" cy="1600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05" y="1448722"/>
            <a:ext cx="3736939" cy="40239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7983" y="52103"/>
            <a:ext cx="9675577" cy="89478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H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pmap</a:t>
            </a: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cat  /proc/&lt;</a:t>
            </a:r>
            <a:r>
              <a:rPr lang="en-H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&gt;/maps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104999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 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pid_number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&gt;/maps                                              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-x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pid_number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294019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II: Address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409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Memory Virtualizing with Efficiency and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virtualizing takes a similar strategy known as </a:t>
            </a:r>
            <a:r>
              <a:rPr lang="en-US" altLang="ko-KR" b="1" dirty="0"/>
              <a:t>limited direct execution(LDE) </a:t>
            </a:r>
            <a:r>
              <a:rPr lang="en-US" altLang="ko-KR" dirty="0"/>
              <a:t>for efficiency and control</a:t>
            </a:r>
            <a:r>
              <a:rPr lang="en-US" altLang="ko-KR"/>
              <a:t>. </a:t>
            </a:r>
            <a:endParaRPr lang="en-US" altLang="ko-KR" dirty="0"/>
          </a:p>
          <a:p>
            <a:r>
              <a:rPr lang="en-US" altLang="ko-KR" dirty="0"/>
              <a:t>In memory virtualizing,</a:t>
            </a:r>
            <a:r>
              <a:rPr lang="en-US" altLang="ko-KR" b="1" dirty="0"/>
              <a:t> </a:t>
            </a:r>
            <a:r>
              <a:rPr lang="en-US" altLang="ko-KR" dirty="0"/>
              <a:t>efficiency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TLB(Translation Look-aside Buffer)s, page-table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96635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actually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92236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address space start at address 0.</a:t>
            </a:r>
          </a:p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else </a:t>
            </a:r>
            <a:r>
              <a:rPr lang="en-US" altLang="ko-KR" dirty="0"/>
              <a:t>in physical memory, not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2369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Single Relocated Process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28176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8175" y="4999203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369142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369142" y="2572083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6768" y="4221437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6768" y="3304472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8177" y="1991873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28499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722" y="56020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0672" y="980728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5961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35639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5961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5046" y="103864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5046" y="18822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5722" y="278092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232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544820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5961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35961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 but 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635638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635961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35" name="직선 화살표 연결선 34"/>
          <p:cNvCxnSpPr>
            <a:stCxn id="32" idx="0"/>
          </p:cNvCxnSpPr>
          <p:nvPr/>
        </p:nvCxnSpPr>
        <p:spPr>
          <a:xfrm flipH="1">
            <a:off x="6476607" y="3315643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</p:cNvCxnSpPr>
          <p:nvPr/>
        </p:nvCxnSpPr>
        <p:spPr>
          <a:xfrm flipH="1" flipV="1">
            <a:off x="6476607" y="3930184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7418331" y="2982864"/>
            <a:ext cx="12700" cy="1255109"/>
          </a:xfrm>
          <a:prstGeom prst="bentConnector3">
            <a:avLst>
              <a:gd name="adj1" fmla="val 1050000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7596336" y="2774463"/>
            <a:ext cx="400110" cy="16719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Relocated Process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71945" y="583306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0112" y="5625300"/>
            <a:ext cx="175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210114" y="1134617"/>
            <a:ext cx="2425847" cy="178079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210438" y="4316212"/>
            <a:ext cx="2425200" cy="14794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274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2780928"/>
            <a:ext cx="7920880" cy="532730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8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04240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4239" y="4999203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945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945206" y="2572083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2832" y="4221437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2832" y="3304472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4241" y="1991873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04563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248" y="980728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7929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7607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47929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4079" y="10246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4079" y="1868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755" y="27669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755" y="41483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4755" y="543423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7929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47929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47606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47929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6188575" y="3315643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6188575" y="3930184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8009" y="583306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1548" y="5625300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86178" y="1134616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029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89327" y="2756100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6576" y="2448323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532032" y="5795626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8527" y="563631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535" y="5317523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86178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191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Dynamic(Hardware base) Relocation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ko-KR" dirty="0"/>
              <a:t> and </a:t>
            </a:r>
            <a:r>
              <a:rPr lang="en-US" altLang="ko-KR" b="1" dirty="0"/>
              <a:t>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27665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Bounds Register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4" y="5143219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2904462" y="4604568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2904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95736" y="2135889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6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4722" y="59295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0672" y="112474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941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4619" y="2202176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74941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4026" y="11826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4026" y="2026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4702" y="29249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4702" y="43063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702" y="55922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74941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74941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74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74941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5953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5953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7566" y="5933952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83772" y="5785753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613190" y="1278632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392734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46585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2163" y="3985319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613190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blipFill rotWithShape="1">
                <a:blip r:embed="rId2"/>
                <a:stretch>
                  <a:fillRect r="-1894" b="-5155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blipFill rotWithShape="1">
                <a:blip r:embed="rId3"/>
                <a:stretch>
                  <a:fillRect r="-4923" b="-2206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1150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75890" y="4011946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72529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2974707" y="2893989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660" name="Shape 660"/>
          <p:cNvSpPr/>
          <p:nvPr/>
        </p:nvSpPr>
        <p:spPr>
          <a:xfrm>
            <a:off x="2974707" y="3295826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61" name="Shape 661"/>
          <p:cNvSpPr/>
          <p:nvPr/>
        </p:nvSpPr>
        <p:spPr>
          <a:xfrm>
            <a:off x="2974707" y="369766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62" name="Shape 662"/>
          <p:cNvSpPr/>
          <p:nvPr/>
        </p:nvSpPr>
        <p:spPr>
          <a:xfrm>
            <a:off x="2974707" y="4099498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663" name="Shape 663"/>
          <p:cNvSpPr/>
          <p:nvPr/>
        </p:nvSpPr>
        <p:spPr>
          <a:xfrm>
            <a:off x="2974707" y="2492153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64" name="Shape 664"/>
          <p:cNvSpPr/>
          <p:nvPr/>
        </p:nvSpPr>
        <p:spPr>
          <a:xfrm>
            <a:off x="2974707" y="450133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65" name="Shape 665"/>
          <p:cNvSpPr/>
          <p:nvPr/>
        </p:nvSpPr>
        <p:spPr>
          <a:xfrm>
            <a:off x="2555776" y="398082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666" name="Shape 666"/>
          <p:cNvSpPr/>
          <p:nvPr/>
        </p:nvSpPr>
        <p:spPr>
          <a:xfrm>
            <a:off x="2555776" y="436257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667" name="Shape 667"/>
          <p:cNvSpPr/>
          <p:nvPr/>
        </p:nvSpPr>
        <p:spPr>
          <a:xfrm>
            <a:off x="2555776" y="476440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668" name="Shape 668"/>
          <p:cNvSpPr/>
          <p:nvPr/>
        </p:nvSpPr>
        <p:spPr>
          <a:xfrm>
            <a:off x="2555776" y="317715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669" name="Shape 669"/>
          <p:cNvSpPr/>
          <p:nvPr/>
        </p:nvSpPr>
        <p:spPr>
          <a:xfrm>
            <a:off x="2555776" y="357899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670" name="Shape 670"/>
          <p:cNvSpPr/>
          <p:nvPr/>
        </p:nvSpPr>
        <p:spPr>
          <a:xfrm>
            <a:off x="2555776" y="277531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671" name="Shape 671"/>
          <p:cNvSpPr/>
          <p:nvPr/>
        </p:nvSpPr>
        <p:spPr>
          <a:xfrm>
            <a:off x="2555776" y="237348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5963018" y="3530290"/>
            <a:ext cx="1150555" cy="3461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accent1"/>
                </a:solidFill>
              </a:rPr>
              <a:t>same code</a:t>
            </a:r>
          </a:p>
        </p:txBody>
      </p:sp>
      <p:sp>
        <p:nvSpPr>
          <p:cNvPr id="673" name="Shape 673"/>
          <p:cNvSpPr/>
          <p:nvPr/>
        </p:nvSpPr>
        <p:spPr>
          <a:xfrm flipH="1" flipV="1">
            <a:off x="4319383" y="3132641"/>
            <a:ext cx="1615580" cy="498305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74" name="Shape 674"/>
          <p:cNvSpPr/>
          <p:nvPr/>
        </p:nvSpPr>
        <p:spPr>
          <a:xfrm flipH="1">
            <a:off x="4319383" y="3802368"/>
            <a:ext cx="1615580" cy="498305"/>
          </a:xfrm>
          <a:prstGeom prst="line">
            <a:avLst/>
          </a:prstGeom>
          <a:ln w="508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61914"/>
            <a:ext cx="6192688" cy="742950"/>
          </a:xfrm>
        </p:spPr>
        <p:txBody>
          <a:bodyPr>
            <a:normAutofit/>
          </a:bodyPr>
          <a:lstStyle/>
          <a:p>
            <a:r>
              <a:rPr lang="en-US" sz="1600" dirty="0"/>
              <a:t>Physical </a:t>
            </a:r>
            <a:br>
              <a:rPr lang="en-US" sz="1600" dirty="0"/>
            </a:br>
            <a:r>
              <a:rPr lang="en-US" sz="1600" dirty="0"/>
              <a:t>Memory</a:t>
            </a:r>
          </a:p>
        </p:txBody>
      </p:sp>
      <p:sp>
        <p:nvSpPr>
          <p:cNvPr id="20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277363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677" name="Shape 677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78" name="Shape 678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79" name="Shape 679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680" name="Shape 680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81" name="Shape 681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82" name="Shape 682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683" name="Shape 683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684" name="Shape 684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685" name="Shape 685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686" name="Shape 686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687" name="Shape 687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688" name="Shape 688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689" name="Shape 689"/>
          <p:cNvSpPr/>
          <p:nvPr/>
        </p:nvSpPr>
        <p:spPr>
          <a:xfrm flipH="1">
            <a:off x="3643306" y="1868870"/>
            <a:ext cx="34249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tx2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3987814" y="1692287"/>
            <a:ext cx="1637868" cy="34616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base register</a:t>
            </a:r>
          </a:p>
        </p:txBody>
      </p:sp>
      <p:sp>
        <p:nvSpPr>
          <p:cNvPr id="691" name="Shape 691"/>
          <p:cNvSpPr/>
          <p:nvPr/>
        </p:nvSpPr>
        <p:spPr>
          <a:xfrm>
            <a:off x="5920164" y="2352107"/>
            <a:ext cx="1637868" cy="34616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P1 is running</a:t>
            </a:r>
          </a:p>
        </p:txBody>
      </p:sp>
      <p:sp>
        <p:nvSpPr>
          <p:cNvPr id="20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186203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694" name="Shape 694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95" name="Shape 695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96" name="Shape 696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697" name="Shape 697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98" name="Shape 698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699" name="Shape 699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700" name="Shape 700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701" name="Shape 701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703" name="Shape 703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704" name="Shape 704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705" name="Shape 705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706" name="Shape 706"/>
          <p:cNvSpPr/>
          <p:nvPr/>
        </p:nvSpPr>
        <p:spPr>
          <a:xfrm flipH="1">
            <a:off x="3643306" y="3074378"/>
            <a:ext cx="342494" cy="1"/>
          </a:xfrm>
          <a:prstGeom prst="line">
            <a:avLst/>
          </a:prstGeom>
          <a:ln w="25400">
            <a:solidFill>
              <a:schemeClr val="tx2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07" name="Shape 707"/>
          <p:cNvSpPr/>
          <p:nvPr/>
        </p:nvSpPr>
        <p:spPr>
          <a:xfrm>
            <a:off x="3987814" y="2897795"/>
            <a:ext cx="163786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base register</a:t>
            </a:r>
          </a:p>
        </p:txBody>
      </p:sp>
      <p:sp>
        <p:nvSpPr>
          <p:cNvPr id="708" name="Shape 708"/>
          <p:cNvSpPr/>
          <p:nvPr/>
        </p:nvSpPr>
        <p:spPr>
          <a:xfrm>
            <a:off x="5920164" y="2352107"/>
            <a:ext cx="163786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P2 is running</a:t>
            </a:r>
          </a:p>
        </p:txBody>
      </p:sp>
      <p:sp>
        <p:nvSpPr>
          <p:cNvPr id="20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209489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711" name="Shape 711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12" name="Shape 712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13" name="Shape 713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714" name="Shape 714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15" name="Shape 715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16" name="Shape 716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717" name="Shape 717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718" name="Shape 718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719" name="Shape 719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720" name="Shape 720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721" name="Shape 721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722" name="Shape 722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723" name="Shape 723"/>
          <p:cNvSpPr/>
          <p:nvPr/>
        </p:nvSpPr>
        <p:spPr>
          <a:xfrm>
            <a:off x="4491975" y="1598897"/>
            <a:ext cx="153551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724" name="Shape 724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tx2"/>
              </a:solidFill>
            </a:endParaRPr>
          </a:p>
        </p:txBody>
      </p:sp>
      <p:sp>
        <p:nvSpPr>
          <p:cNvPr id="725" name="Shape 725"/>
          <p:cNvSpPr/>
          <p:nvPr/>
        </p:nvSpPr>
        <p:spPr>
          <a:xfrm flipH="1" flipV="1">
            <a:off x="4597773" y="1547739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tx2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727" name="Shape 727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1974" y="998033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(Decimal notation)</a:t>
            </a:r>
          </a:p>
        </p:txBody>
      </p:sp>
      <p:sp>
        <p:nvSpPr>
          <p:cNvPr id="23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145153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730" name="Shape 730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31" name="Shape 731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32" name="Shape 732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733" name="Shape 733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34" name="Shape 734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35" name="Shape 735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736" name="Shape 736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737" name="Shape 737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738" name="Shape 738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739" name="Shape 739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740" name="Shape 740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741" name="Shape 741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742" name="Shape 742"/>
          <p:cNvSpPr/>
          <p:nvPr/>
        </p:nvSpPr>
        <p:spPr>
          <a:xfrm>
            <a:off x="4460633" y="1598897"/>
            <a:ext cx="156685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743" name="Shape 743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44" name="Shape 744"/>
          <p:cNvSpPr/>
          <p:nvPr/>
        </p:nvSpPr>
        <p:spPr>
          <a:xfrm flipH="1" flipV="1">
            <a:off x="4597773" y="1556792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45" name="Shape 745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746" name="Shape 746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747" name="Shape 747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748" name="Shape 748"/>
          <p:cNvSpPr/>
          <p:nvPr/>
        </p:nvSpPr>
        <p:spPr>
          <a:xfrm>
            <a:off x="3632061" y="1886318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2" name="TextBox 1"/>
          <p:cNvSpPr txBox="1"/>
          <p:nvPr/>
        </p:nvSpPr>
        <p:spPr>
          <a:xfrm>
            <a:off x="7775762" y="1588949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(1024 + 100)</a:t>
            </a:r>
          </a:p>
        </p:txBody>
      </p:sp>
      <p:sp>
        <p:nvSpPr>
          <p:cNvPr id="25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112590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751" name="Shape 751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52" name="Shape 752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53" name="Shape 753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754" name="Shape 754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55" name="Shape 755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56" name="Shape 756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757" name="Shape 757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758" name="Shape 758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759" name="Shape 759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760" name="Shape 760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761" name="Shape 761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762" name="Shape 762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763" name="Shape 763"/>
          <p:cNvSpPr/>
          <p:nvPr/>
        </p:nvSpPr>
        <p:spPr>
          <a:xfrm>
            <a:off x="4427985" y="1598897"/>
            <a:ext cx="159950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764" name="Shape 764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65" name="Shape 765"/>
          <p:cNvSpPr/>
          <p:nvPr/>
        </p:nvSpPr>
        <p:spPr>
          <a:xfrm flipH="1" flipV="1">
            <a:off x="4597773" y="1556792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66" name="Shape 766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767" name="Shape 767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768" name="Shape 768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769" name="Shape 769"/>
          <p:cNvSpPr/>
          <p:nvPr/>
        </p:nvSpPr>
        <p:spPr>
          <a:xfrm>
            <a:off x="4427985" y="1866788"/>
            <a:ext cx="159950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24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3078634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772" name="Shape 772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73" name="Shape 773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74" name="Shape 774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775" name="Shape 775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76" name="Shape 776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77" name="Shape 777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778" name="Shape 778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779" name="Shape 779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780" name="Shape 780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781" name="Shape 781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782" name="Shape 782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783" name="Shape 783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784" name="Shape 784"/>
          <p:cNvSpPr/>
          <p:nvPr/>
        </p:nvSpPr>
        <p:spPr>
          <a:xfrm>
            <a:off x="4509303" y="1598897"/>
            <a:ext cx="151818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785" name="Shape 785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86" name="Shape 786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87" name="Shape 787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788" name="Shape 788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789" name="Shape 789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790" name="Shape 790"/>
          <p:cNvSpPr/>
          <p:nvPr/>
        </p:nvSpPr>
        <p:spPr>
          <a:xfrm>
            <a:off x="4509303" y="1866788"/>
            <a:ext cx="1518187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791" name="Shape 791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792" name="Shape 792"/>
          <p:cNvSpPr/>
          <p:nvPr/>
        </p:nvSpPr>
        <p:spPr>
          <a:xfrm>
            <a:off x="3632061" y="3078432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2" name="TextBox 1"/>
          <p:cNvSpPr txBox="1"/>
          <p:nvPr/>
        </p:nvSpPr>
        <p:spPr>
          <a:xfrm>
            <a:off x="7687198" y="1865798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(4096 + 100)</a:t>
            </a:r>
          </a:p>
        </p:txBody>
      </p:sp>
      <p:sp>
        <p:nvSpPr>
          <p:cNvPr id="27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16428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/>
              <a:t>many programs to run (processes) </a:t>
            </a:r>
            <a:r>
              <a:rPr lang="en-US" altLang="ko-KR" sz="1400" kern="0" dirty="0">
                <a:sym typeface="Wingdings" pitchFamily="2" charset="2"/>
              </a:rPr>
              <a:t> Sharing the CPU</a:t>
            </a:r>
          </a:p>
          <a:p>
            <a:pPr indent="-285750"/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olidFill>
                  <a:srgbClr val="C00000"/>
                </a:solidFill>
                <a:sym typeface="Wingdings" pitchFamily="2" charset="2"/>
              </a:rPr>
              <a:t>concurrently</a:t>
            </a:r>
            <a:r>
              <a:rPr lang="en-US" altLang="ko-KR" sz="1400" kern="0" dirty="0">
                <a:solidFill>
                  <a:srgbClr val="C00000"/>
                </a:solidFill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olidFill>
                  <a:srgbClr val="C00000"/>
                </a:solidFill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107504" y="2837478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795" name="Shape 795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96" name="Shape 796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97" name="Shape 797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798" name="Shape 798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799" name="Shape 799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00" name="Shape 800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801" name="Shape 801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802" name="Shape 802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803" name="Shape 803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804" name="Shape 804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805" name="Shape 805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806" name="Shape 806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807" name="Shape 807"/>
          <p:cNvSpPr/>
          <p:nvPr/>
        </p:nvSpPr>
        <p:spPr>
          <a:xfrm>
            <a:off x="4499993" y="1598897"/>
            <a:ext cx="152749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808" name="Shape 808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09" name="Shape 809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10" name="Shape 810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811" name="Shape 811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812" name="Shape 812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813" name="Shape 813"/>
          <p:cNvSpPr/>
          <p:nvPr/>
        </p:nvSpPr>
        <p:spPr>
          <a:xfrm>
            <a:off x="4499993" y="1866788"/>
            <a:ext cx="152749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814" name="Shape 814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815" name="Shape 815"/>
          <p:cNvSpPr/>
          <p:nvPr/>
        </p:nvSpPr>
        <p:spPr>
          <a:xfrm>
            <a:off x="4498062" y="2134679"/>
            <a:ext cx="155650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24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334118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818" name="Shape 818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19" name="Shape 819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20" name="Shape 820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821" name="Shape 821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22" name="Shape 822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23" name="Shape 823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824" name="Shape 824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825" name="Shape 825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826" name="Shape 826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827" name="Shape 827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828" name="Shape 828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829" name="Shape 829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830" name="Shape 830"/>
          <p:cNvSpPr/>
          <p:nvPr/>
        </p:nvSpPr>
        <p:spPr>
          <a:xfrm>
            <a:off x="4427985" y="1598897"/>
            <a:ext cx="159950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831" name="Shape 83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32" name="Shape 83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33" name="Shape 833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834" name="Shape 834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835" name="Shape 835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836" name="Shape 836"/>
          <p:cNvSpPr/>
          <p:nvPr/>
        </p:nvSpPr>
        <p:spPr>
          <a:xfrm>
            <a:off x="4427985" y="1866788"/>
            <a:ext cx="159950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837" name="Shape 837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838" name="Shape 838"/>
          <p:cNvSpPr/>
          <p:nvPr/>
        </p:nvSpPr>
        <p:spPr>
          <a:xfrm>
            <a:off x="4424687" y="2134679"/>
            <a:ext cx="162988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839" name="Shape 839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840" name="Shape 840"/>
          <p:cNvSpPr/>
          <p:nvPr/>
        </p:nvSpPr>
        <p:spPr>
          <a:xfrm>
            <a:off x="3632061" y="3332928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26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190693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843" name="Shape 843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44" name="Shape 844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45" name="Shape 845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846" name="Shape 846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47" name="Shape 847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48" name="Shape 848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849" name="Shape 849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850" name="Shape 850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851" name="Shape 851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852" name="Shape 852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853" name="Shape 853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854" name="Shape 854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855" name="Shape 855"/>
          <p:cNvSpPr/>
          <p:nvPr/>
        </p:nvSpPr>
        <p:spPr>
          <a:xfrm>
            <a:off x="4431221" y="1598897"/>
            <a:ext cx="1596270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856" name="Shape 856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57" name="Shape 857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58" name="Shape 858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859" name="Shape 859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860" name="Shape 860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861" name="Shape 861"/>
          <p:cNvSpPr/>
          <p:nvPr/>
        </p:nvSpPr>
        <p:spPr>
          <a:xfrm>
            <a:off x="4431221" y="1866788"/>
            <a:ext cx="1596270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862" name="Shape 862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863" name="Shape 863"/>
          <p:cNvSpPr/>
          <p:nvPr/>
        </p:nvSpPr>
        <p:spPr>
          <a:xfrm>
            <a:off x="4427984" y="2134679"/>
            <a:ext cx="162658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864" name="Shape 864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865" name="Shape 865"/>
          <p:cNvSpPr/>
          <p:nvPr/>
        </p:nvSpPr>
        <p:spPr>
          <a:xfrm>
            <a:off x="4427984" y="2402569"/>
            <a:ext cx="162658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26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345514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868" name="Shape 868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69" name="Shape 869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70" name="Shape 870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871" name="Shape 871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72" name="Shape 872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73" name="Shape 873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874" name="Shape 874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875" name="Shape 875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876" name="Shape 876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877" name="Shape 877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878" name="Shape 878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879" name="Shape 879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880" name="Shape 880"/>
          <p:cNvSpPr/>
          <p:nvPr/>
        </p:nvSpPr>
        <p:spPr>
          <a:xfrm>
            <a:off x="4501887" y="1598897"/>
            <a:ext cx="152560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881" name="Shape 88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82" name="Shape 88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83" name="Shape 883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884" name="Shape 884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885" name="Shape 885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886" name="Shape 886"/>
          <p:cNvSpPr/>
          <p:nvPr/>
        </p:nvSpPr>
        <p:spPr>
          <a:xfrm>
            <a:off x="4501887" y="1866788"/>
            <a:ext cx="1525604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887" name="Shape 887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888" name="Shape 888"/>
          <p:cNvSpPr/>
          <p:nvPr/>
        </p:nvSpPr>
        <p:spPr>
          <a:xfrm>
            <a:off x="4499992" y="2134679"/>
            <a:ext cx="155457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889" name="Shape 889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890" name="Shape 890"/>
          <p:cNvSpPr/>
          <p:nvPr/>
        </p:nvSpPr>
        <p:spPr>
          <a:xfrm>
            <a:off x="4499992" y="2402569"/>
            <a:ext cx="1554576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891" name="Shape 891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892" name="Shape 892"/>
          <p:cNvSpPr/>
          <p:nvPr/>
        </p:nvSpPr>
        <p:spPr>
          <a:xfrm>
            <a:off x="3632061" y="2120722"/>
            <a:ext cx="110157" cy="110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28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338345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Shape 897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898" name="Shape 898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899" name="Shape 899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00" name="Shape 900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901" name="Shape 901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02" name="Shape 902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03" name="Shape 903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904" name="Shape 904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905" name="Shape 905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906" name="Shape 906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907" name="Shape 907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908" name="Shape 908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 dirty="0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909" name="Shape 909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910" name="Shape 910"/>
          <p:cNvSpPr/>
          <p:nvPr/>
        </p:nvSpPr>
        <p:spPr>
          <a:xfrm>
            <a:off x="4429972" y="1598897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911" name="Shape 91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12" name="Shape 91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13" name="Shape 913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914" name="Shape 914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915" name="Shape 915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916" name="Shape 916"/>
          <p:cNvSpPr/>
          <p:nvPr/>
        </p:nvSpPr>
        <p:spPr>
          <a:xfrm>
            <a:off x="4429972" y="1866788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917" name="Shape 917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918" name="Shape 918"/>
          <p:cNvSpPr/>
          <p:nvPr/>
        </p:nvSpPr>
        <p:spPr>
          <a:xfrm>
            <a:off x="4427984" y="213467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919" name="Shape 919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920" name="Shape 920"/>
          <p:cNvSpPr/>
          <p:nvPr/>
        </p:nvSpPr>
        <p:spPr>
          <a:xfrm>
            <a:off x="4427984" y="240256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921" name="Shape 921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922" name="Shape 922"/>
          <p:cNvSpPr/>
          <p:nvPr/>
        </p:nvSpPr>
        <p:spPr>
          <a:xfrm>
            <a:off x="3950833" y="3201579"/>
            <a:ext cx="1881525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Can P2 hurt P1?</a:t>
            </a:r>
            <a:br>
              <a:rPr sz="1898" dirty="0">
                <a:solidFill>
                  <a:schemeClr val="tx2"/>
                </a:solidFill>
              </a:rPr>
            </a:br>
            <a:r>
              <a:rPr sz="1898" dirty="0">
                <a:solidFill>
                  <a:schemeClr val="tx2"/>
                </a:solidFill>
              </a:rPr>
              <a:t>Can P1 hurt P2?</a:t>
            </a:r>
          </a:p>
        </p:txBody>
      </p:sp>
      <p:sp>
        <p:nvSpPr>
          <p:cNvPr id="29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4127" y="4637848"/>
            <a:ext cx="584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How to protect process with base register?</a:t>
            </a:r>
          </a:p>
        </p:txBody>
      </p:sp>
    </p:spTree>
    <p:extLst>
      <p:ext uri="{BB962C8B-B14F-4D97-AF65-F5344CB8AC3E}">
        <p14:creationId xmlns:p14="http://schemas.microsoft.com/office/powerpoint/2010/main" val="284315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925" name="Shape 925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26" name="Shape 926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27" name="Shape 927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928" name="Shape 928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29" name="Shape 929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30" name="Shape 930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931" name="Shape 931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932" name="Shape 932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933" name="Shape 933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934" name="Shape 934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935" name="Shape 935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936" name="Shape 936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937" name="Shape 937"/>
          <p:cNvSpPr/>
          <p:nvPr/>
        </p:nvSpPr>
        <p:spPr>
          <a:xfrm>
            <a:off x="4429972" y="1598897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938" name="Shape 938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39" name="Shape 939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40" name="Shape 940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941" name="Shape 941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942" name="Shape 942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943" name="Shape 943"/>
          <p:cNvSpPr/>
          <p:nvPr/>
        </p:nvSpPr>
        <p:spPr>
          <a:xfrm>
            <a:off x="4429972" y="1866788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944" name="Shape 944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945" name="Shape 945"/>
          <p:cNvSpPr/>
          <p:nvPr/>
        </p:nvSpPr>
        <p:spPr>
          <a:xfrm>
            <a:off x="4427984" y="213467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946" name="Shape 946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947" name="Shape 947"/>
          <p:cNvSpPr/>
          <p:nvPr/>
        </p:nvSpPr>
        <p:spPr>
          <a:xfrm>
            <a:off x="4427984" y="240256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948" name="Shape 948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949" name="Shape 949"/>
          <p:cNvSpPr/>
          <p:nvPr/>
        </p:nvSpPr>
        <p:spPr>
          <a:xfrm>
            <a:off x="3950833" y="3201579"/>
            <a:ext cx="1881525" cy="63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Can P2 hurt P1?</a:t>
            </a:r>
            <a:br>
              <a:rPr sz="1898">
                <a:solidFill>
                  <a:schemeClr val="tx2"/>
                </a:solidFill>
              </a:rPr>
            </a:br>
            <a:r>
              <a:rPr sz="1898">
                <a:solidFill>
                  <a:schemeClr val="tx2"/>
                </a:solidFill>
              </a:rPr>
              <a:t>Can P1 hurt P2?</a:t>
            </a:r>
          </a:p>
        </p:txBody>
      </p:sp>
      <p:sp>
        <p:nvSpPr>
          <p:cNvPr id="950" name="Shape 950"/>
          <p:cNvSpPr/>
          <p:nvPr/>
        </p:nvSpPr>
        <p:spPr>
          <a:xfrm>
            <a:off x="4423318" y="2670460"/>
            <a:ext cx="162790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P1: store 3072, R1</a:t>
            </a:r>
          </a:p>
        </p:txBody>
      </p:sp>
      <p:sp>
        <p:nvSpPr>
          <p:cNvPr id="951" name="Shape 951"/>
          <p:cNvSpPr/>
          <p:nvPr/>
        </p:nvSpPr>
        <p:spPr>
          <a:xfrm>
            <a:off x="6141932" y="2670460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store 4096, R1</a:t>
            </a:r>
          </a:p>
        </p:txBody>
      </p:sp>
      <p:sp>
        <p:nvSpPr>
          <p:cNvPr id="952" name="Shape 952"/>
          <p:cNvSpPr/>
          <p:nvPr/>
        </p:nvSpPr>
        <p:spPr>
          <a:xfrm>
            <a:off x="3632061" y="3024854"/>
            <a:ext cx="110157" cy="11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3226" y="2673239"/>
            <a:ext cx="126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(3072 + 1024)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14127" y="4637848"/>
            <a:ext cx="584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How to protect process with base register?</a:t>
            </a:r>
          </a:p>
        </p:txBody>
      </p:sp>
      <p:sp>
        <p:nvSpPr>
          <p:cNvPr id="33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Register </a:t>
            </a:r>
          </a:p>
        </p:txBody>
      </p:sp>
    </p:spTree>
    <p:extLst>
      <p:ext uri="{BB962C8B-B14F-4D97-AF65-F5344CB8AC3E}">
        <p14:creationId xmlns:p14="http://schemas.microsoft.com/office/powerpoint/2010/main" val="3573401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Shape 961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962" name="Shape 962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63" name="Shape 963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64" name="Shape 964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965" name="Shape 965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66" name="Shape 966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67" name="Shape 967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968" name="Shape 968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969" name="Shape 969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970" name="Shape 970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971" name="Shape 971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972" name="Shape 972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973" name="Shape 973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974" name="Shape 974"/>
          <p:cNvSpPr/>
          <p:nvPr/>
        </p:nvSpPr>
        <p:spPr>
          <a:xfrm flipH="1">
            <a:off x="3643306" y="1868870"/>
            <a:ext cx="342494" cy="1"/>
          </a:xfrm>
          <a:prstGeom prst="line">
            <a:avLst/>
          </a:prstGeom>
          <a:ln w="25400">
            <a:solidFill>
              <a:schemeClr val="tx2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75" name="Shape 975"/>
          <p:cNvSpPr/>
          <p:nvPr/>
        </p:nvSpPr>
        <p:spPr>
          <a:xfrm>
            <a:off x="3987814" y="1692287"/>
            <a:ext cx="163786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base register</a:t>
            </a:r>
          </a:p>
        </p:txBody>
      </p:sp>
      <p:sp>
        <p:nvSpPr>
          <p:cNvPr id="976" name="Shape 976"/>
          <p:cNvSpPr/>
          <p:nvPr/>
        </p:nvSpPr>
        <p:spPr>
          <a:xfrm>
            <a:off x="5920164" y="2352107"/>
            <a:ext cx="1637868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P1 is running</a:t>
            </a:r>
          </a:p>
        </p:txBody>
      </p:sp>
      <p:sp>
        <p:nvSpPr>
          <p:cNvPr id="977" name="Shape 977"/>
          <p:cNvSpPr/>
          <p:nvPr/>
        </p:nvSpPr>
        <p:spPr>
          <a:xfrm>
            <a:off x="3721975" y="1868870"/>
            <a:ext cx="2014" cy="388442"/>
          </a:xfrm>
          <a:prstGeom prst="line">
            <a:avLst/>
          </a:prstGeom>
          <a:ln w="25400">
            <a:solidFill>
              <a:schemeClr val="tx2"/>
            </a:solidFill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bg2"/>
              </a:solidFill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3987814" y="2080728"/>
            <a:ext cx="1881525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bounds register</a:t>
            </a:r>
          </a:p>
        </p:txBody>
      </p:sp>
      <p:sp>
        <p:nvSpPr>
          <p:cNvPr id="20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+ Bounds </a:t>
            </a:r>
          </a:p>
        </p:txBody>
      </p:sp>
    </p:spTree>
    <p:extLst>
      <p:ext uri="{BB962C8B-B14F-4D97-AF65-F5344CB8AC3E}">
        <p14:creationId xmlns:p14="http://schemas.microsoft.com/office/powerpoint/2010/main" val="3852557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Shape 980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981" name="Shape 981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82" name="Shape 982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83" name="Shape 983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984" name="Shape 984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85" name="Shape 985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986" name="Shape 986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987" name="Shape 987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988" name="Shape 988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989" name="Shape 989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990" name="Shape 990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991" name="Shape 991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992" name="Shape 992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993" name="Shape 993"/>
          <p:cNvSpPr/>
          <p:nvPr/>
        </p:nvSpPr>
        <p:spPr>
          <a:xfrm>
            <a:off x="5920164" y="2352107"/>
            <a:ext cx="1637868" cy="3461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P2 is running</a:t>
            </a:r>
          </a:p>
        </p:txBody>
      </p:sp>
      <p:sp>
        <p:nvSpPr>
          <p:cNvPr id="994" name="Shape 994"/>
          <p:cNvSpPr/>
          <p:nvPr/>
        </p:nvSpPr>
        <p:spPr>
          <a:xfrm flipH="1">
            <a:off x="3643306" y="3074378"/>
            <a:ext cx="342494" cy="1"/>
          </a:xfrm>
          <a:prstGeom prst="line">
            <a:avLst/>
          </a:prstGeom>
          <a:ln w="25400">
            <a:solidFill>
              <a:schemeClr val="tx2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tx2"/>
              </a:solidFill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3987814" y="2897795"/>
            <a:ext cx="1637868" cy="3461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base register</a:t>
            </a:r>
          </a:p>
        </p:txBody>
      </p:sp>
      <p:sp>
        <p:nvSpPr>
          <p:cNvPr id="996" name="Shape 996"/>
          <p:cNvSpPr/>
          <p:nvPr/>
        </p:nvSpPr>
        <p:spPr>
          <a:xfrm flipH="1">
            <a:off x="3713903" y="3074378"/>
            <a:ext cx="0" cy="388442"/>
          </a:xfrm>
          <a:prstGeom prst="line">
            <a:avLst/>
          </a:prstGeom>
          <a:ln w="25400">
            <a:solidFill>
              <a:schemeClr val="tx2"/>
            </a:solidFill>
            <a:miter lim="400000"/>
            <a:headEnd type="triangle"/>
            <a:tailEnd type="triangle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>
              <a:solidFill>
                <a:schemeClr val="tx2"/>
              </a:solidFill>
            </a:endParaRPr>
          </a:p>
        </p:txBody>
      </p:sp>
      <p:sp>
        <p:nvSpPr>
          <p:cNvPr id="997" name="Shape 997"/>
          <p:cNvSpPr/>
          <p:nvPr/>
        </p:nvSpPr>
        <p:spPr>
          <a:xfrm>
            <a:off x="3987814" y="3286236"/>
            <a:ext cx="1881525" cy="3461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chemeClr val="tx2"/>
                </a:solidFill>
              </a:rPr>
              <a:t>bounds register</a:t>
            </a:r>
          </a:p>
        </p:txBody>
      </p:sp>
      <p:sp>
        <p:nvSpPr>
          <p:cNvPr id="20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+ Bounds </a:t>
            </a:r>
          </a:p>
        </p:txBody>
      </p:sp>
    </p:spTree>
    <p:extLst>
      <p:ext uri="{BB962C8B-B14F-4D97-AF65-F5344CB8AC3E}">
        <p14:creationId xmlns:p14="http://schemas.microsoft.com/office/powerpoint/2010/main" val="273172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1" name="Shape 1001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2" name="Shape 1002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003" name="Shape 1003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4" name="Shape 1004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05" name="Shape 1005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1007" name="Shape 1007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1009" name="Shape 1009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1010" name="Shape 1010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1012" name="Shape 1012"/>
          <p:cNvSpPr/>
          <p:nvPr/>
        </p:nvSpPr>
        <p:spPr>
          <a:xfrm>
            <a:off x="4429972" y="1598897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1013" name="Shape 1013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14" name="Shape 1014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15" name="Shape 1015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1016" name="Shape 1016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1017" name="Shape 1017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1018" name="Shape 1018"/>
          <p:cNvSpPr/>
          <p:nvPr/>
        </p:nvSpPr>
        <p:spPr>
          <a:xfrm>
            <a:off x="4429972" y="1866788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1019" name="Shape 1019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427984" y="213467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1021" name="Shape 1021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427984" y="240256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1023" name="Shape 1023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1024" name="Shape 1024"/>
          <p:cNvSpPr/>
          <p:nvPr/>
        </p:nvSpPr>
        <p:spPr>
          <a:xfrm>
            <a:off x="3950833" y="3347613"/>
            <a:ext cx="1881525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Can P1 hurt P2?</a:t>
            </a:r>
          </a:p>
        </p:txBody>
      </p:sp>
      <p:sp>
        <p:nvSpPr>
          <p:cNvPr id="1025" name="Shape 1025"/>
          <p:cNvSpPr/>
          <p:nvPr/>
        </p:nvSpPr>
        <p:spPr>
          <a:xfrm>
            <a:off x="4423318" y="2670460"/>
            <a:ext cx="1627908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P1: store 3072, R1</a:t>
            </a:r>
          </a:p>
        </p:txBody>
      </p:sp>
      <p:sp>
        <p:nvSpPr>
          <p:cNvPr id="29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+ Bounds </a:t>
            </a:r>
          </a:p>
        </p:txBody>
      </p:sp>
    </p:spTree>
    <p:extLst>
      <p:ext uri="{BB962C8B-B14F-4D97-AF65-F5344CB8AC3E}">
        <p14:creationId xmlns:p14="http://schemas.microsoft.com/office/powerpoint/2010/main" val="336236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29" name="Shape 1029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30" name="Shape 1030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32" name="Shape 1032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33" name="Shape 1033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1035" name="Shape 1035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1038" name="Shape 1038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1039" name="Shape 1039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1040" name="Shape 1040"/>
          <p:cNvSpPr/>
          <p:nvPr/>
        </p:nvSpPr>
        <p:spPr>
          <a:xfrm>
            <a:off x="4288640" y="1598897"/>
            <a:ext cx="1671877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1041" name="Shape 1041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42" name="Shape 1042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43" name="Shape 1043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1045" name="Shape 1045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1046" name="Shape 1046"/>
          <p:cNvSpPr/>
          <p:nvPr/>
        </p:nvSpPr>
        <p:spPr>
          <a:xfrm>
            <a:off x="4288640" y="1866788"/>
            <a:ext cx="1671877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1047" name="Shape 1047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4283968" y="2134679"/>
            <a:ext cx="1703627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1050" name="Shape 1050"/>
          <p:cNvSpPr/>
          <p:nvPr/>
        </p:nvSpPr>
        <p:spPr>
          <a:xfrm>
            <a:off x="4283968" y="2402569"/>
            <a:ext cx="1703627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1051" name="Shape 1051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950833" y="3347613"/>
            <a:ext cx="1881525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Can P1 hurt P2?</a:t>
            </a:r>
          </a:p>
        </p:txBody>
      </p:sp>
      <p:sp>
        <p:nvSpPr>
          <p:cNvPr id="1053" name="Shape 1053"/>
          <p:cNvSpPr/>
          <p:nvPr/>
        </p:nvSpPr>
        <p:spPr>
          <a:xfrm>
            <a:off x="4272994" y="2670460"/>
            <a:ext cx="177823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P1: store 3072, R1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188812" y="2657065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HK" sz="1371" dirty="0"/>
              <a:t>Exception</a:t>
            </a:r>
            <a:endParaRPr sz="1371" dirty="0"/>
          </a:p>
        </p:txBody>
      </p:sp>
      <p:sp>
        <p:nvSpPr>
          <p:cNvPr id="2" name="TextBox 1"/>
          <p:cNvSpPr txBox="1"/>
          <p:nvPr/>
        </p:nvSpPr>
        <p:spPr>
          <a:xfrm>
            <a:off x="7534814" y="2664487"/>
            <a:ext cx="11512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3072 &gt; 1024</a:t>
            </a:r>
          </a:p>
        </p:txBody>
      </p:sp>
      <p:sp>
        <p:nvSpPr>
          <p:cNvPr id="31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+ Bounds </a:t>
            </a:r>
          </a:p>
        </p:txBody>
      </p:sp>
    </p:spTree>
    <p:extLst>
      <p:ext uri="{BB962C8B-B14F-4D97-AF65-F5344CB8AC3E}">
        <p14:creationId xmlns:p14="http://schemas.microsoft.com/office/powerpoint/2010/main" val="257168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69373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6097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/>
          <p:nvPr/>
        </p:nvSpPr>
        <p:spPr>
          <a:xfrm>
            <a:off x="2298055" y="1859657"/>
            <a:ext cx="1318634" cy="401858"/>
          </a:xfrm>
          <a:prstGeom prst="rect">
            <a:avLst/>
          </a:prstGeom>
          <a:solidFill>
            <a:srgbClr val="11DBE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P1</a:t>
            </a:r>
          </a:p>
        </p:txBody>
      </p:sp>
      <p:sp>
        <p:nvSpPr>
          <p:cNvPr id="1057" name="Shape 1057"/>
          <p:cNvSpPr/>
          <p:nvPr/>
        </p:nvSpPr>
        <p:spPr>
          <a:xfrm>
            <a:off x="2298055" y="2261494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58" name="Shape 1058"/>
          <p:cNvSpPr/>
          <p:nvPr/>
        </p:nvSpPr>
        <p:spPr>
          <a:xfrm>
            <a:off x="2298055" y="2663329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59" name="Shape 1059"/>
          <p:cNvSpPr/>
          <p:nvPr/>
        </p:nvSpPr>
        <p:spPr>
          <a:xfrm>
            <a:off x="2298055" y="3065166"/>
            <a:ext cx="1318634" cy="401858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rgbClr val="FFFFFF"/>
                </a:solidFill>
              </a:rPr>
              <a:t>P2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298055" y="1457821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61" name="Shape 1061"/>
          <p:cNvSpPr/>
          <p:nvPr/>
        </p:nvSpPr>
        <p:spPr>
          <a:xfrm>
            <a:off x="2298055" y="3467002"/>
            <a:ext cx="1318634" cy="40185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62" name="Shape 1062"/>
          <p:cNvSpPr/>
          <p:nvPr/>
        </p:nvSpPr>
        <p:spPr>
          <a:xfrm>
            <a:off x="1879124" y="294649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4 KB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879124" y="332823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5 KB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879124" y="3730074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6 KB</a:t>
            </a:r>
          </a:p>
        </p:txBody>
      </p:sp>
      <p:sp>
        <p:nvSpPr>
          <p:cNvPr id="1065" name="Shape 1065"/>
          <p:cNvSpPr/>
          <p:nvPr/>
        </p:nvSpPr>
        <p:spPr>
          <a:xfrm>
            <a:off x="1879124" y="2142822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2 KB</a:t>
            </a:r>
          </a:p>
        </p:txBody>
      </p:sp>
      <p:sp>
        <p:nvSpPr>
          <p:cNvPr id="1066" name="Shape 1066"/>
          <p:cNvSpPr/>
          <p:nvPr/>
        </p:nvSpPr>
        <p:spPr>
          <a:xfrm>
            <a:off x="1879124" y="2544658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3 KB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879124" y="1740986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1 KB</a:t>
            </a:r>
          </a:p>
        </p:txBody>
      </p:sp>
      <p:sp>
        <p:nvSpPr>
          <p:cNvPr id="1068" name="Shape 1068"/>
          <p:cNvSpPr/>
          <p:nvPr/>
        </p:nvSpPr>
        <p:spPr>
          <a:xfrm>
            <a:off x="1879124" y="1339150"/>
            <a:ext cx="403557" cy="248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5">
                <a:solidFill>
                  <a:srgbClr val="FFFFFF"/>
                </a:solidFill>
              </a:rPr>
              <a:t>0 KB</a:t>
            </a:r>
          </a:p>
        </p:txBody>
      </p:sp>
      <p:sp>
        <p:nvSpPr>
          <p:cNvPr id="1069" name="Shape 1069"/>
          <p:cNvSpPr/>
          <p:nvPr/>
        </p:nvSpPr>
        <p:spPr>
          <a:xfrm>
            <a:off x="4429972" y="1598897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100, R1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6098250" y="1376899"/>
            <a:ext cx="1" cy="21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71" name="Shape 1071"/>
          <p:cNvSpPr/>
          <p:nvPr/>
        </p:nvSpPr>
        <p:spPr>
          <a:xfrm flipH="1" flipV="1">
            <a:off x="4597773" y="1589681"/>
            <a:ext cx="28654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6789" tIns="26789" rIns="26789" bIns="26789" anchor="ctr"/>
          <a:lstStyle/>
          <a:p>
            <a:pPr lvl="0">
              <a:defRPr sz="2600"/>
            </a:pPr>
            <a:endParaRPr sz="1371"/>
          </a:p>
        </p:txBody>
      </p:sp>
      <p:sp>
        <p:nvSpPr>
          <p:cNvPr id="1072" name="Shape 1072"/>
          <p:cNvSpPr/>
          <p:nvPr/>
        </p:nvSpPr>
        <p:spPr>
          <a:xfrm>
            <a:off x="6141932" y="1598897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1124, R1</a:t>
            </a:r>
          </a:p>
        </p:txBody>
      </p:sp>
      <p:sp>
        <p:nvSpPr>
          <p:cNvPr id="1073" name="Shape 1073"/>
          <p:cNvSpPr/>
          <p:nvPr/>
        </p:nvSpPr>
        <p:spPr>
          <a:xfrm>
            <a:off x="4668533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Virtual</a:t>
            </a:r>
          </a:p>
        </p:txBody>
      </p:sp>
      <p:sp>
        <p:nvSpPr>
          <p:cNvPr id="1074" name="Shape 1074"/>
          <p:cNvSpPr/>
          <p:nvPr/>
        </p:nvSpPr>
        <p:spPr>
          <a:xfrm>
            <a:off x="6141932" y="1331006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Physical</a:t>
            </a:r>
          </a:p>
        </p:txBody>
      </p:sp>
      <p:sp>
        <p:nvSpPr>
          <p:cNvPr id="1075" name="Shape 1075"/>
          <p:cNvSpPr/>
          <p:nvPr/>
        </p:nvSpPr>
        <p:spPr>
          <a:xfrm>
            <a:off x="4429972" y="1866788"/>
            <a:ext cx="1530545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100, R1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141932" y="1866788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4196, R1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427984" y="213467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P2: load 1000, R1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141932" y="213467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 load 5</a:t>
            </a:r>
            <a:r>
              <a:rPr lang="en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96, R1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427984" y="2402569"/>
            <a:ext cx="1559611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 dirty="0">
                <a:solidFill>
                  <a:schemeClr val="tx2"/>
                </a:solidFill>
              </a:rPr>
              <a:t>P1: load 100</a:t>
            </a:r>
            <a:r>
              <a:rPr lang="en-US" altLang="zh-Hans-HK" sz="1371" dirty="0">
                <a:solidFill>
                  <a:schemeClr val="tx2"/>
                </a:solidFill>
              </a:rPr>
              <a:t>0</a:t>
            </a:r>
            <a:r>
              <a:rPr sz="1371" dirty="0">
                <a:solidFill>
                  <a:schemeClr val="tx2"/>
                </a:solidFill>
              </a:rPr>
              <a:t>, R1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141932" y="2402569"/>
            <a:ext cx="142592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 load 2024, R1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950833" y="3347613"/>
            <a:ext cx="1881525" cy="34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chemeClr val="tx2"/>
                </a:solidFill>
              </a:rPr>
              <a:t>Can P1 hurt P2?</a:t>
            </a:r>
          </a:p>
        </p:txBody>
      </p:sp>
      <p:sp>
        <p:nvSpPr>
          <p:cNvPr id="1082" name="Shape 1082"/>
          <p:cNvSpPr/>
          <p:nvPr/>
        </p:nvSpPr>
        <p:spPr>
          <a:xfrm>
            <a:off x="4423316" y="2670460"/>
            <a:ext cx="1627909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71">
                <a:solidFill>
                  <a:schemeClr val="tx2"/>
                </a:solidFill>
              </a:rPr>
              <a:t>P1: store 3072, R1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6188812" y="2657065"/>
            <a:ext cx="1911580" cy="26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 algn="l">
              <a:defRPr sz="2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HK" sz="1371" dirty="0">
                <a:solidFill>
                  <a:schemeClr val="tx1"/>
                </a:solidFill>
              </a:rPr>
              <a:t>Exception         </a:t>
            </a:r>
            <a:endParaRPr sz="1371" dirty="0">
              <a:solidFill>
                <a:schemeClr val="tx1"/>
              </a:solidFill>
            </a:endParaRPr>
          </a:p>
        </p:txBody>
      </p:sp>
      <p:pic>
        <p:nvPicPr>
          <p:cNvPr id="1084" name="pasted-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06210" y="1859668"/>
            <a:ext cx="502322" cy="40185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903"/>
          <p:cNvSpPr txBox="1">
            <a:spLocks/>
          </p:cNvSpPr>
          <p:nvPr/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130046" tIns="65023" rIns="130046" bIns="65023" numCol="1" rtlCol="0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73201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6480" kern="1200" baseline="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HK" sz="4600" dirty="0">
                <a:solidFill>
                  <a:srgbClr val="FFFFFF"/>
                </a:solidFill>
              </a:rPr>
              <a:t>Base + Bounds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34814" y="2664487"/>
            <a:ext cx="11512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3072 &gt; 1024</a:t>
            </a:r>
          </a:p>
        </p:txBody>
      </p:sp>
    </p:spTree>
    <p:extLst>
      <p:ext uri="{BB962C8B-B14F-4D97-AF65-F5344CB8AC3E}">
        <p14:creationId xmlns:p14="http://schemas.microsoft.com/office/powerpoint/2010/main" val="1494622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72786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space.</a:t>
            </a:r>
          </a:p>
          <a:p>
            <a:pPr lvl="1"/>
            <a:r>
              <a:rPr lang="en-US" altLang="ko-KR" dirty="0"/>
              <a:t>free list : A list of the range of the physical memory which are not in use.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013147" y="206084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13154" y="29481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71351" y="39546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09467" y="49432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09467" y="58124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56094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656090" y="4442625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5497061" y="4450722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27530" y="6029583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87624" y="268917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6095" y="3122062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56093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94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96" y="2141151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5497059" y="4732219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56096" y="5072078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5816" y="310204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16522" y="379277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2555775" y="340982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215826" y="479715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2555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4607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97648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0396" y="228832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394" y="299304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10" y="374341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394" y="449669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6410" y="514848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7324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97648" y="4571920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8493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227" y="221631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5225" y="292103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1241" y="367140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5225" y="442468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1241" y="507647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2565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8169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78167" y="456318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78169" y="3809903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97648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6491" y="229750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7197" y="298823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896450" y="260528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6501" y="399261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895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06285" y="2216314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96991" y="2907046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5436244" y="2524091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096295" y="391142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5435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096992" y="493681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5435548" y="4569366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9651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OS Issues: When Context Switch Occurs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block(</a:t>
            </a:r>
            <a:r>
              <a:rPr lang="en-US" altLang="ko-KR" dirty="0"/>
              <a:t>PCB)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8782" y="2662319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30" y="264836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8" y="335308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0345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28" y="485673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50851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486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38458" y="341957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8458" y="4176829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8458" y="4934084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38304" y="4929288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95885" y="475160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4443830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38304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5885" y="400393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885" y="3696163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032" y="2708920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71230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3978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3976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9992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3976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992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632" y="5849835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70906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70906" y="4176830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170906" y="4934085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87167" y="476305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08305" y="401539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34961" y="1882858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6844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6844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49099" y="2191301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0278" y="4456773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4323" y="3709106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563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15213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Address Space – </a:t>
            </a:r>
            <a:r>
              <a:rPr lang="en-US" altLang="ko-KR" dirty="0"/>
              <a:t>an </a:t>
            </a:r>
            <a:r>
              <a:rPr lang="en-US" altLang="ko-KR" b="1" dirty="0"/>
              <a:t>abstraction</a:t>
            </a:r>
            <a:r>
              <a:rPr lang="en-US" altLang="ko-KR" dirty="0"/>
              <a:t> of physical memory created by OS</a:t>
            </a:r>
          </a:p>
          <a:p>
            <a:pPr lvl="1"/>
            <a:r>
              <a:rPr lang="en-US" altLang="ko-KR" dirty="0"/>
              <a:t>The address space contains all about a running process.</a:t>
            </a:r>
          </a:p>
          <a:p>
            <a:pPr lvl="1"/>
            <a:r>
              <a:rPr lang="en-US" altLang="ko-KR" dirty="0"/>
              <a:t>That is consist of program code, data, heap, and stack</a:t>
            </a:r>
          </a:p>
          <a:p>
            <a:r>
              <a:rPr lang="en-US" altLang="ko-KR" sz="1800" dirty="0"/>
              <a:t>Address Translation – Hardware-based Address Translation</a:t>
            </a:r>
          </a:p>
          <a:p>
            <a:pPr lvl="1"/>
            <a:r>
              <a:rPr lang="en-US" altLang="ko-KR" sz="1600" dirty="0"/>
              <a:t>The hardware transforms each memory access (e.g., an instruction fetch, load, or store), changing the virtual address provided by the instruction to a physical address where the desired information is actually located .</a:t>
            </a:r>
          </a:p>
          <a:p>
            <a:pPr lvl="1"/>
            <a:r>
              <a:rPr lang="en-US" altLang="ko-KR" sz="1600" dirty="0"/>
              <a:t>OS performs memory management – keeping track of which locations are free and which are in use, and judiciously intervening to maintain control over how memory is used.</a:t>
            </a:r>
          </a:p>
          <a:p>
            <a:pPr lvl="1"/>
            <a:r>
              <a:rPr lang="en-US" altLang="ko-KR" sz="1600" dirty="0"/>
              <a:t>The Base and Bounds Approach</a:t>
            </a:r>
          </a:p>
          <a:p>
            <a:pPr lvl="2"/>
            <a:r>
              <a:rPr lang="en-US" altLang="ko-KR" sz="1400" dirty="0"/>
              <a:t>When a program starts running, the OS decides where in physical memory a process should be loaded </a:t>
            </a:r>
          </a:p>
          <a:p>
            <a:pPr lvl="2"/>
            <a:r>
              <a:rPr lang="en-US" altLang="ko-KR" sz="1400" dirty="0"/>
              <a:t>The hardware checks whether virtual addresses are in bounds.</a:t>
            </a:r>
          </a:p>
          <a:p>
            <a:r>
              <a:rPr lang="en-US" dirty="0"/>
              <a:t>Next: Memory Management (Chapters </a:t>
            </a:r>
            <a:r>
              <a:rPr lang="en-US" dirty="0">
                <a:hlinkClick r:id="rId2"/>
              </a:rPr>
              <a:t>16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17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18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19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20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21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22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23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b="1" dirty="0"/>
              <a:t>memory virtualization</a:t>
            </a:r>
            <a:r>
              <a:rPr lang="en-US" altLang="ko-KR" b="0" dirty="0"/>
              <a:t>?</a:t>
            </a:r>
          </a:p>
          <a:p>
            <a:pPr lvl="1"/>
            <a:r>
              <a:rPr lang="en-US" altLang="ko-KR" dirty="0"/>
              <a:t>OS virtualizes its physical memory.</a:t>
            </a:r>
            <a:endParaRPr lang="en-US" altLang="ko-KR" b="0" dirty="0"/>
          </a:p>
          <a:p>
            <a:pPr lvl="1"/>
            <a:r>
              <a:rPr lang="en-US" altLang="ko-KR" dirty="0"/>
              <a:t>OS provides an </a:t>
            </a:r>
            <a:r>
              <a:rPr lang="en-US" altLang="ko-KR" dirty="0">
                <a:solidFill>
                  <a:schemeClr val="accent1"/>
                </a:solidFill>
              </a:rPr>
              <a:t>illusion memory space </a:t>
            </a:r>
            <a:r>
              <a:rPr lang="en-US" altLang="ko-KR" dirty="0"/>
              <a:t>per each process.</a:t>
            </a:r>
          </a:p>
          <a:p>
            <a:pPr lvl="1"/>
            <a:r>
              <a:rPr lang="en-US" altLang="ko-KR" dirty="0"/>
              <a:t>It seems to be seen like </a:t>
            </a:r>
            <a:r>
              <a:rPr lang="en-US" altLang="ko-KR" dirty="0">
                <a:solidFill>
                  <a:schemeClr val="accent1"/>
                </a:solidFill>
              </a:rPr>
              <a:t>each process uses the whole memory</a:t>
            </a:r>
            <a:r>
              <a:rPr lang="en-US" altLang="ko-KR" dirty="0"/>
              <a:t> .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6510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 of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Ease of use in programming</a:t>
            </a:r>
          </a:p>
          <a:p>
            <a:r>
              <a:rPr lang="en-US" altLang="ko-KR" dirty="0"/>
              <a:t>Memory efficiency in terms of </a:t>
            </a:r>
            <a:r>
              <a:rPr lang="en-US" altLang="ko-KR" dirty="0">
                <a:solidFill>
                  <a:schemeClr val="accent1"/>
                </a:solidFill>
              </a:rPr>
              <a:t>time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space</a:t>
            </a:r>
          </a:p>
          <a:p>
            <a:r>
              <a:rPr lang="en-US" altLang="ko-KR" dirty="0"/>
              <a:t>The guarantee of isolation for processes as well as OS</a:t>
            </a:r>
          </a:p>
          <a:p>
            <a:pPr lvl="1"/>
            <a:r>
              <a:rPr lang="en-US" altLang="ko-KR" dirty="0"/>
              <a:t>Protection from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errant accesses</a:t>
            </a:r>
            <a:r>
              <a:rPr lang="en-US" altLang="ko-KR" dirty="0"/>
              <a:t> of other processes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7001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in The Early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Load only one process in memory.</a:t>
            </a:r>
          </a:p>
          <a:p>
            <a:pPr lvl="1"/>
            <a:r>
              <a:rPr lang="en-US" altLang="ko-KR" dirty="0"/>
              <a:t>Poor utilization and efficiency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987824" y="1988840"/>
            <a:ext cx="2376264" cy="4176464"/>
            <a:chOff x="581763" y="1412776"/>
            <a:chExt cx="1974013" cy="4176464"/>
          </a:xfrm>
        </p:grpSpPr>
        <p:sp>
          <p:nvSpPr>
            <p:cNvPr id="52" name="TextBox 51"/>
            <p:cNvSpPr txBox="1"/>
            <p:nvPr/>
          </p:nvSpPr>
          <p:spPr>
            <a:xfrm>
              <a:off x="647563" y="1412776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1763" y="2266999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81763" y="5281463"/>
              <a:ext cx="571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max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23628" y="1558946"/>
              <a:ext cx="1332148" cy="861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23628" y="2420888"/>
              <a:ext cx="1332148" cy="3066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Current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</a:t>
              </a:r>
            </a:p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73585" y="60735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259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and Time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Load multiple processes </a:t>
            </a:r>
            <a:r>
              <a:rPr lang="en-US" altLang="ko-KR" dirty="0"/>
              <a:t>in memory.</a:t>
            </a:r>
          </a:p>
          <a:p>
            <a:pPr lvl="1"/>
            <a:r>
              <a:rPr lang="en-US" altLang="ko-KR" dirty="0"/>
              <a:t>Execute one for a short while.</a:t>
            </a:r>
          </a:p>
          <a:p>
            <a:pPr lvl="1"/>
            <a:r>
              <a:rPr lang="en-US" altLang="ko-KR" dirty="0"/>
              <a:t>Switch processes between them in memory.</a:t>
            </a:r>
          </a:p>
          <a:p>
            <a:pPr lvl="1"/>
            <a:r>
              <a:rPr lang="en-US" altLang="ko-KR" dirty="0"/>
              <a:t>Increase utilization and efficiency.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Cause an important </a:t>
            </a:r>
            <a:r>
              <a:rPr lang="en-US" altLang="ko-KR" b="1" dirty="0"/>
              <a:t>protection issue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Errant memory accesses from other processes</a:t>
            </a:r>
          </a:p>
          <a:p>
            <a:pPr lvl="2"/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9642" y="1198332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7" y="168264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4612" y="1352706"/>
            <a:ext cx="1533812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54612" y="2355639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C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4612" y="185158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54612" y="2854516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54612" y="3353393"/>
            <a:ext cx="1533812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54612" y="3857449"/>
            <a:ext cx="1533812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(code, data, etc.)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5466549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54611" y="4356326"/>
            <a:ext cx="1532978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4611" y="4860382"/>
            <a:ext cx="1533811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56177" y="218511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8" y="271601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192KB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6176" y="32148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80" y="3718949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56180" y="4217826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384KB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7" y="472514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518955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512KB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27350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08062"/>
            <a:ext cx="8786812" cy="5501258"/>
          </a:xfrm>
        </p:spPr>
        <p:txBody>
          <a:bodyPr/>
          <a:lstStyle/>
          <a:p>
            <a:r>
              <a:rPr lang="en-US" altLang="ko-KR" dirty="0"/>
              <a:t>OS creates an </a:t>
            </a:r>
            <a:r>
              <a:rPr lang="en-US" altLang="ko-KR" b="1" dirty="0"/>
              <a:t>abstraction</a:t>
            </a:r>
            <a:r>
              <a:rPr lang="en-US" altLang="ko-KR" dirty="0"/>
              <a:t> of physical memory.</a:t>
            </a:r>
          </a:p>
          <a:p>
            <a:pPr lvl="1"/>
            <a:r>
              <a:rPr lang="en-US" altLang="ko-KR" dirty="0"/>
              <a:t>The address space contains all about a running process.</a:t>
            </a:r>
          </a:p>
          <a:p>
            <a:pPr lvl="1"/>
            <a:r>
              <a:rPr lang="en-US" altLang="ko-KR" dirty="0"/>
              <a:t>That is consist of program code, data, heap, and stack</a:t>
            </a:r>
            <a:endParaRPr lang="en-US" altLang="ko-KR" sz="1600" dirty="0"/>
          </a:p>
          <a:p>
            <a:endParaRPr lang="ko-KR" altLang="en-US" sz="1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059832" y="2452359"/>
            <a:ext cx="3757617" cy="3726409"/>
            <a:chOff x="3059832" y="2525414"/>
            <a:chExt cx="3757617" cy="3726409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14969" y="252541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 /Data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37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4969" y="298237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2501" y="3471388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832" y="5506053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9832" y="5944046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610591" y="6073551"/>
            <a:ext cx="143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455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105811</TotalTime>
  <Words>2404</Words>
  <Application>Microsoft Office PowerPoint</Application>
  <PresentationFormat>On-screen Show (4:3)</PresentationFormat>
  <Paragraphs>690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굴림</vt:lpstr>
      <vt:lpstr>HY견고딕</vt:lpstr>
      <vt:lpstr>맑은 고딕</vt:lpstr>
      <vt:lpstr>Calisto MT</vt:lpstr>
      <vt:lpstr>Cambria Math</vt:lpstr>
      <vt:lpstr>Courier New</vt:lpstr>
      <vt:lpstr>Helvetica</vt:lpstr>
      <vt:lpstr>Tahoma</vt:lpstr>
      <vt:lpstr>Times New Roman</vt:lpstr>
      <vt:lpstr>Wingdings</vt:lpstr>
      <vt:lpstr>양식_공청회_발표자료-총괄-양식</vt:lpstr>
      <vt:lpstr>Lecture 9: Virtualizing Memory – Address Space and Address Translation</vt:lpstr>
      <vt:lpstr>PowerPoint Presentation</vt:lpstr>
      <vt:lpstr>OS – Resource management via virtualization</vt:lpstr>
      <vt:lpstr>PowerPoint Presentation</vt:lpstr>
      <vt:lpstr>Memory Virtualization</vt:lpstr>
      <vt:lpstr>Benefit of Memory Virtualization</vt:lpstr>
      <vt:lpstr>OS in The Early System</vt:lpstr>
      <vt:lpstr>Multiprogramming and Time Sharing</vt:lpstr>
      <vt:lpstr>Address Space</vt:lpstr>
      <vt:lpstr>Address Space(Cont.)</vt:lpstr>
      <vt:lpstr>Virtual Address</vt:lpstr>
      <vt:lpstr>Virtual Address(Cont.)</vt:lpstr>
      <vt:lpstr>Example:  Process Image</vt:lpstr>
      <vt:lpstr>PowerPoint Presentation</vt:lpstr>
      <vt:lpstr>PowerPoint Presentation</vt:lpstr>
      <vt:lpstr>Memory Virtualizing with Efficiency and Control</vt:lpstr>
      <vt:lpstr>Address Translation</vt:lpstr>
      <vt:lpstr>Relocation Address Space</vt:lpstr>
      <vt:lpstr>A Single Relocated Process </vt:lpstr>
      <vt:lpstr>Base and Bounds Register</vt:lpstr>
      <vt:lpstr>Dynamic(Hardware base) Relocation</vt:lpstr>
      <vt:lpstr>Two ways of Bounds Register</vt:lpstr>
      <vt:lpstr>Physical 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Issues for Memory Virtualizing</vt:lpstr>
      <vt:lpstr>OS Issues: When a Process Starts Running</vt:lpstr>
      <vt:lpstr>OS Issues: When a Process Is Terminated</vt:lpstr>
      <vt:lpstr>OS Issues: When Context Switch Occurs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Delia</cp:lastModifiedBy>
  <cp:revision>66</cp:revision>
  <cp:lastPrinted>2015-03-03T01:48:46Z</cp:lastPrinted>
  <dcterms:created xsi:type="dcterms:W3CDTF">2011-05-01T06:09:10Z</dcterms:created>
  <dcterms:modified xsi:type="dcterms:W3CDTF">2021-11-02T01:16:52Z</dcterms:modified>
</cp:coreProperties>
</file>