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5"/>
  </p:notesMasterIdLst>
  <p:sldIdLst>
    <p:sldId id="284" r:id="rId2"/>
    <p:sldId id="323" r:id="rId3"/>
    <p:sldId id="261" r:id="rId4"/>
    <p:sldId id="306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8" r:id="rId20"/>
    <p:sldId id="321" r:id="rId21"/>
    <p:sldId id="322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92" r:id="rId3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79" d="100"/>
          <a:sy n="79" d="100"/>
        </p:scale>
        <p:origin x="98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8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3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pages.cs.wisc.edu/~remzi/OSTEP/vm-complete.pdf" TargetMode="External"/><Relationship Id="rId3" Type="http://schemas.openxmlformats.org/officeDocument/2006/relationships/hyperlink" Target="http://pages.cs.wisc.edu/~remzi/OSTEP/vm-freespace.pdf" TargetMode="External"/><Relationship Id="rId7" Type="http://schemas.openxmlformats.org/officeDocument/2006/relationships/hyperlink" Target="http://pages.cs.wisc.edu/~remzi/OSTEP/vm-beyondphys-policy.pdf" TargetMode="External"/><Relationship Id="rId2" Type="http://schemas.openxmlformats.org/officeDocument/2006/relationships/hyperlink" Target="http://pages.cs.wisc.edu/~remzi/OSTEP/vm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.cs.wisc.edu/~remzi/OSTEP/vm-beyondphys.pdf" TargetMode="External"/><Relationship Id="rId5" Type="http://schemas.openxmlformats.org/officeDocument/2006/relationships/hyperlink" Target="http://pages.cs.wisc.edu/~remzi/OSTEP/vm-smalltables.pdf" TargetMode="External"/><Relationship Id="rId4" Type="http://schemas.openxmlformats.org/officeDocument/2006/relationships/hyperlink" Target="http://pages.cs.wisc.edu/~remzi/OSTEP/vm-tlb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10: Virtualizing Memory – Segmentation and Paging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0A1145-9280-49F0-BA7E-BF828E2DF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</a:t>
            </a:r>
            <a:r>
              <a:rPr lang="en-US" altLang="ko-KR" dirty="0"/>
              <a:t> such as 7KB which is beyond the end of heap is referenced, the OS occurs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the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3062" y="4224185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6635" y="3832614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616634" y="3122588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16634" y="3280113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3286" y="3660683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154234" y="3122588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16633" y="4361423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4385434" y="4361423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9388" y="5499326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3062" y="4497406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062" y="4787279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8991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Segment</a:t>
            </a:r>
            <a:endParaRPr lang="ko-KR" altLang="en-US" dirty="0"/>
          </a:p>
        </p:txBody>
      </p:sp>
      <p:sp>
        <p:nvSpPr>
          <p:cNvPr id="128" name="내용 개체 틀 1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Explicit approach</a:t>
            </a:r>
          </a:p>
          <a:p>
            <a:pPr lvl="1"/>
            <a:r>
              <a:rPr lang="en-US" altLang="ko-KR" dirty="0"/>
              <a:t>Chop up the address space into segments based on the </a:t>
            </a:r>
            <a:r>
              <a:rPr lang="en-US" altLang="ko-KR" b="1" dirty="0"/>
              <a:t>top few bits </a:t>
            </a:r>
            <a:r>
              <a:rPr lang="en-US" altLang="ko-KR" dirty="0"/>
              <a:t>of virtual address.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Example: virtual address 4200 (01000001101000)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609697" y="2348880"/>
            <a:ext cx="5401114" cy="1353118"/>
            <a:chOff x="1485064" y="1787850"/>
            <a:chExt cx="5401114" cy="135311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831554" y="1787850"/>
              <a:ext cx="5054624" cy="648071"/>
              <a:chOff x="1831554" y="3501008"/>
              <a:chExt cx="5054624" cy="64807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831554" y="3501008"/>
                <a:ext cx="5044702" cy="360040"/>
                <a:chOff x="1831554" y="3501008"/>
                <a:chExt cx="5044702" cy="36004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51621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155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15697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19159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79693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5554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43689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5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7574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7720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9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63724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8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99562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7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56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6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7157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5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845308" y="3789038"/>
                <a:ext cx="5040870" cy="360041"/>
                <a:chOff x="1845308" y="3789038"/>
                <a:chExt cx="5040870" cy="360041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2200635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255467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2914712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327641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63645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994832" y="3789040"/>
                  <a:ext cx="2022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endCxn id="94" idx="2"/>
                </p:cNvCxnSpPr>
                <p:nvPr/>
              </p:nvCxnSpPr>
              <p:spPr>
                <a:xfrm>
                  <a:off x="4365743" y="3789038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472162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5076056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5434992" y="3789040"/>
                  <a:ext cx="1464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79613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615617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516216" y="3798566"/>
                  <a:ext cx="0" cy="350513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1845308" y="3789039"/>
                  <a:ext cx="5040870" cy="3600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52000" rtlCol="0" anchor="ctr">
                  <a:noAutofit/>
                </a:bodyPr>
                <a:lstStyle/>
                <a:p>
                  <a:pPr algn="ctr"/>
                  <a:endParaRPr lang="ko-KR" altLang="en-US" sz="1600" dirty="0">
                    <a:solidFill>
                      <a:prstClr val="black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1485064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Segment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75309" y="2520004"/>
              <a:ext cx="4310869" cy="304518"/>
              <a:chOff x="2575309" y="2576978"/>
              <a:chExt cx="4310869" cy="304518"/>
            </a:xfrm>
          </p:grpSpPr>
          <p:sp>
            <p:nvSpPr>
              <p:cNvPr id="130" name="왼쪽 대괄호 129"/>
              <p:cNvSpPr/>
              <p:nvPr/>
            </p:nvSpPr>
            <p:spPr>
              <a:xfrm rot="16200000">
                <a:off x="4636213" y="516074"/>
                <a:ext cx="189061" cy="4310869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4559784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1851398" y="2520005"/>
              <a:ext cx="700237" cy="304517"/>
              <a:chOff x="1851398" y="2576979"/>
              <a:chExt cx="700237" cy="304517"/>
            </a:xfrm>
          </p:grpSpPr>
          <p:sp>
            <p:nvSpPr>
              <p:cNvPr id="129" name="왼쪽 대괄호 128"/>
              <p:cNvSpPr/>
              <p:nvPr/>
            </p:nvSpPr>
            <p:spPr>
              <a:xfrm rot="16200000">
                <a:off x="2106986" y="2321391"/>
                <a:ext cx="189061" cy="7002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201516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843332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Offset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970279" y="4485722"/>
            <a:ext cx="5418145" cy="1353118"/>
            <a:chOff x="1608808" y="3501008"/>
            <a:chExt cx="5418145" cy="13531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>
                    <a:endCxn id="16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/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149" name="왼쪽 대괄호 148"/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147" name="왼쪽 대괄호 146"/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3843332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395536" y="4490528"/>
            <a:ext cx="2219995" cy="1386744"/>
            <a:chOff x="395536" y="3698440"/>
            <a:chExt cx="2219995" cy="1386744"/>
          </a:xfrm>
        </p:grpSpPr>
        <p:sp>
          <p:nvSpPr>
            <p:cNvPr id="197" name="직사각형 196"/>
            <p:cNvSpPr/>
            <p:nvPr/>
          </p:nvSpPr>
          <p:spPr>
            <a:xfrm>
              <a:off x="395536" y="3698440"/>
              <a:ext cx="2219995" cy="1386744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bits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00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01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10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-	  11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576064" y="4016738"/>
              <a:ext cx="1858937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62915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Segment(Cont.)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SEG_MASK = 0x3000(11000000000000)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SEG_SHIFT = 12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OFFSET_MASK = 0xFFF (00111111111111)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2067" y="1031830"/>
            <a:ext cx="6552728" cy="232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top 2 bits of 14-bit VA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Segment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SEG_MASK) &gt;&gt; SEG_SHIFT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(Offset &gt;= Bounds[Segment])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Base[Segment] +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6428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grows </a:t>
            </a:r>
            <a:r>
              <a:rPr lang="en-US" altLang="ko-KR" b="1" dirty="0"/>
              <a:t>backward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need.</a:t>
            </a:r>
          </a:p>
          <a:p>
            <a:pPr lvl="1"/>
            <a:r>
              <a:rPr lang="en-US" altLang="ko-KR" dirty="0"/>
              <a:t>The hardware checks which way the segment grows.</a:t>
            </a:r>
          </a:p>
          <a:p>
            <a:pPr lvl="1"/>
            <a:r>
              <a:rPr lang="en-US" altLang="ko-KR" dirty="0"/>
              <a:t>1: positive direction, 0: negative direction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491880" y="3395048"/>
            <a:ext cx="4968552" cy="1448496"/>
            <a:chOff x="1164085" y="1898889"/>
            <a:chExt cx="3096344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64085" y="2374567"/>
              <a:ext cx="283185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326510" y="437445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26510" y="339504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26510" y="4926083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1326508" y="3212976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3008447" y="3212976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2167479" y="4077072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3568" y="47517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8" y="42205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6508" y="5773789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6959" y="3193231"/>
            <a:ext cx="4504430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Register(with Negative-Growth Support)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63512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for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can be </a:t>
            </a:r>
            <a:r>
              <a:rPr lang="en-US" altLang="ko-KR" b="1" dirty="0"/>
              <a:t>shared between address</a:t>
            </a:r>
            <a:r>
              <a:rPr lang="en-US" altLang="ko-KR" dirty="0"/>
              <a:t> space.</a:t>
            </a:r>
          </a:p>
          <a:p>
            <a:pPr lvl="1"/>
            <a:r>
              <a:rPr lang="en-US" altLang="ko-KR" b="1" dirty="0"/>
              <a:t>Code sharing </a:t>
            </a:r>
            <a:r>
              <a:rPr lang="en-US" altLang="ko-KR" dirty="0"/>
              <a:t>is still in use in systems today.</a:t>
            </a:r>
          </a:p>
          <a:p>
            <a:pPr lvl="1"/>
            <a:r>
              <a:rPr lang="en-US" altLang="ko-KR" dirty="0"/>
              <a:t> by extra hardware support.</a:t>
            </a:r>
          </a:p>
          <a:p>
            <a:r>
              <a:rPr lang="en-US" altLang="ko-KR" dirty="0"/>
              <a:t>Extra hardware support is need for form of </a:t>
            </a:r>
            <a:r>
              <a:rPr lang="en-US" altLang="ko-KR" b="1" dirty="0"/>
              <a:t>Protection bits. </a:t>
            </a:r>
          </a:p>
          <a:p>
            <a:pPr lvl="1"/>
            <a:r>
              <a:rPr lang="en-US" altLang="ko-KR" b="1" dirty="0"/>
              <a:t>A few more bits</a:t>
            </a:r>
            <a:r>
              <a:rPr lang="en-US" altLang="ko-KR" dirty="0"/>
              <a:t> per segment to indicate </a:t>
            </a:r>
            <a:r>
              <a:rPr lang="en-US" altLang="ko-KR" b="1" dirty="0"/>
              <a:t>permissions</a:t>
            </a:r>
            <a:r>
              <a:rPr lang="en-US" altLang="ko-KR" dirty="0"/>
              <a:t> of </a:t>
            </a:r>
            <a:r>
              <a:rPr lang="en-US" altLang="ko-KR" b="1" dirty="0"/>
              <a:t>read,</a:t>
            </a:r>
            <a:r>
              <a:rPr lang="en-US" altLang="ko-KR" dirty="0"/>
              <a:t> write and </a:t>
            </a:r>
            <a:r>
              <a:rPr lang="en-US" altLang="ko-KR" b="1" dirty="0"/>
              <a:t>execute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15617" y="3933056"/>
            <a:ext cx="6252497" cy="1448496"/>
            <a:chOff x="1164085" y="1898889"/>
            <a:chExt cx="3096344" cy="1448496"/>
          </a:xfrm>
        </p:grpSpPr>
        <p:sp>
          <p:nvSpPr>
            <p:cNvPr id="11" name="직사각형 10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  Protection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Read-Execute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          Read-Write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           Read-Write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64085" y="2374567"/>
              <a:ext cx="30606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28632" y="3779167"/>
            <a:ext cx="362646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 Values(with Protection)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8241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Fine-Grained and Coarse-Grained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Coarse-Grained</a:t>
            </a:r>
            <a:r>
              <a:rPr lang="en-US" altLang="ko-KR" dirty="0"/>
              <a:t> means segmentation in a small number.</a:t>
            </a:r>
          </a:p>
          <a:p>
            <a:pPr lvl="1"/>
            <a:r>
              <a:rPr lang="en-US" altLang="ko-KR" dirty="0"/>
              <a:t> e.g., code, heap, stack.</a:t>
            </a:r>
          </a:p>
          <a:p>
            <a:r>
              <a:rPr lang="en-US" altLang="ko-KR" b="1" dirty="0"/>
              <a:t>Fine-Grained</a:t>
            </a:r>
            <a:r>
              <a:rPr lang="en-US" altLang="ko-KR" dirty="0"/>
              <a:t> segmentation allows </a:t>
            </a:r>
            <a:r>
              <a:rPr lang="en-US" altLang="ko-KR" b="1" dirty="0"/>
              <a:t>more flexibility</a:t>
            </a:r>
            <a:r>
              <a:rPr lang="en-US" altLang="ko-KR" dirty="0"/>
              <a:t> for address space in some early system.</a:t>
            </a:r>
          </a:p>
          <a:p>
            <a:pPr lvl="1"/>
            <a:r>
              <a:rPr lang="en-US" altLang="ko-KR" dirty="0"/>
              <a:t>To support many segments, Hardware support with a </a:t>
            </a:r>
            <a:r>
              <a:rPr lang="en-US" altLang="ko-KR" b="1" dirty="0"/>
              <a:t>segment table</a:t>
            </a:r>
            <a:r>
              <a:rPr lang="en-US" altLang="ko-KR" dirty="0"/>
              <a:t> is required.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27758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support: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External Fragmentation</a:t>
            </a:r>
            <a:r>
              <a:rPr lang="en-US" altLang="ko-KR" dirty="0"/>
              <a:t>: little holes of </a:t>
            </a:r>
            <a:r>
              <a:rPr lang="en-US" altLang="ko-KR" b="1" dirty="0"/>
              <a:t>free space</a:t>
            </a:r>
            <a:r>
              <a:rPr lang="en-US" altLang="ko-KR" dirty="0"/>
              <a:t> in physical memory that make difficulty to allocate new segments.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i="1" dirty="0">
                <a:latin typeface="Harlow Solid Italic" panose="04030604020F02020D02" pitchFamily="82" charset="0"/>
              </a:rPr>
              <a:t>X </a:t>
            </a:r>
            <a:r>
              <a:rPr lang="en-US" altLang="ko-KR" b="1" dirty="0"/>
              <a:t>KB free</a:t>
            </a:r>
            <a:r>
              <a:rPr lang="en-US" altLang="ko-KR" dirty="0"/>
              <a:t>, but </a:t>
            </a:r>
            <a:r>
              <a:rPr lang="en-US" altLang="ko-KR" b="1" dirty="0"/>
              <a:t>not in one contiguous</a:t>
            </a:r>
            <a:r>
              <a:rPr lang="en-US" altLang="ko-KR" dirty="0"/>
              <a:t> segment.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b="1" dirty="0"/>
              <a:t>cannot</a:t>
            </a:r>
            <a:r>
              <a:rPr lang="en-US" altLang="ko-KR" dirty="0"/>
              <a:t> satisfy the </a:t>
            </a:r>
            <a:r>
              <a:rPr lang="en-US" altLang="ko-KR" b="1" i="1" dirty="0">
                <a:latin typeface="Harlow Solid Italic" panose="04030604020F02020D02" pitchFamily="82" charset="0"/>
              </a:rPr>
              <a:t>X  </a:t>
            </a:r>
            <a:r>
              <a:rPr lang="en-US" altLang="ko-KR" b="1" dirty="0"/>
              <a:t>KB request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Compaction</a:t>
            </a:r>
            <a:r>
              <a:rPr lang="en-US" altLang="ko-KR" dirty="0"/>
              <a:t>: </a:t>
            </a:r>
            <a:r>
              <a:rPr lang="en-US" altLang="ko-KR" b="1" dirty="0"/>
              <a:t>rearranging</a:t>
            </a:r>
            <a:r>
              <a:rPr lang="en-US" altLang="ko-KR" dirty="0"/>
              <a:t> the exiting segments in physical memory.</a:t>
            </a:r>
          </a:p>
          <a:p>
            <a:pPr lvl="1"/>
            <a:r>
              <a:rPr lang="en-US" altLang="ko-KR" dirty="0"/>
              <a:t>Compaction is </a:t>
            </a:r>
            <a:r>
              <a:rPr lang="en-US" altLang="ko-KR" b="1" dirty="0"/>
              <a:t>costly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Stop</a:t>
            </a:r>
            <a:r>
              <a:rPr lang="en-US" altLang="ko-KR" dirty="0"/>
              <a:t> running process.</a:t>
            </a:r>
          </a:p>
          <a:p>
            <a:pPr lvl="2"/>
            <a:r>
              <a:rPr lang="en-US" altLang="ko-KR" b="1" dirty="0"/>
              <a:t>Copy</a:t>
            </a:r>
            <a:r>
              <a:rPr lang="en-US" altLang="ko-KR" dirty="0"/>
              <a:t> data to somewhere.</a:t>
            </a:r>
          </a:p>
          <a:p>
            <a:pPr lvl="2"/>
            <a:r>
              <a:rPr lang="en-US" altLang="ko-KR" b="1" dirty="0"/>
              <a:t>Change</a:t>
            </a:r>
            <a:r>
              <a:rPr lang="en-US" altLang="ko-KR" dirty="0"/>
              <a:t> segment register value.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91193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030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18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031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662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662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4246" y="1459380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Not 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8122" y="1854137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031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662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662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49565" y="2884215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48123" y="4427240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982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470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83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14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614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2766" y="1854137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983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614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614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35164" y="2884215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34245" y="4686060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35164" y="339814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35164" y="3913310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35164" y="417089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36636" y="5456327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56198" y="1483962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38272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II: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252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Paging </a:t>
            </a:r>
            <a:r>
              <a:rPr lang="en-US" altLang="ko-KR" b="1" dirty="0"/>
              <a:t>splits up</a:t>
            </a:r>
            <a:r>
              <a:rPr lang="en-US" altLang="ko-KR" dirty="0"/>
              <a:t> address space </a:t>
            </a:r>
            <a:r>
              <a:rPr lang="en-US" altLang="ko-KR"/>
              <a:t>into </a:t>
            </a:r>
            <a:r>
              <a:rPr lang="en-US" altLang="ko-KR" b="1"/>
              <a:t>fixed-sized</a:t>
            </a:r>
            <a:r>
              <a:rPr lang="en-US" altLang="ko-KR"/>
              <a:t> </a:t>
            </a:r>
            <a:r>
              <a:rPr lang="en-US" altLang="ko-KR" dirty="0"/>
              <a:t>unit called a </a:t>
            </a:r>
            <a:r>
              <a:rPr lang="en-US" altLang="ko-KR" b="1" dirty="0"/>
              <a:t>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Segmentation: variable size of logical segments(code, stack, heap, etc.)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</a:t>
            </a:r>
            <a:r>
              <a:rPr lang="en-US" altLang="ko-KR" b="1" dirty="0"/>
              <a:t>split</a:t>
            </a:r>
            <a:r>
              <a:rPr lang="en-US" altLang="ko-KR" dirty="0"/>
              <a:t> into some number of pages called a </a:t>
            </a:r>
            <a:r>
              <a:rPr lang="en-US" altLang="ko-KR" b="1" dirty="0"/>
              <a:t>page frame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Page table</a:t>
            </a:r>
            <a:r>
              <a:rPr lang="en-US" altLang="ko-KR" dirty="0"/>
              <a:t> per process is needed </a:t>
            </a:r>
            <a:r>
              <a:rPr lang="en-US" altLang="ko-KR" b="1" dirty="0"/>
              <a:t>to translate</a:t>
            </a:r>
            <a:r>
              <a:rPr lang="en-US" altLang="ko-KR" dirty="0"/>
              <a:t> the virtual address to physical address.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429727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9552" y="2780928"/>
            <a:ext cx="7920880" cy="532730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5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Paging </a:t>
            </a:r>
            <a:endParaRPr sz="4600" dirty="0">
              <a:solidFill>
                <a:srgbClr val="FFFFFF"/>
              </a:solidFill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275604" y="2574787"/>
            <a:ext cx="1086018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/>
              <a:t>Virt Mem</a:t>
            </a:r>
          </a:p>
        </p:txBody>
      </p:sp>
      <p:sp>
        <p:nvSpPr>
          <p:cNvPr id="905" name="Shape 905"/>
          <p:cNvSpPr/>
          <p:nvPr/>
        </p:nvSpPr>
        <p:spPr>
          <a:xfrm>
            <a:off x="176975" y="3994607"/>
            <a:ext cx="1184647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/>
              <a:t>Phys Mem</a:t>
            </a:r>
          </a:p>
        </p:txBody>
      </p:sp>
      <p:sp>
        <p:nvSpPr>
          <p:cNvPr id="906" name="Shape 906"/>
          <p:cNvSpPr/>
          <p:nvPr/>
        </p:nvSpPr>
        <p:spPr>
          <a:xfrm>
            <a:off x="1860879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2307363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2753848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3200332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4361191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4807676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5254160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5700645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6861504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7307988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7754473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8200957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2713258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3703642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7169984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5684409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2218066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3208450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4198834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5189217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4694025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6179601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6674792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7665176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2083412" y="3001885"/>
            <a:ext cx="1795806" cy="93916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2529896" y="3001885"/>
            <a:ext cx="449899" cy="93621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2976381" y="3001885"/>
            <a:ext cx="2901416" cy="919797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3422865" y="3001885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4" name="Shape 934"/>
          <p:cNvSpPr/>
          <p:nvPr/>
        </p:nvSpPr>
        <p:spPr>
          <a:xfrm flipH="1">
            <a:off x="2528520" y="30018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5" name="Shape 935"/>
          <p:cNvSpPr/>
          <p:nvPr/>
        </p:nvSpPr>
        <p:spPr>
          <a:xfrm flipH="1">
            <a:off x="4516970" y="3001885"/>
            <a:ext cx="513239" cy="940102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6" name="Shape 936"/>
          <p:cNvSpPr/>
          <p:nvPr/>
        </p:nvSpPr>
        <p:spPr>
          <a:xfrm flipH="1">
            <a:off x="3421290" y="3001885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7" name="Shape 937"/>
          <p:cNvSpPr/>
          <p:nvPr/>
        </p:nvSpPr>
        <p:spPr>
          <a:xfrm flipH="1">
            <a:off x="5467703" y="30018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8" name="Shape 938"/>
          <p:cNvSpPr/>
          <p:nvPr/>
        </p:nvSpPr>
        <p:spPr>
          <a:xfrm flipH="1">
            <a:off x="6426179" y="3001885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9" name="Shape 939"/>
          <p:cNvSpPr/>
          <p:nvPr/>
        </p:nvSpPr>
        <p:spPr>
          <a:xfrm flipH="1">
            <a:off x="5030522" y="3001885"/>
            <a:ext cx="2500000" cy="9253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0" name="Shape 940"/>
          <p:cNvSpPr/>
          <p:nvPr/>
        </p:nvSpPr>
        <p:spPr>
          <a:xfrm flipH="1">
            <a:off x="7026110" y="3003501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1" name="Shape 941"/>
          <p:cNvSpPr/>
          <p:nvPr/>
        </p:nvSpPr>
        <p:spPr>
          <a:xfrm flipH="1">
            <a:off x="7941002" y="3003501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5023834" y="2028537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P2</a:t>
            </a:r>
          </a:p>
        </p:txBody>
      </p:sp>
      <p:sp>
        <p:nvSpPr>
          <p:cNvPr id="943" name="Shape 943"/>
          <p:cNvSpPr/>
          <p:nvPr/>
        </p:nvSpPr>
        <p:spPr>
          <a:xfrm>
            <a:off x="7529000" y="2027770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P3</a:t>
            </a:r>
          </a:p>
        </p:txBody>
      </p:sp>
      <p:sp>
        <p:nvSpPr>
          <p:cNvPr id="944" name="Shape 944"/>
          <p:cNvSpPr/>
          <p:nvPr/>
        </p:nvSpPr>
        <p:spPr>
          <a:xfrm>
            <a:off x="1858300" y="2017229"/>
            <a:ext cx="1" cy="455415"/>
          </a:xfrm>
          <a:prstGeom prst="line">
            <a:avLst/>
          </a:prstGeom>
          <a:ln w="76200">
            <a:solidFill>
              <a:schemeClr val="tx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5" name="Shape 945"/>
          <p:cNvSpPr/>
          <p:nvPr/>
        </p:nvSpPr>
        <p:spPr>
          <a:xfrm flipV="1">
            <a:off x="3706745" y="4419315"/>
            <a:ext cx="1" cy="45541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" name="Shape 899"/>
          <p:cNvSpPr/>
          <p:nvPr/>
        </p:nvSpPr>
        <p:spPr>
          <a:xfrm>
            <a:off x="2520351" y="2028537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P1</a:t>
            </a:r>
          </a:p>
        </p:txBody>
      </p:sp>
      <p:sp>
        <p:nvSpPr>
          <p:cNvPr id="46" name="Shape 988"/>
          <p:cNvSpPr/>
          <p:nvPr/>
        </p:nvSpPr>
        <p:spPr>
          <a:xfrm>
            <a:off x="2126190" y="2017229"/>
            <a:ext cx="1" cy="455415"/>
          </a:xfrm>
          <a:prstGeom prst="line">
            <a:avLst/>
          </a:prstGeom>
          <a:ln w="76200">
            <a:solidFill>
              <a:schemeClr val="tx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" name="Shape 989"/>
          <p:cNvSpPr/>
          <p:nvPr/>
        </p:nvSpPr>
        <p:spPr>
          <a:xfrm flipV="1">
            <a:off x="3974635" y="4419315"/>
            <a:ext cx="1" cy="45541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" name="Shape 1032"/>
          <p:cNvSpPr/>
          <p:nvPr/>
        </p:nvSpPr>
        <p:spPr>
          <a:xfrm>
            <a:off x="2394081" y="2017229"/>
            <a:ext cx="1" cy="455415"/>
          </a:xfrm>
          <a:prstGeom prst="line">
            <a:avLst/>
          </a:prstGeom>
          <a:ln w="76200">
            <a:solidFill>
              <a:schemeClr val="tx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" name="Shape 1033"/>
          <p:cNvSpPr/>
          <p:nvPr/>
        </p:nvSpPr>
        <p:spPr>
          <a:xfrm flipV="1">
            <a:off x="2813776" y="4419315"/>
            <a:ext cx="1" cy="45541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035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5" grpId="0" animBg="1"/>
      <p:bldP spid="9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395599" y="2250286"/>
            <a:ext cx="1086018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/>
              <a:t>Virt Mem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296970" y="3670107"/>
            <a:ext cx="1184647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/>
              <a:t>Phys Mem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1980873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2427358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2873842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3320327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4481186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4927670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5374155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5820639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981498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7427983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7874467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8320952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283325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3823636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7289978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580440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233806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3328444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4318828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530921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4814019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x="6299594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6794786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7785170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2203407" y="2677385"/>
            <a:ext cx="1795806" cy="939160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2649891" y="2677385"/>
            <a:ext cx="449899" cy="936211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3096376" y="2677384"/>
            <a:ext cx="2901416" cy="919798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3542860" y="2677385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3" name="Shape 1163"/>
          <p:cNvSpPr/>
          <p:nvPr/>
        </p:nvSpPr>
        <p:spPr>
          <a:xfrm flipH="1">
            <a:off x="2648515" y="26773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4" name="Shape 1164"/>
          <p:cNvSpPr/>
          <p:nvPr/>
        </p:nvSpPr>
        <p:spPr>
          <a:xfrm flipH="1">
            <a:off x="4636965" y="2677385"/>
            <a:ext cx="513239" cy="940101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5" name="Shape 1165"/>
          <p:cNvSpPr/>
          <p:nvPr/>
        </p:nvSpPr>
        <p:spPr>
          <a:xfrm flipH="1">
            <a:off x="3541285" y="2677385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6" name="Shape 1166"/>
          <p:cNvSpPr/>
          <p:nvPr/>
        </p:nvSpPr>
        <p:spPr>
          <a:xfrm flipH="1">
            <a:off x="5587698" y="26773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7" name="Shape 1167"/>
          <p:cNvSpPr/>
          <p:nvPr/>
        </p:nvSpPr>
        <p:spPr>
          <a:xfrm flipH="1">
            <a:off x="6546174" y="2677385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8" name="Shape 1168"/>
          <p:cNvSpPr/>
          <p:nvPr/>
        </p:nvSpPr>
        <p:spPr>
          <a:xfrm flipH="1">
            <a:off x="5150517" y="2677385"/>
            <a:ext cx="2500000" cy="925390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69" name="Shape 1169"/>
          <p:cNvSpPr/>
          <p:nvPr/>
        </p:nvSpPr>
        <p:spPr>
          <a:xfrm flipH="1">
            <a:off x="7146104" y="2679001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70" name="Shape 1170"/>
          <p:cNvSpPr/>
          <p:nvPr/>
        </p:nvSpPr>
        <p:spPr>
          <a:xfrm flipH="1">
            <a:off x="8060996" y="2679000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5235843" y="1793434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7652834" y="1750072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P3</a:t>
            </a:r>
          </a:p>
        </p:txBody>
      </p:sp>
      <p:sp>
        <p:nvSpPr>
          <p:cNvPr id="1173" name="Shape 1173"/>
          <p:cNvSpPr/>
          <p:nvPr/>
        </p:nvSpPr>
        <p:spPr>
          <a:xfrm>
            <a:off x="2431165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2927980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3424796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76" name="Shape 1176"/>
          <p:cNvSpPr/>
          <p:nvPr/>
        </p:nvSpPr>
        <p:spPr>
          <a:xfrm>
            <a:off x="3921611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77" name="Shape 1177"/>
          <p:cNvSpPr/>
          <p:nvPr/>
        </p:nvSpPr>
        <p:spPr>
          <a:xfrm>
            <a:off x="4418426" y="4108645"/>
            <a:ext cx="2131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78" name="Shape 1178"/>
          <p:cNvSpPr/>
          <p:nvPr/>
        </p:nvSpPr>
        <p:spPr>
          <a:xfrm>
            <a:off x="4915242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179" name="Shape 1179"/>
          <p:cNvSpPr/>
          <p:nvPr/>
        </p:nvSpPr>
        <p:spPr>
          <a:xfrm>
            <a:off x="5412057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80" name="Shape 1180"/>
          <p:cNvSpPr/>
          <p:nvPr/>
        </p:nvSpPr>
        <p:spPr>
          <a:xfrm>
            <a:off x="5908873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81" name="Shape 1181"/>
          <p:cNvSpPr/>
          <p:nvPr/>
        </p:nvSpPr>
        <p:spPr>
          <a:xfrm>
            <a:off x="6405687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6902504" y="4108645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183" name="Shape 1183"/>
          <p:cNvSpPr/>
          <p:nvPr/>
        </p:nvSpPr>
        <p:spPr>
          <a:xfrm>
            <a:off x="7324846" y="4108645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7821660" y="4108645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85" name="Shape 1185"/>
          <p:cNvSpPr/>
          <p:nvPr/>
        </p:nvSpPr>
        <p:spPr>
          <a:xfrm>
            <a:off x="2616849" y="1750072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P1</a:t>
            </a:r>
          </a:p>
        </p:txBody>
      </p:sp>
      <p:sp>
        <p:nvSpPr>
          <p:cNvPr id="1186" name="Shape 1186"/>
          <p:cNvSpPr/>
          <p:nvPr/>
        </p:nvSpPr>
        <p:spPr>
          <a:xfrm>
            <a:off x="1398848" y="5531155"/>
            <a:ext cx="199573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Page Tables:</a:t>
            </a:r>
          </a:p>
        </p:txBody>
      </p:sp>
      <p:sp>
        <p:nvSpPr>
          <p:cNvPr id="1187" name="Shape 1187"/>
          <p:cNvSpPr/>
          <p:nvPr/>
        </p:nvSpPr>
        <p:spPr>
          <a:xfrm>
            <a:off x="3787143" y="4615562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P1</a:t>
            </a:r>
          </a:p>
        </p:txBody>
      </p:sp>
      <p:sp>
        <p:nvSpPr>
          <p:cNvPr id="1188" name="Shape 1188"/>
          <p:cNvSpPr/>
          <p:nvPr/>
        </p:nvSpPr>
        <p:spPr>
          <a:xfrm>
            <a:off x="3789283" y="504299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3</a:t>
            </a:r>
          </a:p>
        </p:txBody>
      </p:sp>
      <p:sp>
        <p:nvSpPr>
          <p:cNvPr id="1189" name="Shape 1189"/>
          <p:cNvSpPr/>
          <p:nvPr/>
        </p:nvSpPr>
        <p:spPr>
          <a:xfrm>
            <a:off x="3789283" y="540018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3789283" y="575736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7</a:t>
            </a:r>
          </a:p>
        </p:txBody>
      </p:sp>
      <p:sp>
        <p:nvSpPr>
          <p:cNvPr id="1191" name="Shape 1191"/>
          <p:cNvSpPr/>
          <p:nvPr/>
        </p:nvSpPr>
        <p:spPr>
          <a:xfrm>
            <a:off x="3789283" y="611455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10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5019440" y="4648092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5021580" y="507552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0</a:t>
            </a:r>
          </a:p>
        </p:txBody>
      </p:sp>
      <p:sp>
        <p:nvSpPr>
          <p:cNvPr id="1194" name="Shape 1194"/>
          <p:cNvSpPr/>
          <p:nvPr/>
        </p:nvSpPr>
        <p:spPr>
          <a:xfrm>
            <a:off x="5021580" y="543271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4</a:t>
            </a:r>
          </a:p>
        </p:txBody>
      </p:sp>
      <p:sp>
        <p:nvSpPr>
          <p:cNvPr id="1195" name="Shape 1195"/>
          <p:cNvSpPr/>
          <p:nvPr/>
        </p:nvSpPr>
        <p:spPr>
          <a:xfrm>
            <a:off x="5021580" y="578989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5021580" y="614708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/>
              <a:t>6</a:t>
            </a:r>
          </a:p>
        </p:txBody>
      </p:sp>
      <p:sp>
        <p:nvSpPr>
          <p:cNvPr id="1197" name="Shape 1197"/>
          <p:cNvSpPr/>
          <p:nvPr/>
        </p:nvSpPr>
        <p:spPr>
          <a:xfrm>
            <a:off x="6252841" y="4648092"/>
            <a:ext cx="39273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tx2"/>
                </a:solidFill>
              </a:rPr>
              <a:t>P3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254981" y="5075522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/>
          </a:p>
        </p:txBody>
      </p:sp>
      <p:sp>
        <p:nvSpPr>
          <p:cNvPr id="1199" name="Shape 1199"/>
          <p:cNvSpPr/>
          <p:nvPr/>
        </p:nvSpPr>
        <p:spPr>
          <a:xfrm>
            <a:off x="6254981" y="5432710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/>
          </a:p>
        </p:txBody>
      </p:sp>
      <p:sp>
        <p:nvSpPr>
          <p:cNvPr id="1200" name="Shape 1200"/>
          <p:cNvSpPr/>
          <p:nvPr/>
        </p:nvSpPr>
        <p:spPr>
          <a:xfrm>
            <a:off x="6254981" y="578989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/>
          </a:p>
        </p:txBody>
      </p:sp>
      <p:sp>
        <p:nvSpPr>
          <p:cNvPr id="1201" name="Shape 1201"/>
          <p:cNvSpPr/>
          <p:nvPr/>
        </p:nvSpPr>
        <p:spPr>
          <a:xfrm>
            <a:off x="6254981" y="6147085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/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27160" y="30184"/>
            <a:ext cx="7583488" cy="715269"/>
          </a:xfrm>
        </p:spPr>
        <p:txBody>
          <a:bodyPr/>
          <a:lstStyle/>
          <a:p>
            <a:r>
              <a:rPr lang="en-US" dirty="0"/>
              <a:t>Fill in Page 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83312" y="5054449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83312" y="5444854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3312" y="5777753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65641" y="6126012"/>
            <a:ext cx="4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3517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</p:spTree>
    <p:extLst>
      <p:ext uri="{BB962C8B-B14F-4D97-AF65-F5344CB8AC3E}">
        <p14:creationId xmlns:p14="http://schemas.microsoft.com/office/powerpoint/2010/main" val="350677008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128-byte physical memory with 16 bytes page frames</a:t>
            </a:r>
            <a:endParaRPr lang="ko-KR" altLang="en-US" dirty="0"/>
          </a:p>
          <a:p>
            <a:r>
              <a:rPr lang="en-US" altLang="ko-KR" dirty="0"/>
              <a:t>64-byte address space with 16 bytes pages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03820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 64-byte address space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47889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585846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Are 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ko-KR" b="0" i="1" smtClean="0">
                        <a:latin typeface="Cambria Math"/>
                      </a:rPr>
                      <m:t> ∗4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peach process are stored in memory.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93727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66561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table is just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entry.</a:t>
            </a:r>
          </a:p>
        </p:txBody>
      </p:sp>
    </p:spTree>
    <p:extLst>
      <p:ext uri="{BB962C8B-B14F-4D97-AF65-F5344CB8AC3E}">
        <p14:creationId xmlns:p14="http://schemas.microsoft.com/office/powerpoint/2010/main" val="3176718604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Of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Valid Bit</a:t>
            </a:r>
            <a:r>
              <a:rPr lang="en-US" altLang="ko-KR" dirty="0"/>
              <a:t>: Indicating whether the particular translation is valid.</a:t>
            </a:r>
          </a:p>
          <a:p>
            <a:r>
              <a:rPr lang="en-US" altLang="ko-KR" b="1" dirty="0"/>
              <a:t>Protection Bit</a:t>
            </a:r>
            <a:r>
              <a:rPr lang="en-US" altLang="ko-KR" dirty="0"/>
              <a:t>: Indicating whether the page could be read from, written to, or executed from</a:t>
            </a:r>
          </a:p>
          <a:p>
            <a:r>
              <a:rPr lang="en-US" altLang="ko-KR" b="1" dirty="0"/>
              <a:t>Present Bit</a:t>
            </a:r>
            <a:r>
              <a:rPr lang="en-US" altLang="ko-KR" dirty="0"/>
              <a:t>: Indicating whether this page is in physical memory or on disk(swapped out)</a:t>
            </a:r>
          </a:p>
          <a:p>
            <a:r>
              <a:rPr lang="en-US" altLang="ko-KR" b="1" dirty="0"/>
              <a:t>Dirty Bit</a:t>
            </a:r>
            <a:r>
              <a:rPr lang="en-US" altLang="ko-KR" dirty="0"/>
              <a:t>: Indicating whether the page has been modified since it was brought into memory</a:t>
            </a:r>
          </a:p>
          <a:p>
            <a:r>
              <a:rPr lang="en-US" altLang="ko-KR" b="1" dirty="0"/>
              <a:t>Reference Bit(Accessed Bit): </a:t>
            </a:r>
            <a:r>
              <a:rPr lang="en-US" altLang="ko-KR" dirty="0"/>
              <a:t>Indicating that a page has been accessed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03305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Resource management via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329" y="956433"/>
            <a:ext cx="2413471" cy="1680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OS provides services via </a:t>
            </a:r>
            <a:r>
              <a:rPr lang="en-US" altLang="ko-KR" sz="1400" b="1" dirty="0"/>
              <a:t>System Call</a:t>
            </a:r>
            <a:r>
              <a:rPr lang="en-US" altLang="ko-KR" sz="1400" dirty="0"/>
              <a:t> (typically a few hundred) to run </a:t>
            </a:r>
            <a:r>
              <a:rPr lang="en-US" altLang="ko-KR" sz="1400" b="1" dirty="0"/>
              <a:t>process</a:t>
            </a:r>
            <a:r>
              <a:rPr lang="en-US" altLang="ko-KR" sz="1400" dirty="0"/>
              <a:t>, access memory/devices/files, etc. 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62639"/>
            <a:ext cx="2341463" cy="174629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7504" y="2934582"/>
            <a:ext cx="2808312" cy="37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kern="0" dirty="0"/>
              <a:t>The OS </a:t>
            </a:r>
            <a:r>
              <a:rPr lang="en-US" altLang="ko-KR" sz="1400" b="1" kern="0" dirty="0"/>
              <a:t>manages resources </a:t>
            </a:r>
            <a:r>
              <a:rPr lang="en-US" altLang="ko-KR" sz="1400" kern="0" dirty="0"/>
              <a:t>such as </a:t>
            </a:r>
            <a:r>
              <a:rPr lang="en-US" altLang="ko-KR" sz="1400" i="1" kern="0" dirty="0"/>
              <a:t>CPU</a:t>
            </a:r>
            <a:r>
              <a:rPr lang="en-US" altLang="ko-KR" sz="1400" kern="0" dirty="0"/>
              <a:t>, </a:t>
            </a:r>
            <a:r>
              <a:rPr lang="en-US" altLang="ko-KR" sz="1400" i="1" kern="0" dirty="0"/>
              <a:t>memory</a:t>
            </a:r>
            <a:r>
              <a:rPr lang="en-US" altLang="ko-KR" sz="1400" kern="0" dirty="0"/>
              <a:t> and </a:t>
            </a:r>
            <a:r>
              <a:rPr lang="en-US" altLang="ko-KR" sz="1400" i="1" kern="0" dirty="0"/>
              <a:t>disk</a:t>
            </a:r>
            <a:r>
              <a:rPr lang="en-US" altLang="ko-KR" sz="1400" kern="0" dirty="0"/>
              <a:t> via </a:t>
            </a:r>
            <a:r>
              <a:rPr lang="en-US" altLang="ko-KR" sz="1400" b="1" kern="0" dirty="0"/>
              <a:t>virtualization</a:t>
            </a:r>
            <a:r>
              <a:rPr lang="en-US" altLang="ko-KR" sz="1400" kern="0" dirty="0"/>
              <a:t>.</a:t>
            </a:r>
          </a:p>
          <a:p>
            <a:pPr indent="-285750"/>
            <a:r>
              <a:rPr lang="en-US" altLang="ko-KR" sz="1400" kern="0" dirty="0"/>
              <a:t>many programs to run (processes) </a:t>
            </a:r>
            <a:r>
              <a:rPr lang="en-US" altLang="ko-KR" sz="1400" kern="0" dirty="0">
                <a:sym typeface="Wingdings" pitchFamily="2" charset="2"/>
              </a:rPr>
              <a:t> Sharing the CPU</a:t>
            </a:r>
          </a:p>
          <a:p>
            <a:pPr indent="-285750"/>
            <a:r>
              <a:rPr lang="en-US" altLang="ko-KR" sz="1400" kern="0" dirty="0">
                <a:solidFill>
                  <a:srgbClr val="C00000"/>
                </a:solidFill>
                <a:sym typeface="Wingdings" pitchFamily="2" charset="2"/>
              </a:rPr>
              <a:t>many processes to </a:t>
            </a:r>
            <a:r>
              <a:rPr lang="en-US" altLang="ko-KR" sz="1400" i="1" kern="0" dirty="0">
                <a:solidFill>
                  <a:srgbClr val="C00000"/>
                </a:solidFill>
                <a:sym typeface="Wingdings" pitchFamily="2" charset="2"/>
              </a:rPr>
              <a:t>concurrently</a:t>
            </a:r>
            <a:r>
              <a:rPr lang="en-US" altLang="ko-KR" sz="1400" kern="0" dirty="0">
                <a:solidFill>
                  <a:srgbClr val="C00000"/>
                </a:solidFill>
                <a:sym typeface="Wingdings" pitchFamily="2" charset="2"/>
              </a:rPr>
              <a:t> access their own instructions and data  Sharing </a:t>
            </a:r>
            <a:r>
              <a:rPr lang="en-US" altLang="ko-KR" sz="1400" u="sng" kern="0" dirty="0">
                <a:solidFill>
                  <a:srgbClr val="C00000"/>
                </a:solidFill>
                <a:sym typeface="Wingdings" pitchFamily="2" charset="2"/>
              </a:rPr>
              <a:t>memory</a:t>
            </a:r>
          </a:p>
          <a:p>
            <a:pPr indent="-285750"/>
            <a:r>
              <a:rPr lang="en-US" altLang="ko-KR" sz="1400" kern="0" dirty="0">
                <a:sym typeface="Wingdings" pitchFamily="2" charset="2"/>
              </a:rPr>
              <a:t>many processes to access devices  Sharing </a:t>
            </a:r>
            <a:r>
              <a:rPr lang="en-US" altLang="ko-KR" sz="1400" u="sng" kern="0" dirty="0">
                <a:sym typeface="Wingdings" pitchFamily="2" charset="2"/>
              </a:rPr>
              <a:t>disks</a:t>
            </a:r>
          </a:p>
          <a:p>
            <a:pPr marL="457200" lvl="1" indent="0">
              <a:buNone/>
            </a:pPr>
            <a:endParaRPr lang="en-US" altLang="ko-KR" kern="0" dirty="0">
              <a:sym typeface="Wingdings" pitchFamily="2" charset="2"/>
            </a:endParaRPr>
          </a:p>
          <a:p>
            <a:endParaRPr lang="en-US" altLang="ko-KR" u="sng" kern="0" dirty="0"/>
          </a:p>
          <a:p>
            <a:pPr lvl="1"/>
            <a:endParaRPr lang="ko-KR" altLang="en-US" kern="0" dirty="0"/>
          </a:p>
        </p:txBody>
      </p:sp>
      <p:sp>
        <p:nvSpPr>
          <p:cNvPr id="12" name="Rounded Rectangle 11"/>
          <p:cNvSpPr/>
          <p:nvPr/>
        </p:nvSpPr>
        <p:spPr>
          <a:xfrm>
            <a:off x="107504" y="2837478"/>
            <a:ext cx="2828157" cy="35438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P: present</a:t>
            </a:r>
          </a:p>
          <a:p>
            <a:r>
              <a:rPr lang="en-US" altLang="ko-KR" dirty="0"/>
              <a:t>R/W: read/write bit</a:t>
            </a:r>
          </a:p>
          <a:p>
            <a:r>
              <a:rPr lang="en-US" altLang="ko-KR" dirty="0"/>
              <a:t>U/S: supervisor</a:t>
            </a:r>
          </a:p>
          <a:p>
            <a:r>
              <a:rPr lang="en-US" altLang="ko-KR" dirty="0"/>
              <a:t>A: accessed bit</a:t>
            </a:r>
          </a:p>
          <a:p>
            <a:r>
              <a:rPr lang="en-US" altLang="ko-KR" dirty="0"/>
              <a:t>D: dirty bit</a:t>
            </a:r>
          </a:p>
          <a:p>
            <a:r>
              <a:rPr lang="en-US" altLang="ko-KR" dirty="0"/>
              <a:t>PFN: the page frame number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043608" y="1340768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26780" y="2320543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1687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/>
              <a:t>needed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memory reference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48983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1531919"/>
            <a:ext cx="7387982" cy="4392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72270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Segmentation</a:t>
            </a:r>
          </a:p>
          <a:p>
            <a:pPr lvl="1"/>
            <a:r>
              <a:rPr lang="en-US" altLang="ko-KR" dirty="0"/>
              <a:t>A program contains logically-different </a:t>
            </a:r>
            <a:r>
              <a:rPr lang="en-US" altLang="ko-KR" b="1" dirty="0"/>
              <a:t>segments</a:t>
            </a:r>
            <a:r>
              <a:rPr lang="en-US" altLang="ko-KR" dirty="0"/>
              <a:t>: code, stack, heap</a:t>
            </a:r>
          </a:p>
          <a:p>
            <a:pPr lvl="1"/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 of physical memory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exist </a:t>
            </a:r>
            <a:r>
              <a:rPr lang="en-US" altLang="ko-KR" b="1" dirty="0"/>
              <a:t>per each segment</a:t>
            </a:r>
            <a:r>
              <a:rPr lang="en-US" altLang="ko-KR" dirty="0"/>
              <a:t>.</a:t>
            </a:r>
          </a:p>
          <a:p>
            <a:r>
              <a:rPr lang="en-HK" dirty="0"/>
              <a:t>Paging</a:t>
            </a:r>
          </a:p>
          <a:p>
            <a:pPr lvl="1"/>
            <a:r>
              <a:rPr lang="en-US" altLang="ko-KR" b="1" dirty="0"/>
              <a:t>physical memory</a:t>
            </a:r>
            <a:r>
              <a:rPr lang="en-US" altLang="ko-KR" dirty="0"/>
              <a:t> is </a:t>
            </a:r>
            <a:r>
              <a:rPr lang="en-US" altLang="ko-KR" b="1" dirty="0"/>
              <a:t>split</a:t>
            </a:r>
            <a:r>
              <a:rPr lang="en-US" altLang="ko-KR" dirty="0"/>
              <a:t> into some number of pages called a </a:t>
            </a:r>
            <a:r>
              <a:rPr lang="en-US" altLang="ko-KR" b="1" dirty="0"/>
              <a:t>page frame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Page table</a:t>
            </a:r>
            <a:r>
              <a:rPr lang="en-US" altLang="ko-KR" dirty="0"/>
              <a:t> per process is used </a:t>
            </a:r>
            <a:r>
              <a:rPr lang="en-US" altLang="ko-KR" b="1" dirty="0"/>
              <a:t>to translate</a:t>
            </a:r>
            <a:r>
              <a:rPr lang="en-US" altLang="ko-KR" dirty="0"/>
              <a:t> the virtual address to physical address.</a:t>
            </a:r>
            <a:endParaRPr lang="en-US" dirty="0"/>
          </a:p>
          <a:p>
            <a:r>
              <a:rPr lang="en-US" dirty="0"/>
              <a:t>Next: Free Space Management, Translation Lookaside Buffers, Advanced Page Tables, and Swapping (</a:t>
            </a:r>
            <a:r>
              <a:rPr lang="en-US" dirty="0">
                <a:hlinkClick r:id="rId2"/>
              </a:rPr>
              <a:t>Chapters </a:t>
            </a:r>
            <a:r>
              <a:rPr lang="en-US" dirty="0">
                <a:hlinkClick r:id="rId3"/>
              </a:rPr>
              <a:t>17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19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20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21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22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23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I: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8637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Inefficiency of the Base and Bound Approach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910150"/>
            <a:ext cx="6336704" cy="5501258"/>
          </a:xfrm>
        </p:spPr>
        <p:txBody>
          <a:bodyPr/>
          <a:lstStyle/>
          <a:p>
            <a:r>
              <a:rPr lang="en-US" altLang="ko-KR" b="1" dirty="0"/>
              <a:t>Big chunk of “free” </a:t>
            </a:r>
            <a:r>
              <a:rPr lang="en-US" altLang="ko-KR" dirty="0"/>
              <a:t>space</a:t>
            </a:r>
          </a:p>
          <a:p>
            <a:r>
              <a:rPr lang="en-US" altLang="ko-KR" dirty="0"/>
              <a:t>“free” space </a:t>
            </a:r>
            <a:r>
              <a:rPr lang="en-US" altLang="ko-KR" b="1" dirty="0"/>
              <a:t>takes up</a:t>
            </a:r>
            <a:r>
              <a:rPr lang="en-US" altLang="ko-KR" dirty="0"/>
              <a:t> physical memory.</a:t>
            </a:r>
          </a:p>
          <a:p>
            <a:r>
              <a:rPr lang="en-US" altLang="ko-KR" dirty="0"/>
              <a:t>Hard to run when an address space </a:t>
            </a:r>
            <a:r>
              <a:rPr lang="en-US" altLang="ko-KR" b="1" dirty="0"/>
              <a:t>does not fit</a:t>
            </a:r>
            <a:r>
              <a:rPr lang="en-US" altLang="ko-KR" dirty="0"/>
              <a:t> into physical memory</a:t>
            </a:r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7504" y="908156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93756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is just </a:t>
            </a:r>
            <a:r>
              <a:rPr lang="en-US" altLang="ko-KR" b="1" dirty="0"/>
              <a:t>a contiguous portion</a:t>
            </a:r>
            <a:r>
              <a:rPr lang="en-US" altLang="ko-KR" dirty="0"/>
              <a:t> of the address space of a particular length.</a:t>
            </a:r>
          </a:p>
          <a:p>
            <a:pPr lvl="1"/>
            <a:r>
              <a:rPr lang="en-US" altLang="ko-KR" dirty="0"/>
              <a:t>Logically-different segment: code, stack, heap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 of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exist </a:t>
            </a:r>
            <a:r>
              <a:rPr lang="en-US" altLang="ko-KR" b="1" dirty="0"/>
              <a:t>per each segment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15480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Placing Segment In Physical Memory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3516" y="145355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3523" y="23408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334738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836" y="433597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836" y="52051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6463" y="349003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536054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36464" y="2514770"/>
            <a:ext cx="1681939" cy="4904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36458" y="3843430"/>
            <a:ext cx="1681939" cy="15171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6462" y="366423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36463" y="30052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6465" y="1533859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3577427" y="2801225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36465" y="3175075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3577427" y="3843430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076056" y="2564904"/>
            <a:ext cx="3096344" cy="1448496"/>
            <a:chOff x="1119210" y="1898889"/>
            <a:chExt cx="3096344" cy="1448496"/>
          </a:xfrm>
        </p:grpSpPr>
        <p:sp>
          <p:nvSpPr>
            <p:cNvPr id="44" name="직사각형 43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 Size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28K	 2K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640" y="2340865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25716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on 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100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code segment </a:t>
            </a:r>
            <a:r>
              <a:rPr lang="en-US" altLang="ko-KR" b="1" dirty="0"/>
              <a:t>starts at virtual address 0 </a:t>
            </a:r>
            <a:r>
              <a:rPr lang="en-US" altLang="ko-KR" dirty="0"/>
              <a:t>in address space.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79858" y="2924944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97525" y="3888282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652120" y="290246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2120" y="388828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699792" y="4029132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9611" y="4100306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04218" y="41178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모서리가 둥근 직사각형 92"/>
              <p:cNvSpPr/>
              <p:nvPr/>
            </p:nvSpPr>
            <p:spPr>
              <a:xfrm>
                <a:off x="2267744" y="941512"/>
                <a:ext cx="4535092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𝑝h𝑦𝑠𝑖𝑐𝑎𝑙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𝑜𝑓𝑓𝑠𝑒𝑡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3" name="모서리가 둥근 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941512"/>
                <a:ext cx="4535092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3969427" y="4564708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69427" y="402192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969427" y="304251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969427" y="5103585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10397" y="5103585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3969427" y="2780928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52120" y="2780928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969427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51365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699792" y="4570156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52120" y="441626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52120" y="421822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6372200" y="3758357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758357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3"/>
                <a:stretch>
                  <a:fillRect b="-2632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1782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Address Translation on Segmentation(Cont.)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4200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104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heap segment </a:t>
            </a:r>
            <a:r>
              <a:rPr lang="en-US" altLang="ko-KR" b="1" dirty="0"/>
              <a:t>starts at virtual address 4096</a:t>
            </a:r>
            <a:r>
              <a:rPr lang="en-US" altLang="ko-KR" dirty="0"/>
              <a:t> in address space.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79858" y="2852936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652120" y="379274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699792" y="4510485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969427" y="4492700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69427" y="3949916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969427" y="297051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969427" y="503157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10397" y="5031577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3969427" y="2708920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52120" y="2708920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969427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51365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2699792" y="5031577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52120" y="434426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52120" y="468625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6372200" y="4226392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226392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2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588619" y="3792742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034945" y="5553343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40753" y="610208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6816" y="4550931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27229" y="455093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52120" y="48776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모서리가 둥근 직사각형 68"/>
              <p:cNvSpPr/>
              <p:nvPr/>
            </p:nvSpPr>
            <p:spPr>
              <a:xfrm>
                <a:off x="1004757" y="980728"/>
                <a:ext cx="7357533" cy="561482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𝑽𝒊𝒓𝒕𝒖𝒂𝒍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not the correct physical address.</a:t>
                </a:r>
              </a:p>
            </p:txBody>
          </p:sp>
        </mc:Choice>
        <mc:Fallback xmlns=""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57" y="980728"/>
                <a:ext cx="7357533" cy="561482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09910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106176</TotalTime>
  <Words>2090</Words>
  <Application>Microsoft Office PowerPoint</Application>
  <PresentationFormat>On-screen Show (4:3)</PresentationFormat>
  <Paragraphs>556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굴림</vt:lpstr>
      <vt:lpstr>HY견고딕</vt:lpstr>
      <vt:lpstr>맑은 고딕</vt:lpstr>
      <vt:lpstr>Cambria Math</vt:lpstr>
      <vt:lpstr>Courier New</vt:lpstr>
      <vt:lpstr>Harlow Solid Italic</vt:lpstr>
      <vt:lpstr>Helvetica</vt:lpstr>
      <vt:lpstr>Tahoma</vt:lpstr>
      <vt:lpstr>Times New Roman</vt:lpstr>
      <vt:lpstr>Wingdings</vt:lpstr>
      <vt:lpstr>양식_공청회_발표자료-총괄-양식</vt:lpstr>
      <vt:lpstr>Lecture 10: Virtualizing Memory – Segmentation and Paging</vt:lpstr>
      <vt:lpstr>PowerPoint Presentation</vt:lpstr>
      <vt:lpstr>OS – Resource management via virtualization</vt:lpstr>
      <vt:lpstr>PowerPoint Presentation</vt:lpstr>
      <vt:lpstr>Inefficiency of the Base and Bound Approach</vt:lpstr>
      <vt:lpstr>Segmentation</vt:lpstr>
      <vt:lpstr>Placing Segment In Physical Memory</vt:lpstr>
      <vt:lpstr>Address Translation on Segmentation</vt:lpstr>
      <vt:lpstr>Address Translation on Segmentation(Cont.)</vt:lpstr>
      <vt:lpstr>Segmentation Fault or Violation</vt:lpstr>
      <vt:lpstr>Referring to Segment</vt:lpstr>
      <vt:lpstr>Referring to Segment(Cont.)</vt:lpstr>
      <vt:lpstr>Referring to Stack Segment</vt:lpstr>
      <vt:lpstr>Support for Sharing</vt:lpstr>
      <vt:lpstr>Fine-Grained and Coarse-Grained</vt:lpstr>
      <vt:lpstr>OS support: Fragmentation</vt:lpstr>
      <vt:lpstr>Memory Compaction</vt:lpstr>
      <vt:lpstr>PowerPoint Presentation</vt:lpstr>
      <vt:lpstr>Concept of Paging</vt:lpstr>
      <vt:lpstr>Paging </vt:lpstr>
      <vt:lpstr>Fill in Page Table</vt:lpstr>
      <vt:lpstr>Advantages Of Paging</vt:lpstr>
      <vt:lpstr>Example: A Simple Paging</vt:lpstr>
      <vt:lpstr>Address Translation</vt:lpstr>
      <vt:lpstr>Example: Address Translation</vt:lpstr>
      <vt:lpstr>Where Are Page Tables Stored?</vt:lpstr>
      <vt:lpstr>Example: Page Table in Kernel Physical Memory</vt:lpstr>
      <vt:lpstr>What is in the page table?</vt:lpstr>
      <vt:lpstr>Common Flags Of Page Table Entry</vt:lpstr>
      <vt:lpstr>Example: x86 Page Table Entry</vt:lpstr>
      <vt:lpstr>Paging: Too Slow</vt:lpstr>
      <vt:lpstr>Accessing Memory With Paging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cp:lastModifiedBy>Zili Shao (CSD)</cp:lastModifiedBy>
  <cp:revision>86</cp:revision>
  <cp:lastPrinted>2015-03-03T01:48:46Z</cp:lastPrinted>
  <dcterms:created xsi:type="dcterms:W3CDTF">2011-05-01T06:09:10Z</dcterms:created>
  <dcterms:modified xsi:type="dcterms:W3CDTF">2021-11-02T03:54:59Z</dcterms:modified>
</cp:coreProperties>
</file>