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2"/>
  </p:notesMasterIdLst>
  <p:sldIdLst>
    <p:sldId id="284" r:id="rId2"/>
    <p:sldId id="359" r:id="rId3"/>
    <p:sldId id="261" r:id="rId4"/>
    <p:sldId id="306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07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57" r:id="rId34"/>
    <p:sldId id="349" r:id="rId35"/>
    <p:sldId id="350" r:id="rId36"/>
    <p:sldId id="351" r:id="rId37"/>
    <p:sldId id="353" r:id="rId38"/>
    <p:sldId id="355" r:id="rId39"/>
    <p:sldId id="356" r:id="rId40"/>
    <p:sldId id="292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5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7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3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4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2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9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1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vm-beyondphys.pdf" TargetMode="External"/><Relationship Id="rId2" Type="http://schemas.openxmlformats.org/officeDocument/2006/relationships/hyperlink" Target="https://pages.cs.wisc.edu/~remzi/OSTEP/vm-beyondphy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ges.cs.wisc.edu/~remzi/OSTEP/vm-beyondphys-policy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 dirty="0"/>
              <a:t>11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Virtualizing Memory – TLB and Advanced Paging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 the TLB miss entirely on </a:t>
            </a:r>
            <a:r>
              <a:rPr lang="en-US" altLang="ko-KR" dirty="0" err="1">
                <a:solidFill>
                  <a:schemeClr val="accent6"/>
                </a:solidFill>
              </a:rPr>
              <a:t>CISC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u="sng" dirty="0"/>
              <a:t>hardware-managed TLB.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have what is known as a </a:t>
            </a:r>
            <a:r>
              <a:rPr lang="en-US" altLang="ko-KR" b="1" u="sng" dirty="0"/>
              <a:t>software-managed TLB.</a:t>
            </a:r>
          </a:p>
          <a:p>
            <a:pPr lvl="1"/>
            <a:r>
              <a:rPr lang="en-US" altLang="ko-KR" dirty="0"/>
              <a:t>On a TLB miss, the hardware raises exception( trap handler ).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marL="0" indent="0">
              <a:buNone/>
            </a:pP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5091787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ko-KR" b="1" dirty="0"/>
              <a:t>Full Associative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might have 32,64, or 128 entries.</a:t>
            </a:r>
          </a:p>
          <a:p>
            <a:pPr lvl="1"/>
            <a:r>
              <a:rPr lang="en-US" altLang="ko-KR" dirty="0"/>
              <a:t>Hardware search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75656" y="3356992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79712" y="422108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Typical TLB entry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6209619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140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382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1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6405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physical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5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368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6140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904582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517700"/>
                  </p:ext>
                </p:extLst>
              </p:nvPr>
            </p:nvGraphicFramePr>
            <p:xfrm>
              <a:off x="904582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/>
                    <a:gridCol w="5544616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24-bit </a:t>
                          </a: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30" t="-200000" b="-5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</a:t>
                          </a: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61863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II: Advanced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2780928"/>
            <a:ext cx="7920880" cy="532730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that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tables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163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HK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9002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852698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entries address space of a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1067735" y="2304025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151" y="5536418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3404" y="188960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70665"/>
              </p:ext>
            </p:extLst>
          </p:nvPr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HK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71096" y="5260836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32039" y="4931876"/>
            <a:ext cx="35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19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1067735" y="2304025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151" y="5536418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3404" y="188960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12654"/>
              </p:ext>
            </p:extLst>
          </p:nvPr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HK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31263" y="5265549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9632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32040" y="4850831"/>
            <a:ext cx="35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47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reduce the memory overhead of page tables.</a:t>
            </a:r>
          </a:p>
          <a:p>
            <a:pPr lvl="1"/>
            <a:r>
              <a:rPr lang="en-US" altLang="ko-KR" dirty="0"/>
              <a:t>Using base not to point to the segment itself but rather to hold the </a:t>
            </a:r>
            <a:r>
              <a:rPr lang="en-US" altLang="ko-KR" dirty="0">
                <a:solidFill>
                  <a:schemeClr val="accent6"/>
                </a:solidFill>
              </a:rPr>
              <a:t>physical address of the page table </a:t>
            </a:r>
            <a:r>
              <a:rPr lang="en-US" altLang="ko-KR" dirty="0"/>
              <a:t>of that segment.</a:t>
            </a:r>
            <a:endParaRPr lang="ko-KR" altLang="en-US" dirty="0"/>
          </a:p>
          <a:p>
            <a:pPr lvl="1"/>
            <a:r>
              <a:rPr lang="en-US" altLang="ko-KR" dirty="0"/>
              <a:t>The bounds register is used to indicate the end of the page table.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7706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Example of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Each process has </a:t>
            </a:r>
            <a:r>
              <a:rPr lang="en-US" altLang="ko-KR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dirty="0">
                <a:cs typeface="Courier New" pitchFamily="49" charset="0"/>
              </a:rPr>
              <a:t> page tables associated with it.</a:t>
            </a:r>
          </a:p>
          <a:p>
            <a:pPr lvl="1"/>
            <a:r>
              <a:rPr lang="en-US" altLang="ko-KR" dirty="0"/>
              <a:t>When process is running, the base register for each of these segments contains the physical address of a linear page table for that segment.</a:t>
            </a:r>
          </a:p>
          <a:p>
            <a:endParaRPr lang="ko-KR" altLang="en-US" dirty="0"/>
          </a:p>
        </p:txBody>
      </p:sp>
      <p:graphicFrame>
        <p:nvGraphicFramePr>
          <p:cNvPr id="6" name="내용 개체 틀 11"/>
          <p:cNvGraphicFramePr>
            <a:graphicFrameLocks/>
          </p:cNvGraphicFramePr>
          <p:nvPr/>
        </p:nvGraphicFramePr>
        <p:xfrm>
          <a:off x="838624" y="289868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061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38624" y="32587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70672" y="326351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38624" y="335699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270672" y="3366615"/>
            <a:ext cx="37444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06754" y="326834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1083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866833" y="328498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15088" y="3366615"/>
            <a:ext cx="28517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6924" y="335699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713" y="263707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627784" y="4289837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415383" y="3834785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Virtual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13105189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gets the </a:t>
            </a:r>
            <a:r>
              <a:rPr lang="en-US" altLang="ko-KR" b="1" dirty="0"/>
              <a:t>physical address </a:t>
            </a:r>
            <a:r>
              <a:rPr lang="en-US" altLang="ko-KR" dirty="0"/>
              <a:t>from the </a:t>
            </a:r>
            <a:r>
              <a:rPr lang="en-US" altLang="ko-KR" b="1" dirty="0"/>
              <a:t>page table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uses the segment bits(SN) to determine which base and bounds pair to use.</a:t>
            </a:r>
          </a:p>
          <a:p>
            <a:pPr lvl="1"/>
            <a:r>
              <a:rPr lang="en-US" altLang="ko-KR" dirty="0"/>
              <a:t>The hardware then takes the </a:t>
            </a:r>
            <a:r>
              <a:rPr lang="en-US" altLang="ko-KR" dirty="0">
                <a:solidFill>
                  <a:schemeClr val="accent6"/>
                </a:solidFill>
              </a:rPr>
              <a:t>physical address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therein and </a:t>
            </a:r>
            <a:r>
              <a:rPr lang="en-US" altLang="ko-KR" dirty="0">
                <a:solidFill>
                  <a:schemeClr val="accent6"/>
                </a:solidFill>
              </a:rPr>
              <a:t>combines</a:t>
            </a:r>
            <a:r>
              <a:rPr lang="en-US" altLang="ko-KR" dirty="0"/>
              <a:t> it with the VPN as follows to form the address of the page table entry(PTE) 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439844"/>
            <a:ext cx="6264696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28597216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Approach is not without problems.</a:t>
            </a:r>
          </a:p>
          <a:p>
            <a:pPr lvl="1"/>
            <a:r>
              <a:rPr lang="en-US" altLang="ko-KR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dirty="0"/>
              <a:t>External fragmentation arises again.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Hybrid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1013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Turns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603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내용 개체 틀 2"/>
          <p:cNvSpPr txBox="1">
            <a:spLocks/>
          </p:cNvSpPr>
          <p:nvPr/>
        </p:nvSpPr>
        <p:spPr bwMode="auto">
          <a:xfrm>
            <a:off x="231428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5193" y="1412776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62254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PTBR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1555" y="2039561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261" y="2061685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767144" y="2445986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588735" y="2445986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8735" y="3548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59776" y="4624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67634" y="1555054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7824" y="1555053"/>
            <a:ext cx="0" cy="8909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627784" y="2437994"/>
            <a:ext cx="360040" cy="417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2235" y="28683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00482" y="394103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00481" y="499856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PT:Not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Allocated]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Not Allocated]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59776" y="573014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PDBR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67288" y="6093296"/>
            <a:ext cx="63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Linear (Left) And Multi-Level (Right) Page Tables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504" y="764704"/>
            <a:ext cx="715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PTBR=Page Table Base Address     PDBR=Page Directory Base Address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6169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/>
              <a:t>many programs to run (processes) </a:t>
            </a:r>
            <a:r>
              <a:rPr lang="en-US" altLang="ko-KR" sz="1400" kern="0" dirty="0">
                <a:sym typeface="Wingdings" pitchFamily="2" charset="2"/>
              </a:rPr>
              <a:t> Sharing the CPU</a:t>
            </a:r>
          </a:p>
          <a:p>
            <a:pPr indent="-285750"/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olidFill>
                  <a:srgbClr val="C00000"/>
                </a:solidFill>
                <a:sym typeface="Wingdings" pitchFamily="2" charset="2"/>
              </a:rPr>
              <a:t>concurrently</a:t>
            </a:r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olidFill>
                  <a:srgbClr val="C00000"/>
                </a:solidFill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107504" y="2837478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 entries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page directory entries(</a:t>
            </a:r>
            <a:r>
              <a:rPr lang="en-US" altLang="ko-KR" dirty="0" err="1">
                <a:solidFill>
                  <a:schemeClr val="accent6"/>
                </a:solidFill>
              </a:rPr>
              <a:t>PDE</a:t>
            </a:r>
            <a:r>
              <a:rPr lang="en-US" altLang="ko-KR" dirty="0">
                <a:solidFill>
                  <a:schemeClr val="accent6"/>
                </a:solidFill>
              </a:rPr>
              <a:t>).</a:t>
            </a:r>
          </a:p>
          <a:p>
            <a:r>
              <a:rPr lang="en-US" altLang="ko-KR" dirty="0" err="1"/>
              <a:t>PDE</a:t>
            </a:r>
            <a:r>
              <a:rPr lang="en-US" altLang="ko-KR" dirty="0"/>
              <a:t> has a valid bit and page frame number(</a:t>
            </a:r>
            <a:r>
              <a:rPr lang="en-US" altLang="ko-KR" dirty="0" err="1"/>
              <a:t>PFN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6284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Advantage &amp; Disadvantage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</a:t>
            </a:r>
            <a:r>
              <a:rPr lang="en-US" altLang="ko-KR" dirty="0" smtClean="0"/>
              <a:t>the page-table </a:t>
            </a:r>
            <a:r>
              <a:rPr lang="en-US" altLang="ko-KR" dirty="0"/>
              <a:t>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3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Table: Level of indirection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multi-level structure can adjust </a:t>
            </a:r>
            <a:r>
              <a:rPr lang="en-US" altLang="ko-KR" dirty="0">
                <a:solidFill>
                  <a:schemeClr val="accent6"/>
                </a:solidFill>
              </a:rPr>
              <a:t>level of indirection </a:t>
            </a:r>
            <a:r>
              <a:rPr lang="en-US" altLang="ko-KR" dirty="0"/>
              <a:t>through use of the page directory.</a:t>
            </a:r>
          </a:p>
          <a:p>
            <a:pPr lvl="1"/>
            <a:r>
              <a:rPr lang="en-US" altLang="ko-KR" dirty="0"/>
              <a:t>Indirection place page-table pages wherever we would like in physical memory.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9596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Idea: direct mapping to indirect mapping</a:t>
            </a:r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" y="1988840"/>
            <a:ext cx="4175368" cy="410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08" y="1607175"/>
            <a:ext cx="4751891" cy="44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69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To understand the idea behind multi-level page tables better, let’s do an example.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415180" y="2456567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(256)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5643583"/>
                  </p:ext>
                </p:extLst>
              </p:nvPr>
            </p:nvGraphicFramePr>
            <p:xfrm>
              <a:off x="3415180" y="2456567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/>
                    <a:gridCol w="2196244"/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278" t="-600000" b="-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4694" y="2207330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5180" y="464596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112" y="2229578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00 0000 0000 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112" y="2509314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00 0000 0000 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112" y="4661353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11 1111 1111 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23152" y="544696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98066" y="595102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91209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28177" y="580526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14792" y="580170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47226" y="590792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30076" y="591209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588962" y="580587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74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Directory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needs one </a:t>
            </a:r>
            <a:r>
              <a:rPr lang="en-US" altLang="ko-KR" dirty="0" smtClean="0"/>
              <a:t>entry (4 bytes) </a:t>
            </a:r>
            <a:r>
              <a:rPr lang="en-US" altLang="ko-KR" dirty="0"/>
              <a:t>per page of the page table</a:t>
            </a:r>
          </a:p>
          <a:p>
            <a:pPr lvl="1"/>
            <a:r>
              <a:rPr lang="en-US" altLang="ko-KR" dirty="0"/>
              <a:t>it has 16 entries.</a:t>
            </a:r>
          </a:p>
          <a:p>
            <a:r>
              <a:rPr lang="en-US" altLang="ko-KR" dirty="0"/>
              <a:t>The page-directory entry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invalid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Raise an exception (The access is invalid)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6482" y="44891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87624" y="3716295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62538" y="422035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632" y="418142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192649" y="407459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879264" y="407103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11698" y="4177251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94548" y="4181421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653434" y="407520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191043" y="352744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041621" y="350509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91044" y="3602999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9332" y="329601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2176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Table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PDE</a:t>
            </a:r>
            <a:r>
              <a:rPr lang="en-US" altLang="ko-KR" dirty="0"/>
              <a:t> is valid, we have more work to do.</a:t>
            </a:r>
          </a:p>
          <a:p>
            <a:pPr lvl="1"/>
            <a:r>
              <a:rPr lang="en-US" altLang="ko-KR" dirty="0"/>
              <a:t>To fetch the page table entry(</a:t>
            </a:r>
            <a:r>
              <a:rPr lang="en-US" altLang="ko-KR" dirty="0" err="1"/>
              <a:t>PTE</a:t>
            </a:r>
            <a:r>
              <a:rPr lang="en-US" altLang="ko-KR" dirty="0"/>
              <a:t>) from the page of the page table pointed to by this page-directory entry.</a:t>
            </a:r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chemeClr val="accent6"/>
                </a:solidFill>
              </a:rPr>
              <a:t>page-table index</a:t>
            </a:r>
            <a:r>
              <a:rPr lang="en-US" altLang="ko-KR" dirty="0"/>
              <a:t> can then be used to index into the page table itself.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229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Assumptions:</a:t>
            </a:r>
          </a:p>
          <a:p>
            <a:pPr lvl="1"/>
            <a:r>
              <a:rPr lang="en-HK" dirty="0"/>
              <a:t>Each page is 4 KB  (12 bits to represent its offsets from 0x 000  - 0x </a:t>
            </a:r>
            <a:r>
              <a:rPr lang="en-HK" dirty="0" err="1"/>
              <a:t>fff</a:t>
            </a:r>
            <a:r>
              <a:rPr lang="en-HK" dirty="0"/>
              <a:t> )</a:t>
            </a:r>
          </a:p>
          <a:p>
            <a:pPr lvl="1"/>
            <a:r>
              <a:rPr lang="en-HK" dirty="0"/>
              <a:t>The virtual space of a process: 4GB (32-bit to represent from 0x 00000000 – 0x </a:t>
            </a:r>
            <a:r>
              <a:rPr lang="en-HK" dirty="0" err="1"/>
              <a:t>ffffffff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Each entry in the page table is 4 B</a:t>
            </a:r>
          </a:p>
          <a:p>
            <a:pPr lvl="1"/>
            <a:r>
              <a:rPr lang="en-HK" dirty="0"/>
              <a:t>How big for the page table to one process (map 4GB virtual space to 4GB physical space)</a:t>
            </a:r>
          </a:p>
          <a:p>
            <a:pPr lvl="2"/>
            <a:r>
              <a:rPr lang="en-HK" dirty="0"/>
              <a:t>How many entries in the page table:  4GB/4KB = 1 M</a:t>
            </a:r>
          </a:p>
          <a:p>
            <a:pPr lvl="2"/>
            <a:r>
              <a:rPr lang="en-HK" dirty="0"/>
              <a:t>How big:  1M * 4 B = 4 MB  </a:t>
            </a:r>
          </a:p>
          <a:p>
            <a:pPr lvl="1"/>
            <a:r>
              <a:rPr lang="en-HK" dirty="0"/>
              <a:t>If we have one thousand of processes running</a:t>
            </a:r>
          </a:p>
          <a:p>
            <a:pPr lvl="2"/>
            <a:r>
              <a:rPr lang="en-HK" dirty="0"/>
              <a:t>The page table of each process is 4MB</a:t>
            </a:r>
          </a:p>
          <a:p>
            <a:pPr lvl="2"/>
            <a:r>
              <a:rPr lang="en-HK" dirty="0"/>
              <a:t>The page tables of one thousand of processes is 4GB (ONLY for tables) </a:t>
            </a:r>
          </a:p>
        </p:txBody>
      </p:sp>
    </p:spTree>
    <p:extLst>
      <p:ext uri="{BB962C8B-B14F-4D97-AF65-F5344CB8AC3E}">
        <p14:creationId xmlns:p14="http://schemas.microsoft.com/office/powerpoint/2010/main" val="1867478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30" y="773757"/>
            <a:ext cx="7381875" cy="611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1720" y="1196752"/>
            <a:ext cx="4536504" cy="36004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79912" y="1412776"/>
            <a:ext cx="2808312" cy="14401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36096" y="1556792"/>
            <a:ext cx="1152128" cy="7200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835696" y="1838278"/>
            <a:ext cx="357065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91880" y="1841343"/>
            <a:ext cx="432048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75223" y="1835771"/>
            <a:ext cx="432048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7030A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32240" y="107042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32240" y="179050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32240" y="251058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32240" y="323066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32240" y="395074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732240" y="467082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32240" y="539090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32240" y="611098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6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30" y="773757"/>
            <a:ext cx="7381875" cy="611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1720" y="1196752"/>
            <a:ext cx="4536504" cy="36004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79912" y="1412776"/>
            <a:ext cx="2808312" cy="14401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36096" y="1556792"/>
            <a:ext cx="1152128" cy="7200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835696" y="1838278"/>
            <a:ext cx="357065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91880" y="1841343"/>
            <a:ext cx="432048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5736" y="2204864"/>
            <a:ext cx="4680520" cy="2016224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23928" y="2132856"/>
            <a:ext cx="3024336" cy="2952328"/>
          </a:xfrm>
          <a:prstGeom prst="straightConnector1">
            <a:avLst/>
          </a:prstGeom>
          <a:ln w="22225">
            <a:solidFill>
              <a:srgbClr val="3333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175223" y="1835771"/>
            <a:ext cx="432048" cy="65461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7030A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607271" y="2204864"/>
            <a:ext cx="1296144" cy="3375323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732240" y="107042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32240" y="179050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32240" y="251058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32240" y="323066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32240" y="395074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732240" y="467082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32240" y="539090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32240" y="6110986"/>
            <a:ext cx="1080120" cy="72008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563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TLB (Translation Lookaside Buffer)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63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TLB (Translation Lookaside Buffer)</a:t>
            </a:r>
          </a:p>
          <a:p>
            <a:pPr lvl="1"/>
            <a:r>
              <a:rPr lang="en-US" dirty="0"/>
              <a:t>Part of the chip’s memory-management unit(MMU).</a:t>
            </a:r>
          </a:p>
          <a:p>
            <a:pPr lvl="1"/>
            <a:r>
              <a:rPr lang="en-US" dirty="0"/>
              <a:t>A hardware cache of popular virtual-to-physical address translation.</a:t>
            </a:r>
            <a:endParaRPr lang="en-HK" dirty="0"/>
          </a:p>
          <a:p>
            <a:r>
              <a:rPr lang="en-HK" dirty="0"/>
              <a:t>Advanced Paging</a:t>
            </a:r>
          </a:p>
          <a:p>
            <a:pPr lvl="1"/>
            <a:r>
              <a:rPr lang="en-HK" altLang="ko-KR" dirty="0"/>
              <a:t>Big page size</a:t>
            </a:r>
          </a:p>
          <a:p>
            <a:pPr lvl="1"/>
            <a:r>
              <a:rPr lang="en-HK" altLang="ko-KR" dirty="0"/>
              <a:t>Hybrid approach (paging + segmentation) </a:t>
            </a:r>
            <a:endParaRPr lang="en-US" altLang="ko-KR" dirty="0"/>
          </a:p>
          <a:p>
            <a:pPr lvl="1"/>
            <a:r>
              <a:rPr lang="en-HK" dirty="0"/>
              <a:t>Multi-level page table</a:t>
            </a:r>
            <a:endParaRPr lang="en-US" dirty="0"/>
          </a:p>
          <a:p>
            <a:r>
              <a:rPr lang="en-US" dirty="0"/>
              <a:t>Next: Swapping (</a:t>
            </a:r>
            <a:r>
              <a:rPr lang="en-US" dirty="0">
                <a:hlinkClick r:id="rId2"/>
              </a:rPr>
              <a:t>Chapters </a:t>
            </a:r>
            <a:r>
              <a:rPr lang="en-US" dirty="0">
                <a:hlinkClick r:id="rId3"/>
              </a:rPr>
              <a:t>21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22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03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3789040"/>
            <a:ext cx="8786812" cy="1944216"/>
          </a:xfrm>
        </p:spPr>
        <p:txBody>
          <a:bodyPr/>
          <a:lstStyle/>
          <a:p>
            <a:pPr lvl="1"/>
            <a:r>
              <a:rPr lang="en-US" altLang="ko-KR" dirty="0"/>
              <a:t>(1 lines) extract the virtual page number(</a:t>
            </a:r>
            <a:r>
              <a:rPr lang="en-US" altLang="ko-KR" dirty="0" err="1"/>
              <a:t>VPN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(2 lines) check if the TLB holds the </a:t>
            </a:r>
            <a:r>
              <a:rPr lang="en-US" altLang="ko-KR" dirty="0" err="1"/>
              <a:t>transalation</a:t>
            </a:r>
            <a:r>
              <a:rPr lang="en-US" altLang="ko-KR" dirty="0"/>
              <a:t> for this </a:t>
            </a:r>
            <a:r>
              <a:rPr lang="en-US" altLang="ko-KR" dirty="0" err="1"/>
              <a:t>VPN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(5-8 lines) extract the page frame number from the relevant TLB entry, and form the desired physical address and access memory.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039271"/>
            <a:ext cx="799288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Ture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</p:spTree>
    <p:extLst>
      <p:ext uri="{BB962C8B-B14F-4D97-AF65-F5344CB8AC3E}">
        <p14:creationId xmlns:p14="http://schemas.microsoft.com/office/powerpoint/2010/main" val="41782804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4149080"/>
            <a:ext cx="8786812" cy="1872208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(…)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19:}</a:t>
            </a:r>
          </a:p>
        </p:txBody>
      </p:sp>
    </p:spTree>
    <p:extLst>
      <p:ext uri="{BB962C8B-B14F-4D97-AF65-F5344CB8AC3E}">
        <p14:creationId xmlns:p14="http://schemas.microsoft.com/office/powerpoint/2010/main" val="2639445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its performance.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923928" y="2010249"/>
            <a:ext cx="417646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sum+=a[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028" y="4210348"/>
            <a:ext cx="2664296" cy="621678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55976" y="3562276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30326704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in the future.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05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106308</TotalTime>
  <Words>2878</Words>
  <Application>Microsoft Office PowerPoint</Application>
  <PresentationFormat>On-screen Show (4:3)</PresentationFormat>
  <Paragraphs>955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Adobe 고딕 Std B</vt:lpstr>
      <vt:lpstr>Arial Unicode MS</vt:lpstr>
      <vt:lpstr>Courier</vt:lpstr>
      <vt:lpstr>굴림</vt:lpstr>
      <vt:lpstr>GungsuhChe</vt:lpstr>
      <vt:lpstr>HY견고딕</vt:lpstr>
      <vt:lpstr>맑은 고딕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11: Virtualizing Memory – TLB and Advanced Paging</vt:lpstr>
      <vt:lpstr>PowerPoint Presentation</vt:lpstr>
      <vt:lpstr>OS – Resource management via virtualization</vt:lpstr>
      <vt:lpstr>PowerPoint Presentation</vt:lpstr>
      <vt:lpstr>TLB</vt:lpstr>
      <vt:lpstr>TLB Basic Algorithm</vt:lpstr>
      <vt:lpstr>TLB Basic Algorithm (Cont.)</vt:lpstr>
      <vt:lpstr>Example: Accessing An Array</vt:lpstr>
      <vt:lpstr>Locality</vt:lpstr>
      <vt:lpstr>Who Handles The TLB Miss?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Simple Example of Hybrid Approach</vt:lpstr>
      <vt:lpstr>TLB miss on Hybrid Approach</vt:lpstr>
      <vt:lpstr>Problem of Hybrid Approach</vt:lpstr>
      <vt:lpstr>Multi-level Page Tables</vt:lpstr>
      <vt:lpstr>Multi-level Page Tables: Page directory</vt:lpstr>
      <vt:lpstr>Multi-level Page Tables: Page directory entries</vt:lpstr>
      <vt:lpstr>Multi-level Page Tables: Advantage &amp; Disadvantage</vt:lpstr>
      <vt:lpstr>Multi-level Page Table: Level of indirection</vt:lpstr>
      <vt:lpstr>Example</vt:lpstr>
      <vt:lpstr>A Detailed Multi-Level Example</vt:lpstr>
      <vt:lpstr>A Detailed Multi-Level Example: Page Directory Idx</vt:lpstr>
      <vt:lpstr>A Detailed Multi-Level Example: Page Table Idx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107</cp:revision>
  <cp:lastPrinted>2015-03-03T01:48:46Z</cp:lastPrinted>
  <dcterms:created xsi:type="dcterms:W3CDTF">2011-05-01T06:09:10Z</dcterms:created>
  <dcterms:modified xsi:type="dcterms:W3CDTF">2021-11-16T07:13:42Z</dcterms:modified>
</cp:coreProperties>
</file>