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0"/>
  </p:notesMasterIdLst>
  <p:sldIdLst>
    <p:sldId id="284" r:id="rId2"/>
    <p:sldId id="359" r:id="rId3"/>
    <p:sldId id="310" r:id="rId4"/>
    <p:sldId id="293" r:id="rId5"/>
    <p:sldId id="294" r:id="rId6"/>
    <p:sldId id="295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8" r:id="rId15"/>
    <p:sldId id="304" r:id="rId16"/>
    <p:sldId id="305" r:id="rId17"/>
    <p:sldId id="306" r:id="rId18"/>
    <p:sldId id="292" r:id="rId1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361" autoAdjust="0"/>
    <p:restoredTop sz="91860" autoAdjust="0"/>
  </p:normalViewPr>
  <p:slideViewPr>
    <p:cSldViewPr>
      <p:cViewPr varScale="1">
        <p:scale>
          <a:sx n="116" d="100"/>
          <a:sy n="116" d="100"/>
        </p:scale>
        <p:origin x="10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HK" altLang="ko-KR" dirty="0"/>
              <a:t>CSCI3150/ESTR3102: Introduction to Operating Systems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dobe 고딕 Std B" pitchFamily="34" charset="-127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latinLnBrk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6691396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52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2670"/>
            <a:ext cx="9144000" cy="7066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baseline="0" dirty="0">
              <a:solidFill>
                <a:schemeClr val="tx1"/>
              </a:solidFill>
              <a:effectLst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2060848"/>
            <a:ext cx="9144000" cy="1542033"/>
          </a:xfrm>
        </p:spPr>
        <p:txBody>
          <a:bodyPr/>
          <a:lstStyle/>
          <a:p>
            <a:pPr latinLnBrk="0"/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12: Virtualizing Memory – Swapping</a:t>
            </a:r>
            <a:endParaRPr lang="en-H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9357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 – Hardware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1268" y="1039271"/>
            <a:ext cx="7992888" cy="2677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VPN_MASK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&gt;&gt; SHIFT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 	(Success,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(Success == True)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TLB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Hit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 	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True)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 		Offset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OFFSET_MASK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 		Register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8: 	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4183" y="4293096"/>
            <a:ext cx="6380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VPN-Virtual Page Number                     PFN – Physical Frame Number</a:t>
            </a:r>
          </a:p>
          <a:p>
            <a:r>
              <a:rPr lang="en-HK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7874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 – Hardware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980728"/>
            <a:ext cx="7992888" cy="4589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TLB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Miss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10: 	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PTBR + (VPN *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(PTE))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11: 	  PTE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12: 	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PTE.Valid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False) 				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SEGMENTATION_FAULT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14: 	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15: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	    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False)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17: 	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PTE.Present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True)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18: 	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assuming hardware-managed TLB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21: 	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PTE.Present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False) 			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PAGE_FAULT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4183" y="5724545"/>
            <a:ext cx="65835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VPN-Virtual Page Number                     PFN – Physical Frame Number</a:t>
            </a:r>
          </a:p>
          <a:p>
            <a:r>
              <a:rPr lang="en-HK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PTE – Page Table Entry                          PTBR – Page Table Base Register</a:t>
            </a:r>
          </a:p>
          <a:p>
            <a:r>
              <a:rPr lang="en-HK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680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 – Software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039271"/>
            <a:ext cx="7992888" cy="235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	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FindFreePhysicalPage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	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-1)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no free page found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	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EvictPage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run replacement algorithm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	 </a:t>
            </a:r>
            <a:r>
              <a:rPr lang="en-US" altLang="ko-KR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DiskRead</a:t>
            </a:r>
            <a:r>
              <a:rPr lang="en-US" altLang="ko-KR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PTE.DiskAddr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sleep (waiting for I/O)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	 </a:t>
            </a:r>
            <a:r>
              <a:rPr lang="en-US" altLang="ko-KR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PTE.present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True // update page table with present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	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PTE.PFN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PFN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bit and translation (PFN)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	 </a:t>
            </a:r>
            <a:r>
              <a:rPr lang="en-US" altLang="ko-KR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retry instruction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70582" y="3429000"/>
            <a:ext cx="87868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</a:rPr>
              <a:t>The OS must find a physical frame for the </a:t>
            </a:r>
            <a:r>
              <a:rPr lang="en-US" altLang="ko-KR" dirty="0">
                <a:solidFill>
                  <a:srgbClr val="F79646"/>
                </a:solidFill>
              </a:rPr>
              <a:t>soon-be-faulted-in page </a:t>
            </a:r>
            <a:r>
              <a:rPr lang="en-US" altLang="ko-KR" dirty="0">
                <a:solidFill>
                  <a:prstClr val="black"/>
                </a:solidFill>
              </a:rPr>
              <a:t>to reside within.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If there is no such page, waiting for the </a:t>
            </a:r>
            <a:r>
              <a:rPr lang="en-US" altLang="ko-KR" dirty="0">
                <a:solidFill>
                  <a:srgbClr val="F79646"/>
                </a:solidFill>
              </a:rPr>
              <a:t>replacement algorithm </a:t>
            </a:r>
            <a:r>
              <a:rPr lang="en-US" altLang="ko-KR" dirty="0">
                <a:solidFill>
                  <a:prstClr val="black"/>
                </a:solidFill>
              </a:rPr>
              <a:t>to run and kick some pages out of memory.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98191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When Replacements Really Occur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 waits until memory is entirely full, and only then replaces a page to make room for some other page – Unrealistic </a:t>
            </a:r>
          </a:p>
          <a:p>
            <a:pPr lvl="1"/>
            <a:r>
              <a:rPr lang="en-US" altLang="ko-KR" dirty="0"/>
              <a:t>OS should proactively keep a small portion of memory free more proactively.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Swap Daemon, Page Daemon</a:t>
            </a:r>
          </a:p>
          <a:p>
            <a:pPr lvl="1"/>
            <a:r>
              <a:rPr lang="en-US" altLang="ko-KR" dirty="0"/>
              <a:t>There are fewer than </a:t>
            </a:r>
            <a:r>
              <a:rPr lang="en-US" altLang="ko-KR" dirty="0" err="1">
                <a:solidFill>
                  <a:schemeClr val="accent6"/>
                </a:solidFill>
              </a:rPr>
              <a:t>LW</a:t>
            </a:r>
            <a:r>
              <a:rPr lang="en-US" altLang="ko-KR" dirty="0">
                <a:solidFill>
                  <a:schemeClr val="accent6"/>
                </a:solidFill>
              </a:rPr>
              <a:t> pages</a:t>
            </a:r>
            <a:r>
              <a:rPr lang="en-US" altLang="ko-KR" dirty="0"/>
              <a:t> available, a background thread that is responsible for freeing memory runs.</a:t>
            </a:r>
          </a:p>
          <a:p>
            <a:pPr lvl="1"/>
            <a:r>
              <a:rPr lang="en-US" altLang="ko-KR" dirty="0"/>
              <a:t>The thread evicts pages until there are </a:t>
            </a:r>
            <a:r>
              <a:rPr lang="en-US" altLang="ko-KR" dirty="0">
                <a:solidFill>
                  <a:schemeClr val="accent6"/>
                </a:solidFill>
              </a:rPr>
              <a:t>HW pages </a:t>
            </a:r>
            <a:r>
              <a:rPr lang="en-US" altLang="ko-KR" dirty="0"/>
              <a:t>available.</a:t>
            </a:r>
          </a:p>
          <a:p>
            <a:pPr marL="457200" lvl="1" indent="0">
              <a:buNone/>
            </a:pPr>
            <a:r>
              <a:rPr lang="en-HK" altLang="ko-KR" dirty="0"/>
              <a:t>	(LW – Low Watermark;  HW –</a:t>
            </a:r>
            <a:r>
              <a:rPr lang="en-US" altLang="ko-KR" dirty="0"/>
              <a:t> High Watermark)</a:t>
            </a:r>
            <a:endParaRPr lang="en-HK" altLang="ko-KR" dirty="0"/>
          </a:p>
        </p:txBody>
      </p:sp>
    </p:spTree>
    <p:extLst>
      <p:ext uri="{BB962C8B-B14F-4D97-AF65-F5344CB8AC3E}">
        <p14:creationId xmlns:p14="http://schemas.microsoft.com/office/powerpoint/2010/main" val="140281437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Replacement Policy </a:t>
            </a:r>
            <a:r>
              <a:rPr lang="en-HK" dirty="0"/>
              <a:t>(Which pages to evict from memory)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Goal in picking a replacement policy cache is to minimize the number of misses.</a:t>
            </a:r>
          </a:p>
          <a:p>
            <a:r>
              <a:rPr lang="en-US" altLang="ko-KR" dirty="0"/>
              <a:t>The number of hits and misses let us calculate the </a:t>
            </a:r>
            <a:r>
              <a:rPr lang="en-US" altLang="ko-KR" i="1" dirty="0"/>
              <a:t>average memory access time(AMAT)</a:t>
            </a:r>
            <a:r>
              <a:rPr lang="en-US" altLang="ko-KR" dirty="0"/>
              <a:t>.</a:t>
            </a:r>
          </a:p>
          <a:p>
            <a:endParaRPr lang="en-HK" altLang="ko-KR" dirty="0"/>
          </a:p>
          <a:p>
            <a:endParaRPr lang="en-HK" altLang="ko-KR" dirty="0"/>
          </a:p>
          <a:p>
            <a:endParaRPr lang="en-HK" altLang="ko-KR" dirty="0"/>
          </a:p>
          <a:p>
            <a:endParaRPr lang="en-HK" altLang="ko-KR" dirty="0"/>
          </a:p>
          <a:p>
            <a:endParaRPr lang="en-HK" altLang="ko-KR" dirty="0"/>
          </a:p>
          <a:p>
            <a:r>
              <a:rPr lang="en-HK" altLang="ko-KR" dirty="0"/>
              <a:t>LRU (Least Recently Used) – A common approach (based on the history)</a:t>
            </a:r>
          </a:p>
          <a:p>
            <a:pPr lvl="1"/>
            <a:r>
              <a:rPr lang="en-US" altLang="ko-KR" dirty="0"/>
              <a:t>Replaces the least-recently-used page. </a:t>
            </a:r>
            <a:endParaRPr lang="ko-KR" altLang="en-US" dirty="0"/>
          </a:p>
          <a:p>
            <a:pPr marL="0" indent="0">
              <a:buNone/>
            </a:pPr>
            <a:endParaRPr lang="en-HK" altLang="ko-KR" dirty="0"/>
          </a:p>
          <a:p>
            <a:pPr marL="457200" lvl="1" indent="0">
              <a:buNone/>
            </a:pPr>
            <a:endParaRPr lang="en-HK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2555776" y="2348880"/>
                <a:ext cx="3816424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𝐴𝑀𝐴𝑇</m:t>
                      </m:r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HK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  <m:t>𝑀</m:t>
                          </m:r>
                        </m:sub>
                      </m:sSub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+(</m:t>
                      </m:r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𝑀𝑖𝑠𝑠</m:t>
                          </m:r>
                        </m:sub>
                      </m:sSub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𝐷</m:t>
                          </m:r>
                        </m:sub>
                      </m:sSub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348880"/>
                <a:ext cx="381642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6941166"/>
                  </p:ext>
                </p:extLst>
              </p:nvPr>
            </p:nvGraphicFramePr>
            <p:xfrm>
              <a:off x="1187624" y="2996952"/>
              <a:ext cx="6696744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65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101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4401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err="1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Argue</a:t>
                          </a:r>
                          <a:r>
                            <a:rPr lang="en-US" altLang="ko-KR" sz="1400" baseline="0" dirty="0" err="1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ment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Meaning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724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cost of accessing memory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cost of accessing disk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6572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𝐻𝑖𝑡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finding the data item in the cache(a hit)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895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𝑀𝑖𝑠𝑠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not finding the data in the cache(a miss)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6941166"/>
                  </p:ext>
                </p:extLst>
              </p:nvPr>
            </p:nvGraphicFramePr>
            <p:xfrm>
              <a:off x="1187624" y="2996952"/>
              <a:ext cx="6696744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65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101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err="1" smtClean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Argue</a:t>
                          </a:r>
                          <a:r>
                            <a:rPr lang="en-US" altLang="ko-KR" sz="1400" baseline="0" dirty="0" err="1" smtClean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ment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Meaning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102000" r="-465128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The</a:t>
                          </a:r>
                          <a:r>
                            <a:rPr lang="en-US" altLang="ko-KR" sz="1400" baseline="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 cost of accessing memory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198039" r="-465128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The cost of accessing disk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304000" r="-4651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400" baseline="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 of finding the data item in the cache(a hit)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404000" r="-4651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400" baseline="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 of not finding the data in the cache(a miss)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58897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Prefetching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predicts that a page will be used, and thus brings it in beforehand.</a:t>
            </a:r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775883" y="2119021"/>
            <a:ext cx="2989602" cy="1531711"/>
            <a:chOff x="1619672" y="2183759"/>
            <a:chExt cx="4896544" cy="2279301"/>
          </a:xfrm>
        </p:grpSpPr>
        <p:sp>
          <p:nvSpPr>
            <p:cNvPr id="7" name="직사각형 6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5400000">
              <a:off x="1939610" y="3176972"/>
              <a:ext cx="972108" cy="432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182309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86529" y="2183759"/>
              <a:ext cx="3935297" cy="41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is brought into memory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39105" y="4005065"/>
              <a:ext cx="2811902" cy="45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18" name="순서도: 자기 디스크 17"/>
          <p:cNvSpPr/>
          <p:nvPr/>
        </p:nvSpPr>
        <p:spPr>
          <a:xfrm>
            <a:off x="3252118" y="4010974"/>
            <a:ext cx="1961348" cy="115212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63084" y="5163102"/>
            <a:ext cx="107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Secondary</a:t>
            </a: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Storage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 rot="5400000">
            <a:off x="3394548" y="4637760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 rot="5400000">
            <a:off x="3658338" y="4637759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 rot="5400000">
            <a:off x="3922127" y="4637760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 rot="5400000">
            <a:off x="4185916" y="4637760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4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40302" y="4515030"/>
            <a:ext cx="64644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31" name="아래쪽 화살표 30"/>
          <p:cNvSpPr/>
          <p:nvPr/>
        </p:nvSpPr>
        <p:spPr>
          <a:xfrm>
            <a:off x="3630152" y="4139135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3887544" y="4139135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728479" y="5733256"/>
            <a:ext cx="5040560" cy="50405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 likely </a:t>
            </a:r>
            <a:r>
              <a:rPr lang="en-US" altLang="ko-KR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soon be accessed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and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thus should be brought into memory too</a:t>
            </a:r>
          </a:p>
        </p:txBody>
      </p:sp>
    </p:spTree>
    <p:extLst>
      <p:ext uri="{BB962C8B-B14F-4D97-AF65-F5344CB8AC3E}">
        <p14:creationId xmlns:p14="http://schemas.microsoft.com/office/powerpoint/2010/main" val="3727879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Clustering, Grouping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Collect a number of </a:t>
            </a:r>
            <a:r>
              <a:rPr lang="en-US" altLang="ko-KR" dirty="0">
                <a:solidFill>
                  <a:schemeClr val="accent6"/>
                </a:solidFill>
              </a:rPr>
              <a:t>pending writes </a:t>
            </a:r>
            <a:r>
              <a:rPr lang="en-US" altLang="ko-KR" dirty="0"/>
              <a:t>together in memory and write them to disk in </a:t>
            </a:r>
            <a:r>
              <a:rPr lang="en-US" altLang="ko-KR" dirty="0">
                <a:solidFill>
                  <a:schemeClr val="accent6"/>
                </a:solidFill>
              </a:rPr>
              <a:t>one write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Perform a </a:t>
            </a:r>
            <a:r>
              <a:rPr lang="en-US" altLang="ko-KR" b="1" u="sng" dirty="0"/>
              <a:t>single large write</a:t>
            </a:r>
            <a:r>
              <a:rPr lang="en-US" altLang="ko-KR" dirty="0"/>
              <a:t> more efficiently than </a:t>
            </a:r>
            <a:r>
              <a:rPr lang="en-US" altLang="ko-KR" b="1" u="sng" dirty="0"/>
              <a:t>many small ones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802149" y="2643231"/>
            <a:ext cx="2989602" cy="1562838"/>
            <a:chOff x="1619672" y="2065433"/>
            <a:chExt cx="4896544" cy="2325620"/>
          </a:xfrm>
        </p:grpSpPr>
        <p:sp>
          <p:nvSpPr>
            <p:cNvPr id="7" name="직사각형 6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5400000">
              <a:off x="1939610" y="3176972"/>
              <a:ext cx="972108" cy="4320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2317652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77947" y="2065433"/>
              <a:ext cx="1988967" cy="41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Pending writes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89351" y="3933058"/>
              <a:ext cx="2811903" cy="45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  <p:sp>
          <p:nvSpPr>
            <p:cNvPr id="28" name="아래쪽 화살표 27"/>
            <p:cNvSpPr/>
            <p:nvPr/>
          </p:nvSpPr>
          <p:spPr>
            <a:xfrm>
              <a:off x="334287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아래쪽 화살표 28"/>
            <p:cNvSpPr/>
            <p:nvPr/>
          </p:nvSpPr>
          <p:spPr>
            <a:xfrm>
              <a:off x="2850228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아래쪽 화살표 32"/>
            <p:cNvSpPr/>
            <p:nvPr/>
          </p:nvSpPr>
          <p:spPr>
            <a:xfrm>
              <a:off x="1830710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8" name="순서도: 자기 디스크 17"/>
          <p:cNvSpPr/>
          <p:nvPr/>
        </p:nvSpPr>
        <p:spPr>
          <a:xfrm>
            <a:off x="3307329" y="4337701"/>
            <a:ext cx="1961348" cy="115212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8295" y="5489829"/>
            <a:ext cx="107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Secondary</a:t>
            </a: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Storage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rot="5400000">
            <a:off x="3449759" y="4964487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 rot="5400000">
            <a:off x="3713549" y="4964486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 rot="5400000">
            <a:off x="3977338" y="4964487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 rot="5400000">
            <a:off x="4241127" y="4964487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4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95513" y="4841757"/>
            <a:ext cx="64644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3360197" y="3946681"/>
            <a:ext cx="735868" cy="775063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83850" y="4103840"/>
            <a:ext cx="1421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write in </a:t>
            </a:r>
            <a:r>
              <a:rPr lang="en-US" altLang="ko-KR" sz="1200" dirty="0">
                <a:solidFill>
                  <a:srgbClr val="F79646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one write</a:t>
            </a:r>
            <a:endParaRPr lang="ko-KR" altLang="en-US" sz="1200" dirty="0">
              <a:solidFill>
                <a:srgbClr val="F79646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7472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Thrashing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Memory is </a:t>
            </a:r>
            <a:r>
              <a:rPr lang="en-US" altLang="ko-KR" dirty="0">
                <a:solidFill>
                  <a:schemeClr val="accent6"/>
                </a:solidFill>
              </a:rPr>
              <a:t>oversubscribed</a:t>
            </a:r>
            <a:r>
              <a:rPr lang="en-US" altLang="ko-KR" dirty="0"/>
              <a:t> and the memory demand of the set of running processes </a:t>
            </a:r>
            <a:r>
              <a:rPr lang="en-US" altLang="ko-KR" dirty="0">
                <a:solidFill>
                  <a:schemeClr val="accent6"/>
                </a:solidFill>
              </a:rPr>
              <a:t>exceeds</a:t>
            </a:r>
            <a:r>
              <a:rPr lang="en-US" altLang="ko-KR" dirty="0"/>
              <a:t> the available physical memory.</a:t>
            </a:r>
          </a:p>
          <a:p>
            <a:pPr lvl="1"/>
            <a:r>
              <a:rPr lang="en-US" altLang="ko-KR" dirty="0"/>
              <a:t>Decide not to run a subset of processes.</a:t>
            </a:r>
          </a:p>
          <a:p>
            <a:pPr lvl="1"/>
            <a:r>
              <a:rPr lang="en-US" altLang="ko-KR" dirty="0"/>
              <a:t>Reduced set of processes working sets fit in memory.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167760" y="3212976"/>
            <a:ext cx="0" cy="2016224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167760" y="5229200"/>
            <a:ext cx="266429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 13"/>
          <p:cNvSpPr/>
          <p:nvPr/>
        </p:nvSpPr>
        <p:spPr>
          <a:xfrm>
            <a:off x="3455792" y="4272779"/>
            <a:ext cx="1857555" cy="959071"/>
          </a:xfrm>
          <a:custGeom>
            <a:avLst/>
            <a:gdLst>
              <a:gd name="connsiteX0" fmla="*/ 0 w 1857555"/>
              <a:gd name="connsiteY0" fmla="*/ 959071 h 959071"/>
              <a:gd name="connsiteX1" fmla="*/ 414068 w 1857555"/>
              <a:gd name="connsiteY1" fmla="*/ 498995 h 959071"/>
              <a:gd name="connsiteX2" fmla="*/ 1541253 w 1857555"/>
              <a:gd name="connsiteY2" fmla="*/ 4414 h 959071"/>
              <a:gd name="connsiteX3" fmla="*/ 1587260 w 1857555"/>
              <a:gd name="connsiteY3" fmla="*/ 798044 h 959071"/>
              <a:gd name="connsiteX4" fmla="*/ 1857555 w 1857555"/>
              <a:gd name="connsiteY4" fmla="*/ 947569 h 95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555" h="959071">
                <a:moveTo>
                  <a:pt x="0" y="959071"/>
                </a:moveTo>
                <a:cubicBezTo>
                  <a:pt x="78596" y="808587"/>
                  <a:pt x="157193" y="658104"/>
                  <a:pt x="414068" y="498995"/>
                </a:cubicBezTo>
                <a:cubicBezTo>
                  <a:pt x="670943" y="339886"/>
                  <a:pt x="1345721" y="-45428"/>
                  <a:pt x="1541253" y="4414"/>
                </a:cubicBezTo>
                <a:cubicBezTo>
                  <a:pt x="1736785" y="54255"/>
                  <a:pt x="1534543" y="640851"/>
                  <a:pt x="1587260" y="798044"/>
                </a:cubicBezTo>
                <a:cubicBezTo>
                  <a:pt x="1639977" y="955236"/>
                  <a:pt x="1748766" y="951402"/>
                  <a:pt x="1857555" y="947569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039968" y="4005064"/>
            <a:ext cx="0" cy="28803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16032" y="4005064"/>
            <a:ext cx="0" cy="28803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039968" y="4149080"/>
            <a:ext cx="576064" cy="0"/>
          </a:xfrm>
          <a:prstGeom prst="line">
            <a:avLst/>
          </a:prstGeom>
          <a:ln w="12700">
            <a:solidFill>
              <a:srgbClr val="FF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18956" y="377706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Trashing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03664" y="3140967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Utilization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86675" y="5229200"/>
            <a:ext cx="2257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Degree of multiprogramming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3082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736054"/>
            <a:ext cx="8786812" cy="5501258"/>
          </a:xfrm>
        </p:spPr>
        <p:txBody>
          <a:bodyPr/>
          <a:lstStyle/>
          <a:p>
            <a:r>
              <a:rPr lang="en-HK" dirty="0"/>
              <a:t>Swapping</a:t>
            </a:r>
          </a:p>
          <a:p>
            <a:pPr lvl="1"/>
            <a:r>
              <a:rPr lang="en-US" dirty="0"/>
              <a:t>Reserve some space on the disk for moving pages back and forth.</a:t>
            </a:r>
          </a:p>
          <a:p>
            <a:pPr lvl="1"/>
            <a:r>
              <a:rPr lang="en-US" dirty="0"/>
              <a:t>The OS moves out pages to make room for the new pages when there is not enough memory space</a:t>
            </a:r>
          </a:p>
          <a:p>
            <a:pPr lvl="1"/>
            <a:r>
              <a:rPr lang="en-HK" dirty="0"/>
              <a:t>Page fault occurs when accessing a page not in memory but in the swap area</a:t>
            </a:r>
            <a:endParaRPr lang="en-US" dirty="0"/>
          </a:p>
          <a:p>
            <a:r>
              <a:rPr lang="en-HK" dirty="0"/>
              <a:t>Page Replacing</a:t>
            </a:r>
          </a:p>
          <a:p>
            <a:pPr lvl="1"/>
            <a:r>
              <a:rPr lang="en-HK" altLang="ko-KR" dirty="0"/>
              <a:t>When to replace:  LW/HW </a:t>
            </a:r>
            <a:r>
              <a:rPr lang="en-HK" altLang="ko-KR"/>
              <a:t>eviction </a:t>
            </a:r>
            <a:endParaRPr lang="en-HK" altLang="ko-KR" dirty="0"/>
          </a:p>
          <a:p>
            <a:pPr lvl="1"/>
            <a:r>
              <a:rPr lang="en-HK" altLang="ko-KR" dirty="0"/>
              <a:t>How to replace: LRU</a:t>
            </a:r>
            <a:endParaRPr lang="en-US" altLang="ko-KR" dirty="0"/>
          </a:p>
          <a:p>
            <a:r>
              <a:rPr lang="en-US" dirty="0"/>
              <a:t>Next: Concurrency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73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39552" y="2780928"/>
            <a:ext cx="7920880" cy="532730"/>
          </a:xfrm>
          <a:prstGeom prst="roundRect">
            <a:avLst/>
          </a:prstGeom>
          <a:solidFill>
            <a:schemeClr val="bg1"/>
          </a:solidFill>
          <a:ln w="4445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362" name="TextBox 41"/>
          <p:cNvSpPr txBox="1">
            <a:spLocks noChangeArrowheads="1"/>
          </p:cNvSpPr>
          <p:nvPr/>
        </p:nvSpPr>
        <p:spPr bwMode="auto">
          <a:xfrm>
            <a:off x="611560" y="44624"/>
            <a:ext cx="70214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600" b="1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Course </a:t>
            </a:r>
            <a:r>
              <a:rPr lang="en-US" altLang="zh-CN" sz="3200" dirty="0">
                <a:latin typeface="Times New Roman" panose="02020603050405020304" pitchFamily="18" charset="0"/>
                <a:ea typeface="GungsuhChe" pitchFamily="49" charset="-128"/>
                <a:cs typeface="Times New Roman" panose="02020603050405020304" pitchFamily="18" charset="0"/>
              </a:rPr>
              <a:t>Organization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(Bottom-up)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63" name="Straight Arrow Connector 10"/>
          <p:cNvCxnSpPr>
            <a:cxnSpLocks noChangeShapeType="1"/>
          </p:cNvCxnSpPr>
          <p:nvPr/>
        </p:nvCxnSpPr>
        <p:spPr bwMode="auto">
          <a:xfrm flipV="1">
            <a:off x="381000" y="2387600"/>
            <a:ext cx="0" cy="2441575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749300" y="1125538"/>
            <a:ext cx="7578725" cy="5572125"/>
            <a:chOff x="749300" y="1125538"/>
            <a:chExt cx="7578725" cy="5572125"/>
          </a:xfrm>
        </p:grpSpPr>
        <p:grpSp>
          <p:nvGrpSpPr>
            <p:cNvPr id="35" name="Group 1"/>
            <p:cNvGrpSpPr>
              <a:grpSpLocks/>
            </p:cNvGrpSpPr>
            <p:nvPr/>
          </p:nvGrpSpPr>
          <p:grpSpPr bwMode="auto">
            <a:xfrm>
              <a:off x="749300" y="1125538"/>
              <a:ext cx="7578725" cy="5572125"/>
              <a:chOff x="825846" y="1132710"/>
              <a:chExt cx="7578379" cy="5572890"/>
            </a:xfrm>
          </p:grpSpPr>
          <p:grpSp>
            <p:nvGrpSpPr>
              <p:cNvPr id="39" name="Group 42"/>
              <p:cNvGrpSpPr>
                <a:grpSpLocks/>
              </p:cNvGrpSpPr>
              <p:nvPr/>
            </p:nvGrpSpPr>
            <p:grpSpPr bwMode="auto">
              <a:xfrm>
                <a:off x="838200" y="3424164"/>
                <a:ext cx="7543800" cy="2600189"/>
                <a:chOff x="838200" y="3420347"/>
                <a:chExt cx="7543800" cy="2855188"/>
              </a:xfrm>
            </p:grpSpPr>
            <p:sp>
              <p:nvSpPr>
                <p:cNvPr id="65" name="Rectangle 11"/>
                <p:cNvSpPr>
                  <a:spLocks noChangeArrowheads="1"/>
                </p:cNvSpPr>
                <p:nvPr/>
              </p:nvSpPr>
              <p:spPr bwMode="auto">
                <a:xfrm>
                  <a:off x="838200" y="4190915"/>
                  <a:ext cx="7543800" cy="1389306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ln w="22225" algn="ctr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6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838200" y="5768498"/>
                  <a:ext cx="7543800" cy="507037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latin typeface="Tahoma" panose="020B0604030504040204" pitchFamily="34" charset="0"/>
                    </a:rPr>
                    <a:t>System Calls (User-level Programming)</a:t>
                  </a: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7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3420347"/>
                  <a:ext cx="4114800" cy="40010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Process and CPU Scheduling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40" name="Group 1"/>
              <p:cNvGrpSpPr>
                <a:grpSpLocks/>
              </p:cNvGrpSpPr>
              <p:nvPr/>
            </p:nvGrpSpPr>
            <p:grpSpPr bwMode="auto">
              <a:xfrm>
                <a:off x="825846" y="1132710"/>
                <a:ext cx="7556154" cy="4258441"/>
                <a:chOff x="825846" y="1131697"/>
                <a:chExt cx="7556154" cy="4676966"/>
              </a:xfrm>
            </p:grpSpPr>
            <p:sp>
              <p:nvSpPr>
                <p:cNvPr id="4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15887" y="3049751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Memory Management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4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3287829"/>
                  <a:ext cx="2039937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Virtualization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45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2976563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46" name="Group 42"/>
                <p:cNvGrpSpPr>
                  <a:grpSpLocks/>
                </p:cNvGrpSpPr>
                <p:nvPr/>
              </p:nvGrpSpPr>
              <p:grpSpPr bwMode="auto">
                <a:xfrm>
                  <a:off x="825846" y="2027509"/>
                  <a:ext cx="7543800" cy="2109625"/>
                  <a:chOff x="825846" y="3475098"/>
                  <a:chExt cx="7543800" cy="2109994"/>
                </a:xfrm>
              </p:grpSpPr>
              <p:sp>
                <p:nvSpPr>
                  <p:cNvPr id="6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25846" y="4195788"/>
                    <a:ext cx="7543800" cy="1389304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64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0072" y="3475098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Thread   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cxnSp>
              <p:nvCxnSpPr>
                <p:cNvPr id="47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04416" y="1367435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Race Conditions, Lock/Semaphore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0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1740227"/>
                  <a:ext cx="1905000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Concurrency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grpSp>
              <p:nvGrpSpPr>
                <p:cNvPr id="51" name="Group 42"/>
                <p:cNvGrpSpPr>
                  <a:grpSpLocks/>
                </p:cNvGrpSpPr>
                <p:nvPr/>
              </p:nvGrpSpPr>
              <p:grpSpPr bwMode="auto">
                <a:xfrm>
                  <a:off x="838200" y="1139710"/>
                  <a:ext cx="7543800" cy="3865050"/>
                  <a:chOff x="838200" y="4187628"/>
                  <a:chExt cx="7543800" cy="3865728"/>
                </a:xfrm>
              </p:grpSpPr>
              <p:sp>
                <p:nvSpPr>
                  <p:cNvPr id="6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4187628"/>
                    <a:ext cx="7543800" cy="1389306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62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2926" y="7653256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IO Devices and Storage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52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849312" y="4904144"/>
                  <a:ext cx="2290763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Persistence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54" name="Straight Connector 46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1131697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5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5252478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File System                                 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6" name="TextBox 2">
                  <a:extLst>
                    <a:ext uri="{FF2B5EF4-FFF2-40B4-BE49-F238E27FC236}">
                      <a16:creationId xmlns:a16="http://schemas.microsoft.com/office/drawing/2014/main" id="{A822F933-86CC-4D3B-8F4D-ADF1179849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91446" y="3028909"/>
                  <a:ext cx="919121" cy="439428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HW#4</a:t>
                  </a:r>
                </a:p>
              </p:txBody>
            </p:sp>
            <p:cxnSp>
              <p:nvCxnSpPr>
                <p:cNvPr id="57" name="Straight Connector 49"/>
                <p:cNvCxnSpPr>
                  <a:cxnSpLocks noChangeShapeType="1"/>
                </p:cNvCxnSpPr>
                <p:nvPr/>
              </p:nvCxnSpPr>
              <p:spPr bwMode="auto">
                <a:xfrm>
                  <a:off x="7335838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8" name="Straight Connector 50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Straight Connector 51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1131698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0" name="TextBox 2">
                  <a:extLst>
                    <a:ext uri="{FF2B5EF4-FFF2-40B4-BE49-F238E27FC236}">
                      <a16:creationId xmlns:a16="http://schemas.microsoft.com/office/drawing/2014/main" id="{4A985E7A-07D9-428B-AAEC-3991306AE1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0335" y="4570394"/>
                  <a:ext cx="968331" cy="1116007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HW#2</a:t>
                  </a:r>
                  <a:r>
                    <a:rPr lang="en-US" altLang="zh-CN" sz="2000" dirty="0"/>
                    <a:t> </a:t>
                  </a:r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    &amp;</a:t>
                  </a:r>
                  <a:endParaRPr lang="en-US" altLang="zh-CN" sz="2000" dirty="0"/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Project</a:t>
                  </a:r>
                </a:p>
              </p:txBody>
            </p:sp>
          </p:grpSp>
          <p:pic>
            <p:nvPicPr>
              <p:cNvPr id="41" name="Picture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6059488"/>
                <a:ext cx="7566025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C261D44-1D84-49AF-ACE7-3AF17D5BB2EA}"/>
                  </a:ext>
                </a:extLst>
              </p:cNvPr>
              <p:cNvCxnSpPr/>
              <p:nvPr/>
            </p:nvCxnSpPr>
            <p:spPr bwMode="auto">
              <a:xfrm>
                <a:off x="838545" y="5494171"/>
                <a:ext cx="7543456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379788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HW#3</a:t>
              </a:r>
            </a:p>
          </p:txBody>
        </p:sp>
        <p:sp>
          <p:nvSpPr>
            <p:cNvPr id="38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188" y="5581650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752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– Resource management via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8329" y="956433"/>
            <a:ext cx="2413471" cy="16804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dirty="0"/>
              <a:t>OS provides services via </a:t>
            </a:r>
            <a:r>
              <a:rPr lang="en-US" altLang="ko-KR" sz="1400" b="1" dirty="0"/>
              <a:t>System Call</a:t>
            </a:r>
            <a:r>
              <a:rPr lang="en-US" altLang="ko-KR" sz="1400" dirty="0"/>
              <a:t> (typically a few hundred) to run </a:t>
            </a:r>
            <a:r>
              <a:rPr lang="en-US" altLang="ko-KR" sz="1400" b="1" dirty="0"/>
              <a:t>process</a:t>
            </a:r>
            <a:r>
              <a:rPr lang="en-US" altLang="ko-KR" sz="1400" dirty="0"/>
              <a:t>, access memory/devices/files, etc. 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ko-KR" alt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251520" y="962639"/>
            <a:ext cx="2341463" cy="174629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6000"/>
            </a:scheme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43808" y="830462"/>
            <a:ext cx="6120680" cy="5919617"/>
            <a:chOff x="2843808" y="830462"/>
            <a:chExt cx="6120680" cy="591961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3808" y="830462"/>
              <a:ext cx="6120680" cy="537016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006445" y="6165304"/>
              <a:ext cx="5886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Design Of The Unix Operating System (Maurice Bach, 1986)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HK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07504" y="2934582"/>
            <a:ext cx="2808312" cy="373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1pPr>
            <a:lvl2pPr marL="742950" indent="-28575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2pPr>
            <a:lvl3pPr marL="1143000" indent="-2286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3pPr>
            <a:lvl4pPr marL="1600200" indent="-2286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4pPr>
            <a:lvl5pPr marL="2057400" indent="-2286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kern="0" dirty="0"/>
              <a:t>The OS </a:t>
            </a:r>
            <a:r>
              <a:rPr lang="en-US" altLang="ko-KR" sz="1400" b="1" kern="0" dirty="0"/>
              <a:t>manages resources </a:t>
            </a:r>
            <a:r>
              <a:rPr lang="en-US" altLang="ko-KR" sz="1400" kern="0" dirty="0"/>
              <a:t>such as </a:t>
            </a:r>
            <a:r>
              <a:rPr lang="en-US" altLang="ko-KR" sz="1400" i="1" kern="0" dirty="0"/>
              <a:t>CPU</a:t>
            </a:r>
            <a:r>
              <a:rPr lang="en-US" altLang="ko-KR" sz="1400" kern="0" dirty="0"/>
              <a:t>, </a:t>
            </a:r>
            <a:r>
              <a:rPr lang="en-US" altLang="ko-KR" sz="1400" i="1" kern="0" dirty="0"/>
              <a:t>memory</a:t>
            </a:r>
            <a:r>
              <a:rPr lang="en-US" altLang="ko-KR" sz="1400" kern="0" dirty="0"/>
              <a:t> and </a:t>
            </a:r>
            <a:r>
              <a:rPr lang="en-US" altLang="ko-KR" sz="1400" i="1" kern="0" dirty="0"/>
              <a:t>disk</a:t>
            </a:r>
            <a:r>
              <a:rPr lang="en-US" altLang="ko-KR" sz="1400" kern="0" dirty="0"/>
              <a:t> via </a:t>
            </a:r>
            <a:r>
              <a:rPr lang="en-US" altLang="ko-KR" sz="1400" b="1" kern="0" dirty="0"/>
              <a:t>virtualization</a:t>
            </a:r>
            <a:r>
              <a:rPr lang="en-US" altLang="ko-KR" sz="1400" kern="0" dirty="0"/>
              <a:t>.</a:t>
            </a:r>
          </a:p>
          <a:p>
            <a:pPr indent="-285750"/>
            <a:r>
              <a:rPr lang="en-US" altLang="ko-KR" sz="1400" kern="0" dirty="0"/>
              <a:t>many programs to run (processes) </a:t>
            </a:r>
            <a:r>
              <a:rPr lang="en-US" altLang="ko-KR" sz="1400" kern="0" dirty="0">
                <a:sym typeface="Wingdings" pitchFamily="2" charset="2"/>
              </a:rPr>
              <a:t> Sharing the CPU</a:t>
            </a:r>
          </a:p>
          <a:p>
            <a:pPr indent="-285750"/>
            <a:r>
              <a:rPr lang="en-US" altLang="ko-KR" sz="1400" kern="0" dirty="0">
                <a:solidFill>
                  <a:srgbClr val="C00000"/>
                </a:solidFill>
                <a:sym typeface="Wingdings" pitchFamily="2" charset="2"/>
              </a:rPr>
              <a:t>many processes to </a:t>
            </a:r>
            <a:r>
              <a:rPr lang="en-US" altLang="ko-KR" sz="1400" i="1" kern="0" dirty="0">
                <a:solidFill>
                  <a:srgbClr val="C00000"/>
                </a:solidFill>
                <a:sym typeface="Wingdings" pitchFamily="2" charset="2"/>
              </a:rPr>
              <a:t>concurrently</a:t>
            </a:r>
            <a:r>
              <a:rPr lang="en-US" altLang="ko-KR" sz="1400" kern="0" dirty="0">
                <a:solidFill>
                  <a:srgbClr val="C00000"/>
                </a:solidFill>
                <a:sym typeface="Wingdings" pitchFamily="2" charset="2"/>
              </a:rPr>
              <a:t> access their own instructions and data  Sharing </a:t>
            </a:r>
            <a:r>
              <a:rPr lang="en-US" altLang="ko-KR" sz="1400" u="sng" kern="0" dirty="0">
                <a:solidFill>
                  <a:srgbClr val="C00000"/>
                </a:solidFill>
                <a:sym typeface="Wingdings" pitchFamily="2" charset="2"/>
              </a:rPr>
              <a:t>memory</a:t>
            </a:r>
          </a:p>
          <a:p>
            <a:pPr indent="-285750"/>
            <a:r>
              <a:rPr lang="en-US" altLang="ko-KR" sz="1400" kern="0" dirty="0">
                <a:sym typeface="Wingdings" pitchFamily="2" charset="2"/>
              </a:rPr>
              <a:t>many processes to access devices  Sharing </a:t>
            </a:r>
            <a:r>
              <a:rPr lang="en-US" altLang="ko-KR" sz="1400" u="sng" kern="0" dirty="0">
                <a:sym typeface="Wingdings" pitchFamily="2" charset="2"/>
              </a:rPr>
              <a:t>disks</a:t>
            </a:r>
          </a:p>
          <a:p>
            <a:pPr marL="457200" lvl="1" indent="0">
              <a:buNone/>
            </a:pPr>
            <a:endParaRPr lang="en-US" altLang="ko-KR" kern="0" dirty="0">
              <a:sym typeface="Wingdings" pitchFamily="2" charset="2"/>
            </a:endParaRPr>
          </a:p>
          <a:p>
            <a:endParaRPr lang="en-US" altLang="ko-KR" u="sng" kern="0" dirty="0"/>
          </a:p>
          <a:p>
            <a:pPr lvl="1"/>
            <a:endParaRPr lang="ko-KR" altLang="en-US" kern="0" dirty="0"/>
          </a:p>
        </p:txBody>
      </p:sp>
      <p:sp>
        <p:nvSpPr>
          <p:cNvPr id="12" name="Rounded Rectangle 11"/>
          <p:cNvSpPr/>
          <p:nvPr/>
        </p:nvSpPr>
        <p:spPr>
          <a:xfrm>
            <a:off x="107504" y="2837478"/>
            <a:ext cx="2828157" cy="35438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6000"/>
            </a:scheme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52440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Beyond Physical Memory: Mechanisms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Require an additional level in the </a:t>
            </a:r>
            <a:r>
              <a:rPr lang="en-US" altLang="ko-KR" dirty="0">
                <a:solidFill>
                  <a:schemeClr val="accent6"/>
                </a:solidFill>
              </a:rPr>
              <a:t>memory hierarchy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OS needs a place to stash away portions of address space that currently aren’t in great demand.</a:t>
            </a:r>
          </a:p>
          <a:p>
            <a:pPr lvl="1"/>
            <a:r>
              <a:rPr lang="en-US" altLang="ko-KR" dirty="0"/>
              <a:t>In modern systems, this role is usually served by a </a:t>
            </a:r>
            <a:r>
              <a:rPr lang="en-US" altLang="ko-KR" dirty="0">
                <a:solidFill>
                  <a:schemeClr val="accent6"/>
                </a:solidFill>
              </a:rPr>
              <a:t>hard disk drive</a:t>
            </a:r>
          </a:p>
          <a:p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이등변 삼각형 5"/>
          <p:cNvSpPr/>
          <p:nvPr/>
        </p:nvSpPr>
        <p:spPr>
          <a:xfrm>
            <a:off x="2573410" y="2996952"/>
            <a:ext cx="4104456" cy="2736304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51084" y="5229200"/>
            <a:ext cx="335086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95763" y="5327338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Mass Storage( hard disk, tape, etc...)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279396" y="4797152"/>
            <a:ext cx="26920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5269" y="4849415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Memory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3656148" y="4293096"/>
            <a:ext cx="193857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33152" y="4354065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89285" y="3763639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71651" y="5857527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 Hierarchy in modern system</a:t>
            </a:r>
          </a:p>
        </p:txBody>
      </p:sp>
    </p:spTree>
    <p:extLst>
      <p:ext uri="{BB962C8B-B14F-4D97-AF65-F5344CB8AC3E}">
        <p14:creationId xmlns:p14="http://schemas.microsoft.com/office/powerpoint/2010/main" val="427235747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large address for a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Always need to first arrange for the code or data to be in memory </a:t>
            </a:r>
            <a:r>
              <a:rPr lang="en-US" altLang="ko-KR" dirty="0" smtClean="0"/>
              <a:t>before </a:t>
            </a:r>
            <a:r>
              <a:rPr lang="en-US" altLang="ko-KR" dirty="0"/>
              <a:t>calling a function or accessing data.</a:t>
            </a:r>
          </a:p>
          <a:p>
            <a:endParaRPr lang="en-US" altLang="ko-KR" dirty="0"/>
          </a:p>
          <a:p>
            <a:r>
              <a:rPr lang="en-US" altLang="ko-KR" dirty="0"/>
              <a:t>Multiple processes rather than a </a:t>
            </a:r>
            <a:r>
              <a:rPr lang="en-US" altLang="ko-KR" dirty="0">
                <a:solidFill>
                  <a:schemeClr val="accent6"/>
                </a:solidFill>
              </a:rPr>
              <a:t>single process</a:t>
            </a:r>
          </a:p>
          <a:p>
            <a:pPr lvl="1"/>
            <a:r>
              <a:rPr lang="en-US" altLang="ko-KR" dirty="0"/>
              <a:t>The addition of </a:t>
            </a:r>
            <a:r>
              <a:rPr lang="en-US" altLang="ko-KR" dirty="0">
                <a:solidFill>
                  <a:schemeClr val="accent6"/>
                </a:solidFill>
              </a:rPr>
              <a:t>swap space </a:t>
            </a:r>
            <a:r>
              <a:rPr lang="en-US" altLang="ko-KR" dirty="0"/>
              <a:t>allows the OS to support the illusion of a large virtual memory for multiple concurrently-running processes</a:t>
            </a:r>
          </a:p>
        </p:txBody>
      </p:sp>
    </p:spTree>
    <p:extLst>
      <p:ext uri="{BB962C8B-B14F-4D97-AF65-F5344CB8AC3E}">
        <p14:creationId xmlns:p14="http://schemas.microsoft.com/office/powerpoint/2010/main" val="22953640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Swap 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Reserve some space on the disk for moving pages back and forth.</a:t>
            </a:r>
          </a:p>
          <a:p>
            <a:r>
              <a:rPr lang="en-US" altLang="ko-KR" dirty="0"/>
              <a:t>OS needs to remember page addresses in the swap space, in </a:t>
            </a:r>
            <a:r>
              <a:rPr lang="en-US" altLang="ko-KR" dirty="0">
                <a:solidFill>
                  <a:schemeClr val="accent6"/>
                </a:solidFill>
              </a:rPr>
              <a:t>page-sized unit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267744" y="2636912"/>
          <a:ext cx="446449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1598" y="2780928"/>
            <a:ext cx="161994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5953" y="2393330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1840" y="2386360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3968" y="2385740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385740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259632" y="4201343"/>
          <a:ext cx="6678864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[Free]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7504" y="4273351"/>
            <a:ext cx="161994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Swap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592" y="3924344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1680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55776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4105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8201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40289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04385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96473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99792" y="5065439"/>
            <a:ext cx="35646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 Memory and Swap Space</a:t>
            </a:r>
          </a:p>
        </p:txBody>
      </p:sp>
    </p:spTree>
    <p:extLst>
      <p:ext uri="{BB962C8B-B14F-4D97-AF65-F5344CB8AC3E}">
        <p14:creationId xmlns:p14="http://schemas.microsoft.com/office/powerpoint/2010/main" val="192118045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If Memory Is Full ?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moves out pages to make room for the new pages </a:t>
            </a:r>
          </a:p>
          <a:p>
            <a:pPr lvl="1"/>
            <a:r>
              <a:rPr lang="en-US" altLang="ko-KR" dirty="0"/>
              <a:t>The process of picking a page to kick out, or replace is known as </a:t>
            </a:r>
            <a:r>
              <a:rPr lang="en-US" altLang="ko-KR" dirty="0">
                <a:solidFill>
                  <a:schemeClr val="accent6"/>
                </a:solidFill>
              </a:rPr>
              <a:t>page-replacement</a:t>
            </a:r>
            <a:r>
              <a:rPr lang="en-US" altLang="ko-KR" dirty="0"/>
              <a:t> policy</a:t>
            </a:r>
          </a:p>
          <a:p>
            <a:r>
              <a:rPr lang="en-US" altLang="ko-KR" dirty="0"/>
              <a:t>Add some machinery in the system to support swapping pages to and from the disk.</a:t>
            </a:r>
          </a:p>
          <a:p>
            <a:pPr lvl="1"/>
            <a:r>
              <a:rPr lang="en-US" altLang="ko-KR" dirty="0"/>
              <a:t>When the hardware looks in the PTE, it may find that the page is not </a:t>
            </a:r>
            <a:r>
              <a:rPr lang="en-US" altLang="ko-KR" u="sng" dirty="0"/>
              <a:t>present</a:t>
            </a:r>
            <a:r>
              <a:rPr lang="en-US" altLang="ko-KR" dirty="0"/>
              <a:t> in physical memory.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710607"/>
              </p:ext>
            </p:extLst>
          </p:nvPr>
        </p:nvGraphicFramePr>
        <p:xfrm>
          <a:off x="1763688" y="4725144"/>
          <a:ext cx="518457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7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Meaning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 is present in physical memory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The page is not in memory but rather on disk.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22665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Page Fault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Accessing page that is </a:t>
            </a:r>
            <a:r>
              <a:rPr lang="en-US" altLang="ko-KR" dirty="0">
                <a:solidFill>
                  <a:schemeClr val="accent6"/>
                </a:solidFill>
              </a:rPr>
              <a:t>not in physical memory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a page is not present and has been swapped disk, the OS needs to swap the page into memory in order to service the page fault.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253777"/>
              </p:ext>
            </p:extLst>
          </p:nvPr>
        </p:nvGraphicFramePr>
        <p:xfrm>
          <a:off x="1619672" y="2636912"/>
          <a:ext cx="518457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7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Meaning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 is present in physical memory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The page is not in memory but rather on disk.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6799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내용 개체 틀 2"/>
          <p:cNvSpPr txBox="1">
            <a:spLocks/>
          </p:cNvSpPr>
          <p:nvPr/>
        </p:nvSpPr>
        <p:spPr bwMode="auto">
          <a:xfrm>
            <a:off x="235269" y="853802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 err="1">
                <a:solidFill>
                  <a:prstClr val="black"/>
                </a:solidFill>
              </a:rPr>
              <a:t>PTE</a:t>
            </a:r>
            <a:r>
              <a:rPr lang="en-US" altLang="ko-KR" dirty="0">
                <a:solidFill>
                  <a:prstClr val="black"/>
                </a:solidFill>
              </a:rPr>
              <a:t> used for data such as the </a:t>
            </a:r>
            <a:r>
              <a:rPr lang="en-US" altLang="ko-KR" dirty="0" err="1">
                <a:solidFill>
                  <a:prstClr val="black"/>
                </a:solidFill>
              </a:rPr>
              <a:t>PFN</a:t>
            </a:r>
            <a:r>
              <a:rPr lang="en-US" altLang="ko-KR" dirty="0">
                <a:solidFill>
                  <a:prstClr val="black"/>
                </a:solidFill>
              </a:rPr>
              <a:t> of the page for a disk address.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</a:t>
            </a:r>
            <a:endParaRPr lang="ko-KR" altLang="en-US" dirty="0"/>
          </a:p>
        </p:txBody>
      </p:sp>
      <p:graphicFrame>
        <p:nvGraphicFramePr>
          <p:cNvPr id="37" name="내용 개체 틀 36"/>
          <p:cNvGraphicFramePr>
            <a:graphicFrameLocks noGrp="1"/>
          </p:cNvGraphicFramePr>
          <p:nvPr>
            <p:ph idx="1"/>
          </p:nvPr>
        </p:nvGraphicFramePr>
        <p:xfrm>
          <a:off x="2438955" y="3737012"/>
          <a:ext cx="1653264" cy="127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i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22043" y="1713128"/>
            <a:ext cx="979153" cy="6965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24" y="1439389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Operating System</a:t>
            </a:r>
          </a:p>
        </p:txBody>
      </p:sp>
      <p:sp>
        <p:nvSpPr>
          <p:cNvPr id="8" name="순서도: 자기 디스크 7"/>
          <p:cNvSpPr/>
          <p:nvPr/>
        </p:nvSpPr>
        <p:spPr>
          <a:xfrm>
            <a:off x="5482483" y="2385010"/>
            <a:ext cx="1296144" cy="1560011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8387" y="2101887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Secondary Storage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986539" y="3165015"/>
            <a:ext cx="288032" cy="2398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" name="직선 연결선 11"/>
          <p:cNvCxnSpPr>
            <a:stCxn id="6" idx="3"/>
          </p:cNvCxnSpPr>
          <p:nvPr/>
        </p:nvCxnSpPr>
        <p:spPr>
          <a:xfrm>
            <a:off x="2501196" y="2061396"/>
            <a:ext cx="202793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529126" y="2061396"/>
            <a:ext cx="1385405" cy="1103619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29955" y="3009272"/>
            <a:ext cx="864096" cy="2880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9956" y="3507335"/>
            <a:ext cx="864096" cy="6405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Load 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-422173" y="5869847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Address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06646" y="5025496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Table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1594051" y="3511708"/>
            <a:ext cx="4320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11619" y="3507335"/>
            <a:ext cx="395349" cy="726073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66059" y="3225296"/>
            <a:ext cx="1091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Reference 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011619" y="4374905"/>
            <a:ext cx="4320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097077" y="4374106"/>
            <a:ext cx="4320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529126" y="2721240"/>
            <a:ext cx="0" cy="165316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 flipV="1">
            <a:off x="2501196" y="2217184"/>
            <a:ext cx="2027930" cy="50405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 flipV="1">
            <a:off x="1594052" y="3657344"/>
            <a:ext cx="417567" cy="717561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97513" y="4425104"/>
            <a:ext cx="123085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6. reinstruction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85730" y="311733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2.Trap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18187" y="1747166"/>
            <a:ext cx="5896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Issue disk read based on  the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information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from the page table or PTE.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6130555" y="3404859"/>
            <a:ext cx="4837" cy="205268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4809837" y="4575915"/>
            <a:ext cx="864096" cy="1248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5673933" y="5457544"/>
            <a:ext cx="456622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809837" y="4570444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809026" y="4767931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4809026" y="5424470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50435" y="51085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</a:rPr>
              <a:t>...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809026" y="5624525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04404" y="5113676"/>
            <a:ext cx="1278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4. Get the page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2225287" y="5524497"/>
            <a:ext cx="257879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2225287" y="4702103"/>
            <a:ext cx="0" cy="82658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2225287" y="4521440"/>
            <a:ext cx="218382" cy="180663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674171" y="5529552"/>
            <a:ext cx="1569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5. Reset Page Table.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128363" y="6023735"/>
            <a:ext cx="6504641" cy="283279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When the OS receives a page fault, it looks in the </a:t>
            </a:r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and issues the request to disk.</a:t>
            </a:r>
          </a:p>
        </p:txBody>
      </p:sp>
    </p:spTree>
    <p:extLst>
      <p:ext uri="{BB962C8B-B14F-4D97-AF65-F5344CB8AC3E}">
        <p14:creationId xmlns:p14="http://schemas.microsoft.com/office/powerpoint/2010/main" val="20375762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106400</TotalTime>
  <Words>1475</Words>
  <Application>Microsoft Office PowerPoint</Application>
  <PresentationFormat>On-screen Show (4:3)</PresentationFormat>
  <Paragraphs>248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Adobe 고딕 Std B</vt:lpstr>
      <vt:lpstr>Arial Unicode MS</vt:lpstr>
      <vt:lpstr>굴림</vt:lpstr>
      <vt:lpstr>GungsuhChe</vt:lpstr>
      <vt:lpstr>HY견고딕</vt:lpstr>
      <vt:lpstr>맑은 고딕</vt:lpstr>
      <vt:lpstr>Cambria Math</vt:lpstr>
      <vt:lpstr>Courier New</vt:lpstr>
      <vt:lpstr>Tahoma</vt:lpstr>
      <vt:lpstr>Times New Roman</vt:lpstr>
      <vt:lpstr>Wingdings</vt:lpstr>
      <vt:lpstr>양식_공청회_발표자료-총괄-양식</vt:lpstr>
      <vt:lpstr>Lecture 12: Virtualizing Memory – Swapping</vt:lpstr>
      <vt:lpstr>PowerPoint Presentation</vt:lpstr>
      <vt:lpstr>OS – Resource management via virtualization</vt:lpstr>
      <vt:lpstr>Beyond Physical Memory: Mechanisms</vt:lpstr>
      <vt:lpstr>Single large address for a process</vt:lpstr>
      <vt:lpstr>Swap Space</vt:lpstr>
      <vt:lpstr>What If Memory Is Full ? </vt:lpstr>
      <vt:lpstr>The Page Fault</vt:lpstr>
      <vt:lpstr>Page Fault Control Flow</vt:lpstr>
      <vt:lpstr>Page Fault Control Flow – Hardware</vt:lpstr>
      <vt:lpstr>Page Fault Control Flow – Hardware</vt:lpstr>
      <vt:lpstr>Page Fault Control Flow – Software</vt:lpstr>
      <vt:lpstr>When Replacements Really Occur</vt:lpstr>
      <vt:lpstr>Replacement Policy (Which pages to evict from memory)  </vt:lpstr>
      <vt:lpstr>Prefetching</vt:lpstr>
      <vt:lpstr>Clustering, Grouping</vt:lpstr>
      <vt:lpstr>Thrashing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User-level Programming    via System Calls (File &amp; Directory)</dc:title>
  <cp:lastModifiedBy>Zili Shao (CSD)</cp:lastModifiedBy>
  <cp:revision>113</cp:revision>
  <cp:lastPrinted>2015-03-03T01:48:46Z</cp:lastPrinted>
  <dcterms:created xsi:type="dcterms:W3CDTF">2011-05-01T06:09:10Z</dcterms:created>
  <dcterms:modified xsi:type="dcterms:W3CDTF">2021-11-16T07:15:51Z</dcterms:modified>
</cp:coreProperties>
</file>