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58"/>
  </p:notesMasterIdLst>
  <p:sldIdLst>
    <p:sldId id="284" r:id="rId2"/>
    <p:sldId id="347" r:id="rId3"/>
    <p:sldId id="293" r:id="rId4"/>
    <p:sldId id="294" r:id="rId5"/>
    <p:sldId id="295" r:id="rId6"/>
    <p:sldId id="296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298" r:id="rId37"/>
    <p:sldId id="299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292" r:id="rId5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CCF23-7B81-4ACD-AAB4-8A73CD1B5721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3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9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91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8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79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2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93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07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3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24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34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44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38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5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8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9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53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2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8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9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7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97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13: Concurrency – </a:t>
            </a:r>
            <a:r>
              <a:rPr lang="en-HK" dirty="0"/>
              <a:t>Thread and Thread API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E1B63E-CCA7-4AAC-AAC1-C1BEF6EC4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 </a:t>
            </a:r>
            <a:r>
              <a:rPr lang="en-US" altLang="ko-KR" dirty="0"/>
              <a:t>determines how many times each of the two workers will </a:t>
            </a:r>
            <a:r>
              <a:rPr lang="en-US" altLang="ko-KR" b="1" dirty="0"/>
              <a:t>increment the shared counter </a:t>
            </a:r>
            <a:r>
              <a:rPr lang="en-US" altLang="ko-KR" dirty="0"/>
              <a:t>in a loop.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1000.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1000000000</a:t>
            </a:r>
          </a:p>
          <a:p>
            <a:pPr lvl="1"/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402885"/>
            <a:ext cx="7488832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gcc -o thread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 -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2000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276253"/>
            <a:ext cx="7488832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1997974414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huh??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1997940107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what the??</a:t>
            </a:r>
            <a:endParaRPr lang="ko-KR" altLang="en-US" sz="1400" dirty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4896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this happening?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4933751" cy="5501258"/>
          </a:xfrm>
        </p:spPr>
        <p:txBody>
          <a:bodyPr/>
          <a:lstStyle/>
          <a:p>
            <a:r>
              <a:rPr lang="en-US" altLang="ko-KR" dirty="0"/>
              <a:t>Increment a shared counter </a:t>
            </a:r>
            <a:r>
              <a:rPr lang="en-US" altLang="ko-KR" dirty="0">
                <a:sym typeface="Wingdings" pitchFamily="2" charset="2"/>
              </a:rPr>
              <a:t> take three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Load the value of the counter from the memory into a register.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Increment 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Store it back into the memory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These three instructions do not execute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atomically</a:t>
            </a:r>
            <a:r>
              <a:rPr lang="en-US" altLang="ko-KR" dirty="0">
                <a:sym typeface="Wingdings" pitchFamily="2" charset="2"/>
              </a:rPr>
              <a:t>.  Problem of </a:t>
            </a:r>
            <a:r>
              <a:rPr lang="en-US" altLang="ko-KR" b="1" dirty="0">
                <a:sym typeface="Wingdings" pitchFamily="2" charset="2"/>
              </a:rPr>
              <a:t>concurrency </a:t>
            </a:r>
            <a:r>
              <a:rPr lang="en-US" altLang="ko-KR" dirty="0">
                <a:sym typeface="Wingdings" pitchFamily="2" charset="2"/>
              </a:rPr>
              <a:t>happen.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763" t="-1206" b="1"/>
          <a:stretch/>
        </p:blipFill>
        <p:spPr>
          <a:xfrm>
            <a:off x="5654285" y="1412776"/>
            <a:ext cx="3323532" cy="36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3594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  <a:endParaRPr lang="en-HK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Example with two threads</a:t>
            </a:r>
          </a:p>
          <a:p>
            <a:pPr lvl="1"/>
            <a:r>
              <a:rPr lang="en-US" altLang="ko-KR" dirty="0"/>
              <a:t>counter = counter + 1 (</a:t>
            </a:r>
            <a:r>
              <a:rPr lang="en-US" altLang="ko-KR" b="1"/>
              <a:t>initial value:</a:t>
            </a:r>
            <a:r>
              <a:rPr lang="en-US" altLang="ko-KR"/>
              <a:t> </a:t>
            </a:r>
            <a:r>
              <a:rPr lang="en-US" altLang="ko-KR" b="1" dirty="0"/>
              <a:t>50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We expect the result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52</a:t>
            </a:r>
            <a:r>
              <a:rPr lang="en-US" altLang="ko-KR" dirty="0"/>
              <a:t>. However,</a:t>
            </a:r>
          </a:p>
        </p:txBody>
      </p:sp>
      <p:grpSp>
        <p:nvGrpSpPr>
          <p:cNvPr id="5" name="그룹 29"/>
          <p:cNvGrpSpPr/>
          <p:nvPr/>
        </p:nvGrpSpPr>
        <p:grpSpPr>
          <a:xfrm>
            <a:off x="755576" y="2503429"/>
            <a:ext cx="7488832" cy="3733883"/>
            <a:chOff x="755576" y="2348880"/>
            <a:chExt cx="7488832" cy="3733883"/>
          </a:xfrm>
        </p:grpSpPr>
        <p:cxnSp>
          <p:nvCxnSpPr>
            <p:cNvPr id="6" name="직선 연결선 6"/>
            <p:cNvCxnSpPr/>
            <p:nvPr/>
          </p:nvCxnSpPr>
          <p:spPr>
            <a:xfrm>
              <a:off x="1043608" y="289466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96005" y="255611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1240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0749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6176" y="255611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37408" y="2556112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%</a:t>
              </a:r>
              <a:r>
                <a:rPr lang="en-US" altLang="ko-KR" sz="16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eax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77211" y="2556112"/>
              <a:ext cx="894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counter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67744" y="2952716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Initial value</a:t>
              </a: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2952716"/>
              <a:ext cx="50687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1434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4328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576" y="3739017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T1’s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T2’s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8879" y="4389250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56176" y="4190810"/>
              <a:ext cx="5068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01434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328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76" y="5109984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T2’s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T1’s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7744" y="5774986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6176" y="5559542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1434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4328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b="1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5768" y="2348880"/>
              <a:ext cx="1791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6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after instruction)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84168" y="2276872"/>
            <a:ext cx="2094672" cy="396044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4595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0: Initial Value (PC=100)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304244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03848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305945"/>
            <a:ext cx="3619775" cy="12575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6364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(PC-&gt;Address=100)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03848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455217"/>
            <a:ext cx="3619775" cy="178561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88" idx="1"/>
          </p:cNvCxnSpPr>
          <p:nvPr/>
        </p:nvCxnSpPr>
        <p:spPr>
          <a:xfrm flipH="1" flipV="1">
            <a:off x="3544556" y="2029336"/>
            <a:ext cx="1122485" cy="350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5659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446320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589829" y="3269742"/>
            <a:ext cx="1774260" cy="11052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5306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446320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1358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(PC-&gt;Address=105)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608875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7" y="2011520"/>
            <a:ext cx="1260111" cy="6684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8726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608875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7292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608875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2950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9552" y="1052736"/>
            <a:ext cx="7920880" cy="1445834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6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occurred; Save Thread 1’s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3622" y="4867587"/>
            <a:ext cx="4564796" cy="350571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stCxn id="92" idx="3"/>
            <a:endCxn id="58" idx="1"/>
          </p:cNvCxnSpPr>
          <p:nvPr/>
        </p:nvCxnSpPr>
        <p:spPr>
          <a:xfrm>
            <a:off x="2915816" y="1679582"/>
            <a:ext cx="2459702" cy="43095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424742" y="3269742"/>
            <a:ext cx="1950776" cy="30395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136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Restore Thread 2’s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-7808" y="5229200"/>
            <a:ext cx="4564796" cy="17610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2843808" y="1739440"/>
            <a:ext cx="2736304" cy="33739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0" idx="1"/>
          </p:cNvCxnSpPr>
          <p:nvPr/>
        </p:nvCxnSpPr>
        <p:spPr>
          <a:xfrm flipH="1" flipV="1">
            <a:off x="3424743" y="3345102"/>
            <a:ext cx="2015898" cy="2047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3286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(PC-&gt;Address=100)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03848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835696" y="538464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88" idx="1"/>
          </p:cNvCxnSpPr>
          <p:nvPr/>
        </p:nvCxnSpPr>
        <p:spPr>
          <a:xfrm flipH="1" flipV="1">
            <a:off x="3544556" y="2029336"/>
            <a:ext cx="1122485" cy="350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5557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589829" y="3269742"/>
            <a:ext cx="1774260" cy="11052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835696" y="538464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89951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5696" y="538464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9621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(PC-&gt;Address=105)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7" y="2011520"/>
            <a:ext cx="1260111" cy="6684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696" y="555152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04557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55152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2776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55152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6301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(PC-&gt;Address=108)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8" y="2011521"/>
            <a:ext cx="1415464" cy="10753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696" y="5706968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52390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71154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41307" y="3269742"/>
            <a:ext cx="1822781" cy="11052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09074" y="420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909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I: Introduction to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4377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71039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42566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occurred; Save Thread 2’s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-36512" y="5956955"/>
            <a:ext cx="2611663" cy="32950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41307" y="3269742"/>
            <a:ext cx="1818794" cy="21352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8" idx="1"/>
          </p:cNvCxnSpPr>
          <p:nvPr/>
        </p:nvCxnSpPr>
        <p:spPr>
          <a:xfrm>
            <a:off x="2843808" y="1700808"/>
            <a:ext cx="2520280" cy="34276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09074" y="52814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4088" y="4989919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41111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Restore Thread 1’s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-36512" y="6290539"/>
            <a:ext cx="2611663" cy="17143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62" idx="1"/>
            <a:endCxn id="57" idx="3"/>
          </p:cNvCxnSpPr>
          <p:nvPr/>
        </p:nvCxnSpPr>
        <p:spPr>
          <a:xfrm flipH="1" flipV="1">
            <a:off x="3541307" y="3275112"/>
            <a:ext cx="1890627" cy="3001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2907353" y="1676068"/>
            <a:ext cx="2672760" cy="42808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09074" y="52814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4088" y="4989919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15747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(PC-&gt;Address=108)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31934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8" y="2011521"/>
            <a:ext cx="1415464" cy="10753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27584" y="6453335"/>
            <a:ext cx="3619775" cy="21602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0052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41307" y="3269742"/>
            <a:ext cx="1822781" cy="11052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09074" y="420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27584" y="6453335"/>
            <a:ext cx="3619775" cy="21602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3327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27584" y="6453335"/>
            <a:ext cx="3619775" cy="21602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31934" y="420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85497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piece of code that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accesses a shared variable </a:t>
            </a:r>
            <a:r>
              <a:rPr lang="en-US" altLang="ko-KR" dirty="0"/>
              <a:t>and must not be concurrently executed by more than one thread.</a:t>
            </a:r>
          </a:p>
          <a:p>
            <a:pPr lvl="1"/>
            <a:r>
              <a:rPr lang="en-US" altLang="ko-KR" dirty="0"/>
              <a:t>Multiple threads executing critical section can result in a race condition.</a:t>
            </a:r>
          </a:p>
          <a:p>
            <a:pPr lvl="1"/>
            <a:r>
              <a:rPr lang="en-US" altLang="ko-KR" dirty="0"/>
              <a:t>Need to support </a:t>
            </a:r>
            <a:r>
              <a:rPr lang="en-US" altLang="ko-KR" b="1" dirty="0"/>
              <a:t>atomicity</a:t>
            </a:r>
            <a:r>
              <a:rPr lang="en-US" altLang="ko-KR" dirty="0"/>
              <a:t> for critical sections (</a:t>
            </a:r>
            <a:r>
              <a:rPr lang="en-US" altLang="ko-KR" b="1" dirty="0"/>
              <a:t>mutual exclusion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46524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Ensure that any such critical section executes as if it were a single atomic instruction (</a:t>
            </a:r>
            <a:r>
              <a:rPr lang="en-US" altLang="ko-KR" b="1" dirty="0"/>
              <a:t>execute a series of instructions atomically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763505"/>
            <a:ext cx="367240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2    . . .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3    lock(&amp;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4    balance = balance +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5    unlock(&amp;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);</a:t>
            </a:r>
            <a:endParaRPr lang="ko-KR" altLang="en-US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3341713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Critical section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5754" y="3393105"/>
            <a:ext cx="2808312" cy="23576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5814066" y="3510989"/>
            <a:ext cx="504056" cy="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15720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II: Thread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22553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create and control threads?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Used to interact with this thread.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/>
              <a:t> Used to specify any attributes this thread might have.</a:t>
            </a:r>
          </a:p>
          <a:p>
            <a:pPr lvl="2"/>
            <a:r>
              <a:rPr lang="en-US" altLang="ko-KR" dirty="0"/>
              <a:t>Stack size, Scheduling priority, …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/>
              <a:t>: the function this thread start running in.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dirty="0"/>
              <a:t>: the argument to be passed to the function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start routine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i="1" dirty="0"/>
              <a:t>a void pointer </a:t>
            </a:r>
            <a:r>
              <a:rPr lang="en-US" altLang="ko-KR" dirty="0"/>
              <a:t>allows us to pass in </a:t>
            </a:r>
            <a:r>
              <a:rPr lang="en-US" altLang="ko-KR" i="1" dirty="0"/>
              <a:t>any type of </a:t>
            </a:r>
            <a:r>
              <a:rPr lang="en-US" altLang="ko-KR" dirty="0"/>
              <a:t>argument.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556792"/>
            <a:ext cx="79208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pthread_create(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thread,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const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pthread_attr_t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697401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new abstraction for </a:t>
            </a:r>
            <a:r>
              <a:rPr lang="en-US" altLang="ko-KR" u="sng" dirty="0"/>
              <a:t>a single running process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Multi-threaded program</a:t>
            </a:r>
          </a:p>
          <a:p>
            <a:pPr lvl="1"/>
            <a:r>
              <a:rPr lang="en-US" altLang="ko-KR" dirty="0"/>
              <a:t>A multi-threaded program has more than one point of execution.</a:t>
            </a:r>
          </a:p>
          <a:p>
            <a:pPr lvl="1"/>
            <a:r>
              <a:rPr lang="en-US" altLang="ko-KR" dirty="0"/>
              <a:t>Multiple PCs (Program Counter)</a:t>
            </a:r>
          </a:p>
          <a:p>
            <a:pPr lvl="1"/>
            <a:r>
              <a:rPr lang="en-US" altLang="ko-KR" dirty="0"/>
              <a:t>They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share</a:t>
            </a:r>
            <a:r>
              <a:rPr lang="en-US" altLang="ko-KR" dirty="0"/>
              <a:t> the same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469211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instead required another type argument, the declaration would look like this:</a:t>
            </a:r>
          </a:p>
          <a:p>
            <a:pPr lvl="1"/>
            <a:r>
              <a:rPr lang="en-US" altLang="ko-KR" dirty="0"/>
              <a:t>An integer argument: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Return an integer: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423790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4295998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94495297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Creating a Thread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045760"/>
            <a:ext cx="835292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680298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 for a thread to complete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Specify which thread </a:t>
            </a:r>
            <a:r>
              <a:rPr lang="en-US" altLang="ko-KR" i="1" dirty="0"/>
              <a:t>to wait for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altLang="ko-KR" dirty="0"/>
              <a:t>: A pointer to the </a:t>
            </a:r>
            <a:r>
              <a:rPr lang="en-US" altLang="ko-KR" u="sng" dirty="0"/>
              <a:t>return value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routine changes the value, you need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pass in a pointer</a:t>
            </a:r>
            <a:r>
              <a:rPr lang="en-US" altLang="ko-KR" dirty="0"/>
              <a:t> to that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748883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no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value_ptr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6176178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216" y="1045760"/>
            <a:ext cx="835292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y;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r-&gt;y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930410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216" y="1052736"/>
            <a:ext cx="835292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thread has been					   // waiting inside of the 						   //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routine.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m-&gt;x, m-&gt;y);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85686386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Dangerous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 careful with </a:t>
            </a:r>
            <a:r>
              <a:rPr lang="en-US" altLang="ko-KR" u="sng" dirty="0"/>
              <a:t>how values are returned</a:t>
            </a:r>
            <a:r>
              <a:rPr lang="en-US" altLang="ko-KR" dirty="0"/>
              <a:t> from a thread.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When the variable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dirty="0"/>
              <a:t> returns, it is automatically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de-allocated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654929"/>
            <a:ext cx="743014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 ON STACK: BAD!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99370259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Simpler Argument Passing to a Thread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 passing in a single value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216" y="1556792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02520602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to a critical section</a:t>
            </a:r>
          </a:p>
          <a:p>
            <a:pPr lvl="1"/>
            <a:r>
              <a:rPr lang="en-US" altLang="ko-KR" dirty="0"/>
              <a:t>Interface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Usage (w/o </a:t>
            </a:r>
            <a:r>
              <a:rPr lang="en-US" altLang="ko-KR" i="1" dirty="0"/>
              <a:t>lock initialization</a:t>
            </a:r>
            <a:r>
              <a:rPr lang="en-US" altLang="ko-KR" dirty="0"/>
              <a:t> and </a:t>
            </a:r>
            <a:r>
              <a:rPr lang="en-US" altLang="ko-KR" i="1" dirty="0"/>
              <a:t>error check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No other thread holds the lock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the thread will acquire the lock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enter the critical section.</a:t>
            </a:r>
          </a:p>
          <a:p>
            <a:pPr lvl="2"/>
            <a:r>
              <a:rPr lang="en-US" altLang="ko-KR" dirty="0"/>
              <a:t>If another thread hold the lock </a:t>
            </a:r>
            <a:r>
              <a:rPr lang="en-US" altLang="ko-KR" dirty="0">
                <a:sym typeface="Wingdings" panose="05000000000000000000" pitchFamily="2" charset="2"/>
              </a:rPr>
              <a:t> the thread will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not return from the call</a:t>
            </a:r>
            <a:r>
              <a:rPr lang="en-US" altLang="ko-KR" dirty="0">
                <a:sym typeface="Wingdings" panose="05000000000000000000" pitchFamily="2" charset="2"/>
              </a:rPr>
              <a:t> until it has acquired the lock.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14264" y="1908121"/>
            <a:ext cx="7214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264" y="3356992"/>
            <a:ext cx="72141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 = x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or whatever your critical section is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586850005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locks must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properly initialized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One way: using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PTHREAD_MUTEX_INITIALIZER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The dynamic way: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988840"/>
            <a:ext cx="720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060249"/>
            <a:ext cx="7200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always check success!</a:t>
            </a:r>
          </a:p>
        </p:txBody>
      </p:sp>
    </p:spTree>
    <p:extLst>
      <p:ext uri="{BB962C8B-B14F-4D97-AF65-F5344CB8AC3E}">
        <p14:creationId xmlns:p14="http://schemas.microsoft.com/office/powerpoint/2010/main" val="1275291058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Check errors </a:t>
            </a:r>
            <a:r>
              <a:rPr lang="en-US" altLang="ko-KR" dirty="0"/>
              <a:t>code when calling lock and unlock</a:t>
            </a:r>
          </a:p>
          <a:p>
            <a:pPr lvl="1"/>
            <a:r>
              <a:rPr lang="en-US" altLang="ko-KR" dirty="0"/>
              <a:t>An example wrapper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86272" y="2003356"/>
            <a:ext cx="75741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this to keep your code clean but check for failures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// Only use if exiting program is OK upon failure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4725193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 between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thread has its own </a:t>
            </a:r>
            <a:r>
              <a:rPr lang="en-US" altLang="ko-KR" u="sng" dirty="0"/>
              <a:t>program counter</a:t>
            </a:r>
            <a:r>
              <a:rPr lang="en-US" altLang="ko-KR" dirty="0"/>
              <a:t> and </a:t>
            </a:r>
            <a:r>
              <a:rPr lang="en-US" altLang="ko-KR" u="sng" dirty="0"/>
              <a:t>set of registers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One or more </a:t>
            </a:r>
            <a:r>
              <a:rPr lang="en-US" altLang="ko-KR" b="1" dirty="0"/>
              <a:t>thread control blocks(TCBs) </a:t>
            </a:r>
            <a:r>
              <a:rPr lang="en-US" altLang="ko-KR" dirty="0"/>
              <a:t>are needed to store the state of each thread.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switching from running one (T1) to running the other (T2),</a:t>
            </a:r>
          </a:p>
          <a:p>
            <a:pPr lvl="1"/>
            <a:r>
              <a:rPr lang="en-US" altLang="ko-KR" dirty="0"/>
              <a:t>The register state of T1 be saved.</a:t>
            </a:r>
          </a:p>
          <a:p>
            <a:pPr lvl="1"/>
            <a:r>
              <a:rPr lang="en-US" altLang="ko-KR" dirty="0"/>
              <a:t>The register state of T2 restored.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 remains</a:t>
            </a:r>
            <a:r>
              <a:rPr lang="en-US" altLang="ko-KR" dirty="0"/>
              <a:t> the same.</a:t>
            </a:r>
          </a:p>
        </p:txBody>
      </p:sp>
    </p:spTree>
    <p:extLst>
      <p:ext uri="{BB962C8B-B14F-4D97-AF65-F5344CB8AC3E}">
        <p14:creationId xmlns:p14="http://schemas.microsoft.com/office/powerpoint/2010/main" val="3917839223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two calls are also used in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acquisition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/>
              <a:t>: return failure if the lock is already held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timelock</a:t>
            </a:r>
            <a:r>
              <a:rPr lang="en-US" altLang="ko-KR" dirty="0"/>
              <a:t>: return after a timeout or after acquiring the lock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256" y="1556792"/>
            <a:ext cx="77901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pthread_mutex_trylock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pthread_mutex_timelock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timespec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abs_timeout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7254980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Condition variables </a:t>
            </a:r>
            <a:r>
              <a:rPr lang="en-US" altLang="ko-KR" dirty="0"/>
              <a:t>are useful when some kind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signaling</a:t>
            </a:r>
            <a:r>
              <a:rPr lang="en-US" altLang="ko-KR" dirty="0"/>
              <a:t> must take place between threads.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Put the calling thread to sleep.</a:t>
            </a:r>
          </a:p>
          <a:p>
            <a:pPr lvl="2"/>
            <a:r>
              <a:rPr lang="en-US" altLang="ko-KR" dirty="0"/>
              <a:t>Wait for some other thread to signal it.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Unblock at least one of the threads that are blocked on the condition variable</a:t>
            </a:r>
          </a:p>
          <a:p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6272" y="1988840"/>
            <a:ext cx="6998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pthread_cond_wait(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32582888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releases the lock </a:t>
            </a:r>
            <a:r>
              <a:rPr lang="en-US" altLang="ko-KR" dirty="0"/>
              <a:t>when putting said caller to sleep.</a:t>
            </a:r>
          </a:p>
          <a:p>
            <a:pPr lvl="1"/>
            <a:r>
              <a:rPr lang="en-US" altLang="ko-KR" dirty="0"/>
              <a:t>Before returning after being woken, 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re-acquire the lock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thread calling signal routine: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412776"/>
            <a:ext cx="73448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&amp;lock);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800054"/>
            <a:ext cx="734481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initialized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3788595809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waiting thread </a:t>
            </a:r>
            <a:r>
              <a:rPr lang="en-US" altLang="ko-KR" b="1" dirty="0"/>
              <a:t>re-checks</a:t>
            </a:r>
            <a:r>
              <a:rPr lang="en-US" altLang="ko-KR" dirty="0"/>
              <a:t> the condition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 a while loop</a:t>
            </a:r>
            <a:r>
              <a:rPr lang="en-US" altLang="ko-KR" dirty="0"/>
              <a:t>, instead of a simple </a:t>
            </a:r>
            <a:r>
              <a:rPr lang="en-US" altLang="ko-KR" b="1" dirty="0"/>
              <a:t>if</a:t>
            </a:r>
            <a:r>
              <a:rPr lang="en-US" altLang="ko-KR" dirty="0"/>
              <a:t> statement.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Without rechecking, the waiting thread will continue thinking that the condition has changed </a:t>
            </a:r>
            <a:r>
              <a:rPr lang="en-US" altLang="ko-KR" i="1" u="sng" dirty="0"/>
              <a:t>even though it has not </a:t>
            </a:r>
            <a:r>
              <a:rPr lang="en-US" altLang="ko-KR" dirty="0"/>
              <a:t>(the condition can be changed before an awakened thread returns from </a:t>
            </a:r>
            <a:r>
              <a:rPr lang="en-US" altLang="ko-KR" dirty="0" err="1"/>
              <a:t>pthread_cond_wait</a:t>
            </a:r>
            <a:r>
              <a:rPr lang="en-US" altLang="ko-KR" dirty="0"/>
              <a:t>()).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988840"/>
            <a:ext cx="73448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&amp;lock);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3021335"/>
            <a:ext cx="4968552" cy="50405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95595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Don’t ever to this.</a:t>
            </a:r>
          </a:p>
          <a:p>
            <a:pPr lvl="1"/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thread calling signal routine: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It performs poorly in many cases. </a:t>
            </a:r>
            <a:r>
              <a:rPr lang="en-US" altLang="ko-KR" dirty="0">
                <a:sym typeface="Wingdings" panose="05000000000000000000" pitchFamily="2" charset="2"/>
              </a:rPr>
              <a:t> just wastes CPU cycles.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It is error prone.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56166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3348281"/>
            <a:ext cx="56166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initialized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7712544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Compiling and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compile them, you must include the header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pthread.h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Explicitly link with the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pthreads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library</a:t>
            </a:r>
            <a:r>
              <a:rPr lang="en-US" altLang="ko-KR" dirty="0"/>
              <a:t>, by adding 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 more information,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0288" y="1988840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–o main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main.c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–Wall -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0288" y="3429000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man –k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20474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US" altLang="ko-KR" dirty="0"/>
              <a:t>A multi-threaded program </a:t>
            </a:r>
          </a:p>
          <a:p>
            <a:pPr lvl="1"/>
            <a:r>
              <a:rPr lang="en-US" altLang="ko-KR" dirty="0"/>
              <a:t>More than one point of execution (with multiple PCs)</a:t>
            </a:r>
          </a:p>
          <a:p>
            <a:pPr lvl="1"/>
            <a:r>
              <a:rPr lang="en-US" altLang="ko-KR" dirty="0"/>
              <a:t>Multiple threads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share</a:t>
            </a:r>
            <a:r>
              <a:rPr lang="en-US" altLang="ko-KR" dirty="0"/>
              <a:t> the same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</a:t>
            </a:r>
            <a:r>
              <a:rPr lang="en-US" altLang="ko-KR" dirty="0"/>
              <a:t> but with different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stacks</a:t>
            </a:r>
          </a:p>
          <a:p>
            <a:r>
              <a:rPr lang="en-HK" dirty="0"/>
              <a:t>Race condition may occur when multiple threads  enter critical sections.</a:t>
            </a:r>
            <a:endParaRPr lang="en-US" dirty="0"/>
          </a:p>
          <a:p>
            <a:r>
              <a:rPr lang="en-HK" dirty="0"/>
              <a:t>Thread API</a:t>
            </a:r>
          </a:p>
          <a:p>
            <a:pPr lvl="1"/>
            <a:r>
              <a:rPr lang="en-HK" dirty="0"/>
              <a:t>Thread creation: </a:t>
            </a:r>
            <a:r>
              <a:rPr lang="en-US" altLang="ko-KR" dirty="0">
                <a:solidFill>
                  <a:prstClr val="black"/>
                </a:solidFill>
              </a:rPr>
              <a:t>pthread_create</a:t>
            </a:r>
            <a:endParaRPr lang="en-HK" dirty="0"/>
          </a:p>
          <a:p>
            <a:pPr lvl="1"/>
            <a:r>
              <a:rPr lang="en-HK" dirty="0"/>
              <a:t>Thread wait: </a:t>
            </a:r>
            <a:r>
              <a:rPr lang="en-US" altLang="ko-KR" dirty="0" err="1"/>
              <a:t>pthread_join</a:t>
            </a:r>
            <a:r>
              <a:rPr lang="en-US" altLang="ko-KR" dirty="0"/>
              <a:t>() </a:t>
            </a:r>
          </a:p>
          <a:p>
            <a:pPr lvl="1"/>
            <a:r>
              <a:rPr lang="en-HK" altLang="ko-KR" dirty="0"/>
              <a:t>Lock &amp; unlock:  </a:t>
            </a:r>
            <a:r>
              <a:rPr lang="en-US" altLang="ko-KR" dirty="0" err="1">
                <a:solidFill>
                  <a:prstClr val="black"/>
                </a:solidFill>
              </a:rPr>
              <a:t>pthread_mutex_lock</a:t>
            </a:r>
            <a:r>
              <a:rPr lang="en-US" altLang="ko-KR" dirty="0">
                <a:solidFill>
                  <a:prstClr val="black"/>
                </a:solidFill>
              </a:rPr>
              <a:t>() / </a:t>
            </a:r>
            <a:r>
              <a:rPr lang="en-US" altLang="ko-KR" sz="1800" dirty="0" err="1">
                <a:solidFill>
                  <a:prstClr val="black"/>
                </a:solidFill>
              </a:rPr>
              <a:t>pthread_mutex_unlock</a:t>
            </a:r>
            <a:r>
              <a:rPr lang="en-US" altLang="ko-KR" sz="1800" dirty="0">
                <a:solidFill>
                  <a:prstClr val="black"/>
                </a:solidFill>
              </a:rPr>
              <a:t>()</a:t>
            </a:r>
          </a:p>
          <a:p>
            <a:pPr lvl="1"/>
            <a:r>
              <a:rPr lang="en-HK" altLang="ko-KR" dirty="0"/>
              <a:t>Conditional variable: </a:t>
            </a:r>
            <a:r>
              <a:rPr lang="en-US" altLang="ko-KR" dirty="0"/>
              <a:t>pthread_cond_wait() / </a:t>
            </a:r>
            <a:r>
              <a:rPr lang="en-US" altLang="ko-KR" dirty="0" err="1"/>
              <a:t>pthread_cond_signal</a:t>
            </a:r>
            <a:r>
              <a:rPr lang="en-US" altLang="ko-KR" dirty="0"/>
              <a:t>()</a:t>
            </a:r>
          </a:p>
          <a:p>
            <a:r>
              <a:rPr lang="en-US" dirty="0"/>
              <a:t>Next: Semaphore</a:t>
            </a:r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will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one stack per thread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stack of the relevant thread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5868344" y="1556792"/>
            <a:ext cx="2448072" cy="3926992"/>
            <a:chOff x="4860032" y="1844824"/>
            <a:chExt cx="2448072" cy="3926992"/>
          </a:xfrm>
        </p:grpSpPr>
        <p:sp>
          <p:nvSpPr>
            <p:cNvPr id="28" name="직사각형 27"/>
            <p:cNvSpPr/>
            <p:nvPr/>
          </p:nvSpPr>
          <p:spPr>
            <a:xfrm>
              <a:off x="5508104" y="5210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(1)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67351" y="543326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387" y="504127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08104" y="4742554"/>
              <a:ext cx="1800000" cy="468000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8104" y="4274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(2)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08104" y="2921526"/>
              <a:ext cx="1800000" cy="1353028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08104" y="2453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8104" y="1985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0032" y="184482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0032" y="227667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60032" y="2754448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1560" y="1556792"/>
            <a:ext cx="4608512" cy="3926992"/>
            <a:chOff x="827584" y="1844824"/>
            <a:chExt cx="4608512" cy="3926992"/>
          </a:xfrm>
        </p:grpSpPr>
        <p:sp>
          <p:nvSpPr>
            <p:cNvPr id="41" name="직사각형 40"/>
            <p:cNvSpPr/>
            <p:nvPr/>
          </p:nvSpPr>
          <p:spPr>
            <a:xfrm>
              <a:off x="1475656" y="5210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(1)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4903" y="543326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2939" y="504127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475656" y="2921526"/>
              <a:ext cx="1800000" cy="2289028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475656" y="2453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5656" y="1985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7584" y="184482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7584" y="227667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7584" y="2754448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53780" y="1916832"/>
              <a:ext cx="20823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code segment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 instructions live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47864" y="2464440"/>
              <a:ext cx="208231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heap segment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contains </a:t>
              </a:r>
              <a:r>
                <a:rPr lang="en-US" altLang="ko-KR" sz="1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malloc’d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data dynamic data structures (it grows downward)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780" y="4640649"/>
              <a:ext cx="208231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 grows upward)</a:t>
              </a:r>
            </a:p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stack segment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contains local variables arguments to routines, return values, etc.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55576" y="5479132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Single-Threaded</a:t>
            </a:r>
          </a:p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 Space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84168" y="547379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Two threaded</a:t>
            </a:r>
          </a:p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 Space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71991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390135" cy="5501258"/>
          </a:xfrm>
        </p:spPr>
        <p:txBody>
          <a:bodyPr/>
          <a:lstStyle/>
          <a:p>
            <a:r>
              <a:rPr lang="en-US" altLang="ko-KR" dirty="0"/>
              <a:t>The OS is juggling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many things at once</a:t>
            </a:r>
            <a:r>
              <a:rPr lang="en-US" altLang="ko-KR" dirty="0"/>
              <a:t>, first running one process, then another, and so forth.</a:t>
            </a:r>
          </a:p>
          <a:p>
            <a:r>
              <a:rPr lang="en-US" altLang="ko-KR" dirty="0"/>
              <a:t>Modern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multi-threaded programs</a:t>
            </a:r>
            <a:r>
              <a:rPr lang="en-US" altLang="ko-KR" dirty="0"/>
              <a:t> also exhibit the concurrency problem.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36912"/>
            <a:ext cx="624305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866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Multi-threaded Program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628800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int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*worker(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counter++;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4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}</a:t>
            </a:r>
          </a:p>
          <a:p>
            <a:pPr marL="342900" indent="-342900">
              <a:buAutoNum type="arabicPlain" startAt="14"/>
            </a:pP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7445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4725144"/>
            <a:ext cx="8786812" cy="2664296"/>
          </a:xfrm>
        </p:spPr>
        <p:txBody>
          <a:bodyPr/>
          <a:lstStyle/>
          <a:p>
            <a:pPr lvl="1"/>
            <a:r>
              <a:rPr lang="en-US" altLang="ko-KR" dirty="0"/>
              <a:t>The main program creates </a:t>
            </a:r>
            <a:r>
              <a:rPr lang="en-US" altLang="ko-KR" b="1" dirty="0"/>
              <a:t>two threads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u="sng" dirty="0"/>
              <a:t>Thread</a:t>
            </a:r>
            <a:r>
              <a:rPr lang="en-US" altLang="ko-KR" dirty="0"/>
              <a:t>: a function running within the same memory space. Each thread start running in a routine called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: increments a counter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291" y="836712"/>
            <a:ext cx="770485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threads &lt;value&gt;\n");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loops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p1, p2;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("Initial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("Final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7595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106474</TotalTime>
  <Words>5006</Words>
  <Application>Microsoft Office PowerPoint</Application>
  <PresentationFormat>On-screen Show (4:3)</PresentationFormat>
  <Paragraphs>1659</Paragraphs>
  <Slides>56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Courier</vt:lpstr>
      <vt:lpstr>굴림</vt:lpstr>
      <vt:lpstr>HY견고딕</vt:lpstr>
      <vt:lpstr>맑은 고딕</vt:lpstr>
      <vt:lpstr>Courier New</vt:lpstr>
      <vt:lpstr>Tahoma</vt:lpstr>
      <vt:lpstr>Times New Roman</vt:lpstr>
      <vt:lpstr>Wingdings</vt:lpstr>
      <vt:lpstr>양식_공청회_발표자료-총괄-양식</vt:lpstr>
      <vt:lpstr>Lecture 13: Concurrency – Thread and Thread API</vt:lpstr>
      <vt:lpstr>PowerPoint Presentation</vt:lpstr>
      <vt:lpstr>PowerPoint Presentation</vt:lpstr>
      <vt:lpstr>Thread</vt:lpstr>
      <vt:lpstr>Context switch between threads</vt:lpstr>
      <vt:lpstr>The stack of the relevant thread</vt:lpstr>
      <vt:lpstr>Concurrency Problem</vt:lpstr>
      <vt:lpstr>Concurrency Example</vt:lpstr>
      <vt:lpstr>Concurrency Example (Cont.)</vt:lpstr>
      <vt:lpstr>Concurrency Example (Cont.)</vt:lpstr>
      <vt:lpstr>Why is this happening?</vt:lpstr>
      <vt:lpstr>What happened?</vt:lpstr>
      <vt:lpstr>Step 0: Initial Value (PC=100)</vt:lpstr>
      <vt:lpstr>Step 1: Fetch instruction from the memory (PC-&gt;Address=100)</vt:lpstr>
      <vt:lpstr>Steps 2 &amp; 3: Decode &amp; Execution</vt:lpstr>
      <vt:lpstr>Step 4: Increase PC (pointed to the next instruction in the memory)</vt:lpstr>
      <vt:lpstr>Step 1: Fetch instruction from the memory (PC-&gt;Address=105)</vt:lpstr>
      <vt:lpstr>Steps 2 &amp; 3: Decode &amp; Execution</vt:lpstr>
      <vt:lpstr>Step 3: Increase PC (pointed to the next instruction in the memory)</vt:lpstr>
      <vt:lpstr>Interrupt occurred; Save Thread 1’s state</vt:lpstr>
      <vt:lpstr>Restore Thread 2’s state</vt:lpstr>
      <vt:lpstr>Step 1: Fetch instruction from the memory (PC-&gt;Address=100)</vt:lpstr>
      <vt:lpstr>Steps 2 &amp; 3: Decode &amp; Execution</vt:lpstr>
      <vt:lpstr>Step 4: Increase PC (pointed to the next instruction in the memory)</vt:lpstr>
      <vt:lpstr>Step 1: Fetch instruction from the memory (PC-&gt;Address=105)</vt:lpstr>
      <vt:lpstr>Steps 2 &amp; 3: Decode &amp; Execution</vt:lpstr>
      <vt:lpstr>Step 4: Increase PC (pointed to the next instruction in the memory)</vt:lpstr>
      <vt:lpstr>Step 1: Fetch instruction from the memory (PC-&gt;Address=108)</vt:lpstr>
      <vt:lpstr>Steps 2 &amp; 3: Decode &amp; Execution</vt:lpstr>
      <vt:lpstr>Step 4: Increase PC (pointed to the next instruction in the memory)</vt:lpstr>
      <vt:lpstr>Interrupt occurred; Save Thread 2’s state</vt:lpstr>
      <vt:lpstr>Restore Thread 1’s state</vt:lpstr>
      <vt:lpstr>Step 1: Fetch instruction from the memory (PC-&gt;Address=108)</vt:lpstr>
      <vt:lpstr>Step 2 &amp; 3: Decode &amp; Execution</vt:lpstr>
      <vt:lpstr>Step 4: Increase PC (pointed to the next instruction in the memory)</vt:lpstr>
      <vt:lpstr>Critical section</vt:lpstr>
      <vt:lpstr>Locks</vt:lpstr>
      <vt:lpstr>PowerPoint Presentation</vt:lpstr>
      <vt:lpstr>Thread Creation</vt:lpstr>
      <vt:lpstr>Thread Creation (Cont.)</vt:lpstr>
      <vt:lpstr>Example: Creating a Thread</vt:lpstr>
      <vt:lpstr>Wait for a thread to complete</vt:lpstr>
      <vt:lpstr>Example: Waiting for Thread Completion</vt:lpstr>
      <vt:lpstr>Example: Waiting for Thread Completion (Cont.)</vt:lpstr>
      <vt:lpstr>Example: Dangerous code</vt:lpstr>
      <vt:lpstr>Example: Simpler Argument Passing to a Thread</vt:lpstr>
      <vt:lpstr>Locks</vt:lpstr>
      <vt:lpstr>Locks (Cont.)</vt:lpstr>
      <vt:lpstr>Locks (Cont.)</vt:lpstr>
      <vt:lpstr>Locks (Cont.)</vt:lpstr>
      <vt:lpstr>Condition Variables</vt:lpstr>
      <vt:lpstr>Condition Variables (Cont.)</vt:lpstr>
      <vt:lpstr>Condition Variables (Cont.)</vt:lpstr>
      <vt:lpstr>Condition Variables (Cont.)</vt:lpstr>
      <vt:lpstr>Compiling and Running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cp:lastModifiedBy>Delia</cp:lastModifiedBy>
  <cp:revision>126</cp:revision>
  <cp:lastPrinted>2015-03-03T01:48:46Z</cp:lastPrinted>
  <dcterms:created xsi:type="dcterms:W3CDTF">2011-05-01T06:09:10Z</dcterms:created>
  <dcterms:modified xsi:type="dcterms:W3CDTF">2021-11-15T14:23:09Z</dcterms:modified>
</cp:coreProperties>
</file>