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53"/>
  </p:notesMasterIdLst>
  <p:sldIdLst>
    <p:sldId id="284" r:id="rId2"/>
    <p:sldId id="353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12" r:id="rId17"/>
    <p:sldId id="313" r:id="rId18"/>
    <p:sldId id="314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292" r:id="rId5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61" autoAdjust="0"/>
    <p:restoredTop sz="91860" autoAdjust="0"/>
  </p:normalViewPr>
  <p:slideViewPr>
    <p:cSldViewPr>
      <p:cViewPr varScale="1">
        <p:scale>
          <a:sx n="76" d="100"/>
          <a:sy n="76" d="100"/>
        </p:scale>
        <p:origin x="106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/>
              <a:t>CSCI3150/ESTR3102: 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75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8856984" cy="1542033"/>
          </a:xfrm>
        </p:spPr>
        <p:txBody>
          <a:bodyPr/>
          <a:lstStyle/>
          <a:p>
            <a:pPr latinLnBrk="0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14: Concurrency – Lock and Conditional Variable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B78CB28-0CE0-46BD-8D18-BE8625F1A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Controlling Interrupts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Disable Interrupts </a:t>
            </a:r>
            <a:r>
              <a:rPr lang="en-US" altLang="ko-KR" dirty="0"/>
              <a:t>for critical sections</a:t>
            </a:r>
          </a:p>
          <a:p>
            <a:pPr lvl="1"/>
            <a:r>
              <a:rPr lang="en-US" altLang="ko-KR" dirty="0"/>
              <a:t>One of the earliest solutions used to provide mutual exclusion</a:t>
            </a:r>
          </a:p>
          <a:p>
            <a:pPr lvl="1"/>
            <a:r>
              <a:rPr lang="en-US" altLang="ko-KR" dirty="0"/>
              <a:t>Invented for </a:t>
            </a:r>
            <a:r>
              <a:rPr lang="en-US" altLang="ko-KR" u="sng" dirty="0"/>
              <a:t>single-processor</a:t>
            </a:r>
            <a:r>
              <a:rPr lang="en-US" altLang="ko-KR" dirty="0"/>
              <a:t> systems.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Problem:</a:t>
            </a:r>
          </a:p>
          <a:p>
            <a:pPr lvl="2"/>
            <a:r>
              <a:rPr lang="en-US" altLang="ko-KR" dirty="0"/>
              <a:t>Require too much </a:t>
            </a:r>
            <a:r>
              <a:rPr lang="en-US" altLang="ko-KR" i="1" dirty="0"/>
              <a:t>trust</a:t>
            </a:r>
            <a:r>
              <a:rPr lang="en-US" altLang="ko-KR" dirty="0"/>
              <a:t> in applications</a:t>
            </a:r>
          </a:p>
          <a:p>
            <a:pPr lvl="3"/>
            <a:r>
              <a:rPr lang="en-US" altLang="ko-KR" dirty="0"/>
              <a:t>Greedy (or malicious) program could monopolize the processor.</a:t>
            </a:r>
          </a:p>
          <a:p>
            <a:pPr lvl="2"/>
            <a:r>
              <a:rPr lang="en-US" altLang="ko-KR" dirty="0"/>
              <a:t>Do not work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multiprocessors</a:t>
            </a:r>
          </a:p>
          <a:p>
            <a:pPr lvl="2"/>
            <a:r>
              <a:rPr lang="en-US" altLang="ko-KR" dirty="0"/>
              <a:t>Code that masks or unmasks interrupts be executed </a:t>
            </a:r>
            <a:r>
              <a:rPr lang="en-US" altLang="ko-KR" i="1" dirty="0"/>
              <a:t>slowly</a:t>
            </a:r>
            <a:r>
              <a:rPr lang="en-US" altLang="ko-KR" dirty="0"/>
              <a:t> by modern CPUs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2420888"/>
            <a:ext cx="432048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DisableInterrupts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EnableInterrupts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57540150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hardware support needed?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First attempt</a:t>
            </a:r>
            <a:r>
              <a:rPr lang="en-US" altLang="ko-KR" dirty="0"/>
              <a:t>: Using a </a:t>
            </a:r>
            <a:r>
              <a:rPr lang="en-US" altLang="ko-KR" i="1" dirty="0"/>
              <a:t>flag</a:t>
            </a:r>
            <a:r>
              <a:rPr lang="en-US" altLang="ko-KR" dirty="0"/>
              <a:t> denoting whether the lock is held or not.</a:t>
            </a:r>
          </a:p>
          <a:p>
            <a:pPr lvl="1"/>
            <a:r>
              <a:rPr lang="en-US" altLang="ko-KR" dirty="0"/>
              <a:t>The code below has problems.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1988840"/>
            <a:ext cx="612068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{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flag; }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0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 lock is available, 1  held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)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// </a:t>
            </a:r>
            <a:r>
              <a:rPr lang="en-US" altLang="ko-KR" sz="1400" b="1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TEST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the flag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	;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// spin-wait (do nothing)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;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// now </a:t>
            </a:r>
            <a:r>
              <a:rPr lang="en-US" altLang="ko-KR" sz="1400" b="1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SET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it !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56366997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hardware support needed?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1" dirty="0"/>
              <a:t>Problem 1</a:t>
            </a:r>
            <a:r>
              <a:rPr lang="en-US" altLang="ko-KR" dirty="0"/>
              <a:t>: No Mutual Exclusion (assume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flag=0</a:t>
            </a:r>
            <a:r>
              <a:rPr lang="en-US" altLang="ko-KR" dirty="0"/>
              <a:t> to begin)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Problem 2</a:t>
            </a:r>
            <a:r>
              <a:rPr lang="en-US" altLang="ko-KR" dirty="0"/>
              <a:t>: </a:t>
            </a:r>
            <a:r>
              <a:rPr lang="en-US" altLang="ko-KR" u="sng" dirty="0"/>
              <a:t>Spin-waiting</a:t>
            </a:r>
            <a:r>
              <a:rPr lang="en-US" altLang="ko-KR" dirty="0"/>
              <a:t> wastes time waiting for </a:t>
            </a:r>
            <a:r>
              <a:rPr lang="en-US" altLang="ko-KR"/>
              <a:t>another thread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So, we need an atomic instruction supported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i="1" dirty="0"/>
              <a:t>test-and-set</a:t>
            </a:r>
            <a:r>
              <a:rPr lang="en-US" altLang="ko-KR" dirty="0"/>
              <a:t> instruction, also known as </a:t>
            </a:r>
            <a:r>
              <a:rPr lang="en-US" altLang="ko-KR" i="1" dirty="0"/>
              <a:t>atomic exchange</a:t>
            </a:r>
            <a:endParaRPr lang="ko-KR" altLang="en-US" i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043608" y="1340768"/>
            <a:ext cx="7200800" cy="2570802"/>
            <a:chOff x="1043608" y="1916832"/>
            <a:chExt cx="7200800" cy="257080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043608" y="2255386"/>
              <a:ext cx="72008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75656" y="191683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90769" y="191683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63224" y="2329209"/>
              <a:ext cx="28428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call </a:t>
              </a:r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lock()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while (flag == 1)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interrupt: switch to Thread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41538" y="3068960"/>
              <a:ext cx="284283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call </a:t>
              </a:r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lock()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while (flag == 1)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flag = 1;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interrupt: switch to Thread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1653" y="4149080"/>
              <a:ext cx="33663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flag = 1; </a:t>
              </a:r>
              <a:r>
                <a:rPr lang="en-US" altLang="ko-KR" sz="1600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// set flag to 1 (too!)</a:t>
              </a:r>
              <a:endParaRPr lang="ko-KR" altLang="en-US" sz="16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56971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And Set (Atomic Exchange)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instruction to support the creation of simple locks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return</a:t>
            </a:r>
            <a:r>
              <a:rPr lang="en-US" altLang="ko-KR" dirty="0"/>
              <a:t>(testing) old value pointed to by the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i="1" dirty="0"/>
              <a:t>Simultaneously</a:t>
            </a:r>
            <a:r>
              <a:rPr lang="en-US" altLang="ko-KR" dirty="0"/>
              <a:t> </a:t>
            </a:r>
            <a:r>
              <a:rPr lang="en-US" altLang="ko-KR" b="1" dirty="0"/>
              <a:t>update</a:t>
            </a:r>
            <a:r>
              <a:rPr lang="en-US" altLang="ko-KR" dirty="0"/>
              <a:t>(setting) said value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This sequence of operations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performed atomically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628800"/>
            <a:ext cx="680475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new)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fetch old value at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new;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store ‘new’ into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the old value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83696505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Spin Lock using test-and-set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Note</a:t>
            </a:r>
            <a:r>
              <a:rPr lang="en-US" altLang="ko-KR" dirty="0"/>
              <a:t>: To work correctly on </a:t>
            </a:r>
            <a:r>
              <a:rPr lang="en-US" altLang="ko-KR" i="1" dirty="0"/>
              <a:t>a single processor</a:t>
            </a:r>
            <a:r>
              <a:rPr lang="en-US" altLang="ko-KR" dirty="0"/>
              <a:t>, it requires </a:t>
            </a:r>
            <a:r>
              <a:rPr lang="en-US" altLang="ko-KR" u="sng" dirty="0"/>
              <a:t>a preemptive scheduler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691276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flag;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0 indicates that lock is available,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1 that it is held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spin-wait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62917497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Spin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Correctness</a:t>
            </a:r>
            <a:r>
              <a:rPr lang="en-US" altLang="ko-KR" dirty="0"/>
              <a:t>: yes</a:t>
            </a:r>
          </a:p>
          <a:p>
            <a:pPr lvl="1"/>
            <a:r>
              <a:rPr lang="en-US" altLang="ko-KR" dirty="0"/>
              <a:t>The spin lock only allows a single thread to enter the critical section.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Fairness</a:t>
            </a:r>
            <a:r>
              <a:rPr lang="en-US" altLang="ko-KR" dirty="0"/>
              <a:t>: no</a:t>
            </a:r>
          </a:p>
          <a:p>
            <a:pPr lvl="1"/>
            <a:r>
              <a:rPr lang="en-US" altLang="ko-KR" dirty="0"/>
              <a:t>Spin locks </a:t>
            </a:r>
            <a:r>
              <a:rPr lang="en-US" altLang="ko-KR" u="sng" dirty="0"/>
              <a:t>don’t provide any fairness</a:t>
            </a:r>
            <a:r>
              <a:rPr lang="en-US" altLang="ko-KR" dirty="0"/>
              <a:t> guarantees.</a:t>
            </a:r>
          </a:p>
          <a:p>
            <a:pPr lvl="1"/>
            <a:r>
              <a:rPr lang="en-US" altLang="ko-KR" dirty="0"/>
              <a:t>Indeed, a thread spinning may spin </a:t>
            </a:r>
            <a:r>
              <a:rPr lang="en-US" altLang="ko-KR" i="1" dirty="0"/>
              <a:t>forever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Performance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In a single CPU, performance overheads can be quire </a:t>
            </a:r>
            <a:r>
              <a:rPr lang="en-US" altLang="ko-KR" i="1" dirty="0"/>
              <a:t>painful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the number of threads roughly equals the number of CPUs, spin locks work </a:t>
            </a:r>
            <a:r>
              <a:rPr lang="en-US" altLang="ko-KR" i="1" dirty="0"/>
              <a:t>reasonably well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637953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 Much Spinning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Hardware-based spin locks are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simple</a:t>
            </a:r>
            <a:r>
              <a:rPr lang="en-US" altLang="ko-KR" dirty="0"/>
              <a:t> and they work.</a:t>
            </a:r>
          </a:p>
          <a:p>
            <a:endParaRPr lang="en-US" altLang="ko-KR" dirty="0"/>
          </a:p>
          <a:p>
            <a:r>
              <a:rPr lang="en-US" altLang="ko-KR" dirty="0"/>
              <a:t>In some cases, these solutions can be quite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inefficient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Any time a thread gets caught </a:t>
            </a:r>
            <a:r>
              <a:rPr lang="en-US" altLang="ko-KR" i="1" dirty="0"/>
              <a:t>spinning</a:t>
            </a:r>
            <a:r>
              <a:rPr lang="en-US" altLang="ko-KR" dirty="0"/>
              <a:t>, it </a:t>
            </a:r>
            <a:r>
              <a:rPr lang="en-US" altLang="ko-KR" b="1" dirty="0"/>
              <a:t>wastes an entire time slice </a:t>
            </a:r>
            <a:r>
              <a:rPr lang="en-US" altLang="ko-KR" dirty="0"/>
              <a:t>doing nothing but checking a value.</a:t>
            </a:r>
          </a:p>
          <a:p>
            <a:pPr lvl="1"/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19672" y="3861048"/>
            <a:ext cx="5760640" cy="864096"/>
          </a:xfrm>
          <a:prstGeom prst="roundRect">
            <a:avLst>
              <a:gd name="adj" fmla="val 2107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How To Avoid </a:t>
            </a:r>
            <a:r>
              <a:rPr lang="en-US" altLang="ko-KR" b="1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Spinning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?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We’ll need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OS Support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too!</a:t>
            </a:r>
          </a:p>
        </p:txBody>
      </p:sp>
    </p:spTree>
    <p:extLst>
      <p:ext uri="{BB962C8B-B14F-4D97-AF65-F5344CB8AC3E}">
        <p14:creationId xmlns:p14="http://schemas.microsoft.com/office/powerpoint/2010/main" val="117958822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Approach: Just Yield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you are going to spin,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give up the CPU </a:t>
            </a:r>
            <a:r>
              <a:rPr lang="en-US" altLang="ko-KR" dirty="0"/>
              <a:t>to another thread.</a:t>
            </a:r>
          </a:p>
          <a:p>
            <a:pPr lvl="1"/>
            <a:r>
              <a:rPr lang="en-US" altLang="ko-KR" dirty="0"/>
              <a:t>OS system call moves the caller from the </a:t>
            </a:r>
            <a:r>
              <a:rPr lang="en-US" altLang="ko-KR" i="1" dirty="0"/>
              <a:t>running state</a:t>
            </a:r>
            <a:r>
              <a:rPr lang="en-US" altLang="ko-KR" dirty="0"/>
              <a:t> to the </a:t>
            </a:r>
            <a:r>
              <a:rPr lang="en-US" altLang="ko-KR" i="1" dirty="0"/>
              <a:t>ready state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cost of a </a:t>
            </a:r>
            <a:r>
              <a:rPr lang="en-US" altLang="ko-KR" b="1" dirty="0"/>
              <a:t>context switch </a:t>
            </a:r>
            <a:r>
              <a:rPr lang="en-US" altLang="ko-KR" dirty="0"/>
              <a:t>can be substantial and the </a:t>
            </a:r>
            <a:r>
              <a:rPr lang="en-US" altLang="ko-KR" b="1" dirty="0"/>
              <a:t>starvation</a:t>
            </a:r>
            <a:r>
              <a:rPr lang="en-US" altLang="ko-KR" dirty="0"/>
              <a:t> problem still exists.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942361"/>
            <a:ext cx="777686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yield()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give up the CPU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5167" y="5641503"/>
            <a:ext cx="2981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Test-and-set and Yield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285872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Queues: Sleeping Instead of Spinning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Queue</a:t>
            </a:r>
            <a:r>
              <a:rPr lang="en-US" altLang="ko-KR" dirty="0"/>
              <a:t> to keep track of which threads are </a:t>
            </a:r>
            <a:r>
              <a:rPr lang="en-US" altLang="ko-KR" u="sng" dirty="0"/>
              <a:t>waiting</a:t>
            </a:r>
            <a:r>
              <a:rPr lang="en-US" altLang="ko-KR" dirty="0"/>
              <a:t> to enter the lock.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park()</a:t>
            </a:r>
          </a:p>
          <a:p>
            <a:pPr lvl="1"/>
            <a:r>
              <a:rPr lang="en-US" altLang="ko-KR" dirty="0"/>
              <a:t>Put a calling thread to sleep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unpark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dirty="0"/>
              <a:t>Wake a particular thread as designated by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2114833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Two-Phase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two-phase lock realizes that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spinning can be useful</a:t>
            </a:r>
            <a:r>
              <a:rPr lang="en-US" altLang="ko-KR" dirty="0"/>
              <a:t> if the lock </a:t>
            </a:r>
            <a:r>
              <a:rPr lang="en-US" altLang="ko-KR" i="1" dirty="0"/>
              <a:t>is about to </a:t>
            </a:r>
            <a:r>
              <a:rPr lang="en-US" altLang="ko-KR" dirty="0"/>
              <a:t>be released.</a:t>
            </a:r>
          </a:p>
          <a:p>
            <a:pPr lvl="1"/>
            <a:r>
              <a:rPr lang="en-US" altLang="ko-KR" b="1" dirty="0"/>
              <a:t>First phase</a:t>
            </a:r>
          </a:p>
          <a:p>
            <a:pPr lvl="2"/>
            <a:r>
              <a:rPr lang="en-US" altLang="ko-KR" dirty="0"/>
              <a:t>The lock spins for a while, </a:t>
            </a:r>
            <a:r>
              <a:rPr lang="en-US" altLang="ko-KR" i="1" dirty="0"/>
              <a:t>hoping that</a:t>
            </a:r>
            <a:r>
              <a:rPr lang="en-US" altLang="ko-KR" dirty="0"/>
              <a:t> it can acquire the lock.</a:t>
            </a:r>
          </a:p>
          <a:p>
            <a:pPr lvl="2"/>
            <a:r>
              <a:rPr lang="en-US" altLang="ko-KR" dirty="0"/>
              <a:t>If the lock is not acquired during the first spin phase, </a:t>
            </a:r>
            <a:r>
              <a:rPr lang="en-US" altLang="ko-KR" u="sng" dirty="0"/>
              <a:t>a second phase</a:t>
            </a:r>
            <a:r>
              <a:rPr lang="en-US" altLang="ko-KR" dirty="0"/>
              <a:t> is entered, </a:t>
            </a:r>
          </a:p>
          <a:p>
            <a:pPr lvl="1"/>
            <a:r>
              <a:rPr lang="en-US" altLang="ko-KR" b="1" dirty="0"/>
              <a:t>Second phase</a:t>
            </a:r>
          </a:p>
          <a:p>
            <a:pPr lvl="2"/>
            <a:r>
              <a:rPr lang="en-US" altLang="ko-KR" dirty="0"/>
              <a:t>The caller is put to sleep.</a:t>
            </a:r>
          </a:p>
          <a:p>
            <a:pPr lvl="2"/>
            <a:r>
              <a:rPr lang="en-US" altLang="ko-KR" dirty="0"/>
              <a:t>The caller is only woken up when the lock becomes free later.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1877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9552" y="1052736"/>
            <a:ext cx="7920880" cy="1445834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3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65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6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7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4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4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4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4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0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51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6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52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54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6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57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4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3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01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II. 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1253490146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many cases where a thread wishes to </a:t>
            </a:r>
            <a:r>
              <a:rPr lang="en-US" altLang="ko-KR" u="sng" dirty="0"/>
              <a:t>check</a:t>
            </a:r>
            <a:r>
              <a:rPr lang="en-US" altLang="ko-KR" dirty="0"/>
              <a:t> whether a </a:t>
            </a:r>
            <a:r>
              <a:rPr lang="en-US" altLang="ko-KR" b="1" dirty="0"/>
              <a:t>condition</a:t>
            </a:r>
            <a:r>
              <a:rPr lang="en-US" altLang="ko-KR" dirty="0"/>
              <a:t> is true before continuing its execution.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parent thread might wish to check whether a child thread has </a:t>
            </a:r>
            <a:r>
              <a:rPr lang="en-US" altLang="ko-KR" i="1" dirty="0"/>
              <a:t>completed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This is often called a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join()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960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1256561"/>
            <a:ext cx="7632848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*child(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("child\n");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XXX how to indicate we are done?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begin\n");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create 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XXX how to wait for child?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end\n");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55576" y="5045114"/>
            <a:ext cx="7632848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parent: begin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parent: 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90872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Parent Waiting For Its Child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4674622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What we would like to see here is: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802854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fore child: Spin-based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This is hugely </a:t>
            </a:r>
            <a:r>
              <a:rPr lang="en-US" altLang="ko-KR" u="sng" dirty="0"/>
              <a:t>inefficient</a:t>
            </a:r>
            <a:r>
              <a:rPr lang="en-US" altLang="ko-KR" dirty="0"/>
              <a:t> as the parent spins and </a:t>
            </a:r>
            <a:r>
              <a:rPr lang="en-US" altLang="ko-KR" b="1" dirty="0"/>
              <a:t>wastes CPU time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1124744"/>
            <a:ext cx="7632848" cy="3754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volatile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*child(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("child\n");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begin\n");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create 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(done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    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end\n");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</p:txBody>
      </p:sp>
    </p:spTree>
    <p:extLst>
      <p:ext uri="{BB962C8B-B14F-4D97-AF65-F5344CB8AC3E}">
        <p14:creationId xmlns:p14="http://schemas.microsoft.com/office/powerpoint/2010/main" val="31646095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wait for a condition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Condition variable</a:t>
            </a:r>
          </a:p>
          <a:p>
            <a:pPr lvl="1"/>
            <a:r>
              <a:rPr lang="en-US" altLang="ko-KR" b="1" dirty="0"/>
              <a:t>Waiting</a:t>
            </a:r>
            <a:r>
              <a:rPr lang="en-US" altLang="ko-KR" dirty="0"/>
              <a:t> on the condition</a:t>
            </a:r>
          </a:p>
          <a:p>
            <a:pPr lvl="2"/>
            <a:r>
              <a:rPr lang="en-US" altLang="ko-KR" u="sng" dirty="0"/>
              <a:t>An explicit queue</a:t>
            </a:r>
            <a:r>
              <a:rPr lang="en-US" altLang="ko-KR" dirty="0"/>
              <a:t> that threads can put themselves on when some state of execution is not as desired.</a:t>
            </a:r>
          </a:p>
          <a:p>
            <a:pPr lvl="1"/>
            <a:r>
              <a:rPr lang="en-US" altLang="ko-KR" b="1" dirty="0"/>
              <a:t>Signaling</a:t>
            </a:r>
            <a:r>
              <a:rPr lang="en-US" altLang="ko-KR" dirty="0"/>
              <a:t> on the condition</a:t>
            </a:r>
          </a:p>
          <a:p>
            <a:pPr lvl="2"/>
            <a:r>
              <a:rPr lang="en-US" altLang="ko-KR" dirty="0"/>
              <a:t>Some other thread, </a:t>
            </a:r>
            <a:r>
              <a:rPr lang="en-US" altLang="ko-KR" i="1" dirty="0"/>
              <a:t>when it changes said state</a:t>
            </a:r>
            <a:r>
              <a:rPr lang="en-US" altLang="ko-KR" dirty="0"/>
              <a:t>, can wake one of those waiting threads and allow them to continue.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858691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 and Routines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Declare condition variable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Proper initialization is required.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Operation (the POSIX calls)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wait() call takes a </a:t>
            </a:r>
            <a:r>
              <a:rPr lang="en-US" altLang="ko-KR" u="sng" dirty="0" err="1"/>
              <a:t>mutex</a:t>
            </a:r>
            <a:r>
              <a:rPr lang="en-US" altLang="ko-KR" dirty="0"/>
              <a:t> as a parameter.</a:t>
            </a:r>
          </a:p>
          <a:p>
            <a:pPr lvl="2"/>
            <a:r>
              <a:rPr lang="en-US" altLang="ko-KR" dirty="0"/>
              <a:t>The wait() call release the lock and put the calling thread to sleep.</a:t>
            </a:r>
          </a:p>
          <a:p>
            <a:pPr lvl="2"/>
            <a:r>
              <a:rPr lang="en-US" altLang="ko-KR" dirty="0"/>
              <a:t>When the thread wakes up, it must re-acquire the lock.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1537047"/>
            <a:ext cx="244827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3625860"/>
            <a:ext cx="7920880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wait()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*c);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signal()</a:t>
            </a:r>
          </a:p>
        </p:txBody>
      </p:sp>
    </p:spTree>
    <p:extLst>
      <p:ext uri="{BB962C8B-B14F-4D97-AF65-F5344CB8AC3E}">
        <p14:creationId xmlns:p14="http://schemas.microsoft.com/office/powerpoint/2010/main" val="607723589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 Child: Use a condition variable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974333"/>
            <a:ext cx="763284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 = PTHREAD_MUTEX_INITIALIZER;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 = PTHREAD_COND_INITIALIZER;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*child(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("child\n");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(done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655310543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 Child: Use a condition variable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5918" y="908720"/>
            <a:ext cx="7632848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begin\n");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end\n");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}</a:t>
            </a:r>
          </a:p>
        </p:txBody>
      </p:sp>
    </p:spTree>
    <p:extLst>
      <p:ext uri="{BB962C8B-B14F-4D97-AF65-F5344CB8AC3E}">
        <p14:creationId xmlns:p14="http://schemas.microsoft.com/office/powerpoint/2010/main" val="3926688749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 Child: Use a condition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1" dirty="0"/>
              <a:t>Parent:</a:t>
            </a:r>
          </a:p>
          <a:p>
            <a:pPr lvl="1"/>
            <a:r>
              <a:rPr lang="en-US" altLang="ko-KR" sz="1600" dirty="0"/>
              <a:t>Create the child thread and continues running itself.</a:t>
            </a:r>
          </a:p>
          <a:p>
            <a:pPr lvl="1"/>
            <a:r>
              <a:rPr lang="en-US" altLang="ko-KR" sz="1600" dirty="0"/>
              <a:t>Call into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thr_join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600" dirty="0"/>
              <a:t>to wait for the child thread to complete.</a:t>
            </a:r>
          </a:p>
          <a:p>
            <a:pPr lvl="2"/>
            <a:r>
              <a:rPr lang="en-US" altLang="ko-KR" sz="1400" dirty="0"/>
              <a:t>Acquire the lock</a:t>
            </a:r>
          </a:p>
          <a:p>
            <a:pPr lvl="2"/>
            <a:r>
              <a:rPr lang="en-US" altLang="ko-KR" sz="1400" dirty="0"/>
              <a:t>Check if the child is done</a:t>
            </a:r>
          </a:p>
          <a:p>
            <a:pPr lvl="2"/>
            <a:r>
              <a:rPr lang="en-US" altLang="ko-KR" sz="1400" dirty="0"/>
              <a:t>Put itself to sleep by calling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wait()</a:t>
            </a:r>
          </a:p>
          <a:p>
            <a:pPr lvl="2"/>
            <a:r>
              <a:rPr lang="en-US" altLang="ko-KR" sz="1400" dirty="0"/>
              <a:t>Release the lock</a:t>
            </a:r>
          </a:p>
          <a:p>
            <a:r>
              <a:rPr lang="en-US" altLang="ko-KR" sz="1800" b="1" dirty="0"/>
              <a:t>Child:</a:t>
            </a:r>
          </a:p>
          <a:p>
            <a:pPr lvl="1"/>
            <a:r>
              <a:rPr lang="en-US" altLang="ko-KR" sz="1600" dirty="0"/>
              <a:t>Print the message “child”</a:t>
            </a:r>
          </a:p>
          <a:p>
            <a:pPr lvl="1"/>
            <a:r>
              <a:rPr lang="en-US" altLang="ko-KR" sz="1600" dirty="0"/>
              <a:t>Call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thr_exit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sz="1600" dirty="0"/>
              <a:t> to wake the parent thread</a:t>
            </a:r>
          </a:p>
          <a:p>
            <a:pPr lvl="2"/>
            <a:r>
              <a:rPr lang="en-US" altLang="ko-KR" sz="1400" dirty="0"/>
              <a:t>Grab the lock</a:t>
            </a:r>
          </a:p>
          <a:p>
            <a:pPr lvl="2"/>
            <a:r>
              <a:rPr lang="en-US" altLang="ko-KR" sz="1400" dirty="0"/>
              <a:t>Set the state variable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pPr lvl="2"/>
            <a:r>
              <a:rPr lang="en-US" altLang="ko-KR" sz="1400" dirty="0"/>
              <a:t>Signal the parent thus waking it.</a:t>
            </a:r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41843231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importance of the state variable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done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Imagine the case where the </a:t>
            </a:r>
            <a:r>
              <a:rPr lang="en-US" altLang="ko-KR" i="1" dirty="0"/>
              <a:t>child runs immediately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child will signal, but there is </a:t>
            </a:r>
            <a:r>
              <a:rPr lang="en-US" altLang="ko-KR" u="sng" dirty="0"/>
              <a:t>no thread asleep</a:t>
            </a:r>
            <a:r>
              <a:rPr lang="en-US" altLang="ko-KR" dirty="0"/>
              <a:t> on the condition.</a:t>
            </a:r>
          </a:p>
          <a:p>
            <a:pPr lvl="2"/>
            <a:r>
              <a:rPr lang="en-US" altLang="ko-KR" dirty="0"/>
              <a:t>When the parent runs, it will call wait and be stuck.</a:t>
            </a:r>
          </a:p>
          <a:p>
            <a:pPr lvl="2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No thread will ever wake it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5918" y="1019050"/>
            <a:ext cx="7632848" cy="2462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i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i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}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3481263"/>
            <a:ext cx="691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 variable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done</a:t>
            </a:r>
            <a:endParaRPr lang="ko-KR" altLang="en-US" sz="14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7151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Part I: 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4377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poor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3068960"/>
            <a:ext cx="8786812" cy="3312368"/>
          </a:xfrm>
        </p:spPr>
        <p:txBody>
          <a:bodyPr/>
          <a:lstStyle/>
          <a:p>
            <a:pPr lvl="1"/>
            <a:r>
              <a:rPr lang="en-US" altLang="ko-KR" dirty="0"/>
              <a:t>The issue here is a subtle </a:t>
            </a:r>
            <a:r>
              <a:rPr lang="en-US" altLang="ko-KR" b="1" dirty="0"/>
              <a:t>race condition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parent calls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thr_join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().</a:t>
            </a:r>
            <a:endParaRPr lang="en-US" altLang="ko-KR" dirty="0"/>
          </a:p>
          <a:p>
            <a:pPr lvl="3"/>
            <a:r>
              <a:rPr lang="en-US" altLang="ko-KR" dirty="0"/>
              <a:t>The parent checks the value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done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It will see that it is 0 and try to go to sleep.</a:t>
            </a:r>
          </a:p>
          <a:p>
            <a:pPr lvl="3"/>
            <a:r>
              <a:rPr lang="en-US" altLang="ko-KR" i="1" dirty="0"/>
              <a:t>Just before </a:t>
            </a:r>
            <a:r>
              <a:rPr lang="en-US" altLang="ko-KR" dirty="0"/>
              <a:t>it calls wait to go to sleep, the parent is </a:t>
            </a:r>
            <a:r>
              <a:rPr lang="en-US" altLang="ko-KR" u="sng" dirty="0"/>
              <a:t>interrupted</a:t>
            </a:r>
            <a:r>
              <a:rPr lang="en-US" altLang="ko-KR" dirty="0"/>
              <a:t> and the child runs.</a:t>
            </a:r>
          </a:p>
          <a:p>
            <a:pPr lvl="2"/>
            <a:r>
              <a:rPr lang="en-US" altLang="ko-KR" dirty="0"/>
              <a:t>The child changes the state variable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done</a:t>
            </a:r>
            <a:r>
              <a:rPr lang="en-US" altLang="ko-KR" dirty="0"/>
              <a:t> to 1 and signals.</a:t>
            </a:r>
          </a:p>
          <a:p>
            <a:pPr lvl="3"/>
            <a:r>
              <a:rPr lang="en-US" altLang="ko-KR" dirty="0"/>
              <a:t>But no thread is waiting and thus no thread is woken.</a:t>
            </a:r>
          </a:p>
          <a:p>
            <a:pPr lvl="3"/>
            <a:r>
              <a:rPr lang="en-US" altLang="ko-KR" dirty="0"/>
              <a:t>When the parent runs again, it sleeps forever.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5918" y="965627"/>
            <a:ext cx="7632848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(done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}</a:t>
            </a:r>
          </a:p>
        </p:txBody>
      </p:sp>
    </p:spTree>
    <p:extLst>
      <p:ext uri="{BB962C8B-B14F-4D97-AF65-F5344CB8AC3E}">
        <p14:creationId xmlns:p14="http://schemas.microsoft.com/office/powerpoint/2010/main" val="605180760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 / Consumer (Bound Buffer)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Producer</a:t>
            </a:r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Produce</a:t>
            </a:r>
            <a:r>
              <a:rPr lang="en-US" altLang="ko-KR" dirty="0"/>
              <a:t> data items</a:t>
            </a:r>
          </a:p>
          <a:p>
            <a:pPr lvl="1"/>
            <a:r>
              <a:rPr lang="en-US" altLang="ko-KR" dirty="0"/>
              <a:t>Wish to place data items in a buffer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Consumer</a:t>
            </a:r>
          </a:p>
          <a:p>
            <a:pPr lvl="1"/>
            <a:r>
              <a:rPr lang="en-US" altLang="ko-KR" dirty="0"/>
              <a:t>Grab data items out of the buffer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consume</a:t>
            </a:r>
            <a:r>
              <a:rPr lang="en-US" altLang="ko-KR" dirty="0"/>
              <a:t> them in some way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Example:</a:t>
            </a:r>
            <a:r>
              <a:rPr lang="en-US" altLang="ko-KR" b="1" dirty="0"/>
              <a:t> </a:t>
            </a:r>
            <a:r>
              <a:rPr lang="en-US" altLang="ko-KR" dirty="0"/>
              <a:t>Multi-threaded web server</a:t>
            </a:r>
          </a:p>
          <a:p>
            <a:pPr lvl="1"/>
            <a:r>
              <a:rPr lang="en-US" altLang="ko-KR" i="1" dirty="0"/>
              <a:t>A producer </a:t>
            </a:r>
            <a:r>
              <a:rPr lang="en-US" altLang="ko-KR" dirty="0"/>
              <a:t>puts HTTP requests in to a work queue</a:t>
            </a:r>
          </a:p>
          <a:p>
            <a:pPr lvl="1"/>
            <a:r>
              <a:rPr lang="en-US" altLang="ko-KR" i="1" dirty="0"/>
              <a:t>Consumer threads </a:t>
            </a:r>
            <a:r>
              <a:rPr lang="en-US" altLang="ko-KR" dirty="0"/>
              <a:t>take requests out of this queue and process them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756376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Bounded 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bounded buffer is used when you </a:t>
            </a:r>
            <a:r>
              <a:rPr lang="en-US" altLang="ko-KR" u="sng" dirty="0"/>
              <a:t>pipe the output</a:t>
            </a:r>
            <a:r>
              <a:rPr lang="en-US" altLang="ko-KR" dirty="0"/>
              <a:t> of one program into another.</a:t>
            </a:r>
          </a:p>
          <a:p>
            <a:pPr lvl="1"/>
            <a:r>
              <a:rPr lang="en-US" altLang="ko-KR" dirty="0"/>
              <a:t>Example: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foo file.txt |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wc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–l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altLang="ko-KR" dirty="0"/>
              <a:t> process is the producer.</a:t>
            </a:r>
          </a:p>
          <a:p>
            <a:pPr lvl="2"/>
            <a:r>
              <a:rPr lang="en-US" altLang="ko-KR" dirty="0"/>
              <a:t>The </a:t>
            </a:r>
            <a:r>
              <a:rPr lang="en-US" altLang="ko-KR" dirty="0" err="1"/>
              <a:t>wc</a:t>
            </a:r>
            <a:r>
              <a:rPr lang="en-US" altLang="ko-KR" dirty="0"/>
              <a:t> process is the consumer.</a:t>
            </a:r>
          </a:p>
          <a:p>
            <a:pPr lvl="2"/>
            <a:r>
              <a:rPr lang="en-US" altLang="ko-KR" dirty="0"/>
              <a:t>Between them is an in-kernel </a:t>
            </a:r>
            <a:r>
              <a:rPr lang="en-US" altLang="ko-KR" u="sng" dirty="0"/>
              <a:t>bounded buffer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Bounded buffer is Shared resource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b="1" dirty="0"/>
              <a:t>Synchronized access </a:t>
            </a:r>
            <a:r>
              <a:rPr lang="en-US" altLang="ko-KR" dirty="0"/>
              <a:t>is required.</a:t>
            </a:r>
          </a:p>
        </p:txBody>
      </p:sp>
    </p:spTree>
    <p:extLst>
      <p:ext uri="{BB962C8B-B14F-4D97-AF65-F5344CB8AC3E}">
        <p14:creationId xmlns:p14="http://schemas.microsoft.com/office/powerpoint/2010/main" val="3036776267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Put and Get Routines (Version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Only put data into the buffer when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altLang="ko-KR" dirty="0"/>
              <a:t> is zero.</a:t>
            </a:r>
          </a:p>
          <a:p>
            <a:pPr lvl="2"/>
            <a:r>
              <a:rPr lang="en-US" altLang="ko-KR" dirty="0"/>
              <a:t>i.e., when the buffer is </a:t>
            </a:r>
            <a:r>
              <a:rPr lang="en-US" altLang="ko-KR" i="1" dirty="0"/>
              <a:t>empty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Only get data from the buffer when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altLang="ko-KR" dirty="0"/>
              <a:t> is one.</a:t>
            </a:r>
          </a:p>
          <a:p>
            <a:pPr lvl="2"/>
            <a:r>
              <a:rPr lang="en-US" altLang="ko-KR" dirty="0"/>
              <a:t>i.e., when the buffer is </a:t>
            </a:r>
            <a:r>
              <a:rPr lang="en-US" altLang="ko-KR" i="1" dirty="0"/>
              <a:t>full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5918" y="1040537"/>
            <a:ext cx="7632848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buffer;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initially, empty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put(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	assert(count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	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buffer = 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assert(count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buffer;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</p:txBody>
      </p:sp>
    </p:spTree>
    <p:extLst>
      <p:ext uri="{BB962C8B-B14F-4D97-AF65-F5344CB8AC3E}">
        <p14:creationId xmlns:p14="http://schemas.microsoft.com/office/powerpoint/2010/main" val="1458105484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 Threads (Version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Producer</a:t>
            </a:r>
            <a:r>
              <a:rPr lang="en-US" altLang="ko-KR" dirty="0"/>
              <a:t> puts an integer into the shared buffer loops number of times.</a:t>
            </a:r>
          </a:p>
          <a:p>
            <a:pPr lvl="1"/>
            <a:r>
              <a:rPr lang="en-US" altLang="ko-KR" b="1" dirty="0"/>
              <a:t>Consumer</a:t>
            </a:r>
            <a:r>
              <a:rPr lang="en-US" altLang="ko-KR" dirty="0"/>
              <a:t> gets the data out of that shared buffer.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5918" y="932815"/>
            <a:ext cx="763284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loops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</p:txBody>
      </p:sp>
    </p:spTree>
    <p:extLst>
      <p:ext uri="{BB962C8B-B14F-4D97-AF65-F5344CB8AC3E}">
        <p14:creationId xmlns:p14="http://schemas.microsoft.com/office/powerpoint/2010/main" val="206686658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If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single condition variable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altLang="ko-KR" dirty="0"/>
              <a:t> and associated lock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mutex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55576" y="1619503"/>
            <a:ext cx="7632848" cy="41857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c1</a:t>
            </a:r>
          </a:p>
        </p:txBody>
      </p:sp>
    </p:spTree>
    <p:extLst>
      <p:ext uri="{BB962C8B-B14F-4D97-AF65-F5344CB8AC3E}">
        <p14:creationId xmlns:p14="http://schemas.microsoft.com/office/powerpoint/2010/main" val="4226156067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If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p1-p3: A producer waits for the buffer to be empty.</a:t>
            </a:r>
          </a:p>
          <a:p>
            <a:pPr lvl="1"/>
            <a:r>
              <a:rPr lang="en-US" altLang="ko-KR" dirty="0"/>
              <a:t>c1-c3: A consumer waits for the buffer to be full.</a:t>
            </a:r>
          </a:p>
          <a:p>
            <a:pPr lvl="1"/>
            <a:r>
              <a:rPr lang="en-US" altLang="ko-KR" dirty="0"/>
              <a:t>With just </a:t>
            </a:r>
            <a:r>
              <a:rPr lang="en-US" altLang="ko-KR" i="1" dirty="0"/>
              <a:t>a single producer </a:t>
            </a:r>
            <a:r>
              <a:rPr lang="en-US" altLang="ko-KR" dirty="0"/>
              <a:t>and </a:t>
            </a:r>
            <a:r>
              <a:rPr lang="en-US" altLang="ko-KR" i="1" dirty="0"/>
              <a:t>a single consumer</a:t>
            </a:r>
            <a:r>
              <a:rPr lang="en-US" altLang="ko-KR" dirty="0"/>
              <a:t>, the code works.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1037054"/>
            <a:ext cx="7632848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043608" y="4941168"/>
            <a:ext cx="669674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we have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more than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of producer and consumer?</a:t>
            </a:r>
          </a:p>
        </p:txBody>
      </p:sp>
    </p:spTree>
    <p:extLst>
      <p:ext uri="{BB962C8B-B14F-4D97-AF65-F5344CB8AC3E}">
        <p14:creationId xmlns:p14="http://schemas.microsoft.com/office/powerpoint/2010/main" val="2437605209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43609" y="908720"/>
              <a:ext cx="6768753" cy="50015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awoken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full; 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sneaks in 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 and grabs data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awoken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 </a:t>
                          </a:r>
                          <a:r>
                            <a:rPr lang="en-US" altLang="ko-KR" sz="1200" b="1" dirty="0" err="1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</a:t>
                          </a: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! No data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0578647"/>
                  </p:ext>
                </p:extLst>
              </p:nvPr>
            </p:nvGraphicFramePr>
            <p:xfrm>
              <a:off x="1043609" y="908720"/>
              <a:ext cx="6768753" cy="50015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/>
                    <a:gridCol w="1028687"/>
                    <a:gridCol w="411473"/>
                    <a:gridCol w="1049261"/>
                    <a:gridCol w="462907"/>
                    <a:gridCol w="997827"/>
                    <a:gridCol w="730367"/>
                    <a:gridCol w="1656184"/>
                  </a:tblGrid>
                  <a:tr h="32391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r="-1464789" b="-14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58209" r="-1200000" b="-14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640000" r="-741333" b="-14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 smtClean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8456" t="-717778" b="-1024444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Buffer full; 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8456" t="-1191304" b="-510870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… and grabs data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848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8456" t="-1455319" b="-208511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 </a:t>
                          </a:r>
                          <a:r>
                            <a:rPr lang="en-US" altLang="ko-KR" sz="1200" b="1" dirty="0" err="1" smtClean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! No data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4292922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problem arises for a simple reason:</a:t>
                </a:r>
              </a:p>
              <a:p>
                <a:pPr lvl="1"/>
                <a:r>
                  <a:rPr lang="en-US" altLang="ko-KR" dirty="0"/>
                  <a:t>After the producer woke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but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ever ran, the state of the bounded buffer </a:t>
                </a:r>
                <a:r>
                  <a:rPr lang="en-US" altLang="ko-KR" i="1" dirty="0"/>
                  <a:t>changed by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There is no guarantee that when the woken thread runs, the state will still be as desired </a:t>
                </a:r>
                <a:r>
                  <a:rPr lang="en-US" altLang="ko-KR" dirty="0">
                    <a:sym typeface="Wingdings" pitchFamily="2" charset="2"/>
                  </a:rPr>
                  <a:t> </a:t>
                </a:r>
                <a:r>
                  <a:rPr lang="en-US" altLang="ko-KR" u="sng" dirty="0">
                    <a:sym typeface="Wingdings" pitchFamily="2" charset="2"/>
                  </a:rPr>
                  <a:t>Mesa semantics</a:t>
                </a:r>
                <a:r>
                  <a:rPr lang="en-US" altLang="ko-KR" dirty="0">
                    <a:sym typeface="Wingdings" pitchFamily="2" charset="2"/>
                  </a:rPr>
                  <a:t>.</a:t>
                </a:r>
              </a:p>
              <a:p>
                <a:pPr lvl="2"/>
                <a:r>
                  <a:rPr lang="en-US" altLang="ko-KR" dirty="0"/>
                  <a:t>Virtually every system ever built employs </a:t>
                </a:r>
                <a:r>
                  <a:rPr lang="en-US" altLang="ko-KR" i="1" dirty="0"/>
                  <a:t>Mesa semantics</a:t>
                </a:r>
                <a:r>
                  <a:rPr lang="en-US" altLang="ko-KR" dirty="0"/>
                  <a:t>.</a:t>
                </a:r>
              </a:p>
              <a:p>
                <a:pPr lvl="2"/>
                <a:endParaRPr lang="ko-KR" altLang="en-US" dirty="0"/>
              </a:p>
              <a:p>
                <a:pPr lvl="1"/>
                <a:r>
                  <a:rPr lang="en-US" altLang="ko-KR" u="sng" dirty="0"/>
                  <a:t>Hoare semantics</a:t>
                </a:r>
                <a:r>
                  <a:rPr lang="en-US" altLang="ko-KR" dirty="0"/>
                  <a:t> provides a stronger guarantee that the woken thread will run immediately upon being woken.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07879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While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Consumer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wakes up and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re-checks</a:t>
                </a:r>
                <a:r>
                  <a:rPr lang="en-US" altLang="ko-KR" dirty="0"/>
                  <a:t> the state of the shared variable.</a:t>
                </a:r>
              </a:p>
              <a:p>
                <a:pPr lvl="1"/>
                <a:r>
                  <a:rPr lang="en-US" altLang="ko-KR" dirty="0"/>
                  <a:t>If the buffer is empty, the consumer simply goes back to sleep.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755576" y="1988840"/>
            <a:ext cx="763284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92073283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Locks: The Basic 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Ensure that any </a:t>
            </a:r>
            <a:r>
              <a:rPr lang="en-US" altLang="ko-KR" b="1" dirty="0"/>
              <a:t>critical section </a:t>
            </a:r>
            <a:r>
              <a:rPr lang="en-US" altLang="ko-KR" dirty="0"/>
              <a:t>executes as if it were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single atomic instruction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An example: the canonical update of a shared variable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Add some code around the critical section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0288" y="2420888"/>
            <a:ext cx="59899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balance = balance + 1;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3810526"/>
            <a:ext cx="770485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some globally-allocated lock ‘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’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   …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 lock(&amp;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   balance = balance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   unlock(&amp;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15073757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 simple rule to remember with condition variables is to </a:t>
            </a:r>
            <a:r>
              <a:rPr lang="en-US" altLang="ko-KR" b="1" dirty="0"/>
              <a:t>always use while loops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However, this code still has a bug (</a:t>
            </a:r>
            <a:r>
              <a:rPr lang="en-US" altLang="ko-KR" i="1" dirty="0"/>
              <a:t>next page</a:t>
            </a:r>
            <a:r>
              <a:rPr lang="en-US" altLang="ko-KR" dirty="0"/>
              <a:t>).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980728"/>
            <a:ext cx="7632848" cy="289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Cont.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</p:spTree>
    <p:extLst>
      <p:ext uri="{BB962C8B-B14F-4D97-AF65-F5344CB8AC3E}">
        <p14:creationId xmlns:p14="http://schemas.microsoft.com/office/powerpoint/2010/main" val="3050311040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43609" y="980728"/>
              <a:ext cx="6768753" cy="49873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awoken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Must sleep (full)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Recheck condition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grabs data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Oops! Woke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𝒄</m:t>
                                  </m:r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73239252"/>
                  </p:ext>
                </p:extLst>
              </p:nvPr>
            </p:nvGraphicFramePr>
            <p:xfrm>
              <a:off x="1043609" y="980728"/>
              <a:ext cx="6768753" cy="49873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/>
                    <a:gridCol w="1028687"/>
                    <a:gridCol w="411473"/>
                    <a:gridCol w="1049261"/>
                    <a:gridCol w="462907"/>
                    <a:gridCol w="997827"/>
                    <a:gridCol w="730367"/>
                    <a:gridCol w="1656184"/>
                  </a:tblGrid>
                  <a:tr h="32391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t="-1887" r="-1464789" b="-145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58209" t="-1887" r="-1200000" b="-145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640000" t="-1887" r="-741333" b="-145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 smtClean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 smtClean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 smtClean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 smtClean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8456" t="-1020000" b="-71777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Must sleep (full)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Recheck condition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8456" t="-1620000" b="-11777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8456" t="-1720000" b="-1777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5203108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 consumer should not wake other consumers, only producers, and vice-versa.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2)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43609" y="980728"/>
              <a:ext cx="6768753" cy="22441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(</a:t>
                          </a:r>
                          <a:r>
                            <a:rPr lang="en-US" altLang="ko-KR" sz="1200" i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cont.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Everyone asleep …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3533241"/>
                  </p:ext>
                </p:extLst>
              </p:nvPr>
            </p:nvGraphicFramePr>
            <p:xfrm>
              <a:off x="1043609" y="980728"/>
              <a:ext cx="6768753" cy="22441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/>
                    <a:gridCol w="1028687"/>
                    <a:gridCol w="411473"/>
                    <a:gridCol w="1049261"/>
                    <a:gridCol w="462907"/>
                    <a:gridCol w="997827"/>
                    <a:gridCol w="730367"/>
                    <a:gridCol w="1656184"/>
                  </a:tblGrid>
                  <a:tr h="32391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t="-1887" r="-1464789" b="-6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58209" t="-1887" r="-1200000" b="-6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640000" t="-1887" r="-741333" b="-6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(</a:t>
                          </a:r>
                          <a:r>
                            <a:rPr lang="en-US" altLang="ko-KR" sz="1200" i="1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cont.</a:t>
                          </a: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 smtClean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 smtClean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 smtClean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Everyone asleep …</a:t>
                          </a:r>
                          <a:endParaRPr lang="ko-KR" altLang="en-US" sz="1200" b="1" dirty="0" smtClean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3130013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single Buffer Producer/Consumer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</a:t>
            </a:r>
            <a:r>
              <a:rPr lang="en-US" altLang="ko-KR" dirty="0">
                <a:solidFill>
                  <a:srgbClr val="FF0000"/>
                </a:solidFill>
              </a:rPr>
              <a:t>two </a:t>
            </a:r>
            <a:r>
              <a:rPr lang="en-US" altLang="ko-KR" dirty="0"/>
              <a:t>condition variables and while</a:t>
            </a:r>
          </a:p>
          <a:p>
            <a:pPr lvl="1"/>
            <a:r>
              <a:rPr lang="en-US" altLang="ko-KR" b="1" dirty="0"/>
              <a:t>Producer</a:t>
            </a:r>
            <a:r>
              <a:rPr lang="en-US" altLang="ko-KR" dirty="0"/>
              <a:t> threads wait on the condition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altLang="ko-KR" dirty="0"/>
              <a:t>, and signals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fill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Consumer</a:t>
            </a:r>
            <a:r>
              <a:rPr lang="en-US" altLang="ko-KR" dirty="0"/>
              <a:t> threads wait on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fill</a:t>
            </a:r>
            <a:r>
              <a:rPr lang="en-US" altLang="ko-KR" dirty="0"/>
              <a:t> and signal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2481277"/>
            <a:ext cx="763284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empty, fill;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(&amp;fill);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85358204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single Buffer Producer/Consumer Solution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1124163"/>
            <a:ext cx="7632848" cy="289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Cont.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(&amp;fill,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</p:spTree>
    <p:extLst>
      <p:ext uri="{BB962C8B-B14F-4D97-AF65-F5344CB8AC3E}">
        <p14:creationId xmlns:p14="http://schemas.microsoft.com/office/powerpoint/2010/main" val="4024744901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Final Producer/Consumer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</a:t>
            </a:r>
            <a:r>
              <a:rPr lang="en-US" altLang="ko-KR" b="1" dirty="0"/>
              <a:t>concurrency</a:t>
            </a:r>
            <a:r>
              <a:rPr lang="en-US" altLang="ko-KR" dirty="0"/>
              <a:t> and </a:t>
            </a:r>
            <a:r>
              <a:rPr lang="en-US" altLang="ko-KR" b="1" dirty="0"/>
              <a:t>efficiency </a:t>
            </a:r>
            <a:r>
              <a:rPr lang="en-US" altLang="ko-KR" b="1" dirty="0">
                <a:sym typeface="Wingdings" pitchFamily="2" charset="2"/>
              </a:rPr>
              <a:t> </a:t>
            </a:r>
            <a:r>
              <a:rPr lang="en-US" altLang="ko-KR" dirty="0"/>
              <a:t>Add more buffer slots.</a:t>
            </a:r>
          </a:p>
          <a:p>
            <a:pPr lvl="1"/>
            <a:r>
              <a:rPr lang="en-US" altLang="ko-KR" dirty="0"/>
              <a:t>Allow concurrent production or consuming to take place.</a:t>
            </a:r>
          </a:p>
          <a:p>
            <a:pPr lvl="1"/>
            <a:r>
              <a:rPr lang="en-US" altLang="ko-KR" dirty="0"/>
              <a:t>Reduce context switches.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2348880"/>
            <a:ext cx="7632848" cy="3754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buffer[MAX];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fill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use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buffer[fill] = 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fill = (fill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% MAX;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count++;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buffer[use];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    use = (use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% MAX;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    count--;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6090403"/>
            <a:ext cx="285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Final Put and Get Routines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037764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Final Producer/Consumer Solution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1017022"/>
            <a:ext cx="7632848" cy="48320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empty, full;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(count == MAX)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while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(&amp;full,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c4</a:t>
            </a:r>
          </a:p>
        </p:txBody>
      </p:sp>
    </p:spTree>
    <p:extLst>
      <p:ext uri="{BB962C8B-B14F-4D97-AF65-F5344CB8AC3E}">
        <p14:creationId xmlns:p14="http://schemas.microsoft.com/office/powerpoint/2010/main" val="2552757525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Final Producer/Consumer Solution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p2: </a:t>
            </a:r>
            <a:r>
              <a:rPr lang="en-US" altLang="ko-KR" b="1" dirty="0"/>
              <a:t>A producer</a:t>
            </a:r>
            <a:r>
              <a:rPr lang="en-US" altLang="ko-KR" dirty="0"/>
              <a:t> only sleeps if all buffers are currently filled.</a:t>
            </a:r>
          </a:p>
          <a:p>
            <a:pPr lvl="1"/>
            <a:r>
              <a:rPr lang="en-US" altLang="ko-KR" dirty="0"/>
              <a:t>c2: </a:t>
            </a:r>
            <a:r>
              <a:rPr lang="en-US" altLang="ko-KR" b="1" dirty="0"/>
              <a:t>A consumer </a:t>
            </a:r>
            <a:r>
              <a:rPr lang="en-US" altLang="ko-KR" dirty="0"/>
              <a:t>only sleeps if all buffers are currently empty.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1017022"/>
            <a:ext cx="763284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Cont.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2540" y="2401143"/>
            <a:ext cx="3162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Final Working Solution (Cont.)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529528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Covering Conditions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Assume there are zero bytes free</a:t>
                </a:r>
              </a:p>
              <a:p>
                <a:pPr lvl="1"/>
                <a:r>
                  <a:rPr lang="en-US" altLang="ko-KR" dirty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calls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allocate(100)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calls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allocate(10)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wait on the condition and go to sleep.</a:t>
                </a:r>
              </a:p>
              <a:p>
                <a:pPr lvl="1"/>
                <a:r>
                  <a:rPr lang="en-US" altLang="ko-KR" dirty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calls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free(50)</a:t>
                </a:r>
                <a:r>
                  <a:rPr lang="en-US" altLang="ko-KR" dirty="0"/>
                  <a:t>.</a:t>
                </a: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/>
          <p:cNvSpPr/>
          <p:nvPr/>
        </p:nvSpPr>
        <p:spPr>
          <a:xfrm>
            <a:off x="1043608" y="3717032"/>
            <a:ext cx="669674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Which waiting thread should be woken up?</a:t>
            </a:r>
          </a:p>
        </p:txBody>
      </p:sp>
    </p:spTree>
    <p:extLst>
      <p:ext uri="{BB962C8B-B14F-4D97-AF65-F5344CB8AC3E}">
        <p14:creationId xmlns:p14="http://schemas.microsoft.com/office/powerpoint/2010/main" val="2489948090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Covering Conditions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974333"/>
            <a:ext cx="763284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how many bytes of the heap are free?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MAX_HEAP_SIZE;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need lock and condition too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allocate(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size)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...;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from heap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-= size;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free(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+= size;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whom to signal??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}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7823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Locks: The Basic 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 variable holds </a:t>
            </a:r>
            <a:r>
              <a:rPr lang="en-US" altLang="ko-KR" u="sng" dirty="0"/>
              <a:t>the state of </a:t>
            </a:r>
            <a:r>
              <a:rPr lang="en-US" altLang="ko-KR" dirty="0"/>
              <a:t>the lock.</a:t>
            </a:r>
          </a:p>
          <a:p>
            <a:pPr lvl="1"/>
            <a:r>
              <a:rPr lang="en-US" altLang="ko-KR" b="1" dirty="0"/>
              <a:t>available </a:t>
            </a:r>
            <a:r>
              <a:rPr lang="en-US" altLang="ko-KR" dirty="0"/>
              <a:t>(or </a:t>
            </a:r>
            <a:r>
              <a:rPr lang="en-US" altLang="ko-KR" b="1" dirty="0"/>
              <a:t>unlocked</a:t>
            </a:r>
            <a:r>
              <a:rPr lang="en-US" altLang="ko-KR" dirty="0"/>
              <a:t> or </a:t>
            </a:r>
            <a:r>
              <a:rPr lang="en-US" altLang="ko-KR" b="1" dirty="0"/>
              <a:t>free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No thread holds the lock. 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acquired</a:t>
            </a:r>
            <a:r>
              <a:rPr lang="en-US" altLang="ko-KR" dirty="0"/>
              <a:t> (or </a:t>
            </a:r>
            <a:r>
              <a:rPr lang="en-US" altLang="ko-KR" b="1" dirty="0"/>
              <a:t>locked</a:t>
            </a:r>
            <a:r>
              <a:rPr lang="en-US" altLang="ko-KR" dirty="0"/>
              <a:t> or </a:t>
            </a:r>
            <a:r>
              <a:rPr lang="en-US" altLang="ko-KR" b="1" dirty="0"/>
              <a:t>held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Exactly one thread holds the lock and </a:t>
            </a:r>
            <a:r>
              <a:rPr lang="en-US" altLang="ko-KR"/>
              <a:t>presumably is </a:t>
            </a:r>
            <a:r>
              <a:rPr lang="en-US" altLang="ko-KR" dirty="0"/>
              <a:t>in a critical section.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723092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Covering Conditions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 (Suggested by Lampson and </a:t>
            </a:r>
            <a:r>
              <a:rPr lang="en-US" altLang="ko-KR" dirty="0" err="1"/>
              <a:t>Redell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Replace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pthread_cond_signal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pthread_cond_broadcast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pthread_cond_broadcast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altLang="ko-KR" dirty="0"/>
              <a:t>Wake up </a:t>
            </a:r>
            <a:r>
              <a:rPr lang="en-US" altLang="ko-KR" b="1" dirty="0"/>
              <a:t>all waiting threads.</a:t>
            </a:r>
          </a:p>
          <a:p>
            <a:pPr lvl="2"/>
            <a:r>
              <a:rPr lang="en-US" altLang="ko-KR" u="sng" dirty="0"/>
              <a:t>Cost</a:t>
            </a:r>
            <a:r>
              <a:rPr lang="en-US" altLang="ko-KR" dirty="0"/>
              <a:t>: too many threads might be woken.</a:t>
            </a:r>
          </a:p>
          <a:p>
            <a:pPr lvl="2"/>
            <a:r>
              <a:rPr lang="en-US" altLang="ko-KR" dirty="0"/>
              <a:t>Threads that shouldn’t be awake will simply wake up, re-check the condition, and then go back to sleep.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054166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US" altLang="ko-KR" dirty="0"/>
              <a:t>Lock</a:t>
            </a:r>
          </a:p>
          <a:p>
            <a:pPr lvl="1"/>
            <a:r>
              <a:rPr lang="en-HK" altLang="ko-KR" dirty="0" err="1"/>
              <a:t>Pthread</a:t>
            </a:r>
            <a:r>
              <a:rPr lang="en-HK" altLang="ko-KR" dirty="0"/>
              <a:t> lock</a:t>
            </a:r>
            <a:endParaRPr lang="en-US" altLang="ko-KR" dirty="0"/>
          </a:p>
          <a:p>
            <a:pPr lvl="1"/>
            <a:r>
              <a:rPr lang="en-US" altLang="ko-KR" dirty="0"/>
              <a:t>Implementation</a:t>
            </a:r>
          </a:p>
          <a:p>
            <a:pPr lvl="2"/>
            <a:r>
              <a:rPr lang="en-US" altLang="ko-KR" dirty="0"/>
              <a:t>Test and Set</a:t>
            </a:r>
          </a:p>
          <a:p>
            <a:pPr lvl="2"/>
            <a:r>
              <a:rPr lang="en-US" dirty="0"/>
              <a:t>Spin lock based on test-and-set</a:t>
            </a:r>
          </a:p>
          <a:p>
            <a:r>
              <a:rPr lang="en-HK" dirty="0"/>
              <a:t>Condition Variable</a:t>
            </a:r>
          </a:p>
          <a:p>
            <a:pPr lvl="1"/>
            <a:r>
              <a:rPr lang="en-HK" dirty="0" err="1"/>
              <a:t>Pthread</a:t>
            </a:r>
            <a:r>
              <a:rPr lang="en-HK" dirty="0"/>
              <a:t> condition variable</a:t>
            </a:r>
          </a:p>
          <a:p>
            <a:pPr lvl="1"/>
            <a:r>
              <a:rPr lang="en-HK" dirty="0"/>
              <a:t>Consumer/Producer</a:t>
            </a:r>
          </a:p>
          <a:p>
            <a:r>
              <a:rPr lang="en-US" dirty="0"/>
              <a:t>Next: Semaphore</a:t>
            </a:r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semantics of the lock()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lock()</a:t>
            </a:r>
          </a:p>
          <a:p>
            <a:pPr lvl="1"/>
            <a:r>
              <a:rPr lang="en-US" altLang="ko-KR" b="1" dirty="0"/>
              <a:t>Try to </a:t>
            </a:r>
            <a:r>
              <a:rPr lang="en-US" altLang="ko-KR" dirty="0"/>
              <a:t>acquire the lock.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u="sng" dirty="0"/>
              <a:t>no other thread holds</a:t>
            </a:r>
            <a:r>
              <a:rPr lang="en-US" altLang="ko-KR" dirty="0"/>
              <a:t> the lock, the thread will </a:t>
            </a:r>
            <a:r>
              <a:rPr lang="en-US" altLang="ko-KR" b="1" dirty="0"/>
              <a:t>acquire</a:t>
            </a:r>
            <a:r>
              <a:rPr lang="en-US" altLang="ko-KR" dirty="0"/>
              <a:t> the lock.</a:t>
            </a:r>
          </a:p>
          <a:p>
            <a:pPr lvl="1"/>
            <a:r>
              <a:rPr lang="en-US" altLang="ko-KR" b="1" dirty="0"/>
              <a:t>Enter</a:t>
            </a:r>
            <a:r>
              <a:rPr lang="en-US" altLang="ko-KR" dirty="0"/>
              <a:t> the </a:t>
            </a:r>
            <a:r>
              <a:rPr lang="en-US" altLang="ko-KR" i="1" dirty="0"/>
              <a:t>critical section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This thread is said to be </a:t>
            </a:r>
            <a:r>
              <a:rPr lang="en-US" altLang="ko-KR" u="sng" dirty="0"/>
              <a:t>the owner of</a:t>
            </a:r>
            <a:r>
              <a:rPr lang="en-US" altLang="ko-KR" dirty="0"/>
              <a:t> the lock.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Other threads are </a:t>
            </a:r>
            <a:r>
              <a:rPr lang="en-US" altLang="ko-KR" i="1" dirty="0"/>
              <a:t>prevented from </a:t>
            </a:r>
            <a:r>
              <a:rPr lang="en-US" altLang="ko-KR" dirty="0"/>
              <a:t>entering the critical section while the first thread that holds the lock is in there.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70366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Pthread</a:t>
            </a:r>
            <a:r>
              <a:rPr lang="en-US" altLang="ko-KR" dirty="0"/>
              <a:t> Locks - </a:t>
            </a:r>
            <a:r>
              <a:rPr lang="en-US" altLang="ko-KR" dirty="0" err="1"/>
              <a:t>mutex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name that the POSIX library uses for a </a:t>
            </a:r>
            <a:r>
              <a:rPr lang="en-US" altLang="ko-KR" u="sng" dirty="0"/>
              <a:t>lock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Used to provide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 </a:t>
            </a:r>
            <a:r>
              <a:rPr lang="en-US" altLang="ko-KR" dirty="0"/>
              <a:t>between threads.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 may be using </a:t>
            </a:r>
            <a:r>
              <a:rPr lang="en-US" altLang="ko-KR" i="1" dirty="0"/>
              <a:t>different locks </a:t>
            </a:r>
            <a:r>
              <a:rPr lang="en-US" altLang="ko-KR" dirty="0"/>
              <a:t>to protect </a:t>
            </a:r>
            <a:r>
              <a:rPr lang="en-US" altLang="ko-KR" i="1" dirty="0"/>
              <a:t>different variables </a:t>
            </a:r>
            <a:r>
              <a:rPr lang="en-US" altLang="ko-KR" dirty="0">
                <a:sym typeface="Wingdings" panose="05000000000000000000" pitchFamily="2" charset="2"/>
              </a:rPr>
              <a:t> Increase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concurrency</a:t>
            </a:r>
            <a:r>
              <a:rPr lang="en-US" altLang="ko-KR" dirty="0">
                <a:sym typeface="Wingdings" panose="05000000000000000000" pitchFamily="2" charset="2"/>
              </a:rPr>
              <a:t> (a more </a:t>
            </a:r>
            <a:r>
              <a:rPr lang="en-US" altLang="ko-KR" b="1" dirty="0">
                <a:sym typeface="Wingdings" panose="05000000000000000000" pitchFamily="2" charset="2"/>
              </a:rPr>
              <a:t>fine-grained</a:t>
            </a:r>
            <a:r>
              <a:rPr lang="en-US" altLang="ko-KR" dirty="0">
                <a:sym typeface="Wingdings" panose="05000000000000000000" pitchFamily="2" charset="2"/>
              </a:rPr>
              <a:t> approach).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916832"/>
            <a:ext cx="82809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  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wrapper for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  balance = balance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327429373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A 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Efficient locks</a:t>
            </a:r>
            <a:r>
              <a:rPr lang="en-US" altLang="ko-KR" dirty="0"/>
              <a:t> provided mutual exclusion at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low cost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Building a lock need some help from the </a:t>
            </a:r>
            <a:r>
              <a:rPr lang="en-US" altLang="ko-KR" b="1" dirty="0"/>
              <a:t>hardware</a:t>
            </a:r>
            <a:r>
              <a:rPr lang="en-US" altLang="ko-KR" dirty="0"/>
              <a:t> and the </a:t>
            </a:r>
            <a:r>
              <a:rPr lang="en-US" altLang="ko-KR" b="1" dirty="0"/>
              <a:t>OS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12816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locks – Basic criteria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Mutual exclusion</a:t>
            </a:r>
          </a:p>
          <a:p>
            <a:pPr lvl="1"/>
            <a:r>
              <a:rPr lang="en-US" altLang="ko-KR" dirty="0"/>
              <a:t>Does the lock work, preventing multiple threads from entering </a:t>
            </a:r>
            <a:r>
              <a:rPr lang="en-US" altLang="ko-KR" i="1" dirty="0"/>
              <a:t>a critical section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Fairness</a:t>
            </a:r>
          </a:p>
          <a:p>
            <a:pPr lvl="1"/>
            <a:r>
              <a:rPr lang="en-US" altLang="ko-KR" dirty="0"/>
              <a:t>Does each thread contending for the lock get a fair shot at acquiring it once it is free? (Starvation)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Performance</a:t>
            </a:r>
          </a:p>
          <a:p>
            <a:pPr lvl="1"/>
            <a:r>
              <a:rPr lang="en-US" altLang="ko-KR" dirty="0"/>
              <a:t>The time overheads added by using the lock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716124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106537</TotalTime>
  <Words>5206</Words>
  <Application>Microsoft Office PowerPoint</Application>
  <PresentationFormat>On-screen Show (4:3)</PresentationFormat>
  <Paragraphs>939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Courier</vt:lpstr>
      <vt:lpstr>HY견고딕</vt:lpstr>
      <vt:lpstr>맑은 고딕</vt:lpstr>
      <vt:lpstr>Cambria Math</vt:lpstr>
      <vt:lpstr>Courier New</vt:lpstr>
      <vt:lpstr>Tahoma</vt:lpstr>
      <vt:lpstr>Times New Roman</vt:lpstr>
      <vt:lpstr>Wingdings</vt:lpstr>
      <vt:lpstr>양식_공청회_발표자료-총괄-양식</vt:lpstr>
      <vt:lpstr>Lecture 14: Concurrency – Lock and Conditional Variable</vt:lpstr>
      <vt:lpstr>PowerPoint Presentation</vt:lpstr>
      <vt:lpstr>PowerPoint Presentation</vt:lpstr>
      <vt:lpstr>Locks: The Basic Idea</vt:lpstr>
      <vt:lpstr>Locks: The Basic Idea</vt:lpstr>
      <vt:lpstr>The semantics of the lock()</vt:lpstr>
      <vt:lpstr>Pthread Locks - mutex</vt:lpstr>
      <vt:lpstr>Building A Lock</vt:lpstr>
      <vt:lpstr>Evaluating locks – Basic criteria</vt:lpstr>
      <vt:lpstr>Controlling Interrupts</vt:lpstr>
      <vt:lpstr>Why hardware support needed?</vt:lpstr>
      <vt:lpstr>Why hardware support needed? (Cont.)</vt:lpstr>
      <vt:lpstr>Test And Set (Atomic Exchange)</vt:lpstr>
      <vt:lpstr>A Simple Spin Lock using test-and-set</vt:lpstr>
      <vt:lpstr>Evaluating Spin Locks</vt:lpstr>
      <vt:lpstr>So Much Spinning</vt:lpstr>
      <vt:lpstr>A Simple Approach: Just Yield</vt:lpstr>
      <vt:lpstr>Using Queues: Sleeping Instead of Spinning</vt:lpstr>
      <vt:lpstr>Two-Phase Locks</vt:lpstr>
      <vt:lpstr>PowerPoint Presentation</vt:lpstr>
      <vt:lpstr>Condition Variables</vt:lpstr>
      <vt:lpstr>Condition Variables (Cont.)</vt:lpstr>
      <vt:lpstr>Parent waiting fore child: Spin-based Approach</vt:lpstr>
      <vt:lpstr>How to wait for a condition</vt:lpstr>
      <vt:lpstr>Definition and Routines</vt:lpstr>
      <vt:lpstr>Parent waiting for Child: Use a condition variable</vt:lpstr>
      <vt:lpstr>Parent waiting for Child: Use a condition variable</vt:lpstr>
      <vt:lpstr>Parent waiting for Child: Use a condition variable</vt:lpstr>
      <vt:lpstr>The importance of the state variable done</vt:lpstr>
      <vt:lpstr>Another poor implementation</vt:lpstr>
      <vt:lpstr>The Producer / Consumer (Bound Buffer) Problem</vt:lpstr>
      <vt:lpstr>Bounded buffer</vt:lpstr>
      <vt:lpstr>The Put and Get Routines (Version 1)</vt:lpstr>
      <vt:lpstr>Producer/Consumer Threads (Version 1)</vt:lpstr>
      <vt:lpstr>Producer/Consumer: Single CV and If Statement</vt:lpstr>
      <vt:lpstr>Producer/Consumer: Single CV and If Statement</vt:lpstr>
      <vt:lpstr>Thread Trace: Broken Solution (Version 1)</vt:lpstr>
      <vt:lpstr>Thread Trace: Broken Solution (Version 1)</vt:lpstr>
      <vt:lpstr>Producer/Consumer: Single CV and While</vt:lpstr>
      <vt:lpstr>Producer/Consumer: Single CV and While</vt:lpstr>
      <vt:lpstr>Thread Trace: Broken Solution (Version 2)</vt:lpstr>
      <vt:lpstr>Thread Trace: Broken Solution (Version 2) (Cont.)</vt:lpstr>
      <vt:lpstr>The single Buffer Producer/Consumer Solution</vt:lpstr>
      <vt:lpstr>The single Buffer Producer/Consumer Solution</vt:lpstr>
      <vt:lpstr>The Final Producer/Consumer Solution</vt:lpstr>
      <vt:lpstr>The Final Producer/Consumer Solution (Cont.)</vt:lpstr>
      <vt:lpstr>The Final Producer/Consumer Solution (Cont.)</vt:lpstr>
      <vt:lpstr>Covering Conditions</vt:lpstr>
      <vt:lpstr>Covering Conditions (Cont.)</vt:lpstr>
      <vt:lpstr>Covering Conditions (Cont.)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User-level Programming    via System Calls (File &amp; Directory)</dc:title>
  <cp:lastModifiedBy>Zili Shao (CSD)</cp:lastModifiedBy>
  <cp:revision>144</cp:revision>
  <cp:lastPrinted>2015-03-03T01:48:46Z</cp:lastPrinted>
  <dcterms:created xsi:type="dcterms:W3CDTF">2011-05-01T06:09:10Z</dcterms:created>
  <dcterms:modified xsi:type="dcterms:W3CDTF">2021-11-17T01:44:26Z</dcterms:modified>
</cp:coreProperties>
</file>