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45"/>
  </p:normalViewPr>
  <p:slideViewPr>
    <p:cSldViewPr>
      <p:cViewPr varScale="1">
        <p:scale>
          <a:sx n="119" d="100"/>
          <a:sy n="119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CA93B1-A61B-D841-8B78-FAC603F455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C12704F-A20C-2643-A186-8CDB92FDB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BD2382C-950E-6145-9351-DF9886A13A9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3CE8AF3-F47C-074D-8420-CD0386D072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1F033A1-8551-3145-9AA0-39E0C9D382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4BCA46C4-3410-7740-823A-963E6E387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C8574A54-BD9B-D24C-8785-5FE762F19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9DFA76-17E1-2A4B-8D83-44130AB25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518D5-A903-7E4D-A070-D430055F4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676B5C-E66B-2C47-9925-8BC16A750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4514-1EF6-6C41-8DFC-B806BCA42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79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8D41BE-28F7-1B4C-8B4F-370633654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CAB8BD-F2E2-9A46-BEA3-8A6A6BCA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0A649A-F8E1-BB4D-9388-50BBBA33E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83D2-769A-6444-B561-8008FFE756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8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840955-0547-5842-853E-B2BE8CD0B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23D349-BA33-5A4C-ACC6-675404AD3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1D6A3A-B4D6-514A-A0F8-7E92AE259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65FBB-89EC-FA43-A717-36F7A464B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C33E-6E44-8048-96EA-7E5216EF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439DA1-139F-6E49-BC6C-723244AB5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1F6A1A-F545-CB42-989D-AC5E94349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101F-9E5F-9249-9862-3CE55B3BB7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27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CEF168-925F-4A4E-BF36-AAA7083EE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2D204-F6E4-AE4A-A3F2-AAA670614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30C2C2-E356-4348-ADCF-01A081D51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CF63-A36F-AE4B-A58B-F454462B6A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95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260DF-ED74-9B43-8173-4915E55E6E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8D145-F6DA-784A-A6CA-0417FD938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5C589-6E07-BA43-962D-6CFAEEC41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27A75-7A4E-F64C-9170-1B65440637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A0C8DB-0B4C-7A44-8129-D2F6EBB2C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872DF0-5535-0547-B313-49A4E30F0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8BB327-D5D0-214C-A9A4-7391D6531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C1E0-6E68-684B-9630-74530A4FBB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62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7FA61D-892F-B94D-B117-A4BF5FF04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359DB-8F88-3F4D-BDA9-EE49A0005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19CF00-ADA4-E749-9A5E-E4F099BC2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F21DE-5039-9D4E-8265-B24C97B74B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95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7652A2-99B0-F240-817F-38053C14CF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8AFBCB-615F-754E-9067-3A9485171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B9179F-6BCB-D845-A5AA-33B2F3FB4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90635-80B8-CA47-B91D-2166049991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46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C832E-A2F0-4A4E-B8FC-7CAAC10B9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B49AC-8830-8249-A1F0-1C14D9CE9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BB7D4-FFDB-8F49-9F2C-B440FAC48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A29B-6602-BD46-91DC-EE3C884B36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60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045A4-645B-4F46-A743-32BC13EC6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F8289-2910-5747-920C-3CB47EF0A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1206C-4E9B-4D4A-9FE6-6EF147ED3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48F38-48C3-5848-9921-88530550C6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8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FBCA1E-1D87-1A45-AED3-1B9FABB02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EEA3F3-01F3-274B-969B-6284A563E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442E8C3-D3C6-9844-A17A-1E602C139F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61D2FF-B36B-C742-A48A-A379E60971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7D0037C-8401-2E44-8C9D-71562E60B5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452281B-98BA-454B-9A62-151AF73D1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BD389B01-2240-A44A-9547-CF74357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C7BA1-8602-8A4D-9372-9968634BEE0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745FE65-41C2-2A4D-83A3-66D45F2DA2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Introduction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F19F404-50AC-2E4A-AA3D-F8951CD3B1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C224B1F8-5A82-BE40-99EC-86D8F99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41DD3-9F6D-C34D-ABAB-736FD0E62B6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38D780B-AF28-B34A-868C-09CD60953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Semantic data model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A9BE70E-3739-6243-838C-252960EEF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semantic data model is a more abstract, high-level data model.</a:t>
            </a:r>
          </a:p>
          <a:p>
            <a:pPr lvl="1" eaLnBrk="1" hangingPunct="1"/>
            <a:r>
              <a:rPr lang="en-US" altLang="en-US"/>
              <a:t>For a user to come up with a good initial description of the data in an enterprise.</a:t>
            </a:r>
          </a:p>
          <a:p>
            <a:pPr eaLnBrk="1" hangingPunct="1"/>
            <a:r>
              <a:rPr lang="en-US" altLang="en-US"/>
              <a:t>Entity-relationship (ER) model</a:t>
            </a:r>
          </a:p>
          <a:p>
            <a:pPr lvl="1" eaLnBrk="1" hangingPunct="1"/>
            <a:r>
              <a:rPr lang="en-US" altLang="en-US"/>
              <a:t>A widely used semantic data model.</a:t>
            </a:r>
          </a:p>
          <a:p>
            <a:pPr lvl="1" eaLnBrk="1" hangingPunct="1"/>
            <a:r>
              <a:rPr lang="en-US" altLang="en-US"/>
              <a:t>Allows us to pictorially denote entities and the relationships among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0621C903-E849-5145-90A7-656F0C70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8E426-23AF-A54D-9D0D-1A06C52BDE9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4578" name="Line 2">
            <a:extLst>
              <a:ext uri="{FF2B5EF4-FFF2-40B4-BE49-F238E27FC236}">
                <a16:creationId xmlns:a16="http://schemas.microsoft.com/office/drawing/2014/main" id="{8B8D274D-2A35-9B42-8E96-7A18B8ED2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3D661971-D029-BC48-AFBE-B7FD14AE3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C18604A2-A2BB-7F47-B34F-43533882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526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421FAF65-A7BA-614F-9ADF-F4AB0ACF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1143000" cy="1066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Borrower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5F58CF6-54E9-604E-9899-A24B5F5E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295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Customer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38925BF-0CAB-F948-A280-9438B727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6600"/>
            <a:ext cx="1295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16380DFC-AC9A-7444-B5F1-1D407BDFE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622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>
                <a:latin typeface="Arial" panose="020B0604020202020204" pitchFamily="34" charset="0"/>
              </a:rPr>
              <a:t>Customer-name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1B035351-3405-5B45-9005-191A6628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526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>
                <a:latin typeface="Arial" panose="020B0604020202020204" pitchFamily="34" charset="0"/>
              </a:rPr>
              <a:t>Customer-street</a:t>
            </a: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5A572497-4EED-7745-92F0-66420016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200">
                <a:latin typeface="Arial" panose="020B0604020202020204" pitchFamily="34" charset="0"/>
              </a:rPr>
              <a:t>Customer-city</a:t>
            </a:r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71CEB74C-80C7-B445-A294-AADF85E5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400">
                <a:latin typeface="Arial" panose="020B0604020202020204" pitchFamily="34" charset="0"/>
              </a:rPr>
              <a:t>Loan-number</a:t>
            </a:r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38DC501D-3ABF-374E-B282-E02FE3A4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400">
                <a:latin typeface="Arial" panose="020B0604020202020204" pitchFamily="34" charset="0"/>
              </a:rPr>
              <a:t>amount</a:t>
            </a:r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5ABCE962-6407-9847-A8AD-F0307B8A4E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286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9B625EE9-0185-2B45-AE9C-0326D7B74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286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08C29F86-9644-984C-82D2-8267D78B8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28956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3142CC4C-5A9C-CD47-90CC-DED41A54B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1940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E06EB17E-C9A3-9D42-8C85-586CA1EC04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2971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9136BE66-4750-CB4F-8761-0F68C9574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971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5ECC2328-B402-864E-A1BB-C819C8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4689475"/>
            <a:ext cx="365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An example of an ER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39B69BED-6CA1-5441-A97E-EEB92C06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78558-3A22-CF44-8105-1AEF7110596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AE38F36-9E2A-194F-AB0F-3923795EA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Relational data model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490F8FD-692C-9841-938A-D0A47E053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DBMS today are based on the relational data model.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Relation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the central data description construct in this model.</a:t>
            </a:r>
          </a:p>
          <a:p>
            <a:pPr lvl="1" eaLnBrk="1" hangingPunct="1"/>
            <a:r>
              <a:rPr lang="en-US" altLang="en-US"/>
              <a:t>It can be thought of as a set of records.</a:t>
            </a:r>
          </a:p>
          <a:p>
            <a:pPr lvl="1" eaLnBrk="1" hangingPunct="1"/>
            <a:r>
              <a:rPr lang="en-US" altLang="en-US"/>
              <a:t>A table with rows and columns.</a:t>
            </a:r>
          </a:p>
          <a:p>
            <a:pPr lvl="2" eaLnBrk="1" hangingPunct="1"/>
            <a:r>
              <a:rPr lang="en-US" altLang="en-US"/>
              <a:t>Row – a record</a:t>
            </a:r>
          </a:p>
          <a:p>
            <a:pPr lvl="2" eaLnBrk="1" hangingPunct="1"/>
            <a:r>
              <a:rPr lang="en-US" altLang="en-US"/>
              <a:t>Column – field, attribute.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4FC52239-F27A-3648-A3B4-CD23F82A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F17D67-C861-7A4F-AF7D-979E4367769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873CD53-C578-B14A-BFEA-590E0E98F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A description of data in terms of a data model is called a schema.</a:t>
            </a:r>
          </a:p>
          <a:p>
            <a:pPr eaLnBrk="1" hangingPunct="1"/>
            <a:r>
              <a:rPr lang="en-US" altLang="en-US" sz="2800"/>
              <a:t>The schema of the above table is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Students(</a:t>
            </a:r>
            <a:r>
              <a:rPr lang="en-US" altLang="en-US" sz="2800" i="1"/>
              <a:t>sid</a:t>
            </a:r>
            <a:r>
              <a:rPr lang="en-US" altLang="en-US" sz="2800"/>
              <a:t>: string, </a:t>
            </a:r>
            <a:r>
              <a:rPr lang="en-US" altLang="en-US" sz="2800" i="1"/>
              <a:t>name</a:t>
            </a:r>
            <a:r>
              <a:rPr lang="en-US" altLang="en-US" sz="2800"/>
              <a:t>: string, </a:t>
            </a:r>
            <a:r>
              <a:rPr lang="en-US" altLang="en-US" sz="2800" i="1"/>
              <a:t>login</a:t>
            </a:r>
            <a:r>
              <a:rPr lang="en-US" altLang="en-US" sz="2800"/>
              <a:t>: string,               	        </a:t>
            </a:r>
            <a:r>
              <a:rPr lang="en-US" altLang="en-US" sz="2800" i="1"/>
              <a:t>age</a:t>
            </a:r>
            <a:r>
              <a:rPr lang="en-US" altLang="en-US" sz="2800"/>
              <a:t>: integer, </a:t>
            </a:r>
            <a:r>
              <a:rPr lang="en-US" altLang="en-US" sz="2800" i="1"/>
              <a:t>gpa</a:t>
            </a:r>
            <a:r>
              <a:rPr lang="en-US" altLang="en-US" sz="2800"/>
              <a:t>: real)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17544" name="Group 136">
            <a:extLst>
              <a:ext uri="{FF2B5EF4-FFF2-40B4-BE49-F238E27FC236}">
                <a16:creationId xmlns:a16="http://schemas.microsoft.com/office/drawing/2014/main" id="{80A1C9FE-B9C5-DF40-A9CF-6F0BB07B90D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676275"/>
          <a:ext cx="7924800" cy="2378075"/>
        </p:xfrm>
        <a:graphic>
          <a:graphicData uri="http://schemas.openxmlformats.org/drawingml/2006/table">
            <a:tbl>
              <a:tblPr/>
              <a:tblGrid>
                <a:gridCol w="17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login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gpa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53666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Jones@cs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53688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Smith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Smith@ee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53650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Smith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Smith@math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53831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Madayan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Madayan@music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53832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Guldu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guldu@music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2.0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71" name="Text Box 131">
            <a:extLst>
              <a:ext uri="{FF2B5EF4-FFF2-40B4-BE49-F238E27FC236}">
                <a16:creationId xmlns:a16="http://schemas.microsoft.com/office/drawing/2014/main" id="{9DFEEF5D-D6E5-2A41-9F69-679CBD71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3200400"/>
            <a:ext cx="350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An example of a student relation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37F30883-8F77-1944-8935-91F7C98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2079F-4343-4549-B992-B825064F9F7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F217699-60D8-6B4B-82AF-4A6DE7851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Levels of Abstraction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8717524-BEB1-ED4F-9E5C-E22B39B33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 in a DBMS is described at three levels of abstraction, as illustrated below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C5140121-5A34-4448-990B-E13B0CE8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9784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F1B93427-7442-2643-A198-5CA96039E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50752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EFC884F8-793A-C542-842F-6B026183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8928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80CFFB00-7F0F-0D49-A529-E85F76BA9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51181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E6850712-8CC9-A446-A5C7-2D122116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4341813"/>
            <a:ext cx="2422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C8018951-9970-3044-A93B-C5103AB3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3656013"/>
            <a:ext cx="2846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980D55EF-6862-EB4A-AB4E-A32EEE8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817813"/>
            <a:ext cx="1119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C230509F-500D-CA44-98FC-A671FE1A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817813"/>
            <a:ext cx="1119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4ADB122E-C931-7240-AC32-CC841324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817813"/>
            <a:ext cx="11191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C20599CB-793D-6C47-85A7-29836052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8448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3DD048C1-7196-B942-84E9-EB7839A4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8448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DB76FE08-42F8-764F-95B4-A428C6F9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8448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A3295ED5-93E2-5849-8A6A-68ABB10D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36830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BB4A1BD1-C3A6-5543-9B40-7B447561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3688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103B3D07-A585-0A4F-8B98-C442590F0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2131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4E14521D-A903-1648-A2DC-9A67ABA57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32131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EB33E8CF-4902-7849-87F5-74F1375E4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32131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4923BB10-F0D6-0243-978D-BCFE99775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40513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7640C61F-D505-8246-9D90-072C3D0C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47371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51EA256C-113B-354D-9C95-EA0CB6D9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35581-11AF-594E-8008-383B87DC35A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C069FB8-CF2E-7741-9885-30700CF33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Physical level</a:t>
            </a:r>
          </a:p>
          <a:p>
            <a:pPr lvl="1" eaLnBrk="1" hangingPunct="1"/>
            <a:r>
              <a:rPr lang="en-US" altLang="en-US"/>
              <a:t>how and where data are actually stored, low level data structures are specified at this level.</a:t>
            </a:r>
          </a:p>
          <a:p>
            <a:pPr lvl="2" eaLnBrk="1" hangingPunct="1"/>
            <a:r>
              <a:rPr lang="en-US" altLang="en-US"/>
              <a:t>File organizations and indexes etc.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C661006D-33C9-6847-B35B-0D298A67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D43389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332E39D2-E89E-F04B-8A70-DC4520F3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C73334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33A06A9C-4926-FE42-B4D1-4CFEB3E4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F89328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665197DD-5771-2B4F-AE81-A2248BA0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A34455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27C7D24D-51BC-4243-A12B-033D2AA1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C23444</a:t>
            </a: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AC1074E6-61B3-6745-AE98-70B2FACC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E32399</a:t>
            </a: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B0B2D527-7C94-EA42-94C8-439A82BA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1219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1600">
                <a:latin typeface="Arial" panose="020B0604020202020204" pitchFamily="34" charset="0"/>
              </a:rPr>
              <a:t>G29021</a:t>
            </a:r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34917ADF-E164-BB40-9C1A-23D65523E2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05F918CD-D3A9-CB4A-8BEA-1E0F8F78AA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6576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733DB18A-CCEB-6D47-AE17-78128A429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1E0CD63C-F775-E44F-8786-93CE396F6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D6094927-15E4-DE4E-A282-E8AD6919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15CFBC29-9AD8-CB45-B17F-6C5018270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6F029347-4C9C-BB43-B9F9-E100FB2A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CD3BAD-5692-CB4D-AD9D-8DAF987B5CF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4CE9CD0-7D27-BE41-8EE8-BA0433C8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001000" cy="5410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Conceptual level</a:t>
            </a:r>
            <a:r>
              <a:rPr lang="en-US" altLang="en-US"/>
              <a:t> (logical level)</a:t>
            </a:r>
          </a:p>
          <a:p>
            <a:pPr lvl="1" eaLnBrk="1" hangingPunct="1"/>
            <a:r>
              <a:rPr lang="en-US" altLang="en-US"/>
              <a:t>describes what data should be stored in the database, and relationship and semantics of the data.</a:t>
            </a:r>
          </a:p>
          <a:p>
            <a:pPr lvl="1" eaLnBrk="1" hangingPunct="1"/>
            <a:r>
              <a:rPr lang="en-US" altLang="en-US"/>
              <a:t>In terms of the data model of the DBMS.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4C7FA216-EF57-4146-86D6-FD65605A6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57600"/>
          <a:ext cx="78914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Worksheet" r:id="rId3" imgW="6731000" imgH="1562100" progId="Excel.Sheet.8">
                  <p:embed/>
                </p:oleObj>
              </mc:Choice>
              <mc:Fallback>
                <p:oleObj name="Worksheet" r:id="rId3" imgW="6731000" imgH="1562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9322" b="9114"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78914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33293E15-0850-224A-B2D1-B2B635E2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53F37F-B6B1-0D46-B224-58F0F3C9FD8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97B53AB-0836-B048-9A2F-F83752FBE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View level</a:t>
            </a:r>
            <a:r>
              <a:rPr lang="en-US" altLang="en-US"/>
              <a:t> (external schema)</a:t>
            </a:r>
          </a:p>
          <a:p>
            <a:pPr lvl="1" eaLnBrk="1" hangingPunct="1"/>
            <a:r>
              <a:rPr lang="en-US" altLang="en-US"/>
              <a:t>Relevant partial view of the database to a particular type of users.</a:t>
            </a:r>
          </a:p>
          <a:p>
            <a:pPr lvl="1" eaLnBrk="1" hangingPunct="1"/>
            <a:r>
              <a:rPr lang="en-US" altLang="en-US"/>
              <a:t>Each external schema consists of a collection of one or more views and relations from the conceptual schema.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>
                <a:solidFill>
                  <a:schemeClr val="accent2"/>
                </a:solidFill>
              </a:rPr>
              <a:t>view</a:t>
            </a:r>
            <a:r>
              <a:rPr lang="en-US" altLang="en-US"/>
              <a:t> is conceptually a relation.</a:t>
            </a:r>
          </a:p>
          <a:p>
            <a:pPr lvl="2" eaLnBrk="1" hangingPunct="1"/>
            <a:r>
              <a:rPr lang="en-US" altLang="en-US"/>
              <a:t>But the records in a view are not stored in the DBMS. Rather, they are computed using a definition for the view.</a:t>
            </a:r>
          </a:p>
          <a:p>
            <a:pPr lvl="1" eaLnBrk="1" hangingPunct="1"/>
            <a:endParaRPr lang="en-US" altLang="en-US"/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F1BAEBF3-4391-2D4F-8E2A-86798476A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163" y="5029200"/>
          <a:ext cx="20780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Worksheet" r:id="rId3" imgW="4292600" imgH="1511300" progId="Excel.Sheet.8">
                  <p:embed/>
                </p:oleObj>
              </mc:Choice>
              <mc:Fallback>
                <p:oleObj name="Worksheet" r:id="rId3" imgW="4292600" imgH="15113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1413" b="53468"/>
                      <a:stretch>
                        <a:fillRect/>
                      </a:stretch>
                    </p:blipFill>
                    <p:spPr bwMode="auto">
                      <a:xfrm>
                        <a:off x="3713163" y="5029200"/>
                        <a:ext cx="207803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5">
            <a:extLst>
              <a:ext uri="{FF2B5EF4-FFF2-40B4-BE49-F238E27FC236}">
                <a16:creationId xmlns:a16="http://schemas.microsoft.com/office/drawing/2014/main" id="{17608B02-6D30-9245-9A69-1A6E9E4D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6292850"/>
            <a:ext cx="285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(A view when posting the grade)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F58CC11F-426B-B546-B4A5-BCF17B28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40091-D1EE-AF49-9EFB-86B33CFF427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FE49A5F-0EE3-564E-9CD8-DA076B945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Independence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429DB3-9BBD-CE46-A616-2501E1FD9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Achieved through use of the three levels of data abstraction.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Physical data independence</a:t>
            </a:r>
          </a:p>
          <a:p>
            <a:pPr lvl="1" eaLnBrk="1" hangingPunct="1"/>
            <a:r>
              <a:rPr lang="en-US" altLang="en-US"/>
              <a:t>change of physical database schemas without change of conceptual database schemas or application programs.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Logical data independence</a:t>
            </a:r>
          </a:p>
          <a:p>
            <a:pPr lvl="1" eaLnBrk="1" hangingPunct="1"/>
            <a:r>
              <a:rPr lang="en-US" altLang="en-US"/>
              <a:t>change of conceptual schemas without change of external views.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394F1C66-4283-EA40-A6F8-3B45080E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46D0E-3091-EC43-9B4B-13C76C82083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96E4F09-8C65-234B-81D0-ED38DE415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Languages of DBMS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F62AC8-22B4-CB42-8CBE-67769F17F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Data Definition Language</a:t>
            </a:r>
            <a:r>
              <a:rPr lang="en-US" altLang="en-US"/>
              <a:t> (DDL):</a:t>
            </a:r>
          </a:p>
          <a:p>
            <a:pPr lvl="1" eaLnBrk="1" hangingPunct="1"/>
            <a:r>
              <a:rPr lang="en-US" altLang="en-US"/>
              <a:t>A language that specifies data schemas (external and  conceptual schemas).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Data Manipulation Language</a:t>
            </a:r>
            <a:r>
              <a:rPr lang="en-US" altLang="en-US"/>
              <a:t> (DML):</a:t>
            </a:r>
          </a:p>
          <a:p>
            <a:pPr lvl="1" eaLnBrk="1" hangingPunct="1"/>
            <a:r>
              <a:rPr lang="en-US" altLang="en-US"/>
              <a:t>A language to facilitate the retrieval, update of data in the database </a:t>
            </a:r>
          </a:p>
          <a:p>
            <a:pPr eaLnBrk="1" hangingPunct="1"/>
            <a:r>
              <a:rPr lang="en-US" altLang="en-US"/>
              <a:t>For retrieval, we query the database with the query language, which is part of the DML.</a:t>
            </a:r>
          </a:p>
          <a:p>
            <a:pPr lvl="1" eaLnBrk="1" hangingPunct="1"/>
            <a:r>
              <a:rPr lang="en-US" altLang="en-US"/>
              <a:t>Usually SQL is used.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8A58085B-3D73-6F40-82A6-5481DADD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6C617-1245-1548-BEB9-921D63C8CD3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7418522-DF3D-5D4D-92E5-9802B50DA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database?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C59AFB-40AA-0941-A8C1-CC24C49A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collection of data.</a:t>
            </a:r>
          </a:p>
          <a:p>
            <a:pPr lvl="1" eaLnBrk="1" hangingPunct="1"/>
            <a:r>
              <a:rPr lang="en-US" altLang="en-US"/>
              <a:t>Typically describing the activities of one or more related organizations.</a:t>
            </a:r>
          </a:p>
          <a:p>
            <a:pPr eaLnBrk="1" hangingPunct="1"/>
            <a:r>
              <a:rPr lang="en-US" altLang="en-US"/>
              <a:t>Models real-world enterprise</a:t>
            </a:r>
          </a:p>
          <a:p>
            <a:pPr lvl="1" eaLnBrk="1" hangingPunct="1"/>
            <a:r>
              <a:rPr lang="en-US" altLang="en-US"/>
              <a:t>Entities </a:t>
            </a:r>
          </a:p>
          <a:p>
            <a:pPr lvl="2" eaLnBrk="1" hangingPunct="1"/>
            <a:r>
              <a:rPr lang="en-US" altLang="en-US"/>
              <a:t>e.g. students, professors, courses, classroom</a:t>
            </a:r>
          </a:p>
          <a:p>
            <a:pPr lvl="1" eaLnBrk="1" hangingPunct="1"/>
            <a:r>
              <a:rPr lang="en-US" altLang="en-US"/>
              <a:t>Relationships between entities</a:t>
            </a:r>
          </a:p>
          <a:p>
            <a:pPr lvl="2" eaLnBrk="1" hangingPunct="1"/>
            <a:r>
              <a:rPr lang="en-US" altLang="en-US"/>
              <a:t>e.g. student's enrollment in courses, professor teaching courses, and use of room for courses.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4770BD0D-6D2F-2345-AA1B-EE7594A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450A2-5A04-734F-B5E8-E81A86AD0A3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9B173E9-156F-0440-B1A9-57BE6EB1F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People who deal with databases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9226644-4EBE-3448-922A-336B8A183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Database Administrator</a:t>
            </a:r>
            <a:r>
              <a:rPr lang="en-US" altLang="en-US" sz="2800"/>
              <a:t> (DBA) : who has central control over the database and is responsible for the following tasks: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Schema definition/modification,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Storage structure definition/modification,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Authorization of data access,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Integrity constraints specification,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Monitoring performance,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responding to changes in requirements,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Database tuning,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Database Recovery.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4778C12-C3A8-B144-8347-21D7932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C5A35B-A37B-644B-9443-7F1C0E6CBDE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5C8CBC5C-0A23-D442-8CCE-B4B82DFA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Application Programmers</a:t>
            </a:r>
            <a:r>
              <a:rPr lang="en-US" altLang="en-US"/>
              <a:t> –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those who write programs (Cobol, C, Java) with embed DML calls or develop packages with software tools provided by the DBMS vendor.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e.g. programs that generates payroll checks, transfer funds between accounts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Sophisticated users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Those who form request in database query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Naive users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Those who invoke application programs that have been written previously e.g. transfer fund between accounts.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872AD50B-4AA1-954D-8B0D-A937E58C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13745-66F9-3140-9BAC-2947E9654F6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pic>
        <p:nvPicPr>
          <p:cNvPr id="35842" name="Picture 14">
            <a:extLst>
              <a:ext uri="{FF2B5EF4-FFF2-40B4-BE49-F238E27FC236}">
                <a16:creationId xmlns:a16="http://schemas.microsoft.com/office/drawing/2014/main" id="{CFF14E16-E6F7-F74F-A2E1-EC6676EE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474663"/>
            <a:ext cx="3802063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>
            <a:extLst>
              <a:ext uri="{FF2B5EF4-FFF2-40B4-BE49-F238E27FC236}">
                <a16:creationId xmlns:a16="http://schemas.microsoft.com/office/drawing/2014/main" id="{77143C37-0E68-E047-85BC-37C43107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3246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DC190331-C995-2242-BFF3-32A5680A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6019800"/>
            <a:ext cx="318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Architecture of a DBMS</a:t>
            </a:r>
          </a:p>
        </p:txBody>
      </p:sp>
      <p:sp>
        <p:nvSpPr>
          <p:cNvPr id="35845" name="TextBox 2">
            <a:extLst>
              <a:ext uri="{FF2B5EF4-FFF2-40B4-BE49-F238E27FC236}">
                <a16:creationId xmlns:a16="http://schemas.microsoft.com/office/drawing/2014/main" id="{DE662ACB-80D3-8B42-BDE8-E2B08777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400800"/>
            <a:ext cx="3946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Source: Database System Concept, 6</a:t>
            </a:r>
            <a:r>
              <a:rPr lang="en-US" altLang="en-US" sz="1600" baseline="30000">
                <a:solidFill>
                  <a:srgbClr val="FF0000"/>
                </a:solidFill>
              </a:rPr>
              <a:t>th</a:t>
            </a:r>
            <a:r>
              <a:rPr lang="en-US" altLang="en-US" sz="1600">
                <a:solidFill>
                  <a:srgbClr val="FF0000"/>
                </a:solidFill>
              </a:rPr>
              <a:t> edition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E752F812-5075-C242-B334-0FFAE5C6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6CB8C-FD8C-B446-9E86-7418CB3CA9D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9DBBDAE-5879-A74A-AFB7-1C7182C46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History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A39F342-343C-E640-AE34-33FD051B5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first DBMS was designed by Bachman at GE in early 1960s.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1970 Codd at IBM proposed a new data representation framework called the relational data model.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SQL query for relational databases, developed as part of IBM's System R project, was standardized in the late 1980s.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current standard was adopted by ANSI (American National Standards Institute) and ISO (International Standards Organization).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AEBC3272-2512-A440-856F-BF24D5C9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EA19F3-A24A-0E44-AECD-82274031E70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6532560-D545-5148-A53D-8C83875A3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924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 late 1980s and 1990s, several vendors (e.g. IBM's DB2, Oracle 8, Informix UDS) have extended their systems with the ability to store new data types such as images and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Specialized systems developed for data warehouses, consolidating data from several databases.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Entering the Internet Age, a new markup language XML is proposed for data access through a Web browser.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 more and more data are collected, companies are also interested to mine useful information from their data</a:t>
            </a:r>
            <a:r>
              <a:rPr lang="zh-TW" altLang="en-US" sz="2800"/>
              <a:t> </a:t>
            </a:r>
            <a:r>
              <a:rPr lang="en-US" altLang="zh-TW" sz="2800"/>
              <a:t>(NoSQL database may be used).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A9DC464E-1E05-104A-91EA-C67B76D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CA203-01B2-344A-85CD-ECFE1ECC07C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1581057-8C6A-FE4B-8860-58D00ED8D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DBMS?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94C4CD2-0DDB-8244-8E0B-03AAF0D5E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database management system (DBMS) is a software package designed to assist in maintaining and utilizing large collections of data.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F38387DE-760E-314F-AF8E-9F042353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4343400"/>
            <a:ext cx="5629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6134C96A-6918-F640-AC66-91F3BC9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0B2CA-9137-1442-BD77-673E854D14B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65D0275-0272-9342-899F-69A9949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Files vs. DBMS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03E0B50-48C9-E646-A9CE-EFEF3563A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a company try to handle a large amount of data in files.</a:t>
            </a:r>
          </a:p>
          <a:p>
            <a:pPr lvl="1" eaLnBrk="1" hangingPunct="1"/>
            <a:r>
              <a:rPr lang="en-US" altLang="en-US"/>
              <a:t>Application must have to handle large amount of data between main memory and secondary storage. Problems include</a:t>
            </a:r>
          </a:p>
          <a:p>
            <a:pPr lvl="2" eaLnBrk="1" hangingPunct="1"/>
            <a:r>
              <a:rPr lang="en-US" altLang="en-US"/>
              <a:t>Buffering</a:t>
            </a:r>
          </a:p>
          <a:p>
            <a:pPr lvl="2" eaLnBrk="1" hangingPunct="1"/>
            <a:r>
              <a:rPr lang="en-US" altLang="en-US"/>
              <a:t>Page-oriented access</a:t>
            </a:r>
          </a:p>
          <a:p>
            <a:pPr lvl="2" eaLnBrk="1" hangingPunct="1"/>
            <a:r>
              <a:rPr lang="en-US" altLang="en-US"/>
              <a:t>Address handling</a:t>
            </a:r>
          </a:p>
          <a:p>
            <a:pPr lvl="1" eaLnBrk="1" hangingPunct="1"/>
            <a:r>
              <a:rPr lang="en-US" altLang="en-US"/>
              <a:t>Special programs to answer different queries.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91072EF1-4530-7441-8D6E-43BBCE4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6E6879-E148-F649-A010-B6A341C6159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D38F747-C305-1644-8324-2FF7A0B0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en-US"/>
              <a:t>Must protect data from inconsistency due to multiple concurrent users.</a:t>
            </a:r>
          </a:p>
          <a:p>
            <a:pPr lvl="1" eaLnBrk="1" hangingPunct="1"/>
            <a:r>
              <a:rPr lang="en-US" altLang="en-US"/>
              <a:t>Handle crash recovery.</a:t>
            </a:r>
          </a:p>
          <a:p>
            <a:pPr lvl="2" eaLnBrk="1" hangingPunct="1"/>
            <a:r>
              <a:rPr lang="en-US" altLang="en-US"/>
              <a:t>Restore the system to a consistent state after a crash.</a:t>
            </a:r>
          </a:p>
          <a:p>
            <a:pPr lvl="1" eaLnBrk="1" hangingPunct="1"/>
            <a:r>
              <a:rPr lang="en-US" altLang="en-US"/>
              <a:t>Security and access control.</a:t>
            </a:r>
          </a:p>
          <a:p>
            <a:pPr eaLnBrk="1" hangingPunct="1"/>
            <a:r>
              <a:rPr lang="en-US" altLang="en-US"/>
              <a:t>DBMS is a piece of software designed to make the above tasks easier.</a:t>
            </a:r>
          </a:p>
          <a:p>
            <a:pPr eaLnBrk="1" hangingPunct="1"/>
            <a:r>
              <a:rPr lang="en-US" altLang="en-US"/>
              <a:t>We can use the features of a DBMS to manage the data in a robust and efficient manner.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E15DB90A-9DE4-0E40-9D99-27CB716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018A0-9720-1440-BF40-D95E8D9557F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8DB3866-878B-4248-BB77-92147E2A0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Advantages of a DBMS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D8372B-6D92-0A4B-93C8-6E027E80C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Independence</a:t>
            </a:r>
          </a:p>
          <a:p>
            <a:pPr lvl="1" eaLnBrk="1" hangingPunct="1"/>
            <a:r>
              <a:rPr lang="en-US" altLang="en-US"/>
              <a:t>Application program should not be exposed to details of data representation and storage.</a:t>
            </a:r>
          </a:p>
          <a:p>
            <a:pPr lvl="1" eaLnBrk="1" hangingPunct="1"/>
            <a:r>
              <a:rPr lang="en-US" altLang="en-US"/>
              <a:t>DBMS provides an abstract view of  the data that hides such details.</a:t>
            </a:r>
          </a:p>
          <a:p>
            <a:pPr eaLnBrk="1" hangingPunct="1"/>
            <a:r>
              <a:rPr lang="en-US" altLang="en-US"/>
              <a:t>Efficient Data access</a:t>
            </a:r>
          </a:p>
          <a:p>
            <a:pPr lvl="1" eaLnBrk="1" hangingPunct="1"/>
            <a:r>
              <a:rPr lang="en-US" altLang="en-US"/>
              <a:t>DBMS can support sophisticated techniques to store and retrieve data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6D56B23F-D2C1-4447-BB8C-3ADF6D94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06E8F-0424-DA4E-A399-63831603462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9630FD9-020D-B34F-8AA8-BA8CCCD3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Data Integrity and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DBMS can enforce integrity constraints.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E.g. check departmental budget before inserting salary information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DBMS can enforce access controls that govern what data is visible to different classes of users.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Provides facilities for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organizing the data representation to minimize redundancy,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fine-tuning the storage of data to make retrieval efficient.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94EE7ACB-C89B-D248-97DF-33389F55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195B6-DDF0-7E46-9A74-47574F21FDE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4A67173-7F9C-6E44-981F-E1FF73BD8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/>
              <a:t>Concurrent Access and Crash Recovery</a:t>
            </a:r>
          </a:p>
          <a:p>
            <a:pPr lvl="1" eaLnBrk="1" hangingPunct="1"/>
            <a:r>
              <a:rPr lang="en-US" altLang="en-US"/>
              <a:t>DBMS schedules concurrent access such that users can think of the data as being accessed by only one user at a time.</a:t>
            </a:r>
          </a:p>
          <a:p>
            <a:pPr lvl="1" eaLnBrk="1" hangingPunct="1"/>
            <a:r>
              <a:rPr lang="en-US" altLang="en-US"/>
              <a:t>Protects users from the effects of system failures.</a:t>
            </a:r>
          </a:p>
          <a:p>
            <a:pPr eaLnBrk="1" hangingPunct="1"/>
            <a:r>
              <a:rPr lang="en-US" altLang="en-US"/>
              <a:t>Reduced Application Development Time</a:t>
            </a:r>
          </a:p>
          <a:p>
            <a:pPr lvl="1" eaLnBrk="1" hangingPunct="1"/>
            <a:r>
              <a:rPr lang="en-US" altLang="en-US"/>
              <a:t>DBMS supports important functions that are common to many applications.</a:t>
            </a:r>
          </a:p>
          <a:p>
            <a:pPr lvl="1" eaLnBrk="1" hangingPunct="1"/>
            <a:r>
              <a:rPr lang="en-US" altLang="en-US"/>
              <a:t>High-level interface</a:t>
            </a:r>
          </a:p>
          <a:p>
            <a:pPr lvl="2" eaLnBrk="1" hangingPunct="1"/>
            <a:r>
              <a:rPr lang="en-US" altLang="en-US"/>
              <a:t>Facilitates quick application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746AADCF-1996-864B-9A3E-9F95B9B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55FCDE-587A-ED42-A404-4ECA61E536B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227530D-02D5-6844-9E9E-129FAF591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Models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EEA9427-53B7-EE4E-9136-C60C3214F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data model is a collection of concepts for describing data, data relationships, and data constraints.</a:t>
            </a:r>
          </a:p>
          <a:p>
            <a:pPr eaLnBrk="1" hangingPunct="1"/>
            <a:r>
              <a:rPr lang="en-US" altLang="en-US"/>
              <a:t>It is a high-level data description constructs that hide many low-level storage details.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1543</TotalTime>
  <Words>1227</Words>
  <Application>Microsoft Macintosh PowerPoint</Application>
  <PresentationFormat>On-screen Show (4:3)</PresentationFormat>
  <Paragraphs>203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新細明體</vt:lpstr>
      <vt:lpstr>Arial</vt:lpstr>
      <vt:lpstr>Book Antiqua</vt:lpstr>
      <vt:lpstr>mystyle</vt:lpstr>
      <vt:lpstr>Microsoft Excel 97-2003 Worksheet</vt:lpstr>
      <vt:lpstr>Microsoft Excel Worksheet</vt:lpstr>
      <vt:lpstr>Introduction</vt:lpstr>
      <vt:lpstr>What is a database?</vt:lpstr>
      <vt:lpstr>What is a DBMS?</vt:lpstr>
      <vt:lpstr>Files vs. DBMS</vt:lpstr>
      <vt:lpstr>PowerPoint Presentation</vt:lpstr>
      <vt:lpstr>Advantages of a DBMS</vt:lpstr>
      <vt:lpstr>PowerPoint Presentation</vt:lpstr>
      <vt:lpstr>PowerPoint Presentation</vt:lpstr>
      <vt:lpstr>Data Models</vt:lpstr>
      <vt:lpstr>Semantic data model</vt:lpstr>
      <vt:lpstr>PowerPoint Presentation</vt:lpstr>
      <vt:lpstr>Relational data model</vt:lpstr>
      <vt:lpstr>PowerPoint Presentation</vt:lpstr>
      <vt:lpstr>Levels of Abstraction</vt:lpstr>
      <vt:lpstr>PowerPoint Presentation</vt:lpstr>
      <vt:lpstr>PowerPoint Presentation</vt:lpstr>
      <vt:lpstr>PowerPoint Presentation</vt:lpstr>
      <vt:lpstr>Data Independence</vt:lpstr>
      <vt:lpstr>Languages of DBMS</vt:lpstr>
      <vt:lpstr>People who deal with databases</vt:lpstr>
      <vt:lpstr>PowerPoint Presentation</vt:lpstr>
      <vt:lpstr>PowerPoint Presentation</vt:lpstr>
      <vt:lpstr>History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23</cp:revision>
  <dcterms:created xsi:type="dcterms:W3CDTF">1601-01-01T00:00:00Z</dcterms:created>
  <dcterms:modified xsi:type="dcterms:W3CDTF">2019-08-30T08:37:42Z</dcterms:modified>
</cp:coreProperties>
</file>