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sldIdLst>
    <p:sldId id="256" r:id="rId2"/>
    <p:sldId id="347" r:id="rId3"/>
    <p:sldId id="348" r:id="rId4"/>
    <p:sldId id="349" r:id="rId5"/>
    <p:sldId id="350" r:id="rId6"/>
    <p:sldId id="351" r:id="rId7"/>
    <p:sldId id="257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66" r:id="rId16"/>
    <p:sldId id="267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4" r:id="rId38"/>
    <p:sldId id="291" r:id="rId39"/>
    <p:sldId id="296" r:id="rId40"/>
    <p:sldId id="298" r:id="rId41"/>
    <p:sldId id="299" r:id="rId42"/>
    <p:sldId id="300" r:id="rId43"/>
    <p:sldId id="301" r:id="rId44"/>
    <p:sldId id="302" r:id="rId45"/>
    <p:sldId id="346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A911F-55BA-C740-BBC6-6E7DD108B9AF}" v="19" dt="2020-03-09T09:32:3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7"/>
    <p:restoredTop sz="94242"/>
  </p:normalViewPr>
  <p:slideViewPr>
    <p:cSldViewPr>
      <p:cViewPr varScale="1">
        <p:scale>
          <a:sx n="77" d="100"/>
          <a:sy n="77" d="100"/>
        </p:scale>
        <p:origin x="1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6.xml"/><Relationship Id="rId18" Type="http://schemas.openxmlformats.org/officeDocument/2006/relationships/slide" Target="slides/slide32.xml"/><Relationship Id="rId26" Type="http://schemas.openxmlformats.org/officeDocument/2006/relationships/slide" Target="slides/slide42.xml"/><Relationship Id="rId39" Type="http://schemas.openxmlformats.org/officeDocument/2006/relationships/slide" Target="slides/slide67.xml"/><Relationship Id="rId21" Type="http://schemas.openxmlformats.org/officeDocument/2006/relationships/slide" Target="slides/slide36.xml"/><Relationship Id="rId34" Type="http://schemas.openxmlformats.org/officeDocument/2006/relationships/slide" Target="slides/slide57.xml"/><Relationship Id="rId42" Type="http://schemas.openxmlformats.org/officeDocument/2006/relationships/slide" Target="slides/slide71.xml"/><Relationship Id="rId47" Type="http://schemas.openxmlformats.org/officeDocument/2006/relationships/slide" Target="slides/slide76.xml"/><Relationship Id="rId50" Type="http://schemas.openxmlformats.org/officeDocument/2006/relationships/slide" Target="slides/slide79.xml"/><Relationship Id="rId55" Type="http://schemas.openxmlformats.org/officeDocument/2006/relationships/slide" Target="slides/slide85.xml"/><Relationship Id="rId7" Type="http://schemas.openxmlformats.org/officeDocument/2006/relationships/slide" Target="slides/slide17.xml"/><Relationship Id="rId2" Type="http://schemas.openxmlformats.org/officeDocument/2006/relationships/slide" Target="slides/slide12.xml"/><Relationship Id="rId16" Type="http://schemas.openxmlformats.org/officeDocument/2006/relationships/slide" Target="slides/slide30.xml"/><Relationship Id="rId29" Type="http://schemas.openxmlformats.org/officeDocument/2006/relationships/slide" Target="slides/slide49.xml"/><Relationship Id="rId11" Type="http://schemas.openxmlformats.org/officeDocument/2006/relationships/slide" Target="slides/slide23.xml"/><Relationship Id="rId24" Type="http://schemas.openxmlformats.org/officeDocument/2006/relationships/slide" Target="slides/slide39.xml"/><Relationship Id="rId32" Type="http://schemas.openxmlformats.org/officeDocument/2006/relationships/slide" Target="slides/slide53.xml"/><Relationship Id="rId37" Type="http://schemas.openxmlformats.org/officeDocument/2006/relationships/slide" Target="slides/slide61.xml"/><Relationship Id="rId40" Type="http://schemas.openxmlformats.org/officeDocument/2006/relationships/slide" Target="slides/slide69.xml"/><Relationship Id="rId45" Type="http://schemas.openxmlformats.org/officeDocument/2006/relationships/slide" Target="slides/slide74.xml"/><Relationship Id="rId53" Type="http://schemas.openxmlformats.org/officeDocument/2006/relationships/slide" Target="slides/slide83.xml"/><Relationship Id="rId5" Type="http://schemas.openxmlformats.org/officeDocument/2006/relationships/slide" Target="slides/slide15.xml"/><Relationship Id="rId10" Type="http://schemas.openxmlformats.org/officeDocument/2006/relationships/slide" Target="slides/slide21.xml"/><Relationship Id="rId19" Type="http://schemas.openxmlformats.org/officeDocument/2006/relationships/slide" Target="slides/slide34.xml"/><Relationship Id="rId31" Type="http://schemas.openxmlformats.org/officeDocument/2006/relationships/slide" Target="slides/slide52.xml"/><Relationship Id="rId44" Type="http://schemas.openxmlformats.org/officeDocument/2006/relationships/slide" Target="slides/slide73.xml"/><Relationship Id="rId52" Type="http://schemas.openxmlformats.org/officeDocument/2006/relationships/slide" Target="slides/slide81.xml"/><Relationship Id="rId4" Type="http://schemas.openxmlformats.org/officeDocument/2006/relationships/slide" Target="slides/slide14.xml"/><Relationship Id="rId9" Type="http://schemas.openxmlformats.org/officeDocument/2006/relationships/slide" Target="slides/slide20.xml"/><Relationship Id="rId14" Type="http://schemas.openxmlformats.org/officeDocument/2006/relationships/slide" Target="slides/slide27.xml"/><Relationship Id="rId22" Type="http://schemas.openxmlformats.org/officeDocument/2006/relationships/slide" Target="slides/slide37.xml"/><Relationship Id="rId27" Type="http://schemas.openxmlformats.org/officeDocument/2006/relationships/slide" Target="slides/slide46.xml"/><Relationship Id="rId30" Type="http://schemas.openxmlformats.org/officeDocument/2006/relationships/slide" Target="slides/slide51.xml"/><Relationship Id="rId35" Type="http://schemas.openxmlformats.org/officeDocument/2006/relationships/slide" Target="slides/slide58.xml"/><Relationship Id="rId43" Type="http://schemas.openxmlformats.org/officeDocument/2006/relationships/slide" Target="slides/slide72.xml"/><Relationship Id="rId48" Type="http://schemas.openxmlformats.org/officeDocument/2006/relationships/slide" Target="slides/slide77.xml"/><Relationship Id="rId8" Type="http://schemas.openxmlformats.org/officeDocument/2006/relationships/slide" Target="slides/slide18.xml"/><Relationship Id="rId51" Type="http://schemas.openxmlformats.org/officeDocument/2006/relationships/slide" Target="slides/slide80.xml"/><Relationship Id="rId3" Type="http://schemas.openxmlformats.org/officeDocument/2006/relationships/slide" Target="slides/slide13.xml"/><Relationship Id="rId12" Type="http://schemas.openxmlformats.org/officeDocument/2006/relationships/slide" Target="slides/slide24.xml"/><Relationship Id="rId17" Type="http://schemas.openxmlformats.org/officeDocument/2006/relationships/slide" Target="slides/slide31.xml"/><Relationship Id="rId25" Type="http://schemas.openxmlformats.org/officeDocument/2006/relationships/slide" Target="slides/slide41.xml"/><Relationship Id="rId33" Type="http://schemas.openxmlformats.org/officeDocument/2006/relationships/slide" Target="slides/slide54.xml"/><Relationship Id="rId38" Type="http://schemas.openxmlformats.org/officeDocument/2006/relationships/slide" Target="slides/slide63.xml"/><Relationship Id="rId46" Type="http://schemas.openxmlformats.org/officeDocument/2006/relationships/slide" Target="slides/slide75.xml"/><Relationship Id="rId20" Type="http://schemas.openxmlformats.org/officeDocument/2006/relationships/slide" Target="slides/slide35.xml"/><Relationship Id="rId41" Type="http://schemas.openxmlformats.org/officeDocument/2006/relationships/slide" Target="slides/slide70.xml"/><Relationship Id="rId54" Type="http://schemas.openxmlformats.org/officeDocument/2006/relationships/slide" Target="slides/slide84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15" Type="http://schemas.openxmlformats.org/officeDocument/2006/relationships/slide" Target="slides/slide28.xml"/><Relationship Id="rId23" Type="http://schemas.openxmlformats.org/officeDocument/2006/relationships/slide" Target="slides/slide38.xml"/><Relationship Id="rId28" Type="http://schemas.openxmlformats.org/officeDocument/2006/relationships/slide" Target="slides/slide47.xml"/><Relationship Id="rId36" Type="http://schemas.openxmlformats.org/officeDocument/2006/relationships/slide" Target="slides/slide60.xml"/><Relationship Id="rId49" Type="http://schemas.openxmlformats.org/officeDocument/2006/relationships/slide" Target="slides/slide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5D1A911F-55BA-C740-BBC6-6E7DD108B9AF}"/>
    <pc:docChg chg="custSel modSld">
      <pc:chgData name="Man Hon Wong (CSD)" userId="8fba6e85-6ca5-468f-9934-ec14d6b7184c" providerId="ADAL" clId="{5D1A911F-55BA-C740-BBC6-6E7DD108B9AF}" dt="2020-03-09T09:32:31.204" v="64" actId="1036"/>
      <pc:docMkLst>
        <pc:docMk/>
      </pc:docMkLst>
      <pc:sldChg chg="modSp">
        <pc:chgData name="Man Hon Wong (CSD)" userId="8fba6e85-6ca5-468f-9934-ec14d6b7184c" providerId="ADAL" clId="{5D1A911F-55BA-C740-BBC6-6E7DD108B9AF}" dt="2020-02-29T10:42:46.036" v="16" actId="207"/>
        <pc:sldMkLst>
          <pc:docMk/>
          <pc:sldMk cId="0" sldId="263"/>
        </pc:sldMkLst>
        <pc:spChg chg="mod">
          <ac:chgData name="Man Hon Wong (CSD)" userId="8fba6e85-6ca5-468f-9934-ec14d6b7184c" providerId="ADAL" clId="{5D1A911F-55BA-C740-BBC6-6E7DD108B9AF}" dt="2020-02-29T10:42:46.036" v="16" actId="207"/>
          <ac:spMkLst>
            <pc:docMk/>
            <pc:sldMk cId="0" sldId="263"/>
            <ac:spMk id="24579" creationId="{09F59AED-FC20-874F-B983-792F37769DD9}"/>
          </ac:spMkLst>
        </pc:spChg>
      </pc:sldChg>
      <pc:sldChg chg="addSp modSp">
        <pc:chgData name="Man Hon Wong (CSD)" userId="8fba6e85-6ca5-468f-9934-ec14d6b7184c" providerId="ADAL" clId="{5D1A911F-55BA-C740-BBC6-6E7DD108B9AF}" dt="2020-02-29T11:12:00.991" v="17"/>
        <pc:sldMkLst>
          <pc:docMk/>
          <pc:sldMk cId="0" sldId="264"/>
        </pc:sldMkLst>
        <pc:spChg chg="mod">
          <ac:chgData name="Man Hon Wong (CSD)" userId="8fba6e85-6ca5-468f-9934-ec14d6b7184c" providerId="ADAL" clId="{5D1A911F-55BA-C740-BBC6-6E7DD108B9AF}" dt="2020-02-29T11:12:00.991" v="17"/>
          <ac:spMkLst>
            <pc:docMk/>
            <pc:sldMk cId="0" sldId="264"/>
            <ac:spMk id="25604" creationId="{649BD8FD-2014-C14D-ACB0-5367D7D7B35C}"/>
          </ac:spMkLst>
        </pc:spChg>
        <pc:picChg chg="add">
          <ac:chgData name="Man Hon Wong (CSD)" userId="8fba6e85-6ca5-468f-9934-ec14d6b7184c" providerId="ADAL" clId="{5D1A911F-55BA-C740-BBC6-6E7DD108B9AF}" dt="2020-02-29T11:12:00.991" v="17"/>
          <ac:picMkLst>
            <pc:docMk/>
            <pc:sldMk cId="0" sldId="264"/>
            <ac:picMk id="2" creationId="{44CC6B48-1DE1-3E41-B169-C3FBD1FA63A9}"/>
          </ac:picMkLst>
        </pc:picChg>
      </pc:sldChg>
      <pc:sldChg chg="modSp">
        <pc:chgData name="Man Hon Wong (CSD)" userId="8fba6e85-6ca5-468f-9934-ec14d6b7184c" providerId="ADAL" clId="{5D1A911F-55BA-C740-BBC6-6E7DD108B9AF}" dt="2020-02-29T12:04:46.152" v="45" actId="313"/>
        <pc:sldMkLst>
          <pc:docMk/>
          <pc:sldMk cId="0" sldId="273"/>
        </pc:sldMkLst>
        <pc:spChg chg="mod">
          <ac:chgData name="Man Hon Wong (CSD)" userId="8fba6e85-6ca5-468f-9934-ec14d6b7184c" providerId="ADAL" clId="{5D1A911F-55BA-C740-BBC6-6E7DD108B9AF}" dt="2020-02-29T12:04:46.152" v="45" actId="313"/>
          <ac:spMkLst>
            <pc:docMk/>
            <pc:sldMk cId="0" sldId="273"/>
            <ac:spMk id="32772" creationId="{E2692612-B378-4A47-AD98-AA06C9BBEFBF}"/>
          </ac:spMkLst>
        </pc:spChg>
      </pc:sldChg>
      <pc:sldChg chg="modSp">
        <pc:chgData name="Man Hon Wong (CSD)" userId="8fba6e85-6ca5-468f-9934-ec14d6b7184c" providerId="ADAL" clId="{5D1A911F-55BA-C740-BBC6-6E7DD108B9AF}" dt="2020-03-09T09:31:58.932" v="54" actId="1035"/>
        <pc:sldMkLst>
          <pc:docMk/>
          <pc:sldMk cId="0" sldId="315"/>
        </pc:sldMkLst>
        <pc:spChg chg="mod">
          <ac:chgData name="Man Hon Wong (CSD)" userId="8fba6e85-6ca5-468f-9934-ec14d6b7184c" providerId="ADAL" clId="{5D1A911F-55BA-C740-BBC6-6E7DD108B9AF}" dt="2020-03-09T09:31:58.932" v="54" actId="1035"/>
          <ac:spMkLst>
            <pc:docMk/>
            <pc:sldMk cId="0" sldId="315"/>
            <ac:spMk id="71688" creationId="{2B3D4560-812E-A243-9CBD-EF5CB852288E}"/>
          </ac:spMkLst>
        </pc:spChg>
      </pc:sldChg>
      <pc:sldChg chg="modSp">
        <pc:chgData name="Man Hon Wong (CSD)" userId="8fba6e85-6ca5-468f-9934-ec14d6b7184c" providerId="ADAL" clId="{5D1A911F-55BA-C740-BBC6-6E7DD108B9AF}" dt="2020-03-09T09:32:31.204" v="64" actId="1036"/>
        <pc:sldMkLst>
          <pc:docMk/>
          <pc:sldMk cId="0" sldId="319"/>
        </pc:sldMkLst>
        <pc:spChg chg="mod">
          <ac:chgData name="Man Hon Wong (CSD)" userId="8fba6e85-6ca5-468f-9934-ec14d6b7184c" providerId="ADAL" clId="{5D1A911F-55BA-C740-BBC6-6E7DD108B9AF}" dt="2020-03-09T09:32:31.204" v="64" actId="1036"/>
          <ac:spMkLst>
            <pc:docMk/>
            <pc:sldMk cId="0" sldId="319"/>
            <ac:spMk id="74760" creationId="{982B1DD9-CD30-3047-9AE7-A52336781C6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9.emf"/><Relationship Id="rId5" Type="http://schemas.openxmlformats.org/officeDocument/2006/relationships/image" Target="../media/image18.emf"/><Relationship Id="rId4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27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18D80B5-9EBF-8640-A4FB-A01C358F85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F639953-D4FC-2840-B27A-9428E998FC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585C52D-A4BC-5546-866F-77AFB11557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F8916E51-9850-6446-9847-E6C11E024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55D206E3-92C5-0641-A4E6-4A5502BA29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11CBF531-CD5C-1847-83C6-51A858792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7BFC12C2-BA87-0A40-84F0-110D75D0460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96F2C-E686-D047-8AB9-831FFCC6C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8645E0-C8ED-E341-B2E2-76087D5C0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04B5BE-CCE1-3049-85AE-5B1347556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7980-BBFB-AB4B-A567-5C8C2B66B1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1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C6C16-3910-DE48-AF84-9BA4D7D7E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5387E6-A58C-A64D-B47B-961C17C82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B8DD80-FCF8-F340-8BCD-86C415237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4AE0-D2D5-AF4F-840F-9D91BCC62C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2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B0E648-7D8B-9D46-ADBE-35534A680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182B89-B3D5-BD48-ACE9-A953CD79E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44D1A7-58AA-874E-AFDE-E8F1E39D6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953C-BC57-2444-8158-14CBD590C8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26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4C616-5C8D-BB47-A4DB-9474B458D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689881-0B4C-884F-9A63-F275BE6B6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D0BD85-9A14-E046-A632-439539A1F8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A8CE4-BBD0-E14A-8056-ABAB6E64E8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06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9ACDD8-5EC5-5547-933F-71227F4E1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83649-0BFD-A742-9FF6-4E7B0A408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B0350A-1F7D-624E-993C-B1863361F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6E3E4-742A-3446-8D25-64535AEAAC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38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7D950-5F1A-7A41-9875-48AF546EA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4AAB1-9F3D-BE4E-8F61-1EC8A257E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02B3D-AD35-3048-BB9B-F2024DACF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7A88-8911-E14C-AB26-3B7D0DAFF5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7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B27176-733B-4041-9767-609240754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C11959-68AC-BC44-8F26-85C83558E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7F2C08-7C21-BB40-9238-2FC37B9BA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64D6-0D29-4246-A0A9-97D87C5C3C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8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16C17D-A48B-9144-8C1E-A7B059E14D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792B5A-CDB4-0E4B-81CD-9BB63481A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F1E8E6-045A-8B43-B4F3-4D7EBEC28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7A757-7696-F743-BF64-A503E942DF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0652F6-030A-9940-94FA-C6014182B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B53571-ABDE-884B-B253-9CB119E02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6A94D-2B27-5F4D-85BB-82C0A590B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2A01A-B8BB-544B-A17B-6A71638463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06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845C1-3F84-5346-9637-465900324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FAE33-61EC-F747-8E69-66597EFE0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48130-D30A-984A-8928-CB5B2D5A5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069D2-2B28-3B48-9F14-9E0C591CC1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721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08538-4354-D349-8FBD-3A1AB214A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79B1A-00CA-2845-BF32-6D0CF125F7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8EEE8-1083-9F48-85C7-74B003E66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2823-7379-6841-BB3C-4BB75B9F06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9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00F68D-AD3F-0347-8BB5-C5D1D6EBE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E1960-BA71-7D49-AAA6-7C801173A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33A5C90-7F87-A344-B108-DB7CBAF154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E2CAB88-885B-9E4C-9024-6D8A9720EA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F131878-421B-E544-8D28-F8DA9D51D0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FE356B-60CF-8E4C-AADC-A18BB27584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9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0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9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2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4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C6731DEB-D0AD-194F-B00A-90E8CC0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67256-F761-3341-A817-9A05459FA7D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303745-C485-C444-AB94-F821AF236E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Schema Refinement and Normal Forms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36831E9-69EF-2E43-B34C-3077EE83C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0AD15DB9-1EAD-014E-B5B7-3B2A51FE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305C9-9C8B-5446-92B6-AE595E6BFF0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A50E091-3042-7845-B358-BE8CBB951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Functional Dependencies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FCE02B2-CE0E-074D-AB79-709DE210B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 functional dependency (FD) is a kind of IC that generalizes the concept of a key.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An FD X</a:t>
            </a:r>
            <a:r>
              <a:rPr lang="en-US" altLang="zh-TW" sz="2400">
                <a:sym typeface="Wingdings" pitchFamily="2" charset="2"/>
              </a:rPr>
              <a:t> Y essentially says that if two tuples agree on the values in attributes X, they must also agree on the values in attributes Y.</a:t>
            </a:r>
            <a:endParaRPr lang="en-US" altLang="zh-TW" sz="2400"/>
          </a:p>
        </p:txBody>
      </p:sp>
      <p:grpSp>
        <p:nvGrpSpPr>
          <p:cNvPr id="23556" name="Group 8">
            <a:extLst>
              <a:ext uri="{FF2B5EF4-FFF2-40B4-BE49-F238E27FC236}">
                <a16:creationId xmlns:a16="http://schemas.microsoft.com/office/drawing/2014/main" id="{927F47AB-022A-E549-A20C-B706EFC90836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981200"/>
            <a:ext cx="7178675" cy="3046413"/>
            <a:chOff x="710" y="1488"/>
            <a:chExt cx="4522" cy="1919"/>
          </a:xfrm>
        </p:grpSpPr>
        <p:sp>
          <p:nvSpPr>
            <p:cNvPr id="23557" name="Text Box 4">
              <a:extLst>
                <a:ext uri="{FF2B5EF4-FFF2-40B4-BE49-F238E27FC236}">
                  <a16:creationId xmlns:a16="http://schemas.microsoft.com/office/drawing/2014/main" id="{7FDE354F-4BCE-244E-BBAC-4FF48F59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488"/>
              <a:ext cx="4522" cy="191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Let R be a relation schema and let X and Y be nonempty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sets of attributes in R.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We say that an instance </a:t>
              </a:r>
              <a:r>
                <a:rPr lang="en-US" altLang="en-US" sz="2400" i="1"/>
                <a:t>r</a:t>
              </a:r>
              <a:r>
                <a:rPr lang="en-US" altLang="en-US" sz="2400"/>
                <a:t> of </a:t>
              </a:r>
              <a:r>
                <a:rPr lang="en-US" altLang="en-US" sz="2400" i="1"/>
                <a:t>R</a:t>
              </a:r>
              <a:r>
                <a:rPr lang="en-US" altLang="en-US" sz="2400"/>
                <a:t> satisfies the FD </a:t>
              </a:r>
              <a:r>
                <a:rPr lang="en-US" altLang="en-US" sz="2400" i="1"/>
                <a:t>X</a:t>
              </a:r>
              <a:r>
                <a:rPr lang="en-US" altLang="en-US" sz="2400" i="1">
                  <a:sym typeface="Wingdings" pitchFamily="2" charset="2"/>
                </a:rPr>
                <a:t>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Wingdings" pitchFamily="2" charset="2"/>
                </a:rPr>
                <a:t>If the following holds for every pair of tuples </a:t>
              </a:r>
              <a:r>
                <a:rPr lang="en-US" altLang="en-US" sz="2400" i="1">
                  <a:sym typeface="Wingdings" pitchFamily="2" charset="2"/>
                </a:rPr>
                <a:t>t1</a:t>
              </a:r>
              <a:r>
                <a:rPr lang="en-US" altLang="en-US" sz="2400">
                  <a:sym typeface="Wingdings" pitchFamily="2" charset="2"/>
                </a:rPr>
                <a:t> and </a:t>
              </a:r>
              <a:r>
                <a:rPr lang="en-US" altLang="en-US" sz="2400" i="1">
                  <a:sym typeface="Wingdings" pitchFamily="2" charset="2"/>
                </a:rPr>
                <a:t>t2</a:t>
              </a:r>
              <a:r>
                <a:rPr lang="en-US" altLang="en-US" sz="2400">
                  <a:sym typeface="Wingdings" pitchFamily="2" charset="2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Wingdings" pitchFamily="2" charset="2"/>
                </a:rPr>
                <a:t>in </a:t>
              </a:r>
              <a:r>
                <a:rPr lang="en-US" altLang="en-US" sz="2400" i="1">
                  <a:sym typeface="Wingdings" pitchFamily="2" charset="2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i="1"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i="1"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i="1">
                <a:sym typeface="Wingdings" pitchFamily="2" charset="2"/>
              </a:endParaRPr>
            </a:p>
          </p:txBody>
        </p:sp>
        <p:sp>
          <p:nvSpPr>
            <p:cNvPr id="23558" name="Text Box 5">
              <a:extLst>
                <a:ext uri="{FF2B5EF4-FFF2-40B4-BE49-F238E27FC236}">
                  <a16:creationId xmlns:a16="http://schemas.microsoft.com/office/drawing/2014/main" id="{37F7C632-BD3F-F04B-9063-A0456DFD4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2518" cy="28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t1.X = t2.X, then t1.Y = t2.Y</a:t>
              </a:r>
            </a:p>
          </p:txBody>
        </p:sp>
        <p:sp>
          <p:nvSpPr>
            <p:cNvPr id="23559" name="Text Box 6">
              <a:extLst>
                <a:ext uri="{FF2B5EF4-FFF2-40B4-BE49-F238E27FC236}">
                  <a16:creationId xmlns:a16="http://schemas.microsoft.com/office/drawing/2014/main" id="{A2EB9D5D-9100-0246-8522-DC29DE721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100"/>
              <a:ext cx="39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The notation t1.X refers to the projection of tuple t1 onto the attributes in X</a:t>
              </a:r>
            </a:p>
          </p:txBody>
        </p:sp>
        <p:sp>
          <p:nvSpPr>
            <p:cNvPr id="23560" name="Line 7">
              <a:extLst>
                <a:ext uri="{FF2B5EF4-FFF2-40B4-BE49-F238E27FC236}">
                  <a16:creationId xmlns:a16="http://schemas.microsoft.com/office/drawing/2014/main" id="{4668285F-2FE5-E242-8261-062695CDB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976"/>
              <a:ext cx="144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B105AB30-5B42-5F48-8C1B-08C9D62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15FB9-1808-5A40-B467-A476FCE2578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662227F3-3295-7B45-8340-A26B5E365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989013"/>
          <a:ext cx="63277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3416300" imgH="774700" progId="Excel.Sheet.8">
                  <p:embed/>
                </p:oleObj>
              </mc:Choice>
              <mc:Fallback>
                <p:oleObj name="Worksheet" r:id="rId3" imgW="3416300" imgH="774700" progId="Excel.Sheet.8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662227F3-3295-7B45-8340-A26B5E365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0" b="-1660"/>
                      <a:stretch>
                        <a:fillRect/>
                      </a:stretch>
                    </p:blipFill>
                    <p:spPr bwMode="auto">
                      <a:xfrm>
                        <a:off x="1219200" y="989013"/>
                        <a:ext cx="6327775" cy="1525587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>
            <a:extLst>
              <a:ext uri="{FF2B5EF4-FFF2-40B4-BE49-F238E27FC236}">
                <a16:creationId xmlns:a16="http://schemas.microsoft.com/office/drawing/2014/main" id="{09F59AED-FC20-874F-B983-792F3776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19400"/>
            <a:ext cx="784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Symbol" pitchFamily="2" charset="2"/>
              <a:buNone/>
            </a:pPr>
            <a:endParaRPr lang="en-US" altLang="zh-TW" sz="2400" dirty="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ym typeface="Symbol" pitchFamily="2" charset="2"/>
              </a:rPr>
              <a:t>if any two rows </a:t>
            </a:r>
            <a:r>
              <a:rPr lang="en-US" altLang="zh-TW" sz="2400" b="1" dirty="0">
                <a:sym typeface="Symbol" pitchFamily="2" charset="2"/>
              </a:rPr>
              <a:t>never</a:t>
            </a:r>
            <a:r>
              <a:rPr lang="en-US" altLang="zh-TW" sz="2400" dirty="0">
                <a:sym typeface="Symbol" pitchFamily="2" charset="2"/>
              </a:rPr>
              <a:t> agree on </a:t>
            </a:r>
            <a:r>
              <a:rPr lang="en-US" altLang="zh-TW" sz="2400" i="1" dirty="0">
                <a:sym typeface="Symbol" pitchFamily="2" charset="2"/>
              </a:rPr>
              <a:t></a:t>
            </a:r>
            <a:r>
              <a:rPr lang="en-US" altLang="zh-TW" sz="2400" dirty="0">
                <a:sym typeface="Symbol" pitchFamily="2" charset="2"/>
              </a:rPr>
              <a:t> value, then </a:t>
            </a:r>
          </a:p>
          <a:p>
            <a:pPr eaLnBrk="1" hangingPunct="1">
              <a:buFont typeface="Symbol" pitchFamily="2" charset="2"/>
              <a:buChar char="a"/>
            </a:pPr>
            <a:r>
              <a:rPr lang="en-US" altLang="zh-TW" sz="2400" dirty="0">
                <a:sym typeface="Symbol" pitchFamily="2" charset="2"/>
              </a:rPr>
              <a:t> </a:t>
            </a:r>
            <a:r>
              <a:rPr lang="en-US" altLang="zh-TW" sz="2400" i="1" dirty="0">
                <a:sym typeface="Symbol" pitchFamily="2" charset="2"/>
              </a:rPr>
              <a:t>  </a:t>
            </a:r>
            <a:r>
              <a:rPr lang="en-US" altLang="zh-TW" sz="2400" dirty="0">
                <a:sym typeface="Symbol" pitchFamily="2" charset="2"/>
              </a:rPr>
              <a:t>is </a:t>
            </a:r>
            <a:r>
              <a:rPr lang="en-US" altLang="zh-TW" sz="2400" i="1" dirty="0">
                <a:solidFill>
                  <a:srgbClr val="A50021"/>
                </a:solidFill>
                <a:sym typeface="Symbol" pitchFamily="2" charset="2"/>
              </a:rPr>
              <a:t>trivially</a:t>
            </a:r>
            <a:r>
              <a:rPr lang="en-US" altLang="zh-TW" sz="2400" i="1" dirty="0">
                <a:sym typeface="Symbol" pitchFamily="2" charset="2"/>
              </a:rPr>
              <a:t> preserved</a:t>
            </a:r>
            <a:r>
              <a:rPr lang="en-US" altLang="zh-TW" sz="2400" dirty="0">
                <a:sym typeface="Symbol" pitchFamily="2" charset="2"/>
              </a:rPr>
              <a:t>.</a:t>
            </a:r>
          </a:p>
          <a:p>
            <a:pPr eaLnBrk="1" hangingPunct="1">
              <a:buFont typeface="Symbol" pitchFamily="2" charset="2"/>
              <a:buChar char="a"/>
            </a:pPr>
            <a:endParaRPr lang="en-US" altLang="zh-TW" sz="2400" dirty="0">
              <a:sym typeface="Symbol" pitchFamily="2" charset="2"/>
            </a:endParaRPr>
          </a:p>
          <a:p>
            <a:pPr eaLnBrk="1" hangingPunct="1">
              <a:buFont typeface="Symbol" pitchFamily="2" charset="2"/>
              <a:buNone/>
            </a:pPr>
            <a:r>
              <a:rPr lang="en-US" altLang="zh-TW" sz="2400" dirty="0">
                <a:sym typeface="Symbol" pitchFamily="2" charset="2"/>
              </a:rPr>
              <a:t>e.g. </a:t>
            </a:r>
            <a:r>
              <a:rPr lang="en-US" altLang="zh-TW" sz="2400" dirty="0" err="1">
                <a:sym typeface="Symbol" pitchFamily="2" charset="2"/>
              </a:rPr>
              <a:t>course_ID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course_name</a:t>
            </a:r>
            <a:r>
              <a:rPr lang="en-US" altLang="zh-TW" sz="2400" dirty="0">
                <a:sym typeface="Symbol" pitchFamily="2" charset="2"/>
              </a:rPr>
              <a:t> is preserved, but </a:t>
            </a:r>
            <a:r>
              <a:rPr lang="en-US" altLang="zh-TW" sz="2400" dirty="0">
                <a:solidFill>
                  <a:srgbClr val="FF0000"/>
                </a:solidFill>
                <a:sym typeface="Symbol" pitchFamily="2" charset="2"/>
              </a:rPr>
              <a:t>not trivially </a:t>
            </a:r>
            <a:r>
              <a:rPr lang="en-US" altLang="zh-TW" sz="2400" dirty="0">
                <a:sym typeface="Symbol" pitchFamily="2" charset="2"/>
              </a:rPr>
              <a:t>preserved.</a:t>
            </a:r>
          </a:p>
          <a:p>
            <a:pPr eaLnBrk="1" hangingPunct="1">
              <a:buFont typeface="Symbol" pitchFamily="2" charset="2"/>
              <a:buNone/>
            </a:pPr>
            <a:r>
              <a:rPr lang="en-US" altLang="zh-TW" sz="2400" dirty="0">
                <a:sym typeface="Symbol" pitchFamily="2" charset="2"/>
              </a:rPr>
              <a:t>e.g. </a:t>
            </a:r>
            <a:r>
              <a:rPr lang="en-US" altLang="zh-TW" sz="2400" dirty="0" err="1">
                <a:sym typeface="Symbol" pitchFamily="2" charset="2"/>
              </a:rPr>
              <a:t>student_ID</a:t>
            </a:r>
            <a:r>
              <a:rPr lang="en-US" altLang="zh-TW" sz="2400" dirty="0">
                <a:sym typeface="Symbol" pitchFamily="2" charset="2"/>
              </a:rPr>
              <a:t>, </a:t>
            </a:r>
            <a:r>
              <a:rPr lang="en-US" altLang="zh-TW" sz="2400" dirty="0" err="1">
                <a:sym typeface="Symbol" pitchFamily="2" charset="2"/>
              </a:rPr>
              <a:t>course_ID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course_name</a:t>
            </a:r>
            <a:r>
              <a:rPr lang="en-US" altLang="zh-TW" sz="2400" dirty="0">
                <a:sym typeface="Symbol" pitchFamily="2" charset="2"/>
              </a:rPr>
              <a:t>  is trivially          preserved, because we cannot find two rows with the same values in </a:t>
            </a:r>
            <a:r>
              <a:rPr lang="en-US" altLang="zh-TW" sz="2400" dirty="0" err="1">
                <a:sym typeface="Symbol" pitchFamily="2" charset="2"/>
              </a:rPr>
              <a:t>student_ID</a:t>
            </a:r>
            <a:r>
              <a:rPr lang="en-US" altLang="zh-TW" sz="2400" dirty="0">
                <a:sym typeface="Symbol" pitchFamily="2" charset="2"/>
              </a:rPr>
              <a:t> and </a:t>
            </a:r>
            <a:r>
              <a:rPr lang="en-US" altLang="zh-TW" sz="2400" dirty="0" err="1">
                <a:sym typeface="Symbol" pitchFamily="2" charset="2"/>
              </a:rPr>
              <a:t>course_ID</a:t>
            </a:r>
            <a:r>
              <a:rPr lang="en-US" altLang="zh-TW" sz="2400" dirty="0">
                <a:sym typeface="Symbol" pitchFamily="2" charset="2"/>
              </a:rPr>
              <a:t>.</a:t>
            </a:r>
          </a:p>
          <a:p>
            <a:pPr eaLnBrk="1" hangingPunct="1">
              <a:buFont typeface="Symbol" pitchFamily="2" charset="2"/>
              <a:buNone/>
            </a:pPr>
            <a:endParaRPr lang="en-US" altLang="zh-TW" sz="2400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A4101B27-F86A-2B43-A8AD-769A413B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03214-19C8-FC48-A634-7D1F45B7411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6D812893-A45D-0A41-A0B2-0A2C96A17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071563"/>
          <a:ext cx="631031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3594100" imgH="876300" progId="Excel.Sheet.8">
                  <p:embed/>
                </p:oleObj>
              </mc:Choice>
              <mc:Fallback>
                <p:oleObj name="Worksheet" r:id="rId3" imgW="3594100" imgH="876300" progId="Excel.Shee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6D812893-A45D-0A41-A0B2-0A2C96A17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0" b="-1660"/>
                      <a:stretch>
                        <a:fillRect/>
                      </a:stretch>
                    </p:blipFill>
                    <p:spPr bwMode="auto">
                      <a:xfrm>
                        <a:off x="1447800" y="1071563"/>
                        <a:ext cx="6310313" cy="1519237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>
            <a:extLst>
              <a:ext uri="{FF2B5EF4-FFF2-40B4-BE49-F238E27FC236}">
                <a16:creationId xmlns:a16="http://schemas.microsoft.com/office/drawing/2014/main" id="{04FFBBCA-ED3A-9543-9691-CAC29D23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41725"/>
            <a:ext cx="76962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The table instance satisfies the following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student_name  student_name (</a:t>
            </a:r>
            <a:r>
              <a:rPr kumimoji="0" lang="en-US" altLang="zh-TW" sz="2000" i="1">
                <a:solidFill>
                  <a:srgbClr val="6600CC"/>
                </a:solidFill>
                <a:latin typeface="Arial" panose="020B0604020202020204" pitchFamily="34" charset="0"/>
                <a:sym typeface="Symbol" pitchFamily="2" charset="2"/>
              </a:rPr>
              <a:t>a trivial dependency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student_name, course_name  student_name (</a:t>
            </a:r>
            <a:r>
              <a:rPr kumimoji="0" lang="en-US" altLang="zh-TW" sz="2000" i="1">
                <a:solidFill>
                  <a:srgbClr val="6600CC"/>
                </a:solidFill>
                <a:latin typeface="Arial" panose="020B0604020202020204" pitchFamily="34" charset="0"/>
                <a:sym typeface="Symbol" pitchFamily="2" charset="2"/>
              </a:rPr>
              <a:t>also trivial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student_ID, course_ID  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	(student_ID, student_name, course_ID, course_Name 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Char char="-"/>
            </a:pPr>
            <a:endParaRPr kumimoji="0" lang="zh-TW" altLang="en-US" sz="20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649BD8FD-2014-C14D-ACB0-5367D7D7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4354513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Attributes on the right hand side of the arrow is a subset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that on the left hand side.  Don’t mix it up with “trivially preserved”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75EF73E3-97D5-4E4D-A7DE-5B761C9C8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505200"/>
            <a:ext cx="0" cy="685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4CC6B48-1DE1-3E41-B169-C3FBD1FA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04DF642C-33A9-4047-80A0-03A8ECC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659AC-D916-5241-AA9F-8AE019990C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9A5968C-F4A9-E844-915E-5ED4F29A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2000" i="1">
                <a:sym typeface="Symbol" pitchFamily="2" charset="2"/>
              </a:rPr>
              <a:t></a:t>
            </a:r>
            <a:r>
              <a:rPr lang="zh-TW" altLang="en-US" sz="2000">
                <a:sym typeface="Symbol" pitchFamily="2" charset="2"/>
              </a:rPr>
              <a:t> </a:t>
            </a:r>
            <a:r>
              <a:rPr lang="en-US" altLang="zh-TW" sz="2000">
                <a:sym typeface="Symbol" pitchFamily="2" charset="2"/>
              </a:rPr>
              <a:t>is a superkey for R iff </a:t>
            </a:r>
            <a:r>
              <a:rPr lang="en-US" altLang="zh-TW" sz="2000" i="1">
                <a:sym typeface="Symbol" pitchFamily="2" charset="2"/>
              </a:rPr>
              <a:t></a:t>
            </a:r>
            <a:r>
              <a:rPr lang="en-US" altLang="zh-TW" sz="2000">
                <a:sym typeface="Symbol" pitchFamily="2" charset="2"/>
              </a:rPr>
              <a:t>  </a:t>
            </a:r>
            <a:r>
              <a:rPr lang="en-US" altLang="zh-TW" sz="2000" i="1">
                <a:sym typeface="Symbol" pitchFamily="2" charset="2"/>
              </a:rPr>
              <a:t>R</a:t>
            </a:r>
            <a:r>
              <a:rPr lang="en-US" altLang="zh-TW" sz="2000"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ym typeface="Symbol" pitchFamily="2" charset="2"/>
              </a:rPr>
              <a:t>     where </a:t>
            </a:r>
            <a:r>
              <a:rPr lang="en-US" altLang="zh-TW" sz="2000" i="1">
                <a:sym typeface="Symbol" pitchFamily="2" charset="2"/>
              </a:rPr>
              <a:t>R </a:t>
            </a:r>
            <a:r>
              <a:rPr lang="en-US" altLang="zh-TW" sz="2000">
                <a:sym typeface="Symbol" pitchFamily="2" charset="2"/>
              </a:rPr>
              <a:t>is taken as the schema for relation 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i="1">
                <a:sym typeface="Symbol" pitchFamily="2" charset="2"/>
              </a:rPr>
              <a:t></a:t>
            </a:r>
            <a:r>
              <a:rPr lang="en-US" altLang="zh-TW" sz="2000">
                <a:sym typeface="Symbol" pitchFamily="2" charset="2"/>
              </a:rPr>
              <a:t> is a candidate key for R iff</a:t>
            </a: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 i="1">
                <a:sym typeface="Symbol" pitchFamily="2" charset="2"/>
              </a:rPr>
              <a:t></a:t>
            </a:r>
            <a:r>
              <a:rPr lang="en-US" altLang="zh-TW" sz="2000">
                <a:sym typeface="Symbol" pitchFamily="2" charset="2"/>
              </a:rPr>
              <a:t>  </a:t>
            </a:r>
            <a:r>
              <a:rPr lang="en-US" altLang="zh-TW" sz="2000" i="1">
                <a:sym typeface="Symbol" pitchFamily="2" charset="2"/>
              </a:rPr>
              <a:t>R</a:t>
            </a:r>
            <a:r>
              <a:rPr lang="en-US" altLang="zh-TW" sz="2000">
                <a:sym typeface="Symbol" pitchFamily="2" charset="2"/>
              </a:rPr>
              <a:t>, and</a:t>
            </a: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>
                <a:sym typeface="Symbol" pitchFamily="2" charset="2"/>
              </a:rPr>
              <a:t>for no </a:t>
            </a:r>
            <a:r>
              <a:rPr lang="en-US" altLang="zh-TW" sz="2000" i="1">
                <a:sym typeface="Symbol" pitchFamily="2" charset="2"/>
              </a:rPr>
              <a:t></a:t>
            </a:r>
            <a:r>
              <a:rPr lang="en-US" altLang="zh-TW" sz="2000">
                <a:sym typeface="Symbol" pitchFamily="2" charset="2"/>
              </a:rPr>
              <a:t> that is a proper subset of </a:t>
            </a:r>
            <a:r>
              <a:rPr lang="en-US" altLang="zh-TW" sz="2000" i="1">
                <a:sym typeface="Symbol" pitchFamily="2" charset="2"/>
              </a:rPr>
              <a:t>, </a:t>
            </a:r>
            <a:r>
              <a:rPr lang="en-US" altLang="zh-TW" sz="2000">
                <a:sym typeface="Symbol" pitchFamily="2" charset="2"/>
              </a:rPr>
              <a:t>  </a:t>
            </a:r>
            <a:r>
              <a:rPr lang="en-US" altLang="zh-TW" sz="2000" i="1">
                <a:sym typeface="Symbol" pitchFamily="2" charset="2"/>
              </a:rPr>
              <a:t>R  </a:t>
            </a: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(minimal property)</a:t>
            </a:r>
            <a:r>
              <a:rPr lang="en-US" altLang="zh-TW" sz="2000">
                <a:sym typeface="Symbol" pitchFamily="2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>
                <a:sym typeface="Symbol" pitchFamily="2" charset="2"/>
              </a:rPr>
              <a:t>(student_ID, course_ID) is a candidate key</a:t>
            </a:r>
          </a:p>
          <a:p>
            <a:pPr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>
                <a:sym typeface="Symbol" pitchFamily="2" charset="2"/>
              </a:rPr>
              <a:t>(student_ID, course_ID, course_name) is not a candidate key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591B902B-FF98-8E45-BB0F-9D60B5B3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00400"/>
          <a:ext cx="63103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3" imgW="3606800" imgH="876300" progId="Excel.Sheet.8">
                  <p:embed/>
                </p:oleObj>
              </mc:Choice>
              <mc:Fallback>
                <p:oleObj name="Worksheet" r:id="rId3" imgW="3606800" imgH="876300" progId="Excel.Sheet.8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591B902B-FF98-8E45-BB0F-9D60B5B33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0" b="-1662"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310313" cy="1519238"/>
                      </a:xfrm>
                      <a:prstGeom prst="rect">
                        <a:avLst/>
                      </a:prstGeom>
                      <a:solidFill>
                        <a:srgbClr val="FF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C5D80008-21EA-904A-B186-06B9627C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72B3E-D8D0-B248-B100-795FDA1BB02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109543D-D00B-F648-8BA0-93B07BA0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>
                <a:solidFill>
                  <a:srgbClr val="000099"/>
                </a:solidFill>
                <a:sym typeface="Symbol" pitchFamily="2" charset="2"/>
              </a:rPr>
              <a:t>Note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: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A functional dependency must be identified based on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</a:t>
            </a:r>
            <a:r>
              <a:rPr lang="en-US" altLang="zh-TW" sz="2400" b="1">
                <a:sym typeface="Symbol" pitchFamily="2" charset="2"/>
              </a:rPr>
              <a:t>semantics</a:t>
            </a:r>
            <a:r>
              <a:rPr lang="en-US" altLang="zh-TW" sz="2400">
                <a:sym typeface="Symbol" pitchFamily="2" charset="2"/>
              </a:rPr>
              <a:t> of applications, not on individual relation instances.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Given an instance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of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, we can check if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violates some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functional dependency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, but we cannot tell if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holds over R. 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course_ID  student_name ?</a:t>
            </a:r>
          </a:p>
          <a:p>
            <a:pPr eaLnBrk="1" hangingPunct="1">
              <a:buFontTx/>
              <a:buNone/>
            </a:pPr>
            <a:endParaRPr lang="en-US" altLang="zh-TW" sz="2000">
              <a:sym typeface="Symbol" pitchFamily="2" charset="2"/>
            </a:endParaRP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2F9B1278-5222-C947-87FA-1B3F39031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40150"/>
          <a:ext cx="5867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3" imgW="3708400" imgH="965200" progId="Excel.Sheet.8">
                  <p:embed/>
                </p:oleObj>
              </mc:Choice>
              <mc:Fallback>
                <p:oleObj name="Worksheet" r:id="rId3" imgW="3708400" imgH="965200" progId="Excel.Sheet.8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2F9B1278-5222-C947-87FA-1B3F39031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4" b="-1495"/>
                      <a:stretch>
                        <a:fillRect/>
                      </a:stretch>
                    </p:blipFill>
                    <p:spPr bwMode="auto">
                      <a:xfrm>
                        <a:off x="1066800" y="3740150"/>
                        <a:ext cx="5867400" cy="1517650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>
            <a:extLst>
              <a:ext uri="{FF2B5EF4-FFF2-40B4-BE49-F238E27FC236}">
                <a16:creationId xmlns:a16="http://schemas.microsoft.com/office/drawing/2014/main" id="{256EE897-C30F-1343-8A5B-AEE9A5B4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24823-EFC6-3846-9A22-85A4EBBAF09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597047D-98A2-224C-B7B0-06434DE6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458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The semantics of an application is a set of constraints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imposed by the application</a:t>
            </a:r>
            <a:r>
              <a:rPr lang="en-US" altLang="zh-TW" sz="2800">
                <a:sym typeface="Symbol" pitchFamily="2" charset="2"/>
              </a:rPr>
              <a:t>.</a:t>
            </a:r>
          </a:p>
          <a:p>
            <a:pPr eaLnBrk="1" hangingPunct="1"/>
            <a:r>
              <a:rPr lang="en-US" altLang="zh-TW" sz="2800">
                <a:sym typeface="Symbol" pitchFamily="2" charset="2"/>
              </a:rPr>
              <a:t>This set of constraints are set up either explicitly or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implicitly.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Explicitly: by domain experts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Implicitly: by 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‘</a:t>
            </a:r>
            <a:r>
              <a:rPr lang="en-US" altLang="zh-TW" sz="2800">
                <a:sym typeface="Symbol" pitchFamily="2" charset="2"/>
              </a:rPr>
              <a:t>common sense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’</a:t>
            </a:r>
            <a:endParaRPr lang="en-US" altLang="zh-TW" sz="2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EE4849F5-E616-794E-A16D-A841FE18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5448E-F031-104B-BC91-0D88D17BBD5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9EF127-AB46-1B4C-9F08-3C4BF9F4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Example:</a:t>
            </a:r>
            <a:endParaRPr lang="en-US" altLang="zh-TW" sz="10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Application is to keep track of information about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employees in a company.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Information to be kept track of includes: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eid</a:t>
            </a:r>
            <a:r>
              <a:rPr lang="en-US" altLang="zh-TW" sz="2000">
                <a:sym typeface="Symbol" pitchFamily="2" charset="2"/>
              </a:rPr>
              <a:t>:  	  employee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id number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ename</a:t>
            </a:r>
            <a:r>
              <a:rPr lang="en-US" altLang="zh-TW" sz="2000">
                <a:sym typeface="Symbol" pitchFamily="2" charset="2"/>
              </a:rPr>
              <a:t>:    employee name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address</a:t>
            </a:r>
            <a:r>
              <a:rPr lang="en-US" altLang="zh-TW" sz="2000">
                <a:sym typeface="Symbol" pitchFamily="2" charset="2"/>
              </a:rPr>
              <a:t>:  address of the  employee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sex</a:t>
            </a:r>
            <a:r>
              <a:rPr lang="en-US" altLang="zh-TW" sz="2000">
                <a:sym typeface="Symbol" pitchFamily="2" charset="2"/>
              </a:rPr>
              <a:t>:	  employee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sex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dname</a:t>
            </a:r>
            <a:r>
              <a:rPr lang="en-US" altLang="zh-TW" sz="2000">
                <a:sym typeface="Symbol" pitchFamily="2" charset="2"/>
              </a:rPr>
              <a:t>:    name of the department that the employee works for</a:t>
            </a:r>
          </a:p>
          <a:p>
            <a:pPr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		dhname</a:t>
            </a:r>
            <a:r>
              <a:rPr lang="en-US" altLang="zh-TW" sz="2000">
                <a:sym typeface="Symbol" pitchFamily="2" charset="2"/>
              </a:rPr>
              <a:t>:  department head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name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dhsex</a:t>
            </a:r>
            <a:r>
              <a:rPr lang="en-US" altLang="zh-TW" sz="2000">
                <a:sym typeface="Symbol" pitchFamily="2" charset="2"/>
              </a:rPr>
              <a:t>:      department head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sex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B98149C3-A65F-ED4F-9FBE-19017B7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566CE-469A-384C-A255-675B44E4D27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E1099AF-03BA-8B4D-89FB-E917FF81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ym typeface="Symbol" pitchFamily="2" charset="2"/>
              </a:rPr>
              <a:t>Let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800">
                <a:sym typeface="Symbol" pitchFamily="2" charset="2"/>
              </a:rPr>
              <a:t>s construct a relation schema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ym typeface="Symbol" pitchFamily="2" charset="2"/>
              </a:rPr>
              <a:t>Which of the following dependencies are true?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eid  ename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ename  eid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eid  address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eid  sex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sex  address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dhname  dname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dhname  eid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dhsex  sex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ED379F-8189-C74B-B4FE-4E28B65B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76600"/>
            <a:ext cx="4495800" cy="2238375"/>
          </a:xfrm>
          <a:prstGeom prst="rect">
            <a:avLst/>
          </a:prstGeom>
          <a:solidFill>
            <a:srgbClr val="CCECFF">
              <a:alpha val="50195"/>
            </a:srgbClr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Given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 </a:t>
            </a: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a:Employee’s id number is unique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   b:Each employee works for only one dept.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   c:Each department has only one head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    Implicit: common sense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1AA1433C-3DC4-8748-897C-7784D1713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108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sym typeface="Symbol" pitchFamily="2" charset="2"/>
              </a:rPr>
              <a:t>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5B275698-A8F5-174E-84DD-46A166B2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401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A598B9D-CC22-D244-8889-E233A4AA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8862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sym typeface="Symbol" pitchFamily="2" charset="2"/>
              </a:rPr>
              <a:t>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1ACD0F29-39A2-7E49-B683-204EFC4B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27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sym typeface="Symbol" pitchFamily="2" charset="2"/>
              </a:rPr>
              <a:t>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CBD6EBB-9BDE-0F4A-96C2-12C68FD12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593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8A621A6B-5BBF-4243-83A1-FBEC281D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1165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6906E66E-BC50-1248-859C-9ACC34BA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5A790A52-37BC-DA42-AABE-828FC1704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785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F80BB3EA-E6E2-C947-B2C7-2F4567ED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905000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Employee</a:t>
            </a:r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BB0F3456-585B-BC45-A25E-2969865F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609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eid</a:t>
            </a:r>
          </a:p>
        </p:txBody>
      </p:sp>
      <p:sp>
        <p:nvSpPr>
          <p:cNvPr id="30734" name="Rectangle 14">
            <a:extLst>
              <a:ext uri="{FF2B5EF4-FFF2-40B4-BE49-F238E27FC236}">
                <a16:creationId xmlns:a16="http://schemas.microsoft.com/office/drawing/2014/main" id="{49F77873-5F05-DC4C-9D0A-62EC9FE8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ename</a:t>
            </a:r>
          </a:p>
        </p:txBody>
      </p:sp>
      <p:sp>
        <p:nvSpPr>
          <p:cNvPr id="30735" name="Rectangle 15">
            <a:extLst>
              <a:ext uri="{FF2B5EF4-FFF2-40B4-BE49-F238E27FC236}">
                <a16:creationId xmlns:a16="http://schemas.microsoft.com/office/drawing/2014/main" id="{3B428E6D-3ACE-2B49-A22C-4292F2E7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A445843B-16E4-DC45-9038-FECEC7C6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609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sex</a:t>
            </a:r>
          </a:p>
        </p:txBody>
      </p:sp>
      <p:sp>
        <p:nvSpPr>
          <p:cNvPr id="30737" name="Rectangle 17">
            <a:extLst>
              <a:ext uri="{FF2B5EF4-FFF2-40B4-BE49-F238E27FC236}">
                <a16:creationId xmlns:a16="http://schemas.microsoft.com/office/drawing/2014/main" id="{ED305FA6-BA97-5B49-8D62-A0D94115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BAC78D05-B379-F248-81BB-59AA6EB4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dhname</a:t>
            </a:r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DFFB2C3E-380F-254B-B563-B35BD2E7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dhsex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  <p:bldP spid="17417" grpId="0" autoUpdateAnimBg="0"/>
      <p:bldP spid="17418" grpId="0" autoUpdateAnimBg="0"/>
      <p:bldP spid="174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48D22F2F-C725-B44D-A9BD-DCACF3AF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D809C-D004-0E45-B777-8426DAB41AD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2447464-7CF7-EC43-9E65-22972981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F 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000">
                <a:sym typeface="Symbol" pitchFamily="2" charset="2"/>
              </a:rPr>
              <a:t> a set of functional dependencies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f  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000">
                <a:sym typeface="Symbol" pitchFamily="2" charset="2"/>
              </a:rPr>
              <a:t> an individual functional dependency</a:t>
            </a: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A50021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rgbClr val="A50021"/>
                </a:solidFill>
                <a:sym typeface="Symbol" pitchFamily="2" charset="2"/>
              </a:rPr>
              <a:t>f </a:t>
            </a:r>
            <a:r>
              <a:rPr lang="en-US" altLang="zh-TW" sz="2000" b="1">
                <a:solidFill>
                  <a:srgbClr val="A50021"/>
                </a:solidFill>
                <a:sym typeface="Symbol" pitchFamily="2" charset="2"/>
              </a:rPr>
              <a:t>is implied </a:t>
            </a:r>
            <a:r>
              <a:rPr lang="en-US" altLang="zh-TW" sz="2000">
                <a:solidFill>
                  <a:srgbClr val="A50021"/>
                </a:solidFill>
                <a:sym typeface="Symbol" pitchFamily="2" charset="2"/>
              </a:rPr>
              <a:t>by F</a:t>
            </a:r>
            <a:r>
              <a:rPr lang="en-US" altLang="zh-TW" sz="2000">
                <a:sym typeface="Symbol" pitchFamily="2" charset="2"/>
              </a:rPr>
              <a:t> if whenever all functional dependencies in F are true,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      then f is true.</a:t>
            </a:r>
          </a:p>
          <a:p>
            <a:pPr eaLnBrk="1" hangingPunct="1">
              <a:buFontTx/>
              <a:buNone/>
            </a:pPr>
            <a:endParaRPr lang="en-US" altLang="zh-TW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For example,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Consider Workers(id, name, office, did, since)</a:t>
            </a:r>
          </a:p>
          <a:p>
            <a:pPr eaLnBrk="1" hangingPunct="1">
              <a:buFontTx/>
              <a:buNone/>
            </a:pPr>
            <a:endParaRPr lang="en-US" altLang="zh-TW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{	id    did,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did  office }</a:t>
            </a:r>
          </a:p>
          <a:p>
            <a:pPr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implies</a:t>
            </a:r>
            <a:r>
              <a:rPr lang="en-US" altLang="zh-TW" sz="2000">
                <a:sym typeface="Symbol" pitchFamily="2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     id  office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C69B2D6-10CD-C14E-A2CF-B2661A78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Reasoning about FDs</a:t>
            </a:r>
            <a:endParaRPr lang="en-US" altLang="zh-TW" sz="4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7769D76A-BDB6-0444-B5D1-2E377E7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8D160-6D1D-7346-84CF-A33A347DC6A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2E764D4-F44C-754D-AF47-BDF016A00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Closure of a set of FDs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F5FC0BD-67DF-EF41-A30F-C2BA5098C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The set of all FDs implied by a given set F of FDs is called the </a:t>
            </a:r>
            <a:r>
              <a:rPr lang="en-US" altLang="zh-TW" sz="2800">
                <a:solidFill>
                  <a:srgbClr val="000099"/>
                </a:solidFill>
              </a:rPr>
              <a:t>closure of F</a:t>
            </a:r>
            <a:r>
              <a:rPr lang="en-US" altLang="zh-TW" sz="2800"/>
              <a:t>, denoted as </a:t>
            </a:r>
            <a:r>
              <a:rPr lang="en-US" altLang="zh-TW" sz="2800">
                <a:solidFill>
                  <a:srgbClr val="000099"/>
                </a:solidFill>
              </a:rPr>
              <a:t>F</a:t>
            </a:r>
            <a:r>
              <a:rPr kumimoji="0" lang="en-US" altLang="zh-TW" sz="2000" baseline="30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 baseline="50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zh-TW" sz="2800"/>
              <a:t>.</a:t>
            </a:r>
          </a:p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Armstrong’s Axioms</a:t>
            </a:r>
            <a:r>
              <a:rPr lang="en-US" altLang="zh-TW" sz="2800"/>
              <a:t>, can be applied repeatedly to infer all FDs implied by a set of FDs.</a:t>
            </a:r>
          </a:p>
          <a:p>
            <a:pPr eaLnBrk="1" hangingPunct="1"/>
            <a:endParaRPr kumimoji="0" lang="zh-TW" altLang="en-US" sz="20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2692612-B378-4A47-AD98-AA06C9BB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7772400" cy="2419350"/>
          </a:xfrm>
          <a:prstGeom prst="rect">
            <a:avLst/>
          </a:prstGeom>
          <a:solidFill>
            <a:srgbClr val="FFFFCC">
              <a:alpha val="50195"/>
            </a:srgb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Suppose X,Y, and Z are sets of attributes over a relation.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u="sng" dirty="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Armstrong’s Axioms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Ø"/>
            </a:pPr>
            <a:r>
              <a:rPr kumimoji="0" lang="en-US" altLang="zh-TW" sz="2000" dirty="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Reflexivity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:          if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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, then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Y      </a:t>
            </a:r>
            <a:r>
              <a:rPr kumimoji="0" lang="en-US" altLang="zh-TW" sz="2000" i="1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(trivial dependency)</a:t>
            </a:r>
            <a:endParaRPr kumimoji="0" lang="en-US" altLang="zh-TW" sz="2000" dirty="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Ø"/>
            </a:pP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 dirty="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Augmentation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:   if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, then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XZ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YZ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	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Ø"/>
            </a:pP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 dirty="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Transitivity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:        if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Y  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 Y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Z, 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then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 dirty="0">
                <a:latin typeface="Arial" panose="020B0604020202020204" pitchFamily="34" charset="0"/>
                <a:sym typeface="Symbol" pitchFamily="2" charset="2"/>
              </a:rPr>
              <a:t>Z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E38C-F600-5543-8186-1EC02F39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D5D05007-B336-F940-A94D-661450F6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3221C-C131-DB4B-8BB4-0845B8781A2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5692E010-D7D0-744C-8714-C430A77B419E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14" name="TextBox 5">
            <a:extLst>
              <a:ext uri="{FF2B5EF4-FFF2-40B4-BE49-F238E27FC236}">
                <a16:creationId xmlns:a16="http://schemas.microsoft.com/office/drawing/2014/main" id="{101F8FDB-FAB1-8945-9694-030878F6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038600"/>
            <a:ext cx="3576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Observe these two columns</a:t>
            </a:r>
          </a:p>
        </p:txBody>
      </p:sp>
      <p:cxnSp>
        <p:nvCxnSpPr>
          <p:cNvPr id="15415" name="Straight Arrow Connector 7">
            <a:extLst>
              <a:ext uri="{FF2B5EF4-FFF2-40B4-BE49-F238E27FC236}">
                <a16:creationId xmlns:a16="http://schemas.microsoft.com/office/drawing/2014/main" id="{C70C9ABF-761A-334E-AF65-F5E8130373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00600" y="3581400"/>
            <a:ext cx="0" cy="5334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9">
            <a:extLst>
              <a:ext uri="{FF2B5EF4-FFF2-40B4-BE49-F238E27FC236}">
                <a16:creationId xmlns:a16="http://schemas.microsoft.com/office/drawing/2014/main" id="{B25E81BE-7CE1-ED43-A396-9629C4DB73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581400"/>
            <a:ext cx="0" cy="5334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0227C937-53D2-B848-85B6-17F3C8E0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6763"/>
            <a:ext cx="77724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400" kern="0" dirty="0"/>
              <a:t>The values of </a:t>
            </a:r>
            <a:r>
              <a:rPr lang="en-US" altLang="zh-TW" sz="2400" kern="0" dirty="0" err="1"/>
              <a:t>hourly_wages</a:t>
            </a:r>
            <a:r>
              <a:rPr lang="en-US" altLang="zh-TW" sz="2400" kern="0" dirty="0"/>
              <a:t> depend on that of rating.</a:t>
            </a:r>
          </a:p>
          <a:p>
            <a:pPr lvl="1" eaLnBrk="1" hangingPunct="1">
              <a:defRPr/>
            </a:pPr>
            <a:r>
              <a:rPr lang="en-US" altLang="zh-TW" sz="2000" kern="0" dirty="0"/>
              <a:t>Rating = 8 </a:t>
            </a:r>
            <a:r>
              <a:rPr lang="en-US" altLang="zh-TW" sz="2000" kern="0" dirty="0">
                <a:sym typeface="Wingdings" panose="05000000000000000000" pitchFamily="2" charset="2"/>
              </a:rPr>
              <a:t> </a:t>
            </a:r>
            <a:r>
              <a:rPr lang="en-US" altLang="zh-TW" sz="2000" kern="0" dirty="0" err="1">
                <a:sym typeface="Wingdings" panose="05000000000000000000" pitchFamily="2" charset="2"/>
              </a:rPr>
              <a:t>hourly_wages</a:t>
            </a:r>
            <a:r>
              <a:rPr lang="en-US" altLang="zh-TW" sz="2000" kern="0" dirty="0">
                <a:sym typeface="Wingdings" panose="05000000000000000000" pitchFamily="2" charset="2"/>
              </a:rPr>
              <a:t> = 10</a:t>
            </a:r>
          </a:p>
          <a:p>
            <a:pPr lvl="1" eaLnBrk="1" hangingPunct="1">
              <a:defRPr/>
            </a:pPr>
            <a:r>
              <a:rPr lang="en-US" altLang="zh-TW" sz="2000" kern="0" dirty="0">
                <a:sym typeface="Wingdings" panose="05000000000000000000" pitchFamily="2" charset="2"/>
              </a:rPr>
              <a:t>Rating = 5  </a:t>
            </a:r>
            <a:r>
              <a:rPr lang="en-US" altLang="zh-TW" sz="2000" kern="0" dirty="0" err="1">
                <a:sym typeface="Wingdings" panose="05000000000000000000" pitchFamily="2" charset="2"/>
              </a:rPr>
              <a:t>hourly_wages</a:t>
            </a:r>
            <a:r>
              <a:rPr lang="en-US" altLang="zh-TW" sz="2000" kern="0" dirty="0">
                <a:sym typeface="Wingdings" panose="05000000000000000000" pitchFamily="2" charset="2"/>
              </a:rPr>
              <a:t> = 7</a:t>
            </a:r>
            <a:endParaRPr lang="en-US" altLang="zh-TW" sz="20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980E62D0-8741-434B-9A3C-9386CF66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3C62D-A35A-C64F-AE7E-EFA7A98CFE8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6142ACA6-704F-0F48-A6D7-17E89ED62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14400"/>
          <a:ext cx="73914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3" imgW="4597400" imgH="876300" progId="Excel.Sheet.8">
                  <p:embed/>
                </p:oleObj>
              </mc:Choice>
              <mc:Fallback>
                <p:oleObj name="Worksheet" r:id="rId3" imgW="4597400" imgH="876300" progId="Excel.Sheet.8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6142ACA6-704F-0F48-A6D7-17E89ED62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92" b="-1662"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7391400" cy="140176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>
            <a:extLst>
              <a:ext uri="{FF2B5EF4-FFF2-40B4-BE49-F238E27FC236}">
                <a16:creationId xmlns:a16="http://schemas.microsoft.com/office/drawing/2014/main" id="{110B4957-99B8-C74C-8F83-20E754CE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524000" cy="3810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reflexivity</a:t>
            </a:r>
            <a:r>
              <a:rPr kumimoji="0"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5E44D37-3F14-AD47-A500-52F9F88E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464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800">
                <a:sym typeface="Symbol" pitchFamily="2" charset="2"/>
              </a:rPr>
              <a:t>student_ID, student_</a:t>
            </a:r>
            <a:r>
              <a:rPr lang="en-US" altLang="zh-TW" sz="1600">
                <a:sym typeface="Symbol" pitchFamily="2" charset="2"/>
              </a:rPr>
              <a:t>name</a:t>
            </a:r>
            <a:r>
              <a:rPr lang="en-US" altLang="zh-TW" sz="1800">
                <a:sym typeface="Symbol" pitchFamily="2" charset="2"/>
              </a:rPr>
              <a:t>  student_ID</a:t>
            </a:r>
          </a:p>
          <a:p>
            <a:pPr eaLnBrk="1" hangingPunct="1">
              <a:buFontTx/>
              <a:buNone/>
            </a:pPr>
            <a:r>
              <a:rPr lang="en-US" altLang="zh-TW" sz="1800">
                <a:sym typeface="Symbol" pitchFamily="2" charset="2"/>
              </a:rPr>
              <a:t>student_ID, student_name  student_name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0C6A2F0-AD80-5B4C-A938-DA0DED89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1828800" cy="3048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augmentation</a:t>
            </a:r>
            <a:r>
              <a:rPr kumimoji="0"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9161DAC-80EF-E54D-AC20-E4ED86AD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97338"/>
            <a:ext cx="6019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student_ID  student_name</a:t>
            </a:r>
            <a:endParaRPr kumimoji="0" lang="en-US" altLang="zh-TW" sz="1600">
              <a:solidFill>
                <a:srgbClr val="663300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implies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student_ID, </a:t>
            </a:r>
            <a:r>
              <a:rPr kumimoji="0" lang="en-US" altLang="zh-TW" sz="16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 student_name, </a:t>
            </a:r>
            <a:r>
              <a:rPr kumimoji="0" lang="en-US" altLang="zh-TW" sz="16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9F1F9BE-5436-FF4F-97D6-B16BF17E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1447800" cy="3048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transitivity</a:t>
            </a:r>
            <a:r>
              <a:rPr kumimoji="0"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612AEF4E-0161-CD4E-9B69-5FDBD4AC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62588"/>
            <a:ext cx="68580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course_ID  </a:t>
            </a:r>
            <a:r>
              <a:rPr kumimoji="0" lang="en-US" altLang="zh-TW" sz="16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16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16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department_name</a:t>
            </a:r>
            <a:endParaRPr kumimoji="0" lang="en-US" altLang="zh-TW" sz="1600">
              <a:solidFill>
                <a:srgbClr val="663300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Implies  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course_ID  department_name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  <p:bldP spid="23556" grpId="0" build="p" autoUpdateAnimBg="0"/>
      <p:bldP spid="23557" grpId="0" animBg="1" autoUpdateAnimBg="0"/>
      <p:bldP spid="23558" grpId="0" autoUpdateAnimBg="0"/>
      <p:bldP spid="23559" grpId="0" animBg="1" autoUpdateAnimBg="0"/>
      <p:bldP spid="235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CCC7945A-176F-1342-BD0C-F1674BF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5B9F6-9625-BB49-9A6A-DF561B50B6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D6D6C4D1-6CDF-BE47-87F1-DF66EFD96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/>
              <a:t>Armstrong’s Axioms is sound and complete.</a:t>
            </a:r>
          </a:p>
          <a:p>
            <a:pPr lvl="1" eaLnBrk="1" hangingPunct="1"/>
            <a:r>
              <a:rPr lang="en-US" altLang="zh-TW">
                <a:solidFill>
                  <a:srgbClr val="000099"/>
                </a:solidFill>
              </a:rPr>
              <a:t>Sound</a:t>
            </a:r>
            <a:r>
              <a:rPr lang="en-US" altLang="zh-TW"/>
              <a:t>: they generate only FDs in F</a:t>
            </a:r>
            <a:r>
              <a:rPr kumimoji="0" lang="en-US" altLang="zh-TW" baseline="50000"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lang="en-US" altLang="zh-TW"/>
              <a:t>.</a:t>
            </a:r>
            <a:endParaRPr kumimoji="0" lang="en-US" altLang="zh-TW" baseline="50000"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/>
            <a:r>
              <a:rPr lang="en-US" altLang="zh-TW">
                <a:solidFill>
                  <a:srgbClr val="000099"/>
                </a:solidFill>
              </a:rPr>
              <a:t>Complete</a:t>
            </a:r>
            <a:r>
              <a:rPr lang="en-US" altLang="zh-TW"/>
              <a:t>: repeated application of these rules will generate all FDs in F</a:t>
            </a:r>
            <a:r>
              <a:rPr lang="en-US" altLang="zh-TW" baseline="30000">
                <a:latin typeface="Arial" panose="020B0604020202020204" pitchFamily="34" charset="0"/>
              </a:rPr>
              <a:t>+</a:t>
            </a:r>
            <a:r>
              <a:rPr lang="en-US" altLang="zh-TW"/>
              <a:t>.</a:t>
            </a:r>
          </a:p>
          <a:p>
            <a:pPr eaLnBrk="1" hangingPunct="1"/>
            <a:r>
              <a:rPr kumimoji="0" lang="en-US" altLang="zh-TW">
                <a:sym typeface="Symbol" pitchFamily="2" charset="2"/>
              </a:rPr>
              <a:t>The proof  of soundness is straight forward, but completeness is harder to prove.</a:t>
            </a:r>
          </a:p>
          <a:p>
            <a:pPr lvl="1" eaLnBrk="1" hangingPunct="1">
              <a:buFontTx/>
              <a:buNone/>
            </a:pPr>
            <a:endParaRPr kumimoji="0" lang="zh-TW" altLang="en-US" sz="3200"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34AC868B-4584-7147-B660-C439876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0A942-428C-4E4A-BF7A-1D0EB3C9FDE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D643A88-E64A-CF4E-8D1C-3CF187106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Proof of Armstrong’s Axioms (soundness)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5DF32C-4D8A-4741-91B8-3E3C07504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Notation: We use t[X] for </a:t>
            </a:r>
            <a:r>
              <a:rPr lang="en-US" altLang="zh-TW">
                <a:sym typeface="Symbol" pitchFamily="2" charset="2"/>
              </a:rPr>
              <a:t></a:t>
            </a:r>
            <a:r>
              <a:rPr lang="en-US" altLang="zh-TW" i="1" baseline="-20000">
                <a:sym typeface="Symbol" pitchFamily="2" charset="2"/>
              </a:rPr>
              <a:t>X</a:t>
            </a:r>
            <a:r>
              <a:rPr lang="en-US" altLang="zh-TW" i="1" baseline="-25000">
                <a:sym typeface="Symbol" pitchFamily="2" charset="2"/>
              </a:rPr>
              <a:t> </a:t>
            </a:r>
            <a:r>
              <a:rPr lang="en-US" altLang="zh-TW">
                <a:sym typeface="Symbol" pitchFamily="2" charset="2"/>
              </a:rPr>
              <a:t>[ </a:t>
            </a:r>
            <a:r>
              <a:rPr lang="en-US" altLang="zh-TW" i="1">
                <a:sym typeface="Symbol" pitchFamily="2" charset="2"/>
              </a:rPr>
              <a:t>t </a:t>
            </a:r>
            <a:r>
              <a:rPr lang="en-US" altLang="zh-TW">
                <a:sym typeface="Symbol" pitchFamily="2" charset="2"/>
              </a:rPr>
              <a:t>] for any tuple </a:t>
            </a:r>
            <a:r>
              <a:rPr lang="en-US" altLang="zh-TW" i="1">
                <a:sym typeface="Symbol" pitchFamily="2" charset="2"/>
              </a:rPr>
              <a:t>t.</a:t>
            </a:r>
          </a:p>
          <a:p>
            <a:pPr eaLnBrk="1" hangingPunct="1">
              <a:buFontTx/>
              <a:buNone/>
            </a:pPr>
            <a:endParaRPr lang="en-US" altLang="zh-TW" i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  <a:sym typeface="Symbol" pitchFamily="2" charset="2"/>
              </a:rPr>
              <a:t>Reflexivity:</a:t>
            </a:r>
            <a:r>
              <a:rPr lang="en-US" altLang="zh-TW" sz="2800">
                <a:solidFill>
                  <a:srgbClr val="000099"/>
                </a:solidFill>
                <a:sym typeface="Symbol" pitchFamily="2" charset="2"/>
              </a:rPr>
              <a:t>  </a:t>
            </a:r>
            <a:r>
              <a:rPr lang="en-US" altLang="zh-TW" sz="2800">
                <a:sym typeface="Symbol" pitchFamily="2" charset="2"/>
              </a:rPr>
              <a:t>If </a:t>
            </a:r>
            <a:r>
              <a:rPr lang="en-US" altLang="zh-TW" i="1">
                <a:sym typeface="Symbol" pitchFamily="2" charset="2"/>
              </a:rPr>
              <a:t>Y </a:t>
            </a:r>
            <a:r>
              <a:rPr lang="en-US" altLang="zh-TW">
                <a:sym typeface="Symbol" pitchFamily="2" charset="2"/>
              </a:rPr>
              <a:t> </a:t>
            </a:r>
            <a:r>
              <a:rPr lang="en-US" altLang="zh-TW" i="1">
                <a:sym typeface="Symbol" pitchFamily="2" charset="2"/>
              </a:rPr>
              <a:t>X</a:t>
            </a:r>
            <a:r>
              <a:rPr lang="en-US" altLang="zh-TW">
                <a:sym typeface="Symbol" pitchFamily="2" charset="2"/>
              </a:rPr>
              <a:t>, then </a:t>
            </a:r>
            <a:r>
              <a:rPr lang="en-US" altLang="zh-TW" i="1">
                <a:sym typeface="Symbol" pitchFamily="2" charset="2"/>
              </a:rPr>
              <a:t>X</a:t>
            </a:r>
            <a:r>
              <a:rPr lang="en-US" altLang="zh-TW">
                <a:sym typeface="Symbol" pitchFamily="2" charset="2"/>
              </a:rPr>
              <a:t>  </a:t>
            </a:r>
            <a:r>
              <a:rPr lang="en-US" altLang="zh-TW" i="1">
                <a:sym typeface="Symbol" pitchFamily="2" charset="2"/>
              </a:rPr>
              <a:t>Y</a:t>
            </a:r>
          </a:p>
          <a:p>
            <a:pPr eaLnBrk="1" hangingPunct="1">
              <a:buFontTx/>
              <a:buNone/>
            </a:pPr>
            <a:endParaRPr lang="en-US" altLang="zh-TW" i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Assume 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 such that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[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] =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[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then 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[ </a:t>
            </a:r>
            <a:r>
              <a:rPr lang="en-US" altLang="zh-TW" sz="2800" i="1">
                <a:sym typeface="Symbol" pitchFamily="2" charset="2"/>
              </a:rPr>
              <a:t>Y </a:t>
            </a:r>
            <a:r>
              <a:rPr lang="en-US" altLang="zh-TW" sz="2800">
                <a:sym typeface="Symbol" pitchFamily="2" charset="2"/>
              </a:rPr>
              <a:t>] =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[ </a:t>
            </a:r>
            <a:r>
              <a:rPr lang="en-US" altLang="zh-TW" sz="2800" i="1">
                <a:sym typeface="Symbol" pitchFamily="2" charset="2"/>
              </a:rPr>
              <a:t>Y </a:t>
            </a:r>
            <a:r>
              <a:rPr lang="en-US" altLang="zh-TW" sz="2800">
                <a:sym typeface="Symbol" pitchFamily="2" charset="2"/>
              </a:rPr>
              <a:t>] since </a:t>
            </a:r>
            <a:r>
              <a:rPr lang="en-US" altLang="zh-TW" sz="2800" i="1">
                <a:sym typeface="Symbol" pitchFamily="2" charset="2"/>
              </a:rPr>
              <a:t>Y </a:t>
            </a:r>
            <a:r>
              <a:rPr lang="en-US" altLang="zh-TW" sz="2800">
                <a:sym typeface="Symbol" pitchFamily="2" charset="2"/>
              </a:rPr>
              <a:t> </a:t>
            </a:r>
            <a:r>
              <a:rPr lang="en-US" altLang="zh-TW" sz="2800" i="1">
                <a:sym typeface="Symbol" pitchFamily="2" charset="2"/>
              </a:rPr>
              <a:t>X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Hence 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Y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zh-TW" altLang="en-US" sz="2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0C2D2A9C-B0DB-7240-8610-2ED43A4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F8E28-10A8-9949-B6A4-E752D4E7F06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3E42003-4CED-F54B-A382-FE0D34A09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</a:rPr>
              <a:t>Augmentation: </a:t>
            </a:r>
            <a:r>
              <a:rPr lang="en-US" altLang="zh-TW" sz="2800">
                <a:sym typeface="Symbol" pitchFamily="2" charset="2"/>
              </a:rPr>
              <a:t>if 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Y</a:t>
            </a:r>
            <a:r>
              <a:rPr lang="en-US" altLang="zh-TW" sz="2800">
                <a:sym typeface="Symbol" pitchFamily="2" charset="2"/>
              </a:rPr>
              <a:t>, then </a:t>
            </a:r>
            <a:r>
              <a:rPr lang="en-US" altLang="zh-TW" sz="2800" i="1">
                <a:sym typeface="Symbol" pitchFamily="2" charset="2"/>
              </a:rPr>
              <a:t>XZ 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YZ</a:t>
            </a:r>
            <a:r>
              <a:rPr lang="en-US" altLang="zh-TW" sz="3600"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36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Assume 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baseline="-20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baseline="-20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such that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 XZ</a:t>
            </a:r>
            <a:r>
              <a:rPr lang="en-US" altLang="zh-TW" sz="2400" i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] =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 XZ]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[Z]	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[Z], since Z</a:t>
            </a:r>
            <a:r>
              <a:rPr lang="en-US" altLang="zh-TW" sz="2400" i="1">
                <a:sym typeface="Symbol" pitchFamily="2" charset="2"/>
              </a:rPr>
              <a:t>  </a:t>
            </a:r>
            <a:r>
              <a:rPr lang="en-US" altLang="zh-TW" sz="2400">
                <a:sym typeface="Symbol" pitchFamily="2" charset="2"/>
              </a:rPr>
              <a:t> XZ</a:t>
            </a:r>
            <a:r>
              <a:rPr lang="en-US" altLang="zh-TW" sz="2400" i="1">
                <a:sym typeface="Symbol" pitchFamily="2" charset="2"/>
              </a:rPr>
              <a:t>   ------ 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[X]	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[X],  since X</a:t>
            </a:r>
            <a:r>
              <a:rPr lang="en-US" altLang="zh-TW" sz="2400" i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 XZ</a:t>
            </a: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[Y]    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[Y], definition of X  Y</a:t>
            </a:r>
            <a:r>
              <a:rPr lang="en-US" altLang="zh-TW" sz="2400" i="1">
                <a:sym typeface="Symbol" pitchFamily="2" charset="2"/>
              </a:rPr>
              <a:t>   ------ 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[YZ]  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5000">
                <a:sym typeface="Symbol" pitchFamily="2" charset="2"/>
              </a:rPr>
              <a:t>2 </a:t>
            </a:r>
            <a:r>
              <a:rPr lang="en-US" altLang="zh-TW" sz="2400">
                <a:sym typeface="Symbol" pitchFamily="2" charset="2"/>
              </a:rPr>
              <a:t>[ YZ</a:t>
            </a:r>
            <a:r>
              <a:rPr lang="en-US" altLang="zh-TW" sz="2400" i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] from (1) and (2)</a:t>
            </a: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Hence</a:t>
            </a:r>
            <a:r>
              <a:rPr lang="en-US" altLang="zh-TW" sz="2400" i="1">
                <a:sym typeface="Symbol" pitchFamily="2" charset="2"/>
              </a:rPr>
              <a:t>, XZ</a:t>
            </a:r>
            <a:r>
              <a:rPr lang="en-US" altLang="zh-TW" sz="2400">
                <a:sym typeface="Symbol" pitchFamily="2" charset="2"/>
              </a:rPr>
              <a:t>  YZ</a:t>
            </a: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4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6C1B9AFE-C056-8146-9FA9-9E35EDAF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035F15-08EE-D747-B864-63EFDC70DEA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09CF759-2F1E-4547-8037-F43B5EDE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</a:rPr>
              <a:t>Transitivity:</a:t>
            </a:r>
            <a:r>
              <a:rPr lang="en-US" altLang="zh-TW" sz="2800"/>
              <a:t>  If X </a:t>
            </a:r>
            <a:r>
              <a:rPr lang="en-US" altLang="zh-TW" sz="2800">
                <a:sym typeface="Symbol" pitchFamily="2" charset="2"/>
              </a:rPr>
              <a:t>Y and Y  Z, then X Z.</a:t>
            </a:r>
          </a:p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Assume 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 such that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[X] =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[X]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Then 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[Y]   = 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[Y], definition of X  Y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Hence,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[Z]   = 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[Z], definition of Y Z</a:t>
            </a:r>
          </a:p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Therefore, X Z</a:t>
            </a:r>
          </a:p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zh-TW" altLang="en-US" sz="2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681EEE26-E636-0442-8B88-1B0F6847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93F03-379E-A242-AD1B-5647DDE5FD7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42E8BEE-433E-114C-8460-707FCA064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Additional rules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FAF3596-072E-884C-B4A6-2386A12C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/>
              <a:t>Sometimes, it is convenient to use some additional rules while reasoning about F</a:t>
            </a:r>
            <a:r>
              <a:rPr lang="en-US" altLang="zh-TW" b="1" baseline="30000"/>
              <a:t>+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These additional rules are not essential in the sense that their soundness can be proved using Armstrong’s Axioms.</a:t>
            </a:r>
          </a:p>
          <a:p>
            <a:pPr eaLnBrk="1" hangingPunct="1"/>
            <a:endParaRPr lang="zh-TW" altLang="en-US" baseline="300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388FE80C-CCAA-EA49-8507-EE0723F9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8900"/>
            <a:ext cx="7585075" cy="13335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400" b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Union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: if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 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Z ,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then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YZ.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endParaRPr kumimoji="0" lang="en-US" altLang="zh-TW" sz="240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400" b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Decomposition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: if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YZ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, then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 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Z.</a:t>
            </a: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7B779219-63B8-D84C-8574-4DAC6C7F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836D5-C4E1-CA4E-BE06-F4AA8250F30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9BC2E25-8531-7A48-9A7A-A224162CE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  <a:sym typeface="Symbol" pitchFamily="2" charset="2"/>
              </a:rPr>
              <a:t>To show correctness of the union rule</a:t>
            </a:r>
            <a:r>
              <a:rPr lang="en-US" altLang="zh-TW" sz="2800" u="sng">
                <a:sym typeface="Symbol" pitchFamily="2" charset="2"/>
              </a:rPr>
              <a:t>:</a:t>
            </a:r>
          </a:p>
          <a:p>
            <a:pPr eaLnBrk="1" hangingPunct="1">
              <a:buFontTx/>
              <a:buNone/>
            </a:pPr>
            <a:endParaRPr lang="en-US" altLang="zh-TW" sz="2800" u="sng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  </a:t>
            </a:r>
            <a:r>
              <a:rPr lang="en-US" altLang="zh-TW" sz="2400">
                <a:sym typeface="Symbol" pitchFamily="2" charset="2"/>
              </a:rPr>
              <a:t>and</a:t>
            </a:r>
            <a:r>
              <a:rPr lang="en-US" altLang="zh-TW" sz="2400" i="1">
                <a:sym typeface="Symbol" pitchFamily="2" charset="2"/>
              </a:rPr>
              <a:t> 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 , </a:t>
            </a:r>
            <a:r>
              <a:rPr lang="en-US" altLang="zh-TW" sz="2400">
                <a:sym typeface="Symbol" pitchFamily="2" charset="2"/>
              </a:rPr>
              <a:t>then</a:t>
            </a:r>
            <a:r>
              <a:rPr lang="en-US" altLang="zh-TW" sz="2400" i="1">
                <a:sym typeface="Symbol" pitchFamily="2" charset="2"/>
              </a:rPr>
              <a:t> 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YZ</a:t>
            </a:r>
            <a:r>
              <a:rPr lang="en-US" altLang="zh-TW" sz="2400">
                <a:sym typeface="Symbol" pitchFamily="2" charset="2"/>
              </a:rPr>
              <a:t>   ( </a:t>
            </a:r>
            <a:r>
              <a:rPr lang="en-US" altLang="zh-TW" sz="2400" b="1">
                <a:sym typeface="Symbol" pitchFamily="2" charset="2"/>
              </a:rPr>
              <a:t>union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400" u="sng">
                <a:sym typeface="Symbol" pitchFamily="2" charset="2"/>
              </a:rPr>
              <a:t>Proof: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(1)  ( given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(2)  ( given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XY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(3)  ( augmentation on (1)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XY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(4)  ( simplify (3)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XY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ZY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(5)  ( augmentation on (2)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(6)  ( transitivity on (4) and (5) )</a:t>
            </a:r>
          </a:p>
          <a:p>
            <a:pPr eaLnBrk="1" hangingPunct="1">
              <a:buFontTx/>
              <a:buNone/>
            </a:pPr>
            <a:endParaRPr lang="en-US" altLang="zh-TW" sz="2400" u="sng">
              <a:sym typeface="Symbol" pitchFamily="2" charset="2"/>
            </a:endParaRPr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58C4A070-BB59-3A4B-9A14-8848654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CA428C-2EB4-A644-948B-CB15B1587FA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C972B4F-F4FA-DC43-A855-3009FA9F0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  <a:sym typeface="Symbol" pitchFamily="2" charset="2"/>
              </a:rPr>
              <a:t>To show correctness of the decomposition rule:</a:t>
            </a:r>
          </a:p>
          <a:p>
            <a:pPr eaLnBrk="1" hangingPunct="1">
              <a:buFontTx/>
              <a:buNone/>
            </a:pPr>
            <a:endParaRPr lang="en-US" altLang="zh-TW" sz="2800" u="sng">
              <a:solidFill>
                <a:srgbClr val="000099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if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YZ </a:t>
            </a:r>
            <a:r>
              <a:rPr lang="en-US" altLang="zh-TW" sz="2400">
                <a:sym typeface="Symbol" pitchFamily="2" charset="2"/>
              </a:rPr>
              <a:t>, then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  </a:t>
            </a:r>
            <a:r>
              <a:rPr lang="en-US" altLang="zh-TW" sz="2400">
                <a:sym typeface="Symbol" pitchFamily="2" charset="2"/>
              </a:rPr>
              <a:t>and</a:t>
            </a:r>
            <a:r>
              <a:rPr lang="en-US" altLang="zh-TW" sz="2400" i="1">
                <a:sym typeface="Symbol" pitchFamily="2" charset="2"/>
              </a:rPr>
              <a:t> 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  </a:t>
            </a:r>
            <a:r>
              <a:rPr lang="en-US" altLang="zh-TW" sz="2400">
                <a:sym typeface="Symbol" pitchFamily="2" charset="2"/>
              </a:rPr>
              <a:t>(decomposition)  </a:t>
            </a:r>
          </a:p>
          <a:p>
            <a:pPr eaLnBrk="1" hangingPunct="1">
              <a:buFontTx/>
              <a:buNone/>
            </a:pPr>
            <a:r>
              <a:rPr lang="en-US" altLang="zh-TW" sz="2400" u="sng">
                <a:sym typeface="Symbol" pitchFamily="2" charset="2"/>
              </a:rPr>
              <a:t>Proof:</a:t>
            </a: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YZ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(1)  ( given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YZ 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(2)  ( reflexivity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(3)  ( transitivity on (1), (2)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YZ 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(4)  ( reflexivity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(5)  ( transitivity on (1), (4) )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zh-TW" alt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00E81864-8830-C842-83AA-678EEDFA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AEBFD-690F-E04D-863A-5C45D22EE3E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B649AF6-3645-D54D-8882-4A603517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R	= ( A, B, C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F 	= {	A  B, B  C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i="1">
                <a:sym typeface="Symbol" pitchFamily="2" charset="2"/>
              </a:rPr>
              <a:t>F</a:t>
            </a:r>
            <a:r>
              <a:rPr lang="en-US" altLang="zh-TW" sz="1800" baseline="50000">
                <a:sym typeface="Symbol" pitchFamily="2" charset="2"/>
              </a:rPr>
              <a:t>+</a:t>
            </a:r>
            <a:r>
              <a:rPr lang="en-US" altLang="zh-TW" sz="1800">
                <a:sym typeface="Symbol" pitchFamily="2" charset="2"/>
              </a:rPr>
              <a:t>	= {	A  A, B  B, C  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  AB,  BC  BC,  AC  AC,  ABC  ABC,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  A,  AB  B,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BC  B,  BC  C,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AC  A,  AC  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ABC  AB, ABC  BC, ABC  AC,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ABC  A, ABC  B, ABC  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  B,	</a:t>
            </a:r>
            <a:r>
              <a:rPr lang="en-US" altLang="zh-TW" sz="18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1800">
                <a:sym typeface="Symbol" pitchFamily="2" charset="2"/>
              </a:rPr>
              <a:t> (1) ( given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B  C,	</a:t>
            </a:r>
            <a:r>
              <a:rPr lang="en-US" altLang="zh-TW" sz="18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1800">
                <a:sym typeface="Symbol" pitchFamily="2" charset="2"/>
              </a:rPr>
              <a:t> (2) ( given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  C,	</a:t>
            </a:r>
            <a:r>
              <a:rPr lang="en-US" altLang="zh-TW" sz="18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1800">
                <a:sym typeface="Symbol" pitchFamily="2" charset="2"/>
              </a:rPr>
              <a:t> (3) ( transitivity on (1) and (2)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AC  BC,  … (4) ( augmentation on (1)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AC  B,	… (5) ( decomposition on (4)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  AB,	… (6) ( augmentation on (1)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AB  AC,  AB  C, B  BC,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  AC,  AB  BC, AB  ABC,  AC  ABC, A  BC, A  ABC }</a:t>
            </a:r>
          </a:p>
          <a:p>
            <a:pPr eaLnBrk="1" hangingPunct="1">
              <a:lnSpc>
                <a:spcPct val="90000"/>
              </a:lnSpc>
            </a:pPr>
            <a:endParaRPr lang="zh-TW" altLang="en-US" sz="1800"/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A517768-21CF-6649-954F-882F5D03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143000"/>
            <a:ext cx="5181600" cy="2133600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CC7B70BB-3FA3-4648-8218-6E41DE2D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433513"/>
            <a:ext cx="19097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Using reflexivity, we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can generate all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trivial dependencies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23449AD5-79EA-EC4B-A63F-DBE4E025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07495-43EF-3047-B72C-8B9B1233B14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863A0C0-8BAE-B845-A8A3-25EB71ABD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Attribute Closure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9D6A76F-2CEC-4F43-B9F6-8AD14FC18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ym typeface="Symbol" pitchFamily="2" charset="2"/>
              </a:rPr>
              <a:t>Computing the closure of a set of FDs can be expensive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In many cases, we just want to check if a given FD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Y is in F</a:t>
            </a:r>
            <a:r>
              <a:rPr lang="en-US" altLang="zh-TW" sz="2400" baseline="50000">
                <a:sym typeface="Symbol" pitchFamily="2" charset="2"/>
              </a:rPr>
              <a:t>+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-  a set of attributes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F </a:t>
            </a:r>
            <a:r>
              <a:rPr lang="en-US" altLang="zh-TW" sz="2400">
                <a:sym typeface="Symbol" pitchFamily="2" charset="2"/>
              </a:rPr>
              <a:t>-  a set of functional dependencies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9890452-A719-2548-9627-6587B9F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7696200" cy="944563"/>
          </a:xfrm>
          <a:prstGeom prst="rect">
            <a:avLst/>
          </a:prstGeom>
          <a:solidFill>
            <a:srgbClr val="FFCC99">
              <a:alpha val="50195"/>
            </a:srgb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 baseline="50000"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 -   </a:t>
            </a:r>
            <a:r>
              <a:rPr kumimoji="0" lang="en-US" altLang="zh-TW" sz="2400" b="1">
                <a:latin typeface="Arial" panose="020B0604020202020204" pitchFamily="34" charset="0"/>
                <a:sym typeface="Symbol" pitchFamily="2" charset="2"/>
              </a:rPr>
              <a:t>closure of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 </a:t>
            </a:r>
            <a:r>
              <a:rPr kumimoji="0" lang="en-US" altLang="zh-TW" sz="2400" b="1">
                <a:latin typeface="Arial" panose="020B0604020202020204" pitchFamily="34" charset="0"/>
                <a:sym typeface="Symbol" pitchFamily="2" charset="2"/>
              </a:rPr>
              <a:t>under F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set of attributes functionally determined by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under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3B9B-572D-FD4B-A652-98B73E41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D100CC9C-9502-9E4F-9528-B1D60F12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EDAC85-154A-384B-BBB2-B307ACBB3A3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C9D5616C-63CB-B04F-8710-E469C140C63B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81D119CC-1A16-2A41-ACC3-F0244E32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800" dirty="0">
                <a:solidFill>
                  <a:srgbClr val="000099"/>
                </a:solidFill>
              </a:rPr>
              <a:t>Redundant Storage</a:t>
            </a:r>
          </a:p>
          <a:p>
            <a:pPr lvl="1" eaLnBrk="1" hangingPunct="1">
              <a:defRPr/>
            </a:pPr>
            <a:r>
              <a:rPr lang="en-US" altLang="zh-TW" sz="2400" dirty="0"/>
              <a:t>The rating value 8 corresponds to the hourly wage 10, and this association is repeated three times.</a:t>
            </a:r>
          </a:p>
          <a:p>
            <a:pPr lvl="1" eaLnBrk="1" hangingPunct="1">
              <a:defRPr/>
            </a:pPr>
            <a:r>
              <a:rPr lang="en-US" altLang="zh-TW" sz="2400" dirty="0"/>
              <a:t>Storage is not used efficiently.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zh-TW" sz="2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0360EE32-5087-1D40-A9CE-23F6A4A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15A137-6559-DD4E-BBA6-D6C9F3E1198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3F03585-0237-8C43-9886-0DB13882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458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Example:</a:t>
            </a:r>
          </a:p>
          <a:p>
            <a:pPr eaLnBrk="1" hangingPunct="1">
              <a:buFontTx/>
              <a:buNone/>
            </a:pPr>
            <a:endParaRPr lang="en-US" altLang="zh-TW" sz="16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F	</a:t>
            </a:r>
            <a:r>
              <a:rPr lang="en-US" altLang="zh-TW">
                <a:sym typeface="Symbol" pitchFamily="2" charset="2"/>
              </a:rPr>
              <a:t>=   { </a:t>
            </a:r>
            <a:r>
              <a:rPr lang="en-US" altLang="zh-TW" i="1">
                <a:sym typeface="Symbol" pitchFamily="2" charset="2"/>
              </a:rPr>
              <a:t>A</a:t>
            </a:r>
            <a:r>
              <a:rPr lang="en-US" altLang="zh-TW">
                <a:sym typeface="Symbol" pitchFamily="2" charset="2"/>
              </a:rPr>
              <a:t>  </a:t>
            </a:r>
            <a:r>
              <a:rPr lang="en-US" altLang="zh-TW" i="1">
                <a:sym typeface="Symbol" pitchFamily="2" charset="2"/>
              </a:rPr>
              <a:t>B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 i="1">
                <a:sym typeface="Symbol" pitchFamily="2" charset="2"/>
              </a:rPr>
              <a:t>B</a:t>
            </a:r>
            <a:r>
              <a:rPr lang="en-US" altLang="zh-TW">
                <a:sym typeface="Symbol" pitchFamily="2" charset="2"/>
              </a:rPr>
              <a:t>  </a:t>
            </a:r>
            <a:r>
              <a:rPr lang="en-US" altLang="zh-TW" i="1">
                <a:sym typeface="Symbol" pitchFamily="2" charset="2"/>
              </a:rPr>
              <a:t>C</a:t>
            </a:r>
            <a:r>
              <a:rPr lang="en-US" altLang="zh-TW">
                <a:sym typeface="Symbol" pitchFamily="2" charset="2"/>
              </a:rPr>
              <a:t> }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A</a:t>
            </a:r>
            <a:r>
              <a:rPr lang="en-US" altLang="zh-TW" baseline="50000">
                <a:sym typeface="Symbol" pitchFamily="2" charset="2"/>
              </a:rPr>
              <a:t>+	</a:t>
            </a:r>
            <a:r>
              <a:rPr lang="en-US" altLang="zh-TW">
                <a:sym typeface="Symbol" pitchFamily="2" charset="2"/>
              </a:rPr>
              <a:t>=   </a:t>
            </a:r>
            <a:r>
              <a:rPr lang="en-US" altLang="zh-TW" i="1">
                <a:sym typeface="Symbol" pitchFamily="2" charset="2"/>
              </a:rPr>
              <a:t>ABC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B</a:t>
            </a:r>
            <a:r>
              <a:rPr lang="en-US" altLang="zh-TW" baseline="50000">
                <a:sym typeface="Symbol" pitchFamily="2" charset="2"/>
              </a:rPr>
              <a:t>+	</a:t>
            </a:r>
            <a:r>
              <a:rPr lang="en-US" altLang="zh-TW">
                <a:sym typeface="Symbol" pitchFamily="2" charset="2"/>
              </a:rPr>
              <a:t>=   </a:t>
            </a:r>
            <a:r>
              <a:rPr lang="en-US" altLang="zh-TW" i="1">
                <a:sym typeface="Symbol" pitchFamily="2" charset="2"/>
              </a:rPr>
              <a:t>BC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C</a:t>
            </a:r>
            <a:r>
              <a:rPr lang="en-US" altLang="zh-TW" baseline="50000">
                <a:sym typeface="Symbol" pitchFamily="2" charset="2"/>
              </a:rPr>
              <a:t>+	</a:t>
            </a:r>
            <a:r>
              <a:rPr lang="en-US" altLang="zh-TW">
                <a:sym typeface="Symbol" pitchFamily="2" charset="2"/>
              </a:rPr>
              <a:t>=   </a:t>
            </a:r>
            <a:r>
              <a:rPr lang="en-US" altLang="zh-TW" i="1">
                <a:sym typeface="Symbol" pitchFamily="2" charset="2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AB</a:t>
            </a:r>
            <a:r>
              <a:rPr lang="en-US" altLang="zh-TW" baseline="50000">
                <a:sym typeface="Symbol" pitchFamily="2" charset="2"/>
              </a:rPr>
              <a:t>+</a:t>
            </a:r>
            <a:r>
              <a:rPr lang="en-US" altLang="zh-TW">
                <a:sym typeface="Symbol" pitchFamily="2" charset="2"/>
              </a:rPr>
              <a:t>	=   </a:t>
            </a:r>
            <a:r>
              <a:rPr lang="en-US" altLang="zh-TW" i="1">
                <a:sym typeface="Symbol" pitchFamily="2" charset="2"/>
              </a:rPr>
              <a:t>ABC</a:t>
            </a:r>
          </a:p>
          <a:p>
            <a:pPr eaLnBrk="1" hangingPunct="1">
              <a:buFontTx/>
              <a:buNone/>
            </a:pPr>
            <a:endParaRPr lang="zh-TW" altLang="en-US" i="1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EC9DD6C7-E5F6-FD4F-B9BF-C0FA02D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4C256-BD32-0E4D-A640-ECFD0C5305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C6D79C8-9755-774C-BB29-2A1D59AF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7391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Algorithm to compute closure of attributes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 i="1" baseline="40000"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under F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endParaRPr kumimoji="0" lang="en-US" altLang="zh-TW" sz="12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ADB8F3E-238D-4645-9578-FAA0E25A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7848600" cy="4114800"/>
          </a:xfrm>
          <a:prstGeom prst="rect">
            <a:avLst/>
          </a:prstGeom>
          <a:solidFill>
            <a:srgbClr val="FFCC99">
              <a:alpha val="50195"/>
            </a:srgbClr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   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 := </a:t>
            </a:r>
            <a:r>
              <a:rPr lang="en-US" altLang="zh-TW" sz="2800" i="1">
                <a:sym typeface="Symbol" pitchFamily="2" charset="2"/>
              </a:rPr>
              <a:t>X </a:t>
            </a:r>
            <a:r>
              <a:rPr lang="en-US" altLang="zh-TW" sz="2800">
                <a:sym typeface="Symbol" pitchFamily="2" charset="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</a:t>
            </a:r>
            <a:r>
              <a:rPr lang="en-US" altLang="zh-TW" sz="2800" b="1">
                <a:sym typeface="Symbol" pitchFamily="2" charset="2"/>
              </a:rPr>
              <a:t>Repeat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</a:t>
            </a:r>
            <a:r>
              <a:rPr lang="en-US" altLang="zh-TW" sz="2800" b="1">
                <a:sym typeface="Symbol" pitchFamily="2" charset="2"/>
              </a:rPr>
              <a:t>for each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U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V</a:t>
            </a:r>
            <a:r>
              <a:rPr lang="en-US" altLang="zh-TW" sz="2800">
                <a:sym typeface="Symbol" pitchFamily="2" charset="2"/>
              </a:rPr>
              <a:t>  </a:t>
            </a:r>
            <a:r>
              <a:rPr lang="en-US" altLang="zh-TW" sz="2800" b="1">
                <a:sym typeface="Symbol" pitchFamily="2" charset="2"/>
              </a:rPr>
              <a:t>in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F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b="1">
                <a:sym typeface="Symbol" pitchFamily="2" charset="2"/>
              </a:rPr>
              <a:t>do</a:t>
            </a:r>
            <a:r>
              <a:rPr lang="en-US" altLang="zh-TW" sz="2800">
                <a:sym typeface="Symbol" pitchFamily="2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</a:t>
            </a:r>
            <a:r>
              <a:rPr lang="en-US" altLang="zh-TW" sz="2800" b="1">
                <a:sym typeface="Symbol" pitchFamily="2" charset="2"/>
              </a:rPr>
              <a:t>begin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</a:t>
            </a:r>
            <a:r>
              <a:rPr lang="en-US" altLang="zh-TW" sz="2800" b="1">
                <a:sym typeface="Symbol" pitchFamily="2" charset="2"/>
              </a:rPr>
              <a:t>if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U</a:t>
            </a:r>
            <a:r>
              <a:rPr lang="en-US" altLang="zh-TW" sz="2800">
                <a:sym typeface="Symbol" pitchFamily="2" charset="2"/>
              </a:rPr>
              <a:t>  </a:t>
            </a:r>
            <a:r>
              <a:rPr lang="en-US" altLang="zh-TW" sz="2800" i="1">
                <a:sym typeface="Symbol" pitchFamily="2" charset="2"/>
              </a:rPr>
              <a:t>closure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</a:t>
            </a:r>
            <a:r>
              <a:rPr lang="en-US" altLang="zh-TW" sz="2800" b="1">
                <a:sym typeface="Symbol" pitchFamily="2" charset="2"/>
              </a:rPr>
              <a:t>then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 :=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  </a:t>
            </a:r>
            <a:r>
              <a:rPr lang="en-US" altLang="zh-TW" sz="2800" i="1">
                <a:sym typeface="Symbol" pitchFamily="2" charset="2"/>
              </a:rPr>
              <a:t>V</a:t>
            </a:r>
            <a:r>
              <a:rPr lang="en-US" altLang="zh-TW" sz="2800">
                <a:sym typeface="Symbol" pitchFamily="2" charset="2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</a:t>
            </a:r>
            <a:r>
              <a:rPr lang="en-US" altLang="zh-TW" sz="2800" b="1">
                <a:sym typeface="Symbol" pitchFamily="2" charset="2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	Until </a:t>
            </a:r>
            <a:r>
              <a:rPr lang="en-US" altLang="zh-TW" sz="2800">
                <a:sym typeface="Symbol" pitchFamily="2" charset="2"/>
              </a:rPr>
              <a:t>(there is no change in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)</a:t>
            </a:r>
            <a:endParaRPr lang="en-US" altLang="zh-TW" sz="2800" b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zh-TW" altLang="en-US" sz="2800" i="1">
                <a:sym typeface="Symbol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5EE39629-844E-B247-8BBE-F13D96CE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E7F02-7C7B-DC4C-A9CF-2295DA43A38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976DF-9203-344A-A052-B123D128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R	=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G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I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F	= {	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I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 }</a:t>
            </a:r>
          </a:p>
          <a:p>
            <a:pPr eaLnBrk="1" hangingPunct="1">
              <a:buFontTx/>
              <a:buNone/>
            </a:pPr>
            <a:endParaRPr lang="en-US" altLang="zh-TW" sz="1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To compute </a:t>
            </a:r>
            <a:r>
              <a:rPr lang="en-US" altLang="zh-TW" sz="2800" i="1">
                <a:sym typeface="Symbol" pitchFamily="2" charset="2"/>
              </a:rPr>
              <a:t>AG</a:t>
            </a:r>
            <a:r>
              <a:rPr lang="en-US" altLang="zh-TW" sz="2800" baseline="40000">
                <a:sym typeface="Symbol" pitchFamily="2" charset="2"/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AG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ABG</a:t>
            </a:r>
            <a:r>
              <a:rPr lang="en-US" altLang="zh-TW" sz="2800">
                <a:sym typeface="Symbol" pitchFamily="2" charset="2"/>
              </a:rPr>
              <a:t>	 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ABCG</a:t>
            </a:r>
            <a:r>
              <a:rPr lang="en-US" altLang="zh-TW" sz="2800">
                <a:sym typeface="Symbol" pitchFamily="2" charset="2"/>
              </a:rPr>
              <a:t>	 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ABCGH</a:t>
            </a:r>
            <a:r>
              <a:rPr lang="en-US" altLang="zh-TW" sz="2800">
                <a:sym typeface="Symbol" pitchFamily="2" charset="2"/>
              </a:rPr>
              <a:t>   (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ABCGHI</a:t>
            </a:r>
            <a:r>
              <a:rPr lang="en-US" altLang="zh-TW" sz="2800">
                <a:sym typeface="Symbol" pitchFamily="2" charset="2"/>
              </a:rPr>
              <a:t>  (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I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endParaRPr lang="zh-TW" altLang="en-US" sz="2800">
              <a:sym typeface="Symbol" pitchFamily="2" charset="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95FCB61F-3ACD-274B-9AD3-D587399B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2438400"/>
            <a:ext cx="3335337" cy="16748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Is </a:t>
            </a:r>
            <a:r>
              <a:rPr kumimoji="0" lang="en-US" altLang="zh-TW" sz="2400" i="1">
                <a:latin typeface="Arial" panose="020B0604020202020204" pitchFamily="34" charset="0"/>
              </a:rPr>
              <a:t>AG</a:t>
            </a:r>
            <a:r>
              <a:rPr kumimoji="0" lang="en-US" altLang="zh-TW" sz="2400">
                <a:latin typeface="Arial" panose="020B0604020202020204" pitchFamily="34" charset="0"/>
              </a:rPr>
              <a:t> a candidate key?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   </a:t>
            </a:r>
            <a:r>
              <a:rPr kumimoji="0" lang="en-US" altLang="zh-TW" sz="2400" i="1">
                <a:latin typeface="Arial" panose="020B0604020202020204" pitchFamily="34" charset="0"/>
              </a:rPr>
              <a:t>AG</a:t>
            </a: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 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   </a:t>
            </a:r>
            <a:r>
              <a:rPr kumimoji="0" lang="en-US" altLang="zh-TW" sz="2400" i="1">
                <a:latin typeface="Arial" panose="020B0604020202020204" pitchFamily="34" charset="0"/>
              </a:rPr>
              <a:t>A</a:t>
            </a:r>
            <a:r>
              <a:rPr kumimoji="0" lang="en-US" altLang="zh-TW" sz="3000" baseline="40000">
                <a:latin typeface="Arial" panose="020B0604020202020204" pitchFamily="34" charset="0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 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   </a:t>
            </a:r>
            <a:r>
              <a:rPr kumimoji="0" lang="en-US" altLang="zh-TW" sz="2400" i="1">
                <a:latin typeface="Arial" panose="020B0604020202020204" pitchFamily="34" charset="0"/>
              </a:rPr>
              <a:t>G</a:t>
            </a:r>
            <a:r>
              <a:rPr kumimoji="0" lang="en-US" altLang="zh-TW" sz="3000" baseline="40000">
                <a:latin typeface="Arial" panose="020B0604020202020204" pitchFamily="34" charset="0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 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5874AEB8-1CB0-D045-AB2E-CF2A804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7B4A4-AD4C-EA45-8ECC-076283B643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C54F3AC-ED0A-244B-A826-17F2812A0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Relational Database Design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63FE013-60FE-E94C-98BE-A36E1779F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Given a relation schema, we need to decide whether it is a good design or we need to decompose it into smaller relations.</a:t>
            </a:r>
          </a:p>
          <a:p>
            <a:pPr eaLnBrk="1" hangingPunct="1"/>
            <a:r>
              <a:rPr lang="en-US" altLang="zh-TW" sz="2800"/>
              <a:t>Such a decision must be guided by an understanding of what problems arise from the current schema.</a:t>
            </a:r>
          </a:p>
          <a:p>
            <a:pPr eaLnBrk="1" hangingPunct="1"/>
            <a:r>
              <a:rPr lang="en-US" altLang="zh-TW" sz="2800"/>
              <a:t>To provide such guidance, several </a:t>
            </a:r>
            <a:r>
              <a:rPr lang="en-US" altLang="zh-TW" sz="2800">
                <a:solidFill>
                  <a:schemeClr val="accent2"/>
                </a:solidFill>
              </a:rPr>
              <a:t>normal forms </a:t>
            </a:r>
            <a:r>
              <a:rPr lang="en-US" altLang="zh-TW" sz="2800"/>
              <a:t>have been proposed.</a:t>
            </a:r>
          </a:p>
          <a:p>
            <a:pPr lvl="1" eaLnBrk="1" hangingPunct="1"/>
            <a:r>
              <a:rPr lang="en-US" altLang="zh-TW" sz="2400"/>
              <a:t>If a relation schema is in one of these normal forms, we know that certain kinds of problems cannot arise.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9473E99F-D1E5-4742-86A1-9979CBAC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3E396-ECE1-CD43-9D52-D801A08B3FF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graphicFrame>
        <p:nvGraphicFramePr>
          <p:cNvPr id="39961" name="Group 25">
            <a:extLst>
              <a:ext uri="{FF2B5EF4-FFF2-40B4-BE49-F238E27FC236}">
                <a16:creationId xmlns:a16="http://schemas.microsoft.com/office/drawing/2014/main" id="{B7D1AE28-55F1-D543-808D-6754ED05C087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676400"/>
          <a:ext cx="7772400" cy="34290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repeating data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nd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partial key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rd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transitive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Boyce-Codd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Reduce keys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multi-valued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join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962" name="Rectangle 26">
            <a:extLst>
              <a:ext uri="{FF2B5EF4-FFF2-40B4-BE49-F238E27FC236}">
                <a16:creationId xmlns:a16="http://schemas.microsoft.com/office/drawing/2014/main" id="{D8493D3E-7AC7-4347-9465-7F1D0A7B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Forms</a:t>
            </a:r>
          </a:p>
        </p:txBody>
      </p:sp>
      <p:graphicFrame>
        <p:nvGraphicFramePr>
          <p:cNvPr id="48154" name="Object 27">
            <a:extLst>
              <a:ext uri="{FF2B5EF4-FFF2-40B4-BE49-F238E27FC236}">
                <a16:creationId xmlns:a16="http://schemas.microsoft.com/office/drawing/2014/main" id="{7B12FA2A-0A49-FA47-88E0-8E0A60A9F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5410200"/>
          <a:ext cx="6353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64363600" imgH="4102100" progId="Equation.3">
                  <p:embed/>
                </p:oleObj>
              </mc:Choice>
              <mc:Fallback>
                <p:oleObj name="Equation" r:id="rId3" imgW="64363600" imgH="4102100" progId="Equation.3">
                  <p:embed/>
                  <p:pic>
                    <p:nvPicPr>
                      <p:cNvPr id="48154" name="Object 27">
                        <a:extLst>
                          <a:ext uri="{FF2B5EF4-FFF2-40B4-BE49-F238E27FC236}">
                            <a16:creationId xmlns:a16="http://schemas.microsoft.com/office/drawing/2014/main" id="{7B12FA2A-0A49-FA47-88E0-8E0A60A9F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410200"/>
                        <a:ext cx="63531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95602A4B-A016-6542-BCBA-EFC2E9D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D6A4A-A859-414C-8F27-EF508E1F04A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5DF2175-0AA6-754A-8603-E97AD1BA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First Normal Form</a:t>
            </a:r>
          </a:p>
          <a:p>
            <a:pPr lvl="1" eaLnBrk="1" hangingPunct="1"/>
            <a:r>
              <a:rPr lang="en-US" altLang="zh-TW"/>
              <a:t>Every field contains only atomic values</a:t>
            </a:r>
          </a:p>
          <a:p>
            <a:pPr lvl="2" eaLnBrk="1" hangingPunct="1"/>
            <a:r>
              <a:rPr lang="en-US" altLang="zh-TW"/>
              <a:t>No lists or sets.</a:t>
            </a:r>
          </a:p>
          <a:p>
            <a:pPr lvl="1" eaLnBrk="1" hangingPunct="1"/>
            <a:r>
              <a:rPr lang="en-US" altLang="zh-TW"/>
              <a:t>Implicit in our definition of the relational model.</a:t>
            </a:r>
          </a:p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Second Normal Form</a:t>
            </a:r>
          </a:p>
          <a:p>
            <a:pPr lvl="1" eaLnBrk="1" hangingPunct="1"/>
            <a:r>
              <a:rPr lang="en-US" altLang="zh-TW"/>
              <a:t>every non-key attribute is fully functionally dependent on the ENTIRE primary key.</a:t>
            </a:r>
          </a:p>
          <a:p>
            <a:pPr lvl="1" eaLnBrk="1" hangingPunct="1"/>
            <a:r>
              <a:rPr lang="en-US" altLang="zh-TW"/>
              <a:t>Mainly of historical interest.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B87E30DB-992A-E247-A65B-D0EEFE8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7A0BE-8F0D-A043-B738-BE3EBF82BA3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D9EC386-5B4A-2549-8C4B-062FD044E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Boyce-Codd Normal Form (BCNF)</a:t>
            </a: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lvl="1" eaLnBrk="1" hangingPunct="1"/>
            <a:endParaRPr lang="zh-TW" altLang="en-US"/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6F8C7E32-1C72-6848-B065-E8821BEC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7391400" cy="2819400"/>
          </a:xfrm>
          <a:prstGeom prst="rect">
            <a:avLst/>
          </a:prstGeom>
          <a:solidFill>
            <a:srgbClr val="FFCC66">
              <a:alpha val="50195"/>
            </a:srgbClr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R	-  a relation schema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F	-  set of functional dependencies on 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b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ym typeface="Symbol" pitchFamily="2" charset="2"/>
              </a:rPr>
              <a:t>R is in BCNF</a:t>
            </a:r>
            <a:r>
              <a:rPr lang="en-US" altLang="zh-TW" sz="2400">
                <a:sym typeface="Symbol" pitchFamily="2" charset="2"/>
              </a:rPr>
              <a:t> if for any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A</a:t>
            </a:r>
            <a:r>
              <a:rPr lang="en-US" altLang="zh-TW" sz="2400">
                <a:sym typeface="Symbol" pitchFamily="2" charset="2"/>
              </a:rPr>
              <a:t> in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A</a:t>
            </a:r>
            <a:r>
              <a:rPr lang="en-US" altLang="zh-TW" sz="2400">
                <a:sym typeface="Symbol" pitchFamily="2" charset="2"/>
              </a:rPr>
              <a:t> is a trivial functional dependency, i.e., </a:t>
            </a:r>
            <a:r>
              <a:rPr lang="en-US" altLang="zh-TW" sz="2400" i="1">
                <a:sym typeface="Symbol" pitchFamily="2" charset="2"/>
              </a:rPr>
              <a:t>A</a:t>
            </a:r>
            <a:r>
              <a:rPr lang="en-US" altLang="zh-TW" sz="2400">
                <a:sym typeface="Symbol" pitchFamily="2" charset="2"/>
              </a:rPr>
              <a:t> 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 is a superkey for R.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9D49B54A-C508-DD4D-B91F-353CA0AC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7175"/>
            <a:ext cx="73914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Role of FDs in detecting redundancy: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¨"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consider a relation R with three attributes, A,B,C</a:t>
            </a:r>
          </a:p>
          <a:p>
            <a:pPr lvl="1" eaLnBrk="1" hangingPunct="1">
              <a:lnSpc>
                <a:spcPct val="4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	If no FDs hold, no potential redundancy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	If A  B, then tuples with the same A value will have    	(redundant) B values.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C9EA8D48-8E19-114B-9202-EA0B3B69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EBAEEC-9096-6044-B921-BA418A03EE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355D98C6-00C2-6B4E-911B-E5FEF2814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lang="en-US" altLang="zh-TW" sz="2400"/>
              <a:t>Intuitively, in a BCNF relation, the only nontrivial dependencies are those in which a key determines some attributes.</a:t>
            </a:r>
          </a:p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lang="en-US" altLang="zh-TW" sz="2400"/>
              <a:t>Each tuple can be thought of as an entity or relationship,  identified by a key and described by the remaining attributes</a:t>
            </a:r>
          </a:p>
          <a:p>
            <a:pPr eaLnBrk="1" hangingPunct="1"/>
            <a:endParaRPr lang="zh-TW" altLang="en-US" sz="2400"/>
          </a:p>
        </p:txBody>
      </p:sp>
      <p:grpSp>
        <p:nvGrpSpPr>
          <p:cNvPr id="51203" name="Group 4">
            <a:extLst>
              <a:ext uri="{FF2B5EF4-FFF2-40B4-BE49-F238E27FC236}">
                <a16:creationId xmlns:a16="http://schemas.microsoft.com/office/drawing/2014/main" id="{9DDFDFF4-1BE9-F646-8A2F-E24B48390AC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352800"/>
            <a:ext cx="6858000" cy="2116138"/>
            <a:chOff x="720" y="1067"/>
            <a:chExt cx="4320" cy="1333"/>
          </a:xfrm>
        </p:grpSpPr>
        <p:sp>
          <p:nvSpPr>
            <p:cNvPr id="51204" name="Oval 5">
              <a:extLst>
                <a:ext uri="{FF2B5EF4-FFF2-40B4-BE49-F238E27FC236}">
                  <a16:creationId xmlns:a16="http://schemas.microsoft.com/office/drawing/2014/main" id="{71FFAC31-DFDC-5C48-A0CB-734C43A5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84"/>
              <a:ext cx="624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Key</a:t>
              </a:r>
            </a:p>
          </p:txBody>
        </p:sp>
        <p:sp>
          <p:nvSpPr>
            <p:cNvPr id="51205" name="Oval 6">
              <a:extLst>
                <a:ext uri="{FF2B5EF4-FFF2-40B4-BE49-F238E27FC236}">
                  <a16:creationId xmlns:a16="http://schemas.microsoft.com/office/drawing/2014/main" id="{85A7383A-5B79-5745-8C30-5481D321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8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Nonkey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attr_1</a:t>
              </a:r>
            </a:p>
          </p:txBody>
        </p:sp>
        <p:sp>
          <p:nvSpPr>
            <p:cNvPr id="51206" name="Oval 7">
              <a:extLst>
                <a:ext uri="{FF2B5EF4-FFF2-40B4-BE49-F238E27FC236}">
                  <a16:creationId xmlns:a16="http://schemas.microsoft.com/office/drawing/2014/main" id="{526E7D52-98A2-D04F-9DB9-1FC53630C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Nonkey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attr_2</a:t>
              </a:r>
            </a:p>
          </p:txBody>
        </p:sp>
        <p:sp>
          <p:nvSpPr>
            <p:cNvPr id="51207" name="Oval 8">
              <a:extLst>
                <a:ext uri="{FF2B5EF4-FFF2-40B4-BE49-F238E27FC236}">
                  <a16:creationId xmlns:a16="http://schemas.microsoft.com/office/drawing/2014/main" id="{33470659-48AB-D44F-B512-2393C5CC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Nonkey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attr_k</a:t>
              </a:r>
            </a:p>
          </p:txBody>
        </p:sp>
        <p:sp>
          <p:nvSpPr>
            <p:cNvPr id="51208" name="Freeform 9">
              <a:extLst>
                <a:ext uri="{FF2B5EF4-FFF2-40B4-BE49-F238E27FC236}">
                  <a16:creationId xmlns:a16="http://schemas.microsoft.com/office/drawing/2014/main" id="{A284F8EF-D9C4-3547-BDBC-79B66A9A7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1545"/>
              <a:ext cx="334" cy="85"/>
            </a:xfrm>
            <a:custGeom>
              <a:avLst/>
              <a:gdLst>
                <a:gd name="T0" fmla="*/ 0 w 334"/>
                <a:gd name="T1" fmla="*/ 85 h 85"/>
                <a:gd name="T2" fmla="*/ 151 w 334"/>
                <a:gd name="T3" fmla="*/ 0 h 85"/>
                <a:gd name="T4" fmla="*/ 334 w 334"/>
                <a:gd name="T5" fmla="*/ 85 h 85"/>
                <a:gd name="T6" fmla="*/ 0 60000 65536"/>
                <a:gd name="T7" fmla="*/ 0 60000 65536"/>
                <a:gd name="T8" fmla="*/ 0 60000 65536"/>
                <a:gd name="T9" fmla="*/ 0 w 334"/>
                <a:gd name="T10" fmla="*/ 0 h 85"/>
                <a:gd name="T11" fmla="*/ 334 w 33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4" h="85">
                  <a:moveTo>
                    <a:pt x="0" y="85"/>
                  </a:moveTo>
                  <a:lnTo>
                    <a:pt x="151" y="0"/>
                  </a:lnTo>
                  <a:lnTo>
                    <a:pt x="334" y="8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Freeform 10">
              <a:extLst>
                <a:ext uri="{FF2B5EF4-FFF2-40B4-BE49-F238E27FC236}">
                  <a16:creationId xmlns:a16="http://schemas.microsoft.com/office/drawing/2014/main" id="{7834C1F2-3AEF-D845-89BB-594A2F31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03"/>
              <a:ext cx="1680" cy="282"/>
            </a:xfrm>
            <a:custGeom>
              <a:avLst/>
              <a:gdLst>
                <a:gd name="T0" fmla="*/ 0 w 1680"/>
                <a:gd name="T1" fmla="*/ 281 h 282"/>
                <a:gd name="T2" fmla="*/ 456 w 1680"/>
                <a:gd name="T3" fmla="*/ 0 h 282"/>
                <a:gd name="T4" fmla="*/ 1248 w 1680"/>
                <a:gd name="T5" fmla="*/ 0 h 282"/>
                <a:gd name="T6" fmla="*/ 1680 w 1680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282"/>
                <a:gd name="T14" fmla="*/ 1680 w 1680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282">
                  <a:moveTo>
                    <a:pt x="0" y="281"/>
                  </a:moveTo>
                  <a:lnTo>
                    <a:pt x="456" y="0"/>
                  </a:lnTo>
                  <a:lnTo>
                    <a:pt x="1248" y="0"/>
                  </a:lnTo>
                  <a:lnTo>
                    <a:pt x="1680" y="2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Freeform 11">
              <a:extLst>
                <a:ext uri="{FF2B5EF4-FFF2-40B4-BE49-F238E27FC236}">
                  <a16:creationId xmlns:a16="http://schemas.microsoft.com/office/drawing/2014/main" id="{CA49C529-0ADB-E84A-8977-480626C0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67"/>
              <a:ext cx="3600" cy="518"/>
            </a:xfrm>
            <a:custGeom>
              <a:avLst/>
              <a:gdLst>
                <a:gd name="T0" fmla="*/ 0 w 3600"/>
                <a:gd name="T1" fmla="*/ 517 h 518"/>
                <a:gd name="T2" fmla="*/ 785 w 3600"/>
                <a:gd name="T3" fmla="*/ 6 h 518"/>
                <a:gd name="T4" fmla="*/ 2959 w 3600"/>
                <a:gd name="T5" fmla="*/ 0 h 518"/>
                <a:gd name="T6" fmla="*/ 3600 w 3600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18"/>
                <a:gd name="T14" fmla="*/ 3600 w 3600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18">
                  <a:moveTo>
                    <a:pt x="0" y="517"/>
                  </a:moveTo>
                  <a:lnTo>
                    <a:pt x="785" y="6"/>
                  </a:lnTo>
                  <a:lnTo>
                    <a:pt x="2959" y="0"/>
                  </a:lnTo>
                  <a:lnTo>
                    <a:pt x="3600" y="5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Text Box 12">
              <a:extLst>
                <a:ext uri="{FF2B5EF4-FFF2-40B4-BE49-F238E27FC236}">
                  <a16:creationId xmlns:a16="http://schemas.microsoft.com/office/drawing/2014/main" id="{0EB18500-2229-9A46-BA1B-6553518AF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112"/>
              <a:ext cx="2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</a:rPr>
                <a:t>FDs in a BCNF Relation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B111F29C-7273-AC4E-B900-F0DEF522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7900E-E7B0-9543-AB0C-1C7F72843CB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8CD4EF0-0DED-E344-B596-3FE43180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458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>
                <a:sym typeface="Symbol" pitchFamily="2" charset="2"/>
              </a:rPr>
              <a:t>Example</a:t>
            </a:r>
            <a:endParaRPr lang="en-US" altLang="zh-TW" sz="12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R	=  ( A, B, C 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F	=  { A  B, B  C }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Key = { A }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is not in BCNF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F2F61D-9536-0A49-84D4-722DEB36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7543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Decomposition into </a:t>
            </a: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= ( A, B ), </a:t>
            </a: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= ( B, C 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¨"/>
            </a:pP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are in BCNF</a:t>
            </a:r>
          </a:p>
        </p:txBody>
      </p:sp>
      <p:graphicFrame>
        <p:nvGraphicFramePr>
          <p:cNvPr id="42017" name="Group 33">
            <a:extLst>
              <a:ext uri="{FF2B5EF4-FFF2-40B4-BE49-F238E27FC236}">
                <a16:creationId xmlns:a16="http://schemas.microsoft.com/office/drawing/2014/main" id="{AC78A3F3-6611-5240-AFE4-8974BFC5AA5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524000"/>
          <a:ext cx="3276600" cy="16764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41" name="Group 57">
            <a:extLst>
              <a:ext uri="{FF2B5EF4-FFF2-40B4-BE49-F238E27FC236}">
                <a16:creationId xmlns:a16="http://schemas.microsoft.com/office/drawing/2014/main" id="{7AB31C2B-93DB-9B47-A144-AA3FE5C64AC7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4267200"/>
          <a:ext cx="1828800" cy="16764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61" name="Group 77">
            <a:extLst>
              <a:ext uri="{FF2B5EF4-FFF2-40B4-BE49-F238E27FC236}">
                <a16:creationId xmlns:a16="http://schemas.microsoft.com/office/drawing/2014/main" id="{ECDE729D-9AC0-C24C-81A4-3DF5B61922D2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267200"/>
          <a:ext cx="1600200" cy="1006476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B34B5EDC-3DEA-094C-AD7B-58FFE5E8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4A592-E66C-7445-A51B-E1A3D835703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2EE0FD0-A1C2-6B4A-AE38-D265596EF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Third Normal Form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345FF72-D211-2244-A6E8-E9D0A4405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514600"/>
          </a:xfrm>
        </p:spPr>
        <p:txBody>
          <a:bodyPr/>
          <a:lstStyle/>
          <a:p>
            <a:pPr eaLnBrk="1" hangingPunct="1"/>
            <a:r>
              <a:rPr lang="en-US" altLang="zh-TW" sz="2000"/>
              <a:t>The definition of 3NF is similar to that of BCNF, with the only difference being the third condition.</a:t>
            </a:r>
          </a:p>
          <a:p>
            <a:pPr eaLnBrk="1" hangingPunct="1"/>
            <a:r>
              <a:rPr lang="en-US" altLang="zh-TW" sz="2000"/>
              <a:t>Recall that a key for a relation is a minimal set of attributes that uniquely determines all other attributes. </a:t>
            </a:r>
          </a:p>
          <a:p>
            <a:pPr lvl="1" eaLnBrk="1" hangingPunct="1"/>
            <a:r>
              <a:rPr lang="en-US" altLang="zh-TW" sz="1800"/>
              <a:t>A must be part of a key (any key, if there are several).</a:t>
            </a:r>
          </a:p>
          <a:p>
            <a:pPr lvl="1" eaLnBrk="1" hangingPunct="1"/>
            <a:r>
              <a:rPr lang="en-US" altLang="zh-TW" sz="1800"/>
              <a:t>It is not enough for A to be part of a superkey, because this condition is satisfied by every attribute.</a:t>
            </a:r>
          </a:p>
          <a:p>
            <a:pPr lvl="1" eaLnBrk="1" hangingPunct="1"/>
            <a:endParaRPr lang="en-US" altLang="zh-TW" sz="1800"/>
          </a:p>
        </p:txBody>
      </p:sp>
      <p:sp>
        <p:nvSpPr>
          <p:cNvPr id="53252" name="Rectangle 5">
            <a:extLst>
              <a:ext uri="{FF2B5EF4-FFF2-40B4-BE49-F238E27FC236}">
                <a16:creationId xmlns:a16="http://schemas.microsoft.com/office/drawing/2014/main" id="{444D3714-196E-B54B-9A66-4150D14B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6172200" cy="2286000"/>
          </a:xfrm>
          <a:prstGeom prst="rect">
            <a:avLst/>
          </a:prstGeom>
          <a:solidFill>
            <a:srgbClr val="FFCC66">
              <a:alpha val="50195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A relation R is in 3NF if,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for all X  A that holds over R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A  X ( i.e., X  A is a trivial FD ), or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X is a superkey, or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A is part of some key for R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89D5A518-D81A-B542-8B83-C25284EE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284413"/>
            <a:ext cx="1714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If R is in BCNF,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obviously it is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3NF.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006C-C952-2B4D-A866-D904CDF3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ED7C27FB-54CE-DF45-8439-4B6AF07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CE786-C858-D447-85EA-50F6D42136F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00D526CE-E9F7-3446-BF85-CC4EF7D7397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62" name="Rectangle 3">
            <a:extLst>
              <a:ext uri="{FF2B5EF4-FFF2-40B4-BE49-F238E27FC236}">
                <a16:creationId xmlns:a16="http://schemas.microsoft.com/office/drawing/2014/main" id="{AD1E0B3C-8419-734F-A296-E41713678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Update Anomalies</a:t>
            </a:r>
          </a:p>
          <a:p>
            <a:pPr lvl="1" eaLnBrk="1" hangingPunct="1"/>
            <a:r>
              <a:rPr lang="en-US" altLang="zh-TW" sz="2400"/>
              <a:t>The hourly_wages in the first tuple could be updated without making a similar change in the second tuple.</a:t>
            </a:r>
          </a:p>
          <a:p>
            <a:pPr lvl="1" eaLnBrk="1" hangingPunct="1"/>
            <a:r>
              <a:rPr lang="en-US" altLang="zh-TW" sz="2400"/>
              <a:t>Therefore, updates may cause inconsistency.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91D9D30C-B468-9E4E-B04B-7A9767BE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F379C-A73A-4B41-8182-F237A6B34CD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54274" name="Oval 2">
            <a:extLst>
              <a:ext uri="{FF2B5EF4-FFF2-40B4-BE49-F238E27FC236}">
                <a16:creationId xmlns:a16="http://schemas.microsoft.com/office/drawing/2014/main" id="{B3CF8A70-831B-8547-8A50-A62C2152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34290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54275" name="Oval 3">
            <a:extLst>
              <a:ext uri="{FF2B5EF4-FFF2-40B4-BE49-F238E27FC236}">
                <a16:creationId xmlns:a16="http://schemas.microsoft.com/office/drawing/2014/main" id="{6A4479BD-E1CD-8445-999A-A61A99A0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295400"/>
            <a:ext cx="1295400" cy="4572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X</a:t>
            </a: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8323FD71-B66B-DF45-9ABC-C9EAFB40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1295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A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C1B916CE-EDC8-E64D-9617-B73E07A5E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52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Oval 7">
            <a:extLst>
              <a:ext uri="{FF2B5EF4-FFF2-40B4-BE49-F238E27FC236}">
                <a16:creationId xmlns:a16="http://schemas.microsoft.com/office/drawing/2014/main" id="{4B84920F-2E2F-FF41-BDDB-479C4506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295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54279" name="Oval 8">
            <a:extLst>
              <a:ext uri="{FF2B5EF4-FFF2-40B4-BE49-F238E27FC236}">
                <a16:creationId xmlns:a16="http://schemas.microsoft.com/office/drawing/2014/main" id="{ACF1BD83-7410-9944-927A-507C55D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295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A</a:t>
            </a:r>
          </a:p>
        </p:txBody>
      </p:sp>
      <p:sp>
        <p:nvSpPr>
          <p:cNvPr id="54280" name="Oval 6">
            <a:extLst>
              <a:ext uri="{FF2B5EF4-FFF2-40B4-BE49-F238E27FC236}">
                <a16:creationId xmlns:a16="http://schemas.microsoft.com/office/drawing/2014/main" id="{3EBBF962-3EA5-0B46-8DC8-0C3A945A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295400" cy="4572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X</a:t>
            </a:r>
          </a:p>
        </p:txBody>
      </p:sp>
      <p:sp>
        <p:nvSpPr>
          <p:cNvPr id="54281" name="Freeform 9">
            <a:extLst>
              <a:ext uri="{FF2B5EF4-FFF2-40B4-BE49-F238E27FC236}">
                <a16:creationId xmlns:a16="http://schemas.microsoft.com/office/drawing/2014/main" id="{ED5DFBE0-395B-5E41-9A3A-181E1B65C9ED}"/>
              </a:ext>
            </a:extLst>
          </p:cNvPr>
          <p:cNvSpPr>
            <a:spLocks/>
          </p:cNvSpPr>
          <p:nvPr/>
        </p:nvSpPr>
        <p:spPr bwMode="auto">
          <a:xfrm>
            <a:off x="2362200" y="3606800"/>
            <a:ext cx="609600" cy="130175"/>
          </a:xfrm>
          <a:custGeom>
            <a:avLst/>
            <a:gdLst>
              <a:gd name="T0" fmla="*/ 0 w 384"/>
              <a:gd name="T1" fmla="*/ 2147483646 h 82"/>
              <a:gd name="T2" fmla="*/ 2147483646 w 384"/>
              <a:gd name="T3" fmla="*/ 0 h 82"/>
              <a:gd name="T4" fmla="*/ 2147483646 w 384"/>
              <a:gd name="T5" fmla="*/ 2147483646 h 82"/>
              <a:gd name="T6" fmla="*/ 0 60000 65536"/>
              <a:gd name="T7" fmla="*/ 0 60000 65536"/>
              <a:gd name="T8" fmla="*/ 0 60000 65536"/>
              <a:gd name="T9" fmla="*/ 0 w 384"/>
              <a:gd name="T10" fmla="*/ 0 h 82"/>
              <a:gd name="T11" fmla="*/ 384 w 384"/>
              <a:gd name="T12" fmla="*/ 82 h 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82">
                <a:moveTo>
                  <a:pt x="0" y="82"/>
                </a:moveTo>
                <a:lnTo>
                  <a:pt x="196" y="0"/>
                </a:lnTo>
                <a:lnTo>
                  <a:pt x="384" y="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915C9231-7B29-5A4A-99D9-9BB77CBB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Oval 11">
            <a:extLst>
              <a:ext uri="{FF2B5EF4-FFF2-40B4-BE49-F238E27FC236}">
                <a16:creationId xmlns:a16="http://schemas.microsoft.com/office/drawing/2014/main" id="{72558A32-3DE1-8F4F-8459-81FC3422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76800"/>
            <a:ext cx="34290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54284" name="Oval 12">
            <a:extLst>
              <a:ext uri="{FF2B5EF4-FFF2-40B4-BE49-F238E27FC236}">
                <a16:creationId xmlns:a16="http://schemas.microsoft.com/office/drawing/2014/main" id="{E8D94C21-B4FC-0F4C-99F9-FF5B1D31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05400"/>
            <a:ext cx="1295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A</a:t>
            </a:r>
          </a:p>
        </p:txBody>
      </p:sp>
      <p:sp>
        <p:nvSpPr>
          <p:cNvPr id="54285" name="Oval 13">
            <a:extLst>
              <a:ext uri="{FF2B5EF4-FFF2-40B4-BE49-F238E27FC236}">
                <a16:creationId xmlns:a16="http://schemas.microsoft.com/office/drawing/2014/main" id="{8EEE06A5-D8FE-954D-9DFF-9CB63D30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1295400" cy="4572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X</a:t>
            </a:r>
          </a:p>
        </p:txBody>
      </p:sp>
      <p:sp>
        <p:nvSpPr>
          <p:cNvPr id="54286" name="Freeform 14">
            <a:extLst>
              <a:ext uri="{FF2B5EF4-FFF2-40B4-BE49-F238E27FC236}">
                <a16:creationId xmlns:a16="http://schemas.microsoft.com/office/drawing/2014/main" id="{AB29B7DF-29F2-CD4C-823B-FC04D6E7C84C}"/>
              </a:ext>
            </a:extLst>
          </p:cNvPr>
          <p:cNvSpPr>
            <a:spLocks/>
          </p:cNvSpPr>
          <p:nvPr/>
        </p:nvSpPr>
        <p:spPr bwMode="auto">
          <a:xfrm>
            <a:off x="4038600" y="5334000"/>
            <a:ext cx="1608138" cy="263525"/>
          </a:xfrm>
          <a:custGeom>
            <a:avLst/>
            <a:gdLst>
              <a:gd name="T0" fmla="*/ 0 w 1013"/>
              <a:gd name="T1" fmla="*/ 0 h 166"/>
              <a:gd name="T2" fmla="*/ 2147483646 w 1013"/>
              <a:gd name="T3" fmla="*/ 2147483646 h 166"/>
              <a:gd name="T4" fmla="*/ 2147483646 w 1013"/>
              <a:gd name="T5" fmla="*/ 2147483646 h 166"/>
              <a:gd name="T6" fmla="*/ 0 60000 65536"/>
              <a:gd name="T7" fmla="*/ 0 60000 65536"/>
              <a:gd name="T8" fmla="*/ 0 60000 65536"/>
              <a:gd name="T9" fmla="*/ 0 w 1013"/>
              <a:gd name="T10" fmla="*/ 0 h 166"/>
              <a:gd name="T11" fmla="*/ 1013 w 1013"/>
              <a:gd name="T12" fmla="*/ 166 h 1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3" h="166">
                <a:moveTo>
                  <a:pt x="0" y="0"/>
                </a:moveTo>
                <a:lnTo>
                  <a:pt x="501" y="166"/>
                </a:lnTo>
                <a:lnTo>
                  <a:pt x="1013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Freeform 15">
            <a:extLst>
              <a:ext uri="{FF2B5EF4-FFF2-40B4-BE49-F238E27FC236}">
                <a16:creationId xmlns:a16="http://schemas.microsoft.com/office/drawing/2014/main" id="{7778987E-DB3D-C84A-9912-EEE1A9284D1E}"/>
              </a:ext>
            </a:extLst>
          </p:cNvPr>
          <p:cNvSpPr>
            <a:spLocks/>
          </p:cNvSpPr>
          <p:nvPr/>
        </p:nvSpPr>
        <p:spPr bwMode="auto">
          <a:xfrm>
            <a:off x="3810000" y="4773613"/>
            <a:ext cx="2057400" cy="331787"/>
          </a:xfrm>
          <a:custGeom>
            <a:avLst/>
            <a:gdLst>
              <a:gd name="T0" fmla="*/ 0 w 1296"/>
              <a:gd name="T1" fmla="*/ 2147483646 h 209"/>
              <a:gd name="T2" fmla="*/ 2147483646 w 1296"/>
              <a:gd name="T3" fmla="*/ 0 h 209"/>
              <a:gd name="T4" fmla="*/ 2147483646 w 1296"/>
              <a:gd name="T5" fmla="*/ 2147483646 h 209"/>
              <a:gd name="T6" fmla="*/ 0 60000 65536"/>
              <a:gd name="T7" fmla="*/ 0 60000 65536"/>
              <a:gd name="T8" fmla="*/ 0 60000 65536"/>
              <a:gd name="T9" fmla="*/ 0 w 1296"/>
              <a:gd name="T10" fmla="*/ 0 h 209"/>
              <a:gd name="T11" fmla="*/ 1296 w 1296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09">
                <a:moveTo>
                  <a:pt x="0" y="113"/>
                </a:moveTo>
                <a:lnTo>
                  <a:pt x="676" y="0"/>
                </a:lnTo>
                <a:lnTo>
                  <a:pt x="1296" y="20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0D9D993B-F429-D944-8662-32369964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2346325"/>
            <a:ext cx="2332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6600"/>
                </a:solidFill>
              </a:rPr>
              <a:t>Partial Dependencies</a:t>
            </a:r>
          </a:p>
        </p:txBody>
      </p:sp>
      <p:sp>
        <p:nvSpPr>
          <p:cNvPr id="54289" name="Text Box 17">
            <a:extLst>
              <a:ext uri="{FF2B5EF4-FFF2-40B4-BE49-F238E27FC236}">
                <a16:creationId xmlns:a16="http://schemas.microsoft.com/office/drawing/2014/main" id="{5335F9D4-82A5-1E44-A335-12E2C8D66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80125"/>
            <a:ext cx="269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6600"/>
                </a:solidFill>
              </a:rPr>
              <a:t>Transitive Dependencies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7976B478-4CA7-5A41-BA14-72E1272A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D87F5CA8-0015-5343-90E4-14BBDC2A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8305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C74FC7B2-9201-B94D-A1BA-CF018E3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2954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 not in a key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8031735C-7596-7944-B495-45347FE8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377825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 not in a key</a:t>
            </a:r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735A8DB2-3E62-0B4D-8D81-7A4FED9A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5149850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 in a key</a:t>
            </a:r>
          </a:p>
        </p:txBody>
      </p:sp>
      <p:sp>
        <p:nvSpPr>
          <p:cNvPr id="54295" name="TextBox 1">
            <a:extLst>
              <a:ext uri="{FF2B5EF4-FFF2-40B4-BE49-F238E27FC236}">
                <a16:creationId xmlns:a16="http://schemas.microsoft.com/office/drawing/2014/main" id="{8DF02EF2-B5C0-FD49-A70E-BCDBB9EF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1628775"/>
            <a:ext cx="220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Not accepted by 3NF and BCNF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54296" name="TextBox 24">
            <a:extLst>
              <a:ext uri="{FF2B5EF4-FFF2-40B4-BE49-F238E27FC236}">
                <a16:creationId xmlns:a16="http://schemas.microsoft.com/office/drawing/2014/main" id="{BB529146-6793-074C-ABB0-FA8A3A1F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4038600"/>
            <a:ext cx="220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Not accepted by 3NF and BCNF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54297" name="TextBox 25">
            <a:extLst>
              <a:ext uri="{FF2B5EF4-FFF2-40B4-BE49-F238E27FC236}">
                <a16:creationId xmlns:a16="http://schemas.microsoft.com/office/drawing/2014/main" id="{D6241FFE-C2CD-B748-B54C-C95FA773A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465763"/>
            <a:ext cx="1628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Accepted by 3NF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Not accepted by BCNF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F4CF7126-6F7B-484B-A112-5A3D0DB0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03665-42BA-8A47-9D1F-A224116E19B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68A54EF-FB5E-1546-B754-CBAC97C46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Motivation of 3NF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By making an exception for certain dependencies involving key attributes, we can ensure that every relation schema can be decomposed into a collection of 3NF relations that satisfy certain desirable properties (dependency preserving).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Such a guarantee does not exist for BCNF relations.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It weaken the BCNF requirements just enough to make this guarantee possible.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Unlike BCNF, some redundancy is possible with 3NF.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The problems associate with partial and transitive dependencies persist if there is a nontrivial dependency X</a:t>
            </a:r>
            <a:r>
              <a:rPr lang="en-US" altLang="zh-TW" sz="2400">
                <a:sym typeface="Wingdings" pitchFamily="2" charset="2"/>
              </a:rPr>
              <a:t>A and X is not a superkey, even if the relation is in 3NF because A is part of a key.</a:t>
            </a:r>
            <a:endParaRPr lang="en-US" altLang="zh-TW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41D420AC-9A68-5343-A983-A44E26E0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D32D1-F632-5F4B-9E8D-E6E307BDF83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D8A0B81-642F-1042-96F8-3E19BE0B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Reserves</a:t>
            </a: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A9ED32A0-081F-4542-A5C8-1658F0A51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28800"/>
          <a:ext cx="44958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Worksheet" r:id="rId3" imgW="2209800" imgH="876300" progId="Excel.Sheet.8">
                  <p:embed/>
                </p:oleObj>
              </mc:Choice>
              <mc:Fallback>
                <p:oleObj name="Worksheet" r:id="rId3" imgW="2209800" imgH="876300" progId="Excel.Sheet.8">
                  <p:embed/>
                  <p:pic>
                    <p:nvPicPr>
                      <p:cNvPr id="56323" name="Object 3">
                        <a:extLst>
                          <a:ext uri="{FF2B5EF4-FFF2-40B4-BE49-F238E27FC236}">
                            <a16:creationId xmlns:a16="http://schemas.microsoft.com/office/drawing/2014/main" id="{A9ED32A0-081F-4542-A5C8-1658F0A51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4958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>
            <a:extLst>
              <a:ext uri="{FF2B5EF4-FFF2-40B4-BE49-F238E27FC236}">
                <a16:creationId xmlns:a16="http://schemas.microsoft.com/office/drawing/2014/main" id="{551F88F6-DEBC-DF49-91F1-6CD009A0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00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Assume: sid  cardno (a sailor uses a unique credit card to pay for reservations).</a:t>
            </a:r>
            <a:endParaRPr lang="en-US" altLang="zh-TW" sz="1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Reserves is not in 3NF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sid is not a key and cardno is not part of a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In fact, (sid, bid, day) is the only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(sid, cardno) pairs are redundant.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E2D6A460-1818-EE44-B67B-0B48A33B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E36ED-89B7-A04B-889F-F2B63D46C53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D530A02D-7997-F448-B7D2-A3579799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Reserves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B8453094-B852-7C47-8FD2-48C613B50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28800"/>
          <a:ext cx="44958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Worksheet" r:id="rId3" imgW="2209800" imgH="876300" progId="Excel.Sheet.8">
                  <p:embed/>
                </p:oleObj>
              </mc:Choice>
              <mc:Fallback>
                <p:oleObj name="Worksheet" r:id="rId3" imgW="2209800" imgH="876300" progId="Excel.Sheet.8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B8453094-B852-7C47-8FD2-48C613B50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4958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240CB986-FE61-C74A-A0DA-A590E6FE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001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Assume: sid  cardno, and cardno  sid (we know that credit cards also uniquely identify the owner).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Reserves is in 3NF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(cardno, bid, day) is also a key for Reserves.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sid  cardno does not violate 3NF.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7B0E6AB8-33A0-0B4F-A521-9CEBA61C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7DC9E1-EEC9-DF41-87D7-CE175865CD2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ED50E08-E11A-BD4F-B9ED-2F19533D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Decomposition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228293B-62FA-924A-A74D-60573CBA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Decomposition is a tool that allows us to eliminate redundancy.</a:t>
            </a:r>
          </a:p>
          <a:p>
            <a:pPr eaLnBrk="1" hangingPunct="1"/>
            <a:r>
              <a:rPr lang="en-US" altLang="zh-TW"/>
              <a:t>It is important to check that a decomposition does not introduce new problems.</a:t>
            </a:r>
          </a:p>
          <a:p>
            <a:pPr lvl="1" eaLnBrk="1" hangingPunct="1"/>
            <a:r>
              <a:rPr lang="en-US" altLang="zh-TW"/>
              <a:t>A decomposition allows us to recover the original relation?</a:t>
            </a:r>
          </a:p>
          <a:p>
            <a:pPr lvl="1" eaLnBrk="1" hangingPunct="1"/>
            <a:r>
              <a:rPr lang="en-US" altLang="zh-TW"/>
              <a:t>Can we check integrity constraints efficiently?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>
            <a:extLst>
              <a:ext uri="{FF2B5EF4-FFF2-40B4-BE49-F238E27FC236}">
                <a16:creationId xmlns:a16="http://schemas.microsoft.com/office/drawing/2014/main" id="{8FEF591D-3958-DD43-96E3-5C38E889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16161-58A4-314F-B003-5C477AD1D0F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951E8CE-D977-8D42-BDE2-40E73FE7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A set of relation schemas {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n</a:t>
            </a:r>
            <a:r>
              <a:rPr lang="en-US" altLang="zh-TW" sz="2400">
                <a:sym typeface="Symbol" pitchFamily="2" charset="2"/>
              </a:rPr>
              <a:t> }, with n  2 is a </a:t>
            </a:r>
          </a:p>
          <a:p>
            <a:pPr eaLnBrk="1" hangingPunct="1">
              <a:buFontTx/>
              <a:buNone/>
            </a:pPr>
            <a:r>
              <a:rPr lang="en-US" altLang="zh-TW" sz="2400" b="1">
                <a:sym typeface="Symbol" pitchFamily="2" charset="2"/>
              </a:rPr>
              <a:t>decomposition</a:t>
            </a:r>
            <a:r>
              <a:rPr lang="en-US" altLang="zh-TW" sz="2400">
                <a:sym typeface="Symbol" pitchFamily="2" charset="2"/>
              </a:rPr>
              <a:t> of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if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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 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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n</a:t>
            </a:r>
            <a:r>
              <a:rPr lang="en-US" altLang="zh-TW" sz="2400">
                <a:sym typeface="Symbol" pitchFamily="2" charset="2"/>
              </a:rPr>
              <a:t> = </a:t>
            </a:r>
            <a:r>
              <a:rPr lang="en-US" altLang="zh-TW" sz="2400" i="1">
                <a:sym typeface="Symbol" pitchFamily="2" charset="2"/>
              </a:rPr>
              <a:t>R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zh-TW" altLang="en-US" sz="2400">
              <a:sym typeface="Symbol" pitchFamily="2" charset="2"/>
            </a:endParaRP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48BD62EC-3BC3-9F40-B8AD-CEC162290B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19400"/>
            <a:ext cx="6324600" cy="457200"/>
            <a:chOff x="336" y="2304"/>
            <a:chExt cx="3984" cy="288"/>
          </a:xfrm>
        </p:grpSpPr>
        <p:sp>
          <p:nvSpPr>
            <p:cNvPr id="59405" name="Rectangle 4">
              <a:extLst>
                <a:ext uri="{FF2B5EF4-FFF2-40B4-BE49-F238E27FC236}">
                  <a16:creationId xmlns:a16="http://schemas.microsoft.com/office/drawing/2014/main" id="{170F7375-8ABB-1D4C-8198-3525D16A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04"/>
              <a:ext cx="480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 u="sng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9406" name="Text Box 5">
              <a:extLst>
                <a:ext uri="{FF2B5EF4-FFF2-40B4-BE49-F238E27FC236}">
                  <a16:creationId xmlns:a16="http://schemas.microsoft.com/office/drawing/2014/main" id="{0C334525-3547-B647-B631-5FB28ADC5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0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:a16="http://schemas.microsoft.com/office/drawing/2014/main" id="{B110CAA3-CA8D-CD4F-B029-2C0DFFF4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768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status</a:t>
              </a:r>
            </a:p>
          </p:txBody>
        </p:sp>
        <p:sp>
          <p:nvSpPr>
            <p:cNvPr id="59408" name="Rectangle 7">
              <a:extLst>
                <a:ext uri="{FF2B5EF4-FFF2-40B4-BE49-F238E27FC236}">
                  <a16:creationId xmlns:a16="http://schemas.microsoft.com/office/drawing/2014/main" id="{EF38B9C9-DAA9-9C4B-B686-8A01325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624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city</a:t>
              </a:r>
            </a:p>
          </p:txBody>
        </p:sp>
        <p:sp>
          <p:nvSpPr>
            <p:cNvPr id="59409" name="Rectangle 8">
              <a:extLst>
                <a:ext uri="{FF2B5EF4-FFF2-40B4-BE49-F238E27FC236}">
                  <a16:creationId xmlns:a16="http://schemas.microsoft.com/office/drawing/2014/main" id="{4CED00FE-4B85-C74E-AA09-FA858917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720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 u="sng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59410" name="Rectangle 9">
              <a:extLst>
                <a:ext uri="{FF2B5EF4-FFF2-40B4-BE49-F238E27FC236}">
                  <a16:creationId xmlns:a16="http://schemas.microsoft.com/office/drawing/2014/main" id="{7A5FC989-65E9-0F4A-AE03-4198BEC9A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04"/>
              <a:ext cx="624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qty</a:t>
              </a:r>
            </a:p>
          </p:txBody>
        </p:sp>
      </p:grpSp>
      <p:sp>
        <p:nvSpPr>
          <p:cNvPr id="59396" name="Text Box 10">
            <a:extLst>
              <a:ext uri="{FF2B5EF4-FFF2-40B4-BE49-F238E27FC236}">
                <a16:creationId xmlns:a16="http://schemas.microsoft.com/office/drawing/2014/main" id="{F039A395-6B9A-2F4A-A655-0C085674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Supplier</a:t>
            </a:r>
          </a:p>
        </p:txBody>
      </p:sp>
      <p:sp>
        <p:nvSpPr>
          <p:cNvPr id="59397" name="Text Box 11">
            <a:extLst>
              <a:ext uri="{FF2B5EF4-FFF2-40B4-BE49-F238E27FC236}">
                <a16:creationId xmlns:a16="http://schemas.microsoft.com/office/drawing/2014/main" id="{3339B004-4AC2-8149-9DAD-44CF48A5B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59398" name="Rectangle 12">
            <a:extLst>
              <a:ext uri="{FF2B5EF4-FFF2-40B4-BE49-F238E27FC236}">
                <a16:creationId xmlns:a16="http://schemas.microsoft.com/office/drawing/2014/main" id="{D500BDAB-1E5E-2E45-90F7-97E7A2AC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59399" name="Rectangle 13">
            <a:extLst>
              <a:ext uri="{FF2B5EF4-FFF2-40B4-BE49-F238E27FC236}">
                <a16:creationId xmlns:a16="http://schemas.microsoft.com/office/drawing/2014/main" id="{F6F4B11B-91A3-DD41-88CF-06AFF664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status</a:t>
            </a:r>
          </a:p>
        </p:txBody>
      </p:sp>
      <p:sp>
        <p:nvSpPr>
          <p:cNvPr id="59400" name="Rectangle 14">
            <a:extLst>
              <a:ext uri="{FF2B5EF4-FFF2-40B4-BE49-F238E27FC236}">
                <a16:creationId xmlns:a16="http://schemas.microsoft.com/office/drawing/2014/main" id="{98707421-F9AC-E741-AE35-4565D8B0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990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city</a:t>
            </a:r>
          </a:p>
        </p:txBody>
      </p:sp>
      <p:sp>
        <p:nvSpPr>
          <p:cNvPr id="59401" name="Rectangle 15">
            <a:extLst>
              <a:ext uri="{FF2B5EF4-FFF2-40B4-BE49-F238E27FC236}">
                <a16:creationId xmlns:a16="http://schemas.microsoft.com/office/drawing/2014/main" id="{3AFF98F1-1456-064A-8646-A6E1522B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59402" name="Rectangle 16">
            <a:extLst>
              <a:ext uri="{FF2B5EF4-FFF2-40B4-BE49-F238E27FC236}">
                <a16:creationId xmlns:a16="http://schemas.microsoft.com/office/drawing/2014/main" id="{974F77D1-3B0E-C04F-9009-C3EFC76D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part_id</a:t>
            </a:r>
          </a:p>
        </p:txBody>
      </p:sp>
      <p:sp>
        <p:nvSpPr>
          <p:cNvPr id="59403" name="Rectangle 17">
            <a:extLst>
              <a:ext uri="{FF2B5EF4-FFF2-40B4-BE49-F238E27FC236}">
                <a16:creationId xmlns:a16="http://schemas.microsoft.com/office/drawing/2014/main" id="{20572C60-22C2-CF4D-8616-C1FFA2B6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990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59404" name="Text Box 18">
            <a:extLst>
              <a:ext uri="{FF2B5EF4-FFF2-40B4-BE49-F238E27FC236}">
                <a16:creationId xmlns:a16="http://schemas.microsoft.com/office/drawing/2014/main" id="{E8CA13BD-D81F-0546-8549-D1990BE2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and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2A771E13-788E-5742-AEA7-55E4D041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A2F33-2529-9A4E-971F-661C45FD1C7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849ECC-1787-FE4C-98F0-3B19B3D8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0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ym typeface="Symbol" pitchFamily="2" charset="2"/>
              </a:rPr>
              <a:t>Supplier   SP = Supply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{ Supplier, SP } is a decomposition of Supply</a:t>
            </a:r>
          </a:p>
          <a:p>
            <a:pPr eaLnBrk="1" hangingPunct="1"/>
            <a:r>
              <a:rPr lang="en-US" altLang="zh-TW" sz="2800">
                <a:sym typeface="Symbol" pitchFamily="2" charset="2"/>
              </a:rPr>
              <a:t>Decomposition may turn non-normal form into normal form.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8E9E753-97D5-D24A-91B9-2F14B35D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79813"/>
            <a:ext cx="8153400" cy="24399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Suppose R is not in BCNF, and X  A is a FD (where 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X  A =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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 ) that violates the condition.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Remove A from R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Create a new relational schema XA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Repeat this process until all the relations are in BCNF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97C5739E-CA97-C846-BA03-547307C4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8BE42-16EC-2442-B201-0BF8F243EF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1D8E92C-5C80-A14F-B35B-1E13426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b="1">
                <a:solidFill>
                  <a:srgbClr val="000099"/>
                </a:solidFill>
                <a:sym typeface="Symbol" pitchFamily="2" charset="2"/>
              </a:rPr>
              <a:t>Problems with decomposition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800">
                <a:sym typeface="Symbol" pitchFamily="2" charset="2"/>
              </a:rPr>
              <a:t>Some queries become more expensive.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800">
                <a:sym typeface="Symbol" pitchFamily="2" charset="2"/>
              </a:rPr>
              <a:t>Given instances of the decomposed relations, we may not be able to reconstruct the corresponding instance of the original relation 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800">
                <a:sym typeface="Symbol" pitchFamily="2" charset="2"/>
              </a:rPr>
              <a:t> information loss.</a:t>
            </a:r>
          </a:p>
          <a:p>
            <a:pPr eaLnBrk="1" hangingPunct="1">
              <a:buFont typeface="Wingdings" pitchFamily="2" charset="2"/>
              <a:buAutoNum type="arabicPeriod" startAt="3"/>
            </a:pPr>
            <a:r>
              <a:rPr lang="en-US" altLang="zh-TW" sz="2800">
                <a:sym typeface="Symbol" pitchFamily="2" charset="2"/>
              </a:rPr>
              <a:t>Checking some dependencies may require joining the instances of the decomposed relations.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4A89718A-9D31-2A42-9342-1CB5E514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788DE-CBEB-8741-AE53-DC8A2BAB49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138CF17-84C1-C148-B0A9-C7EF1CB4F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Lossless Join Decomposition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38FD6A-DAED-684B-85A9-E91792347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	The relation schemas {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 baseline="-25000">
                <a:sym typeface="Symbol" pitchFamily="2" charset="2"/>
              </a:rPr>
              <a:t>1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 baseline="-25000">
                <a:sym typeface="Symbol" pitchFamily="2" charset="2"/>
              </a:rPr>
              <a:t>2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 baseline="-25000">
                <a:sym typeface="Symbol" pitchFamily="2" charset="2"/>
              </a:rPr>
              <a:t>n</a:t>
            </a:r>
            <a:r>
              <a:rPr lang="en-US" altLang="zh-TW">
                <a:sym typeface="Symbol" pitchFamily="2" charset="2"/>
              </a:rPr>
              <a:t> } is a </a:t>
            </a:r>
            <a:r>
              <a:rPr lang="en-US" altLang="zh-TW" b="1">
                <a:solidFill>
                  <a:srgbClr val="000099"/>
                </a:solidFill>
                <a:sym typeface="Symbol" pitchFamily="2" charset="2"/>
              </a:rPr>
              <a:t>lossless-join decomposition</a:t>
            </a:r>
            <a:r>
              <a:rPr lang="en-US" altLang="zh-TW">
                <a:sym typeface="Symbol" pitchFamily="2" charset="2"/>
              </a:rPr>
              <a:t> of R if:</a:t>
            </a: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	for all possible relation</a:t>
            </a:r>
            <a:r>
              <a:rPr lang="zh-TW" altLang="en-US">
                <a:sym typeface="Symbol" pitchFamily="2" charset="2"/>
              </a:rPr>
              <a:t> </a:t>
            </a:r>
            <a:r>
              <a:rPr lang="en-US" altLang="zh-TW">
                <a:sym typeface="Symbol" pitchFamily="2" charset="2"/>
              </a:rPr>
              <a:t>instances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 on schema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	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 = </a:t>
            </a:r>
            <a:r>
              <a:rPr lang="en-US" altLang="zh-TW" baseline="-25000">
                <a:sym typeface="Symbol" pitchFamily="2" charset="2"/>
              </a:rPr>
              <a:t>R1</a:t>
            </a:r>
            <a:r>
              <a:rPr lang="en-US" altLang="zh-TW">
                <a:sym typeface="Symbol" pitchFamily="2" charset="2"/>
              </a:rPr>
              <a:t>( r )       </a:t>
            </a:r>
            <a:r>
              <a:rPr lang="en-US" altLang="zh-TW" baseline="-25000">
                <a:sym typeface="Symbol" pitchFamily="2" charset="2"/>
              </a:rPr>
              <a:t>R2</a:t>
            </a:r>
            <a:r>
              <a:rPr lang="en-US" altLang="zh-TW">
                <a:sym typeface="Symbol" pitchFamily="2" charset="2"/>
              </a:rPr>
              <a:t>( r )      </a:t>
            </a:r>
            <a:r>
              <a:rPr lang="en-US" altLang="zh-TW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>
                <a:sym typeface="Symbol" pitchFamily="2" charset="2"/>
              </a:rPr>
              <a:t>       </a:t>
            </a:r>
            <a:r>
              <a:rPr lang="en-US" altLang="zh-TW" baseline="-25000">
                <a:sym typeface="Symbol" pitchFamily="2" charset="2"/>
              </a:rPr>
              <a:t>Rn</a:t>
            </a:r>
            <a:r>
              <a:rPr lang="en-US" altLang="zh-TW">
                <a:sym typeface="Symbol" pitchFamily="2" charset="2"/>
              </a:rPr>
              <a:t>( r )</a:t>
            </a:r>
          </a:p>
          <a:p>
            <a:pPr eaLnBrk="1" hangingPunct="1"/>
            <a:endParaRPr lang="zh-TW" altLang="en-US" sz="2800"/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2A9905E7-64B8-1944-9A8B-B89CD341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338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2A9905E7-64B8-1944-9A8B-B89CD3413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38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A899AC81-8371-EB46-905A-2485BA6C8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338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4686300" imgH="3213100" progId="Equation.3">
                  <p:embed/>
                </p:oleObj>
              </mc:Choice>
              <mc:Fallback>
                <p:oleObj name="Equation" r:id="rId5" imgW="4686300" imgH="3213100" progId="Equation.3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A899AC81-8371-EB46-905A-2485BA6C8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38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87BC9D1E-9BBB-4047-8DB1-6201AC6E8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4338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4686300" imgH="3213100" progId="Equation.3">
                  <p:embed/>
                </p:oleObj>
              </mc:Choice>
              <mc:Fallback>
                <p:oleObj name="Equation" r:id="rId6" imgW="4686300" imgH="3213100" progId="Equation.3">
                  <p:embed/>
                  <p:pic>
                    <p:nvPicPr>
                      <p:cNvPr id="62470" name="Object 6">
                        <a:extLst>
                          <a:ext uri="{FF2B5EF4-FFF2-40B4-BE49-F238E27FC236}">
                            <a16:creationId xmlns:a16="http://schemas.microsoft.com/office/drawing/2014/main" id="{87BC9D1E-9BBB-4047-8DB1-6201AC6E8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338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FF42D2E9-AF0B-8F45-BE9F-E0B338D1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B33A1-63B5-5243-A028-663B559B64F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63490" name="Rectangle 28">
            <a:extLst>
              <a:ext uri="{FF2B5EF4-FFF2-40B4-BE49-F238E27FC236}">
                <a16:creationId xmlns:a16="http://schemas.microsoft.com/office/drawing/2014/main" id="{5E0FE3DF-43EF-8948-9A52-94660DC5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6868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0EF2A9-174E-DE49-A82A-CF79FEFA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3100">
                <a:solidFill>
                  <a:srgbClr val="006600"/>
                </a:solidFill>
                <a:sym typeface="Symbol" pitchFamily="2" charset="2"/>
              </a:rPr>
              <a:t>Example:  a lossless join decomposition</a:t>
            </a: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</p:txBody>
      </p:sp>
      <p:graphicFrame>
        <p:nvGraphicFramePr>
          <p:cNvPr id="63492" name="Object 6">
            <a:extLst>
              <a:ext uri="{FF2B5EF4-FFF2-40B4-BE49-F238E27FC236}">
                <a16:creationId xmlns:a16="http://schemas.microsoft.com/office/drawing/2014/main" id="{7DF1CFB4-46EF-3540-9A54-7E9B961061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3200" y="3886200"/>
          <a:ext cx="3708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63492" name="Object 6">
                        <a:extLst>
                          <a:ext uri="{FF2B5EF4-FFF2-40B4-BE49-F238E27FC236}">
                            <a16:creationId xmlns:a16="http://schemas.microsoft.com/office/drawing/2014/main" id="{7DF1CFB4-46EF-3540-9A54-7E9B96106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1473200" y="3886200"/>
                        <a:ext cx="37084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8">
            <a:extLst>
              <a:ext uri="{FF2B5EF4-FFF2-40B4-BE49-F238E27FC236}">
                <a16:creationId xmlns:a16="http://schemas.microsoft.com/office/drawing/2014/main" id="{D0CE5CD2-9C79-C849-9C16-7A104EF38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3914775"/>
          <a:ext cx="2527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Worksheet" r:id="rId5" imgW="1244600" imgH="546100" progId="Excel.Sheet.8">
                  <p:embed/>
                </p:oleObj>
              </mc:Choice>
              <mc:Fallback>
                <p:oleObj name="Worksheet" r:id="rId5" imgW="1244600" imgH="546100" progId="Excel.Sheet.8">
                  <p:embed/>
                  <p:pic>
                    <p:nvPicPr>
                      <p:cNvPr id="63493" name="Object 8">
                        <a:extLst>
                          <a:ext uri="{FF2B5EF4-FFF2-40B4-BE49-F238E27FC236}">
                            <a16:creationId xmlns:a16="http://schemas.microsoft.com/office/drawing/2014/main" id="{D0CE5CD2-9C79-C849-9C16-7A104EF38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5930900" y="3914775"/>
                        <a:ext cx="2527300" cy="1114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">
            <a:extLst>
              <a:ext uri="{FF2B5EF4-FFF2-40B4-BE49-F238E27FC236}">
                <a16:creationId xmlns:a16="http://schemas.microsoft.com/office/drawing/2014/main" id="{293FAB82-3C53-1940-A5A8-966228186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286375"/>
          <a:ext cx="19827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Worksheet" r:id="rId7" imgW="977900" imgH="546100" progId="Excel.Sheet.8">
                  <p:embed/>
                </p:oleObj>
              </mc:Choice>
              <mc:Fallback>
                <p:oleObj name="Worksheet" r:id="rId7" imgW="977900" imgH="546100" progId="Excel.Sheet.8">
                  <p:embed/>
                  <p:pic>
                    <p:nvPicPr>
                      <p:cNvPr id="63494" name="Object 10">
                        <a:extLst>
                          <a:ext uri="{FF2B5EF4-FFF2-40B4-BE49-F238E27FC236}">
                            <a16:creationId xmlns:a16="http://schemas.microsoft.com/office/drawing/2014/main" id="{293FAB82-3C53-1940-A5A8-966228186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5943600" y="5286375"/>
                        <a:ext cx="1982788" cy="1114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12">
            <a:extLst>
              <a:ext uri="{FF2B5EF4-FFF2-40B4-BE49-F238E27FC236}">
                <a16:creationId xmlns:a16="http://schemas.microsoft.com/office/drawing/2014/main" id="{B1458F80-35EB-CD4A-B6A1-9E98C0D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496" name="Rectangle 13">
            <a:extLst>
              <a:ext uri="{FF2B5EF4-FFF2-40B4-BE49-F238E27FC236}">
                <a16:creationId xmlns:a16="http://schemas.microsoft.com/office/drawing/2014/main" id="{B6388B51-9304-9241-9A87-D0C6D86E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3497" name="Rectangle 14">
            <a:extLst>
              <a:ext uri="{FF2B5EF4-FFF2-40B4-BE49-F238E27FC236}">
                <a16:creationId xmlns:a16="http://schemas.microsoft.com/office/drawing/2014/main" id="{689F41BA-E61F-1148-A329-8D556806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3498" name="Text Box 15">
            <a:extLst>
              <a:ext uri="{FF2B5EF4-FFF2-40B4-BE49-F238E27FC236}">
                <a16:creationId xmlns:a16="http://schemas.microsoft.com/office/drawing/2014/main" id="{38942990-EF13-DA44-A08B-B4CA5ACC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75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3499" name="Rectangle 16">
            <a:extLst>
              <a:ext uri="{FF2B5EF4-FFF2-40B4-BE49-F238E27FC236}">
                <a16:creationId xmlns:a16="http://schemas.microsoft.com/office/drawing/2014/main" id="{6323C39E-836A-C345-908D-C2E932EF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500" name="Rectangle 17">
            <a:extLst>
              <a:ext uri="{FF2B5EF4-FFF2-40B4-BE49-F238E27FC236}">
                <a16:creationId xmlns:a16="http://schemas.microsoft.com/office/drawing/2014/main" id="{850F13C6-13FB-B540-9283-42CC020C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52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3501" name="Text Box 18">
            <a:extLst>
              <a:ext uri="{FF2B5EF4-FFF2-40B4-BE49-F238E27FC236}">
                <a16:creationId xmlns:a16="http://schemas.microsoft.com/office/drawing/2014/main" id="{FFE29E0A-CD64-104D-9393-9167CF3B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3502" name="Rectangle 19">
            <a:extLst>
              <a:ext uri="{FF2B5EF4-FFF2-40B4-BE49-F238E27FC236}">
                <a16:creationId xmlns:a16="http://schemas.microsoft.com/office/drawing/2014/main" id="{669B9483-A7DB-6C4C-81AD-7C96C4AF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503" name="Rectangle 20">
            <a:extLst>
              <a:ext uri="{FF2B5EF4-FFF2-40B4-BE49-F238E27FC236}">
                <a16:creationId xmlns:a16="http://schemas.microsoft.com/office/drawing/2014/main" id="{122F244A-A646-FC45-B061-9A7FB505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3504" name="Text Box 21">
            <a:extLst>
              <a:ext uri="{FF2B5EF4-FFF2-40B4-BE49-F238E27FC236}">
                <a16:creationId xmlns:a16="http://schemas.microsoft.com/office/drawing/2014/main" id="{DA2AEE41-3972-F142-A2A5-68A748FE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3505" name="Line 22">
            <a:extLst>
              <a:ext uri="{FF2B5EF4-FFF2-40B4-BE49-F238E27FC236}">
                <a16:creationId xmlns:a16="http://schemas.microsoft.com/office/drawing/2014/main" id="{FC62D991-4FFB-CF4E-A390-E785E6A54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3">
            <a:extLst>
              <a:ext uri="{FF2B5EF4-FFF2-40B4-BE49-F238E27FC236}">
                <a16:creationId xmlns:a16="http://schemas.microsoft.com/office/drawing/2014/main" id="{A3CEDDF9-4DE1-E146-93D0-FCF840314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438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Text Box 24">
            <a:extLst>
              <a:ext uri="{FF2B5EF4-FFF2-40B4-BE49-F238E27FC236}">
                <a16:creationId xmlns:a16="http://schemas.microsoft.com/office/drawing/2014/main" id="{F2964021-247C-3347-AB3E-6D17A3D1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306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3508" name="Text Box 25">
            <a:extLst>
              <a:ext uri="{FF2B5EF4-FFF2-40B4-BE49-F238E27FC236}">
                <a16:creationId xmlns:a16="http://schemas.microsoft.com/office/drawing/2014/main" id="{72C99CC8-13BE-9B41-B32E-6BAF5B10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3509" name="Text Box 26">
            <a:extLst>
              <a:ext uri="{FF2B5EF4-FFF2-40B4-BE49-F238E27FC236}">
                <a16:creationId xmlns:a16="http://schemas.microsoft.com/office/drawing/2014/main" id="{2A4F17D0-B674-4D40-A245-289BB5FB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467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3510" name="Rectangle 29">
            <a:extLst>
              <a:ext uri="{FF2B5EF4-FFF2-40B4-BE49-F238E27FC236}">
                <a16:creationId xmlns:a16="http://schemas.microsoft.com/office/drawing/2014/main" id="{5717EC9D-3D1C-D843-AC10-D2EA765A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0"/>
            <a:ext cx="5218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‘Student’ can be recovered by joining the instances of IN and IM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5465-ABC8-E947-A229-D758FF3C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F29EE61-B351-A245-968D-1BDEE476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D2432-C413-7443-AD6A-26EEEEB1529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774800B1-28E6-CD49-8C9D-2E7139AF425C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86" name="Rectangle 3">
            <a:extLst>
              <a:ext uri="{FF2B5EF4-FFF2-40B4-BE49-F238E27FC236}">
                <a16:creationId xmlns:a16="http://schemas.microsoft.com/office/drawing/2014/main" id="{8F540CAE-8191-674B-A759-C02FD38A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Insertion Anomalies</a:t>
            </a:r>
          </a:p>
          <a:p>
            <a:pPr lvl="1" eaLnBrk="1" hangingPunct="1"/>
            <a:r>
              <a:rPr lang="en-US" altLang="zh-TW" sz="2400"/>
              <a:t>We cannot insert a tuple for an employee unless we know the hourly wage for the employee’s rating value.</a:t>
            </a:r>
          </a:p>
          <a:p>
            <a:pPr lvl="1" eaLnBrk="1" hangingPunct="1"/>
            <a:r>
              <a:rPr lang="en-US" altLang="zh-TW" sz="2400"/>
              <a:t>Otherwise, null values may appear in the table.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46C19A48-91CF-4742-9B6F-843FAABF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86777-43B7-E943-AF2B-4F0629D1660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03561F1-8689-6B4C-8814-184E9571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6868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DC55F1D-5C7F-7B49-9A1B-187DFE7E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3100">
                <a:solidFill>
                  <a:srgbClr val="006600"/>
                </a:solidFill>
                <a:sym typeface="Symbol" pitchFamily="2" charset="2"/>
              </a:rPr>
              <a:t>Example:  a non-lossless join decomposition</a:t>
            </a: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B0CAC8DD-DFB1-4B44-B2ED-A8B06373EF7E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3200" y="3886200"/>
          <a:ext cx="3708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B0CAC8DD-DFB1-4B44-B2ED-A8B06373E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1473200" y="3886200"/>
                        <a:ext cx="37084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7">
            <a:extLst>
              <a:ext uri="{FF2B5EF4-FFF2-40B4-BE49-F238E27FC236}">
                <a16:creationId xmlns:a16="http://schemas.microsoft.com/office/drawing/2014/main" id="{287415FF-88E9-2C47-886F-B768257E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4518" name="Rectangle 8">
            <a:extLst>
              <a:ext uri="{FF2B5EF4-FFF2-40B4-BE49-F238E27FC236}">
                <a16:creationId xmlns:a16="http://schemas.microsoft.com/office/drawing/2014/main" id="{65B37CF7-85F3-7A45-BACB-456D8C6A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4519" name="Rectangle 9">
            <a:extLst>
              <a:ext uri="{FF2B5EF4-FFF2-40B4-BE49-F238E27FC236}">
                <a16:creationId xmlns:a16="http://schemas.microsoft.com/office/drawing/2014/main" id="{ACBBC3CB-278D-F047-8E85-AA0C7231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20" name="Text Box 10">
            <a:extLst>
              <a:ext uri="{FF2B5EF4-FFF2-40B4-BE49-F238E27FC236}">
                <a16:creationId xmlns:a16="http://schemas.microsoft.com/office/drawing/2014/main" id="{808E9628-61A5-8C4E-8A8B-EEA09225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75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4521" name="Text Box 13">
            <a:extLst>
              <a:ext uri="{FF2B5EF4-FFF2-40B4-BE49-F238E27FC236}">
                <a16:creationId xmlns:a16="http://schemas.microsoft.com/office/drawing/2014/main" id="{400780FD-1CAF-354D-89B1-931BDDA0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4522" name="Text Box 16">
            <a:extLst>
              <a:ext uri="{FF2B5EF4-FFF2-40B4-BE49-F238E27FC236}">
                <a16:creationId xmlns:a16="http://schemas.microsoft.com/office/drawing/2014/main" id="{68F395DB-A589-CF4A-B4F2-7E3FBDFC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4523" name="Line 17">
            <a:extLst>
              <a:ext uri="{FF2B5EF4-FFF2-40B4-BE49-F238E27FC236}">
                <a16:creationId xmlns:a16="http://schemas.microsoft.com/office/drawing/2014/main" id="{DB7EF98A-9EDC-3F42-8E8B-A1FF91014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8">
            <a:extLst>
              <a:ext uri="{FF2B5EF4-FFF2-40B4-BE49-F238E27FC236}">
                <a16:creationId xmlns:a16="http://schemas.microsoft.com/office/drawing/2014/main" id="{545457A6-D1AF-B04B-9BE6-B0D51D2DB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Text Box 19">
            <a:extLst>
              <a:ext uri="{FF2B5EF4-FFF2-40B4-BE49-F238E27FC236}">
                <a16:creationId xmlns:a16="http://schemas.microsoft.com/office/drawing/2014/main" id="{8476D86B-1BF0-984E-BDBB-B91850EF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306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4526" name="Text Box 20">
            <a:extLst>
              <a:ext uri="{FF2B5EF4-FFF2-40B4-BE49-F238E27FC236}">
                <a16:creationId xmlns:a16="http://schemas.microsoft.com/office/drawing/2014/main" id="{53FF79E5-51B8-7847-BD9C-CE4C673E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4527" name="Text Box 21">
            <a:extLst>
              <a:ext uri="{FF2B5EF4-FFF2-40B4-BE49-F238E27FC236}">
                <a16:creationId xmlns:a16="http://schemas.microsoft.com/office/drawing/2014/main" id="{2ACF4D85-1327-534A-B1FF-D913817D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467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4528" name="Rectangle 23">
            <a:extLst>
              <a:ext uri="{FF2B5EF4-FFF2-40B4-BE49-F238E27FC236}">
                <a16:creationId xmlns:a16="http://schemas.microsoft.com/office/drawing/2014/main" id="{F8E62FA5-CA66-C143-A9B0-1AB11B7C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526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4529" name="Rectangle 24">
            <a:extLst>
              <a:ext uri="{FF2B5EF4-FFF2-40B4-BE49-F238E27FC236}">
                <a16:creationId xmlns:a16="http://schemas.microsoft.com/office/drawing/2014/main" id="{C1848DC0-45CD-C340-9F7F-968C6EC2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52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30" name="Rectangle 26">
            <a:extLst>
              <a:ext uri="{FF2B5EF4-FFF2-40B4-BE49-F238E27FC236}">
                <a16:creationId xmlns:a16="http://schemas.microsoft.com/office/drawing/2014/main" id="{8593C490-E178-AF4C-8D50-FFFEF9A5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31" name="Rectangle 27">
            <a:extLst>
              <a:ext uri="{FF2B5EF4-FFF2-40B4-BE49-F238E27FC236}">
                <a16:creationId xmlns:a16="http://schemas.microsoft.com/office/drawing/2014/main" id="{CC0DDA34-C46C-FC47-9C07-A4ACB16A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sname</a:t>
            </a:r>
          </a:p>
        </p:txBody>
      </p:sp>
      <p:graphicFrame>
        <p:nvGraphicFramePr>
          <p:cNvPr id="64532" name="Object 28">
            <a:extLst>
              <a:ext uri="{FF2B5EF4-FFF2-40B4-BE49-F238E27FC236}">
                <a16:creationId xmlns:a16="http://schemas.microsoft.com/office/drawing/2014/main" id="{E165E356-1F97-A14F-AA25-F7B96440E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962400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64532" name="Object 28">
                        <a:extLst>
                          <a:ext uri="{FF2B5EF4-FFF2-40B4-BE49-F238E27FC236}">
                            <a16:creationId xmlns:a16="http://schemas.microsoft.com/office/drawing/2014/main" id="{E165E356-1F97-A14F-AA25-F7B96440E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1905000" cy="10699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9">
            <a:extLst>
              <a:ext uri="{FF2B5EF4-FFF2-40B4-BE49-F238E27FC236}">
                <a16:creationId xmlns:a16="http://schemas.microsoft.com/office/drawing/2014/main" id="{850B6AFD-A4C9-C94B-9FC0-7C48132E7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0613" y="5260975"/>
          <a:ext cx="28209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Worksheet" r:id="rId7" imgW="1447800" imgH="546100" progId="Excel.Sheet.8">
                  <p:embed/>
                </p:oleObj>
              </mc:Choice>
              <mc:Fallback>
                <p:oleObj name="Worksheet" r:id="rId7" imgW="1447800" imgH="546100" progId="Excel.Sheet.8">
                  <p:embed/>
                  <p:pic>
                    <p:nvPicPr>
                      <p:cNvPr id="64533" name="Object 29">
                        <a:extLst>
                          <a:ext uri="{FF2B5EF4-FFF2-40B4-BE49-F238E27FC236}">
                            <a16:creationId xmlns:a16="http://schemas.microsoft.com/office/drawing/2014/main" id="{850B6AFD-A4C9-C94B-9FC0-7C48132E7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1" b="-1324"/>
                      <a:stretch>
                        <a:fillRect/>
                      </a:stretch>
                    </p:blipFill>
                    <p:spPr bwMode="auto">
                      <a:xfrm>
                        <a:off x="6170613" y="5260975"/>
                        <a:ext cx="2820987" cy="10636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30">
            <a:extLst>
              <a:ext uri="{FF2B5EF4-FFF2-40B4-BE49-F238E27FC236}">
                <a16:creationId xmlns:a16="http://schemas.microsoft.com/office/drawing/2014/main" id="{4B8E435C-6D79-8E42-AA8D-D37E246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5638800"/>
            <a:ext cx="369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Student = IN </a:t>
            </a:r>
            <a:r>
              <a:rPr lang="en-US" altLang="en-US" sz="2400">
                <a:solidFill>
                  <a:srgbClr val="FF0000"/>
                </a:solidFill>
                <a:sym typeface="Symbol" pitchFamily="2" charset="2"/>
              </a:rPr>
              <a:t>            IM????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64535" name="Object 24">
            <a:extLst>
              <a:ext uri="{FF2B5EF4-FFF2-40B4-BE49-F238E27FC236}">
                <a16:creationId xmlns:a16="http://schemas.microsoft.com/office/drawing/2014/main" id="{8392B854-16E7-5C41-B441-B557C7225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715000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4686300" imgH="3213100" progId="Equation.3">
                  <p:embed/>
                </p:oleObj>
              </mc:Choice>
              <mc:Fallback>
                <p:oleObj name="Equation" r:id="rId9" imgW="4686300" imgH="3213100" progId="Equation.3">
                  <p:embed/>
                  <p:pic>
                    <p:nvPicPr>
                      <p:cNvPr id="64535" name="Object 24">
                        <a:extLst>
                          <a:ext uri="{FF2B5EF4-FFF2-40B4-BE49-F238E27FC236}">
                            <a16:creationId xmlns:a16="http://schemas.microsoft.com/office/drawing/2014/main" id="{8392B854-16E7-5C41-B441-B557C7225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F4B0D109-6D2A-FD4A-AF7A-D6EEC1B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D6C29-E87C-F143-994F-62AD5CD4692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/>
          </a:p>
        </p:txBody>
      </p:sp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0CEE63A5-32AF-434E-B7C5-E701DA9A1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139825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Worksheet" r:id="rId3" imgW="977900" imgH="546100" progId="Excel.Sheet.8">
                  <p:embed/>
                </p:oleObj>
              </mc:Choice>
              <mc:Fallback>
                <p:oleObj name="Worksheet" r:id="rId3" imgW="977900" imgH="546100" progId="Excel.Sheet.8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:a16="http://schemas.microsoft.com/office/drawing/2014/main" id="{0CEE63A5-32AF-434E-B7C5-E701DA9A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1600200" y="1139825"/>
                        <a:ext cx="1905000" cy="1069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5A091C1D-7850-F840-AFC0-44530558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1146175"/>
          <a:ext cx="28209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Worksheet" r:id="rId5" imgW="1092200" imgH="495300" progId="Excel.Sheet.8">
                  <p:embed/>
                </p:oleObj>
              </mc:Choice>
              <mc:Fallback>
                <p:oleObj name="Worksheet" r:id="rId5" imgW="1092200" imgH="495300" progId="Excel.Sheet.8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5A091C1D-7850-F840-AFC0-44530558F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1" b="-1324"/>
                      <a:stretch>
                        <a:fillRect/>
                      </a:stretch>
                    </p:blipFill>
                    <p:spPr bwMode="auto">
                      <a:xfrm>
                        <a:off x="4951413" y="1146175"/>
                        <a:ext cx="2820987" cy="1063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4479B52C-B61F-4645-8FEA-9497E6BA6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440113"/>
          <a:ext cx="3806825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Worksheet" r:id="rId7" imgW="1828800" imgH="876300" progId="Excel.Sheet.8">
                  <p:embed/>
                </p:oleObj>
              </mc:Choice>
              <mc:Fallback>
                <p:oleObj name="Worksheet" r:id="rId7" imgW="1828800" imgH="876300" progId="Excel.Sheet.8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4479B52C-B61F-4645-8FEA-9497E6BA6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660"/>
                      <a:stretch>
                        <a:fillRect/>
                      </a:stretch>
                    </p:blipFill>
                    <p:spPr bwMode="auto">
                      <a:xfrm>
                        <a:off x="381000" y="3440113"/>
                        <a:ext cx="3806825" cy="18176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>
            <a:extLst>
              <a:ext uri="{FF2B5EF4-FFF2-40B4-BE49-F238E27FC236}">
                <a16:creationId xmlns:a16="http://schemas.microsoft.com/office/drawing/2014/main" id="{7D416CB9-B251-6642-B84E-72808040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26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5939ADAF-9DF2-DD45-A2DA-0F691370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688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3813169B-11AF-B241-AB12-B04119FB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82913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 </a:t>
            </a:r>
            <a:r>
              <a:rPr lang="en-US" altLang="en-US" sz="2400">
                <a:sym typeface="Symbol" pitchFamily="2" charset="2"/>
              </a:rPr>
              <a:t>          IM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6DE0AF48-C405-4342-9799-A201303D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22925"/>
            <a:ext cx="693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The instance of ‘Student’ cannot be recovered by joining the instances of IN and IM.  Therefore, such a decomposition is not a lossless join decomposition.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F457C35E-A3C6-4B46-B281-B3A1F5889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694113"/>
          <a:ext cx="37084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Worksheet" r:id="rId9" imgW="1828800" imgH="546100" progId="Excel.Sheet.8">
                  <p:embed/>
                </p:oleObj>
              </mc:Choice>
              <mc:Fallback>
                <p:oleObj name="Worksheet" r:id="rId9" imgW="1828800" imgH="546100" progId="Excel.Sheet.8">
                  <p:embed/>
                  <p:pic>
                    <p:nvPicPr>
                      <p:cNvPr id="65545" name="Object 9">
                        <a:extLst>
                          <a:ext uri="{FF2B5EF4-FFF2-40B4-BE49-F238E27FC236}">
                            <a16:creationId xmlns:a16="http://schemas.microsoft.com/office/drawing/2014/main" id="{F457C35E-A3C6-4B46-B281-B3A1F5889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5359400" y="3694113"/>
                        <a:ext cx="3708400" cy="11064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10">
            <a:extLst>
              <a:ext uri="{FF2B5EF4-FFF2-40B4-BE49-F238E27FC236}">
                <a16:creationId xmlns:a16="http://schemas.microsoft.com/office/drawing/2014/main" id="{7CE32443-D5B3-BD48-A54C-0EE434EB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607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9E40CB58-1D6F-9441-BAF7-8047C5E9B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733800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3213100" imgH="3213100" progId="Equation.3">
                  <p:embed/>
                </p:oleObj>
              </mc:Choice>
              <mc:Fallback>
                <p:oleObj name="Equation" r:id="rId11" imgW="3213100" imgH="3213100" progId="Equation.3">
                  <p:embed/>
                  <p:pic>
                    <p:nvPicPr>
                      <p:cNvPr id="65547" name="Object 11">
                        <a:extLst>
                          <a:ext uri="{FF2B5EF4-FFF2-40B4-BE49-F238E27FC236}">
                            <a16:creationId xmlns:a16="http://schemas.microsoft.com/office/drawing/2014/main" id="{9E40CB58-1D6F-9441-BAF7-8047C5E9B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3">
            <a:extLst>
              <a:ext uri="{FF2B5EF4-FFF2-40B4-BE49-F238E27FC236}">
                <a16:creationId xmlns:a16="http://schemas.microsoft.com/office/drawing/2014/main" id="{A0C37037-908B-5C4F-8E51-E8B549C97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3" imgW="4686300" imgH="3213100" progId="Equation.3">
                  <p:embed/>
                </p:oleObj>
              </mc:Choice>
              <mc:Fallback>
                <p:oleObj name="Equation" r:id="rId13" imgW="4686300" imgH="3213100" progId="Equation.3">
                  <p:embed/>
                  <p:pic>
                    <p:nvPicPr>
                      <p:cNvPr id="65548" name="Object 13">
                        <a:extLst>
                          <a:ext uri="{FF2B5EF4-FFF2-40B4-BE49-F238E27FC236}">
                            <a16:creationId xmlns:a16="http://schemas.microsoft.com/office/drawing/2014/main" id="{A0C37037-908B-5C4F-8E51-E8B549C97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32628EC1-FB00-0649-95B5-774D3764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92ABF-D428-134D-AADF-EA705864916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ADC01F0-7CFC-F148-B5E1-E43440F9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382000" cy="33528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	-  a relation schema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	-  set of functional dependencies on </a:t>
            </a:r>
            <a:r>
              <a:rPr lang="en-US" altLang="zh-TW" sz="2400" i="1">
                <a:sym typeface="Symbol" pitchFamily="2" charset="2"/>
              </a:rPr>
              <a:t>R</a:t>
            </a:r>
          </a:p>
          <a:p>
            <a:pPr eaLnBrk="1" hangingPunct="1">
              <a:buFontTx/>
              <a:buNone/>
            </a:pPr>
            <a:r>
              <a:rPr lang="en-US" altLang="zh-TW" sz="2400" b="1">
                <a:sym typeface="Symbol" pitchFamily="2" charset="2"/>
              </a:rPr>
              <a:t>The decomposition of R into relations with attribute sets</a:t>
            </a:r>
          </a:p>
          <a:p>
            <a:pPr eaLnBrk="1" hangingPunct="1">
              <a:buFontTx/>
              <a:buNone/>
            </a:pPr>
            <a:r>
              <a:rPr lang="en-US" altLang="zh-TW" sz="2400" b="1" i="1">
                <a:sym typeface="Symbol" pitchFamily="2" charset="2"/>
              </a:rPr>
              <a:t>R</a:t>
            </a:r>
            <a:r>
              <a:rPr lang="en-US" altLang="zh-TW" sz="2400" b="1" baseline="-25000">
                <a:sym typeface="Symbol" pitchFamily="2" charset="2"/>
              </a:rPr>
              <a:t>1</a:t>
            </a:r>
            <a:r>
              <a:rPr lang="en-US" altLang="zh-TW" sz="2400" b="1">
                <a:sym typeface="Symbol" pitchFamily="2" charset="2"/>
              </a:rPr>
              <a:t>, </a:t>
            </a:r>
            <a:r>
              <a:rPr lang="en-US" altLang="zh-TW" sz="2400" b="1" i="1">
                <a:sym typeface="Symbol" pitchFamily="2" charset="2"/>
              </a:rPr>
              <a:t>R</a:t>
            </a:r>
            <a:r>
              <a:rPr lang="en-US" altLang="zh-TW" sz="2400" b="1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="1">
                <a:sym typeface="Symbol" pitchFamily="2" charset="2"/>
              </a:rPr>
              <a:t>is a lossless-join decomposition </a:t>
            </a:r>
            <a:r>
              <a:rPr lang="en-US" altLang="zh-TW" sz="2400">
                <a:sym typeface="Symbol" pitchFamily="2" charset="2"/>
              </a:rPr>
              <a:t>iff</a:t>
            </a:r>
          </a:p>
          <a:p>
            <a:pPr eaLnBrk="1" hangingPunct="1">
              <a:buFontTx/>
              <a:buNone/>
            </a:pPr>
            <a:endParaRPr lang="en-US" altLang="zh-TW" sz="12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(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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) 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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aseline="40000">
                <a:sym typeface="Symbol" pitchFamily="2" charset="2"/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	OR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(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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) 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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aseline="40000">
                <a:sym typeface="Symbol" pitchFamily="2" charset="2"/>
              </a:rPr>
              <a:t>+</a:t>
            </a:r>
          </a:p>
          <a:p>
            <a:pPr eaLnBrk="1" hangingPunct="1">
              <a:buFontTx/>
              <a:buNone/>
            </a:pPr>
            <a:endParaRPr lang="en-US" altLang="zh-TW" sz="1200" baseline="40000">
              <a:sym typeface="Symbol" pitchFamily="2" charset="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216B9B9A-7455-EB4E-B2C6-C298FF24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650875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Theorem: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588CA86E-9653-1F4C-85D3-4D0E6061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8077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i.e.,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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is a </a:t>
            </a:r>
            <a:r>
              <a:rPr lang="en-US" altLang="zh-TW" sz="2400" b="1">
                <a:sym typeface="Symbol" pitchFamily="2" charset="2"/>
              </a:rPr>
              <a:t>superkey</a:t>
            </a:r>
            <a:r>
              <a:rPr lang="en-US" altLang="zh-TW" sz="2400">
                <a:sym typeface="Symbol" pitchFamily="2" charset="2"/>
              </a:rPr>
              <a:t> for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or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 (the attributes common to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and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 </a:t>
            </a:r>
            <a:r>
              <a:rPr lang="en-US" altLang="zh-TW" sz="2400">
                <a:sym typeface="Symbol" pitchFamily="2" charset="2"/>
              </a:rPr>
              <a:t>must contain a key for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   either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 </a:t>
            </a:r>
            <a:r>
              <a:rPr lang="en-US" altLang="zh-TW" sz="2400">
                <a:sym typeface="Symbol" pitchFamily="2" charset="2"/>
              </a:rPr>
              <a:t>or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 </a:t>
            </a:r>
            <a:r>
              <a:rPr lang="en-US" altLang="zh-TW" sz="2400">
                <a:sym typeface="Symbol" pitchFamily="2" charset="2"/>
              </a:rPr>
              <a:t>).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4834006B-114B-AD47-BFF4-B64BB731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69646-E87B-5041-ABF2-644B6C408D1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/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E01F8BE8-DF11-9B44-AAC6-0814363A9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Example</a:t>
            </a:r>
          </a:p>
          <a:p>
            <a:pPr lvl="1" eaLnBrk="1" hangingPunct="1"/>
            <a:r>
              <a:rPr lang="en-US" altLang="zh-TW" sz="2400"/>
              <a:t>R =  ( A, B, C )</a:t>
            </a:r>
          </a:p>
          <a:p>
            <a:pPr lvl="1" eaLnBrk="1" hangingPunct="1"/>
            <a:r>
              <a:rPr lang="en-US" altLang="zh-TW" sz="2400"/>
              <a:t>F =  { A </a:t>
            </a:r>
            <a:r>
              <a:rPr lang="en-US" altLang="zh-TW" sz="3200">
                <a:sym typeface="Symbol" pitchFamily="2" charset="2"/>
              </a:rPr>
              <a:t></a:t>
            </a:r>
            <a:r>
              <a:rPr lang="en-US" altLang="zh-TW" sz="2400"/>
              <a:t> B }</a:t>
            </a:r>
          </a:p>
          <a:p>
            <a:pPr lvl="1" eaLnBrk="1" hangingPunct="1"/>
            <a:r>
              <a:rPr lang="en-US" altLang="zh-TW" sz="2400"/>
              <a:t>R =  { A, B } + { A, C } is a lossless join decomposition</a:t>
            </a:r>
          </a:p>
          <a:p>
            <a:pPr lvl="1" eaLnBrk="1" hangingPunct="1"/>
            <a:r>
              <a:rPr lang="en-US" altLang="zh-TW" sz="2400"/>
              <a:t>R =  { A, B } + { B, C } is not a lossless join decomposition</a:t>
            </a:r>
          </a:p>
          <a:p>
            <a:pPr lvl="1" eaLnBrk="1" hangingPunct="1"/>
            <a:endParaRPr lang="en-US" altLang="zh-TW" sz="2400"/>
          </a:p>
          <a:p>
            <a:pPr eaLnBrk="1" hangingPunct="1"/>
            <a:r>
              <a:rPr lang="en-US" altLang="zh-TW" sz="2800"/>
              <a:t>Also, consider the previous relation ‘Student’</a:t>
            </a:r>
          </a:p>
          <a:p>
            <a:pPr eaLnBrk="1" hangingPunct="1"/>
            <a:r>
              <a:rPr lang="en-US" altLang="zh-TW" sz="2800"/>
              <a:t>Please also read the example in P.620 of your textbook.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06CB4D2C-28AD-074C-AC55-204BD1B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23670-BE5D-FE45-A1AE-38C8208F5DB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52F07B7-B60A-014F-931B-07DE1FCB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R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	=  {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A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B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C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D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F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	=  {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A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B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C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D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100">
              <a:solidFill>
                <a:srgbClr val="660066"/>
              </a:solidFill>
              <a:sym typeface="Symbol" pitchFamily="2" charset="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E71A774-76F9-0D4A-BE8F-7D087BAE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2514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Another Example</a:t>
            </a:r>
            <a:endParaRPr kumimoji="0" lang="en-US" altLang="zh-TW" sz="2600" baseline="40000">
              <a:latin typeface="Arial" panose="020B0604020202020204" pitchFamily="34" charset="0"/>
            </a:endParaRP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480B230A-45C5-F344-B477-05EE6EF5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76200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Decomposition:  { (</a:t>
            </a:r>
            <a:r>
              <a:rPr kumimoji="0" lang="en-US" altLang="zh-TW" sz="2200" i="1" dirty="0"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), (</a:t>
            </a:r>
            <a:r>
              <a:rPr kumimoji="0" lang="en-US" altLang="zh-TW" sz="2200" i="1" dirty="0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latin typeface="Arial" panose="020B0604020202020204" pitchFamily="34" charset="0"/>
                <a:sym typeface="Symbol" pitchFamily="2" charset="2"/>
              </a:rPr>
              <a:t>D</a:t>
            </a: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), (</a:t>
            </a:r>
            <a:r>
              <a:rPr kumimoji="0" lang="en-US" altLang="zh-TW" sz="2200" i="1" dirty="0"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)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Consider it a two step decomposition:</a:t>
            </a:r>
            <a:endParaRPr kumimoji="0" lang="en-US" altLang="zh-TW" sz="2200" dirty="0">
              <a:solidFill>
                <a:schemeClr val="bg2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Decompose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into	     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Decompose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into     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3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4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 dirty="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sym typeface="Symbol" pitchFamily="2" charset="2"/>
              </a:rPr>
              <a:t>This is a lossless join decomposition.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6232C14-DE67-D54C-A421-DC08CBE7D5A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6858000" cy="1006475"/>
            <a:chOff x="432" y="3168"/>
            <a:chExt cx="4320" cy="634"/>
          </a:xfrm>
        </p:grpSpPr>
        <p:sp>
          <p:nvSpPr>
            <p:cNvPr id="68615" name="Rectangle 6">
              <a:extLst>
                <a:ext uri="{FF2B5EF4-FFF2-40B4-BE49-F238E27FC236}">
                  <a16:creationId xmlns:a16="http://schemas.microsoft.com/office/drawing/2014/main" id="{1FFB320E-E1D3-7D43-9841-CF7EB895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16"/>
              <a:ext cx="4272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If 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R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 is decomposed into (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A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, 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B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), (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C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, 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D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This is a lossy-join decomposition.</a:t>
              </a:r>
              <a:endParaRPr kumimoji="0" lang="en-US" altLang="en-US" sz="22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endParaRPr>
            </a:p>
          </p:txBody>
        </p:sp>
        <p:sp>
          <p:nvSpPr>
            <p:cNvPr id="68616" name="Line 7">
              <a:extLst>
                <a:ext uri="{FF2B5EF4-FFF2-40B4-BE49-F238E27FC236}">
                  <a16:creationId xmlns:a16="http://schemas.microsoft.com/office/drawing/2014/main" id="{E2B7B43D-D557-D34D-9B07-36CE944AC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68"/>
              <a:ext cx="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4" name="Line 8">
            <a:extLst>
              <a:ext uri="{FF2B5EF4-FFF2-40B4-BE49-F238E27FC236}">
                <a16:creationId xmlns:a16="http://schemas.microsoft.com/office/drawing/2014/main" id="{5B5201EC-7B5D-4E49-B044-584C272E1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384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84F625D9-D0A4-7343-B8D7-985FDC19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71FA8-D40E-6B4B-8D92-0B21CAB996A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4D0E911-E736-1544-97CA-30F331EA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Dependency Preservation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91DBEC1-D24E-1343-AAB1-FD28E72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	-  a relation schema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	-  set of functional dependencies on </a:t>
            </a:r>
            <a:r>
              <a:rPr lang="en-US" altLang="zh-TW" sz="2400" i="1">
                <a:sym typeface="Symbol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{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}  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400">
                <a:sym typeface="Symbol" pitchFamily="2" charset="2"/>
              </a:rPr>
              <a:t>  a decomposition of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200" i="1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	-  the set of dependencies in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 baseline="40000">
                <a:solidFill>
                  <a:srgbClr val="000099"/>
                </a:solidFill>
                <a:sym typeface="Symbol" pitchFamily="2" charset="2"/>
              </a:rPr>
              <a:t>+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involves only attributes in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R</a:t>
            </a:r>
            <a:r>
              <a:rPr lang="en-US" altLang="zh-TW" sz="2400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.</a:t>
            </a:r>
            <a:endParaRPr lang="en-US" altLang="zh-TW" sz="2400" i="1">
              <a:solidFill>
                <a:srgbClr val="000099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is called the </a:t>
            </a:r>
            <a:r>
              <a:rPr lang="en-US" altLang="zh-TW" sz="2400" b="1">
                <a:solidFill>
                  <a:srgbClr val="000099"/>
                </a:solidFill>
                <a:sym typeface="Symbol" pitchFamily="2" charset="2"/>
              </a:rPr>
              <a:t>projection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of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on the set of attributes of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R</a:t>
            </a:r>
            <a:r>
              <a:rPr lang="en-US" altLang="zh-TW" sz="2400" b="1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200">
              <a:solidFill>
                <a:srgbClr val="000099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ym typeface="Symbol" pitchFamily="2" charset="2"/>
              </a:rPr>
              <a:t>dependency is preserved</a:t>
            </a:r>
            <a:r>
              <a:rPr lang="en-US" altLang="zh-TW" sz="2400">
                <a:sym typeface="Symbol" pitchFamily="2" charset="2"/>
              </a:rPr>
              <a:t>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Intuitively, a dependency-preserving decomposition allows us to enforce all FDs by examining a single relation instance on each insertion or modification of a tuple.</a:t>
            </a:r>
          </a:p>
          <a:p>
            <a:pPr eaLnBrk="1" hangingPunct="1">
              <a:lnSpc>
                <a:spcPct val="90000"/>
              </a:lnSpc>
            </a:pPr>
            <a:endParaRPr lang="zh-TW" altLang="en-US" sz="1400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BCD9766-3DC6-9446-B6E6-841B5502F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2514600" cy="533400"/>
          </a:xfrm>
          <a:prstGeom prst="rect">
            <a:avLst/>
          </a:prstGeom>
          <a:solidFill>
            <a:srgbClr val="E2C5A8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2000">
                <a:latin typeface="Arial" panose="020B0604020202020204" pitchFamily="34" charset="0"/>
              </a:rPr>
              <a:t>( </a:t>
            </a:r>
            <a:r>
              <a:rPr kumimoji="0" lang="en-US" altLang="zh-TW" sz="2000" i="1">
                <a:latin typeface="Arial" panose="020B0604020202020204" pitchFamily="34" charset="0"/>
              </a:rPr>
              <a:t>F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U </a:t>
            </a:r>
            <a:r>
              <a:rPr kumimoji="0" lang="en-US" altLang="zh-TW" sz="2000" i="1">
                <a:latin typeface="Arial" panose="020B0604020202020204" pitchFamily="34" charset="0"/>
              </a:rPr>
              <a:t>F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</a:t>
            </a:r>
            <a:r>
              <a:rPr kumimoji="0" lang="en-US" altLang="zh-TW" sz="2000">
                <a:latin typeface="Arial" panose="020B0604020202020204" pitchFamily="34" charset="0"/>
              </a:rPr>
              <a:t> )</a:t>
            </a:r>
            <a:r>
              <a:rPr kumimoji="0" lang="en-US" altLang="zh-TW" sz="2200" baseline="40000">
                <a:latin typeface="Arial" panose="020B0604020202020204" pitchFamily="34" charset="0"/>
              </a:rPr>
              <a:t>+</a:t>
            </a:r>
            <a:r>
              <a:rPr kumimoji="0" lang="en-US" altLang="zh-TW" sz="2000">
                <a:latin typeface="Arial" panose="020B0604020202020204" pitchFamily="34" charset="0"/>
              </a:rPr>
              <a:t> = </a:t>
            </a:r>
            <a:r>
              <a:rPr kumimoji="0" lang="en-US" altLang="zh-TW" sz="2000" i="1">
                <a:latin typeface="Arial" panose="020B0604020202020204" pitchFamily="34" charset="0"/>
              </a:rPr>
              <a:t>F </a:t>
            </a:r>
            <a:r>
              <a:rPr kumimoji="0" lang="en-US" altLang="zh-TW" sz="2200" baseline="40000">
                <a:latin typeface="Arial" panose="020B0604020202020204" pitchFamily="34" charset="0"/>
              </a:rPr>
              <a:t>+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E75D1B30-CAE5-004B-A512-BCDEAB49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578C8-D43A-CD4F-9D53-6CF650506C0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/>
          </a:p>
        </p:txBody>
      </p:sp>
      <p:sp>
        <p:nvSpPr>
          <p:cNvPr id="70658" name="Text Box 3">
            <a:extLst>
              <a:ext uri="{FF2B5EF4-FFF2-40B4-BE49-F238E27FC236}">
                <a16:creationId xmlns:a16="http://schemas.microsoft.com/office/drawing/2014/main" id="{069238DD-226B-C746-B38E-34DE7505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3C69A989-D86A-2C48-9B72-6559144B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4597F107-B5A2-7348-B18D-977D5EDB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0661" name="Rectangle 6">
            <a:extLst>
              <a:ext uri="{FF2B5EF4-FFF2-40B4-BE49-F238E27FC236}">
                <a16:creationId xmlns:a16="http://schemas.microsoft.com/office/drawing/2014/main" id="{8CAE2AEC-088D-0B46-8209-41B6CC16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0662" name="Text Box 7">
            <a:extLst>
              <a:ext uri="{FF2B5EF4-FFF2-40B4-BE49-F238E27FC236}">
                <a16:creationId xmlns:a16="http://schemas.microsoft.com/office/drawing/2014/main" id="{62D671C1-0AF6-554F-B742-09C9D034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0663" name="Rectangle 8">
            <a:extLst>
              <a:ext uri="{FF2B5EF4-FFF2-40B4-BE49-F238E27FC236}">
                <a16:creationId xmlns:a16="http://schemas.microsoft.com/office/drawing/2014/main" id="{84D12FF5-721A-E741-AF15-DDF164EE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0664" name="Rectangle 9">
            <a:extLst>
              <a:ext uri="{FF2B5EF4-FFF2-40B4-BE49-F238E27FC236}">
                <a16:creationId xmlns:a16="http://schemas.microsoft.com/office/drawing/2014/main" id="{A9CD1D0C-03A3-C14F-BD19-B1E0686D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0665" name="Text Box 10">
            <a:extLst>
              <a:ext uri="{FF2B5EF4-FFF2-40B4-BE49-F238E27FC236}">
                <a16:creationId xmlns:a16="http://schemas.microsoft.com/office/drawing/2014/main" id="{CF0010AF-3126-9245-BF39-AB2C32B8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IH</a:t>
            </a:r>
          </a:p>
        </p:txBody>
      </p:sp>
      <p:sp>
        <p:nvSpPr>
          <p:cNvPr id="70666" name="Rectangle 11">
            <a:extLst>
              <a:ext uri="{FF2B5EF4-FFF2-40B4-BE49-F238E27FC236}">
                <a16:creationId xmlns:a16="http://schemas.microsoft.com/office/drawing/2014/main" id="{36DE1DD8-7DEF-814F-A42A-57053CA7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0667" name="Rectangle 12">
            <a:extLst>
              <a:ext uri="{FF2B5EF4-FFF2-40B4-BE49-F238E27FC236}">
                <a16:creationId xmlns:a16="http://schemas.microsoft.com/office/drawing/2014/main" id="{C7EBC36D-E0FB-914E-BCAF-C4DD834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95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0668" name="Rectangle 13">
            <a:extLst>
              <a:ext uri="{FF2B5EF4-FFF2-40B4-BE49-F238E27FC236}">
                <a16:creationId xmlns:a16="http://schemas.microsoft.com/office/drawing/2014/main" id="{62398CFB-FA94-DD43-8999-61D035D4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685800"/>
            <a:ext cx="767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Dependency set: F = {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dname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dname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dhead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}</a:t>
            </a:r>
          </a:p>
        </p:txBody>
      </p:sp>
      <p:sp>
        <p:nvSpPr>
          <p:cNvPr id="70669" name="Line 14">
            <a:extLst>
              <a:ext uri="{FF2B5EF4-FFF2-40B4-BE49-F238E27FC236}">
                <a16:creationId xmlns:a16="http://schemas.microsoft.com/office/drawing/2014/main" id="{C1EA7E10-4532-7D47-B4FA-28C6C87F1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>
            <a:extLst>
              <a:ext uri="{FF2B5EF4-FFF2-40B4-BE49-F238E27FC236}">
                <a16:creationId xmlns:a16="http://schemas.microsoft.com/office/drawing/2014/main" id="{1BD3ED40-D6C3-6043-808A-81DCB004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>
            <a:extLst>
              <a:ext uri="{FF2B5EF4-FFF2-40B4-BE49-F238E27FC236}">
                <a16:creationId xmlns:a16="http://schemas.microsoft.com/office/drawing/2014/main" id="{0F76D788-4670-C940-A3C4-83687412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CBD51A-8EAC-B847-8C66-CE57887928F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/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38B0DF87-BCD1-5D4F-8063-C5C89537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1098D1-A541-A84F-A43C-3B473D67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066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E5C82580-08F4-1241-A467-86563A79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66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DE49C9C1-43DA-0B43-9F7E-9FCC256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IH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1044129B-58C2-0E4E-B1A2-0692302F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C4107735-2698-3E49-8EEC-FE252BF8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066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2B3D4560-812E-A243-9CBD-EF5CB852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746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F = {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dname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dname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dhead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}</a:t>
            </a:r>
            <a:endParaRPr lang="en-US" altLang="zh-TW" sz="2400" dirty="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dirty="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This decomposition does not preserve dependency: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800" dirty="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sym typeface="Symbol" pitchFamily="2" charset="2"/>
              </a:rPr>
              <a:t>    F</a:t>
            </a:r>
            <a:r>
              <a:rPr lang="en-US" altLang="zh-TW" sz="2400" i="1" baseline="-25000" dirty="0">
                <a:sym typeface="Symbol" pitchFamily="2" charset="2"/>
              </a:rPr>
              <a:t>IN</a:t>
            </a:r>
            <a:r>
              <a:rPr lang="en-US" altLang="zh-TW" sz="2400" dirty="0">
                <a:sym typeface="Symbol" pitchFamily="2" charset="2"/>
              </a:rPr>
              <a:t>	=  {   trivial dependencies,  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,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                                                        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800" dirty="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i="1" dirty="0">
                <a:sym typeface="Symbol" pitchFamily="2" charset="2"/>
              </a:rPr>
              <a:t>    F</a:t>
            </a:r>
            <a:r>
              <a:rPr lang="en-US" altLang="zh-TW" sz="2400" i="1" baseline="-25000" dirty="0">
                <a:sym typeface="Symbol" pitchFamily="2" charset="2"/>
              </a:rPr>
              <a:t>IH</a:t>
            </a:r>
            <a:r>
              <a:rPr lang="en-US" altLang="zh-TW" sz="2400" dirty="0">
                <a:sym typeface="Symbol" pitchFamily="2" charset="2"/>
              </a:rPr>
              <a:t>	=  {	trivial dependencies,  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dhead</a:t>
            </a:r>
            <a:r>
              <a:rPr lang="en-US" altLang="zh-TW" sz="2400" dirty="0">
                <a:sym typeface="Symbol" pitchFamily="2" charset="2"/>
              </a:rPr>
              <a:t>,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                                                           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2400" dirty="0" err="1">
                <a:sym typeface="Symbol" pitchFamily="2" charset="2"/>
              </a:rPr>
              <a:t>dhead</a:t>
            </a:r>
            <a:r>
              <a:rPr lang="en-US" altLang="zh-TW" sz="2400" dirty="0">
                <a:sym typeface="Symbol" pitchFamily="2" charset="2"/>
              </a:rPr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800" dirty="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We have: 	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dhead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3100" dirty="0">
                <a:sym typeface="Symbol" pitchFamily="2" charset="2"/>
              </a:rPr>
              <a:t>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2400" i="1" dirty="0">
                <a:sym typeface="Symbol" pitchFamily="2" charset="2"/>
              </a:rPr>
              <a:t>F </a:t>
            </a:r>
            <a:r>
              <a:rPr lang="en-US" altLang="zh-TW" sz="3100" baseline="40000" dirty="0">
                <a:sym typeface="Symbol" pitchFamily="2" charset="2"/>
              </a:rPr>
              <a:t>+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2400" b="1" dirty="0">
                <a:sym typeface="Symbol" pitchFamily="2" charset="2"/>
              </a:rPr>
              <a:t>but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			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dhead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3100" dirty="0">
                <a:sym typeface="Symbol" pitchFamily="2" charset="2"/>
              </a:rPr>
              <a:t></a:t>
            </a:r>
            <a:r>
              <a:rPr lang="en-US" altLang="zh-TW" sz="2400" dirty="0">
                <a:sym typeface="Symbol" pitchFamily="2" charset="2"/>
              </a:rPr>
              <a:t> ( </a:t>
            </a:r>
            <a:r>
              <a:rPr lang="en-US" altLang="zh-TW" sz="2400" i="1" dirty="0">
                <a:sym typeface="Symbol" pitchFamily="2" charset="2"/>
              </a:rPr>
              <a:t>F</a:t>
            </a:r>
            <a:r>
              <a:rPr lang="en-US" altLang="zh-TW" sz="2400" i="1" baseline="-25000" dirty="0">
                <a:sym typeface="Symbol" pitchFamily="2" charset="2"/>
              </a:rPr>
              <a:t>IN</a:t>
            </a:r>
            <a:r>
              <a:rPr lang="en-US" altLang="zh-TW" sz="2400" dirty="0">
                <a:sym typeface="Symbol" pitchFamily="2" charset="2"/>
              </a:rPr>
              <a:t> U </a:t>
            </a:r>
            <a:r>
              <a:rPr lang="en-US" altLang="zh-TW" sz="2400" i="1" dirty="0">
                <a:sym typeface="Symbol" pitchFamily="2" charset="2"/>
              </a:rPr>
              <a:t>F</a:t>
            </a:r>
            <a:r>
              <a:rPr lang="en-US" altLang="zh-TW" sz="2400" i="1" baseline="-25000" dirty="0">
                <a:sym typeface="Symbol" pitchFamily="2" charset="2"/>
              </a:rPr>
              <a:t>IH </a:t>
            </a:r>
            <a:r>
              <a:rPr lang="en-US" altLang="zh-TW" sz="2400" dirty="0">
                <a:sym typeface="Symbol" pitchFamily="2" charset="2"/>
              </a:rPr>
              <a:t>)</a:t>
            </a:r>
            <a:r>
              <a:rPr lang="en-US" altLang="zh-TW" sz="3100" baseline="40000" dirty="0">
                <a:sym typeface="Symbol" pitchFamily="2" charset="2"/>
              </a:rPr>
              <a:t>+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>
            <a:extLst>
              <a:ext uri="{FF2B5EF4-FFF2-40B4-BE49-F238E27FC236}">
                <a16:creationId xmlns:a16="http://schemas.microsoft.com/office/drawing/2014/main" id="{3F2EE3F4-1C67-0543-BE08-9C89239B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0E27F0-CCC1-B64B-9EEB-30DAF6B6634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/>
          </a:p>
        </p:txBody>
      </p:sp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428559C6-DC7A-334B-BD46-804C3C820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762000"/>
          <a:ext cx="37306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428559C6-DC7A-334B-BD46-804C3C820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3730625" cy="11207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305130ED-2289-634E-8D2D-06EB7C3F3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438400"/>
          <a:ext cx="1981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305130ED-2289-634E-8D2D-06EB7C3F3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19812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>
            <a:extLst>
              <a:ext uri="{FF2B5EF4-FFF2-40B4-BE49-F238E27FC236}">
                <a16:creationId xmlns:a16="http://schemas.microsoft.com/office/drawing/2014/main" id="{66D4B50B-07B1-E94A-8AC4-DB3C0790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IN</a:t>
            </a: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D5B62DF0-2547-9946-8F9D-C02E2A186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438400"/>
          <a:ext cx="2514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Worksheet" r:id="rId7" imgW="939800" imgH="495300" progId="Excel.Sheet.8">
                  <p:embed/>
                </p:oleObj>
              </mc:Choice>
              <mc:Fallback>
                <p:oleObj name="Worksheet" r:id="rId7" imgW="939800" imgH="495300" progId="Excel.Sheet.8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D5B62DF0-2547-9946-8F9D-C02E2A186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2514600" cy="11017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>
            <a:extLst>
              <a:ext uri="{FF2B5EF4-FFF2-40B4-BE49-F238E27FC236}">
                <a16:creationId xmlns:a16="http://schemas.microsoft.com/office/drawing/2014/main" id="{48C25C49-79B1-2948-9FED-2EBB50DE2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14600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IH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611C2F93-AFB2-8845-B2EC-22C292B6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95600"/>
            <a:ext cx="650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and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1067396C-33F8-8B44-9BE3-CBF1477B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1147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72713" name="Object 16">
            <a:extLst>
              <a:ext uri="{FF2B5EF4-FFF2-40B4-BE49-F238E27FC236}">
                <a16:creationId xmlns:a16="http://schemas.microsoft.com/office/drawing/2014/main" id="{E3E5EC19-6ED0-3542-A27E-B5F049D1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384675"/>
          <a:ext cx="2514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Worksheet" r:id="rId9" imgW="1244600" imgH="546100" progId="Excel.Sheet.8">
                  <p:embed/>
                </p:oleObj>
              </mc:Choice>
              <mc:Fallback>
                <p:oleObj name="Worksheet" r:id="rId9" imgW="1244600" imgH="546100" progId="Excel.Sheet.8">
                  <p:embed/>
                  <p:pic>
                    <p:nvPicPr>
                      <p:cNvPr id="72713" name="Object 16">
                        <a:extLst>
                          <a:ext uri="{FF2B5EF4-FFF2-40B4-BE49-F238E27FC236}">
                            <a16:creationId xmlns:a16="http://schemas.microsoft.com/office/drawing/2014/main" id="{E3E5EC19-6ED0-3542-A27E-B5F049D1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4953000" y="4384675"/>
                        <a:ext cx="2514600" cy="11017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Line 17">
            <a:extLst>
              <a:ext uri="{FF2B5EF4-FFF2-40B4-BE49-F238E27FC236}">
                <a16:creationId xmlns:a16="http://schemas.microsoft.com/office/drawing/2014/main" id="{617530E5-82A6-9649-A913-4170F7D1B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576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Text Box 18">
            <a:extLst>
              <a:ext uri="{FF2B5EF4-FFF2-40B4-BE49-F238E27FC236}">
                <a16:creationId xmlns:a16="http://schemas.microsoft.com/office/drawing/2014/main" id="{24BD249D-A152-9844-A82A-2B422338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795713"/>
            <a:ext cx="108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Updated to</a:t>
            </a:r>
          </a:p>
        </p:txBody>
      </p:sp>
      <p:sp>
        <p:nvSpPr>
          <p:cNvPr id="69651" name="Rectangle 19">
            <a:extLst>
              <a:ext uri="{FF2B5EF4-FFF2-40B4-BE49-F238E27FC236}">
                <a16:creationId xmlns:a16="http://schemas.microsoft.com/office/drawing/2014/main" id="{7AECA9DA-3C97-B44E-954D-7D5046B9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4267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TW" sz="2000">
              <a:solidFill>
                <a:srgbClr val="FF0000"/>
              </a:solidFill>
              <a:sym typeface="Symbol" pitchFamily="2" charset="2"/>
            </a:endParaRPr>
          </a:p>
        </p:txBody>
      </p:sp>
      <p:sp>
        <p:nvSpPr>
          <p:cNvPr id="72717" name="Rectangle 21">
            <a:extLst>
              <a:ext uri="{FF2B5EF4-FFF2-40B4-BE49-F238E27FC236}">
                <a16:creationId xmlns:a16="http://schemas.microsoft.com/office/drawing/2014/main" id="{6DD8CC8F-2ECF-C547-9025-A005D463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358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The update violates the FD 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‘</a:t>
            </a: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dname  dhead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.  However, it can only be caught when we join IN and IH.</a:t>
            </a:r>
          </a:p>
        </p:txBody>
      </p:sp>
      <p:sp>
        <p:nvSpPr>
          <p:cNvPr id="72718" name="Line 22">
            <a:extLst>
              <a:ext uri="{FF2B5EF4-FFF2-40B4-BE49-F238E27FC236}">
                <a16:creationId xmlns:a16="http://schemas.microsoft.com/office/drawing/2014/main" id="{1850EC46-ACE2-4544-BC45-8484A8A7F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23">
            <a:extLst>
              <a:ext uri="{FF2B5EF4-FFF2-40B4-BE49-F238E27FC236}">
                <a16:creationId xmlns:a16="http://schemas.microsoft.com/office/drawing/2014/main" id="{2D0AD494-3019-D746-A64E-2A28696C2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>
            <a:extLst>
              <a:ext uri="{FF2B5EF4-FFF2-40B4-BE49-F238E27FC236}">
                <a16:creationId xmlns:a16="http://schemas.microsoft.com/office/drawing/2014/main" id="{D2A97066-265F-2D46-9A7F-6CBCCD3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D39496-AF60-2943-A688-1D0FBA772C1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/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17E1F0C6-FDA1-8E49-B31B-7DE1330FB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92E45B4-AD8A-CC4F-8403-3654E68EF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5A2DEB4C-F2AC-B44A-ACA3-8E2A13EC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2D38910A-AB04-F044-8BDF-4DEE07B3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7C9A11FC-E976-0C40-81FF-CCC74D76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959A5C6E-1AAD-4B40-AC53-EBC3D18C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CB8C4DA5-C316-2746-838E-4DD3DB05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3737" name="Rectangle 12">
            <a:extLst>
              <a:ext uri="{FF2B5EF4-FFF2-40B4-BE49-F238E27FC236}">
                <a16:creationId xmlns:a16="http://schemas.microsoft.com/office/drawing/2014/main" id="{FC22511F-9776-FA45-BEB0-A72E0360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685800"/>
            <a:ext cx="767238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Dependency set: F = { sid  dname, dname  dhead }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Let’s decompose the relation in another way.</a:t>
            </a:r>
          </a:p>
        </p:txBody>
      </p:sp>
      <p:sp>
        <p:nvSpPr>
          <p:cNvPr id="73738" name="Line 13">
            <a:extLst>
              <a:ext uri="{FF2B5EF4-FFF2-40B4-BE49-F238E27FC236}">
                <a16:creationId xmlns:a16="http://schemas.microsoft.com/office/drawing/2014/main" id="{9A754BBF-A10F-794A-A9EB-6B1AB436F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Line 14">
            <a:extLst>
              <a:ext uri="{FF2B5EF4-FFF2-40B4-BE49-F238E27FC236}">
                <a16:creationId xmlns:a16="http://schemas.microsoft.com/office/drawing/2014/main" id="{CF570B37-DE9B-6845-AAE4-2F690B59C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19400"/>
            <a:ext cx="1447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5">
            <a:extLst>
              <a:ext uri="{FF2B5EF4-FFF2-40B4-BE49-F238E27FC236}">
                <a16:creationId xmlns:a16="http://schemas.microsoft.com/office/drawing/2014/main" id="{32E03F0D-F077-0F4E-A0D8-14FFF877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NH</a:t>
            </a:r>
          </a:p>
        </p:txBody>
      </p:sp>
      <p:sp>
        <p:nvSpPr>
          <p:cNvPr id="73741" name="Rectangle 16">
            <a:extLst>
              <a:ext uri="{FF2B5EF4-FFF2-40B4-BE49-F238E27FC236}">
                <a16:creationId xmlns:a16="http://schemas.microsoft.com/office/drawing/2014/main" id="{7EF68DCE-E299-064E-909B-1C4E0BA9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3742" name="Rectangle 17">
            <a:extLst>
              <a:ext uri="{FF2B5EF4-FFF2-40B4-BE49-F238E27FC236}">
                <a16:creationId xmlns:a16="http://schemas.microsoft.com/office/drawing/2014/main" id="{3BE66C00-62E0-DE4A-8EB0-D2A7E8BE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2EE3-BF51-0C47-AFB6-BFCD59D6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1B649250-650D-5E4A-8371-077A7952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734950-7792-C74F-9B1C-3E72F01608F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5DD1BF89-86FC-7146-972D-2E6D91845414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10" name="Rectangle 3">
            <a:extLst>
              <a:ext uri="{FF2B5EF4-FFF2-40B4-BE49-F238E27FC236}">
                <a16:creationId xmlns:a16="http://schemas.microsoft.com/office/drawing/2014/main" id="{8B20F289-6484-F543-AAF6-40C2708F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Deletion Anomalies</a:t>
            </a:r>
          </a:p>
          <a:p>
            <a:pPr lvl="1" eaLnBrk="1" hangingPunct="1"/>
            <a:r>
              <a:rPr lang="en-US" altLang="zh-TW" sz="2400"/>
              <a:t>If we delete all tuples with a given rating value (e.g. tuples of Mary and David) we lose the association between the rating value and its hourly_wage value.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EB3C9648-1B4F-2247-B919-2B2DAA2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0DF7F-C48D-A043-A225-04429CE1473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/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48A0B71F-AACD-114B-8A52-53EB23F3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08DA1E9-B767-484F-B135-2155DBD5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24000"/>
            <a:ext cx="7620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708104FD-7E88-D54E-AE8E-2E1267F5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38963548-5693-7B46-ABC5-718C8433D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NH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7FBAB870-913C-4745-8418-A755E3ED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1E9A04E3-9063-BD47-8A55-B2BCBDCD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982B1DD9-CD30-3047-9AE7-A5233678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84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F = {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dname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dname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dirty="0" err="1">
                <a:latin typeface="Arial" panose="020B0604020202020204" pitchFamily="34" charset="0"/>
                <a:sym typeface="Symbol" pitchFamily="2" charset="2"/>
              </a:rPr>
              <a:t>dhead</a:t>
            </a:r>
            <a:r>
              <a:rPr kumimoji="0" lang="en-US" altLang="zh-TW" sz="2400" dirty="0">
                <a:latin typeface="Arial" panose="020B0604020202020204" pitchFamily="34" charset="0"/>
                <a:sym typeface="Symbol" pitchFamily="2" charset="2"/>
              </a:rPr>
              <a:t> }</a:t>
            </a:r>
            <a:endParaRPr lang="en-US" altLang="zh-TW" sz="2400" dirty="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This decomposition preserves dependency: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sym typeface="Symbol" pitchFamily="2" charset="2"/>
              </a:rPr>
              <a:t>    F</a:t>
            </a:r>
            <a:r>
              <a:rPr lang="en-US" altLang="zh-TW" sz="2400" i="1" baseline="-25000" dirty="0">
                <a:sym typeface="Symbol" pitchFamily="2" charset="2"/>
              </a:rPr>
              <a:t>IN</a:t>
            </a:r>
            <a:r>
              <a:rPr lang="en-US" altLang="zh-TW" sz="2400" dirty="0">
                <a:sym typeface="Symbol" pitchFamily="2" charset="2"/>
              </a:rPr>
              <a:t>	=  { trivial dependencies, 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		                                        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sid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sym typeface="Symbol" pitchFamily="2" charset="2"/>
              </a:rPr>
              <a:t>    F</a:t>
            </a:r>
            <a:r>
              <a:rPr lang="en-US" altLang="zh-TW" sz="2400" i="1" baseline="-25000" dirty="0">
                <a:sym typeface="Symbol" pitchFamily="2" charset="2"/>
              </a:rPr>
              <a:t>NH</a:t>
            </a:r>
            <a:r>
              <a:rPr lang="en-US" altLang="zh-TW" sz="2400" dirty="0">
                <a:sym typeface="Symbol" pitchFamily="2" charset="2"/>
              </a:rPr>
              <a:t>	=  { trivial dependencies, 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dhead</a:t>
            </a:r>
            <a:r>
              <a:rPr lang="en-US" altLang="zh-TW" sz="2400" dirty="0">
                <a:sym typeface="Symbol" pitchFamily="2" charset="2"/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		                                         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  </a:t>
            </a:r>
            <a:r>
              <a:rPr lang="en-US" altLang="zh-TW" sz="2400" dirty="0" err="1">
                <a:sym typeface="Symbol" pitchFamily="2" charset="2"/>
              </a:rPr>
              <a:t>dname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2400" dirty="0" err="1">
                <a:sym typeface="Symbol" pitchFamily="2" charset="2"/>
              </a:rPr>
              <a:t>dhead</a:t>
            </a:r>
            <a:r>
              <a:rPr lang="en-US" altLang="zh-TW" sz="2400" dirty="0">
                <a:sym typeface="Symbol" pitchFamily="2" charset="2"/>
              </a:rPr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ym typeface="Symbol" pitchFamily="2" charset="2"/>
              </a:rPr>
              <a:t> ( </a:t>
            </a:r>
            <a:r>
              <a:rPr lang="en-US" altLang="zh-TW" sz="2400" i="1" dirty="0">
                <a:sym typeface="Symbol" pitchFamily="2" charset="2"/>
              </a:rPr>
              <a:t>F</a:t>
            </a:r>
            <a:r>
              <a:rPr lang="en-US" altLang="zh-TW" sz="2400" i="1" baseline="-25000" dirty="0">
                <a:sym typeface="Symbol" pitchFamily="2" charset="2"/>
              </a:rPr>
              <a:t>IN</a:t>
            </a:r>
            <a:r>
              <a:rPr lang="en-US" altLang="zh-TW" sz="2400" dirty="0">
                <a:sym typeface="Symbol" pitchFamily="2" charset="2"/>
              </a:rPr>
              <a:t> U </a:t>
            </a:r>
            <a:r>
              <a:rPr lang="en-US" altLang="zh-TW" sz="2400" i="1" dirty="0">
                <a:sym typeface="Symbol" pitchFamily="2" charset="2"/>
              </a:rPr>
              <a:t>F</a:t>
            </a:r>
            <a:r>
              <a:rPr lang="en-US" altLang="zh-TW" sz="2400" i="1" baseline="-25000" dirty="0">
                <a:sym typeface="Symbol" pitchFamily="2" charset="2"/>
              </a:rPr>
              <a:t>NH </a:t>
            </a:r>
            <a:r>
              <a:rPr lang="en-US" altLang="zh-TW" sz="2400" dirty="0">
                <a:sym typeface="Symbol" pitchFamily="2" charset="2"/>
              </a:rPr>
              <a:t>)</a:t>
            </a:r>
            <a:r>
              <a:rPr lang="en-US" altLang="zh-TW" sz="3100" baseline="40000" dirty="0">
                <a:sym typeface="Symbol" pitchFamily="2" charset="2"/>
              </a:rPr>
              <a:t>+</a:t>
            </a:r>
            <a:r>
              <a:rPr lang="en-US" altLang="zh-TW" sz="2400" dirty="0">
                <a:sym typeface="Symbol" pitchFamily="2" charset="2"/>
              </a:rPr>
              <a:t> = </a:t>
            </a:r>
            <a:r>
              <a:rPr lang="en-US" altLang="zh-TW" sz="2400" i="1" dirty="0">
                <a:sym typeface="Symbol" pitchFamily="2" charset="2"/>
              </a:rPr>
              <a:t>F</a:t>
            </a:r>
            <a:r>
              <a:rPr lang="en-US" altLang="zh-TW" sz="2400" dirty="0">
                <a:sym typeface="Symbol" pitchFamily="2" charset="2"/>
              </a:rPr>
              <a:t> </a:t>
            </a:r>
            <a:r>
              <a:rPr lang="en-US" altLang="zh-TW" sz="3100" baseline="40000" dirty="0">
                <a:sym typeface="Symbol" pitchFamily="2" charset="2"/>
              </a:rPr>
              <a:t>+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>
            <a:extLst>
              <a:ext uri="{FF2B5EF4-FFF2-40B4-BE49-F238E27FC236}">
                <a16:creationId xmlns:a16="http://schemas.microsoft.com/office/drawing/2014/main" id="{1DF1FCA9-1051-5E48-B1E6-358F435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C3FC23-CC90-A643-BE0A-1135260C9D7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/>
          </a:p>
        </p:txBody>
      </p:sp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08868B7F-C010-4041-BE5E-43E3ACB2E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6525" y="609600"/>
          <a:ext cx="38766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Worksheet" r:id="rId3" imgW="1828800" imgH="558800" progId="Excel.Sheet.8">
                  <p:embed/>
                </p:oleObj>
              </mc:Choice>
              <mc:Fallback>
                <p:oleObj name="Worksheet" r:id="rId3" imgW="1828800" imgH="558800" progId="Excel.Sheet.8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08868B7F-C010-4041-BE5E-43E3ACB2E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6"/>
                      <a:stretch>
                        <a:fillRect/>
                      </a:stretch>
                    </p:blipFill>
                    <p:spPr bwMode="auto">
                      <a:xfrm>
                        <a:off x="2676525" y="609600"/>
                        <a:ext cx="3876675" cy="11652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>
            <a:extLst>
              <a:ext uri="{FF2B5EF4-FFF2-40B4-BE49-F238E27FC236}">
                <a16:creationId xmlns:a16="http://schemas.microsoft.com/office/drawing/2014/main" id="{4D2DF873-B956-0A42-BB0D-C8D217E8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533400"/>
            <a:ext cx="1147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1914BA92-C5CC-404E-A695-1B860FD2D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366963"/>
          <a:ext cx="19812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1914BA92-C5CC-404E-A695-1B860FD2D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1676400" y="2366963"/>
                        <a:ext cx="1981200" cy="11064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>
            <a:extLst>
              <a:ext uri="{FF2B5EF4-FFF2-40B4-BE49-F238E27FC236}">
                <a16:creationId xmlns:a16="http://schemas.microsoft.com/office/drawing/2014/main" id="{661DEC21-796D-4A47-9D14-6069086D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6963"/>
            <a:ext cx="463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IN</a:t>
            </a:r>
          </a:p>
        </p:txBody>
      </p:sp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9E0E8DFB-24E8-4340-B7FB-6FBD890CF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420938"/>
          <a:ext cx="27463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Worksheet" r:id="rId7" imgW="1041400" imgH="495300" progId="Excel.Sheet.8">
                  <p:embed/>
                </p:oleObj>
              </mc:Choice>
              <mc:Fallback>
                <p:oleObj name="Worksheet" r:id="rId7" imgW="1041400" imgH="495300" progId="Excel.Sheet.8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id="{9E0E8DFB-24E8-4340-B7FB-6FBD890CF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75" b="-1324"/>
                      <a:stretch>
                        <a:fillRect/>
                      </a:stretch>
                    </p:blipFill>
                    <p:spPr bwMode="auto">
                      <a:xfrm>
                        <a:off x="5181600" y="2420938"/>
                        <a:ext cx="2746375" cy="10842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>
            <a:extLst>
              <a:ext uri="{FF2B5EF4-FFF2-40B4-BE49-F238E27FC236}">
                <a16:creationId xmlns:a16="http://schemas.microsoft.com/office/drawing/2014/main" id="{7F0984B7-C955-F84B-8048-CB6787E9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671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NH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A7C05C72-BEB2-6441-B7CC-02CDE1290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667000"/>
            <a:ext cx="650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and</a:t>
            </a:r>
          </a:p>
        </p:txBody>
      </p:sp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AD0B2C8A-C7D4-174C-BB36-646994BF0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25" y="4325938"/>
          <a:ext cx="27463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9" imgW="1371600" imgH="546100" progId="Excel.Sheet.8">
                  <p:embed/>
                </p:oleObj>
              </mc:Choice>
              <mc:Fallback>
                <p:oleObj name="Worksheet" r:id="rId9" imgW="1371600" imgH="546100" progId="Excel.Sheet.8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AD0B2C8A-C7D4-174C-BB36-646994BF0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75" b="-1324"/>
                      <a:stretch>
                        <a:fillRect/>
                      </a:stretch>
                    </p:blipFill>
                    <p:spPr bwMode="auto">
                      <a:xfrm>
                        <a:off x="5254625" y="4325938"/>
                        <a:ext cx="2746375" cy="10842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Line 10">
            <a:extLst>
              <a:ext uri="{FF2B5EF4-FFF2-40B4-BE49-F238E27FC236}">
                <a16:creationId xmlns:a16="http://schemas.microsoft.com/office/drawing/2014/main" id="{53C6DCA5-26D0-5D4D-9748-A009FC0CB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215E3F59-B305-274C-89B8-9A1C41DA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719513"/>
            <a:ext cx="108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Updated to</a:t>
            </a: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5403059F-C4C7-474B-8080-5975F013D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32275"/>
            <a:ext cx="4648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The error in NH will immediately be caught by the DBMS, 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since it violates F.D. dname  dhead. No join is necessary.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2A9F919D-ABD6-4E40-B6E6-763970C20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828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DE83DBE9-2478-DD4A-8050-5929A6DDF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828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>
            <a:extLst>
              <a:ext uri="{FF2B5EF4-FFF2-40B4-BE49-F238E27FC236}">
                <a16:creationId xmlns:a16="http://schemas.microsoft.com/office/drawing/2014/main" id="{941B8B7E-26A9-224D-AF01-C9BB65B0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0D9E68-15B0-9E44-BBD8-90C3828F30B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4EA2926-2023-A04A-9436-50452271D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Normalization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ED4736C-AAD4-9846-8AFC-C019C8C56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Consider algorithms for converting relations to BCNF or 3NF.</a:t>
            </a:r>
          </a:p>
          <a:p>
            <a:pPr eaLnBrk="1" hangingPunct="1"/>
            <a:r>
              <a:rPr lang="en-US" altLang="zh-TW" sz="2800"/>
              <a:t>If a relation schema is not in BCNF</a:t>
            </a:r>
          </a:p>
          <a:p>
            <a:pPr lvl="1" eaLnBrk="1" hangingPunct="1"/>
            <a:r>
              <a:rPr lang="en-US" altLang="zh-TW" sz="2400"/>
              <a:t>it is possible to obtain a lossless-join decomposition into a collection of BCNF relation schemas.</a:t>
            </a:r>
          </a:p>
          <a:p>
            <a:pPr lvl="1" eaLnBrk="1" hangingPunct="1"/>
            <a:r>
              <a:rPr lang="en-US" altLang="zh-TW" sz="2400"/>
              <a:t>Dependency-preserving is not guaranteed.</a:t>
            </a:r>
          </a:p>
          <a:p>
            <a:pPr eaLnBrk="1" hangingPunct="1"/>
            <a:r>
              <a:rPr lang="en-US" altLang="zh-TW" sz="2800"/>
              <a:t>3NF</a:t>
            </a:r>
          </a:p>
          <a:p>
            <a:pPr lvl="1" eaLnBrk="1" hangingPunct="1"/>
            <a:r>
              <a:rPr lang="en-US" altLang="zh-TW" sz="2400"/>
              <a:t>There is always a dependency-preserving, lossless-join decomposition into a collection of 3NF relation schemas.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47C1E8A8-36E5-2742-9DB5-825B77E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232F7-6A8F-8F46-A46D-140FBAD10A5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6D209AE-EF14-FA4A-AAE9-A561526AB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BCNF Decomposition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5CAF4D8-DD0A-0D4A-B350-BD6BD7A10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/>
              <a:t>It is a lossless join decomposition.</a:t>
            </a:r>
          </a:p>
          <a:p>
            <a:pPr eaLnBrk="1" hangingPunct="1"/>
            <a:r>
              <a:rPr lang="en-US" altLang="zh-TW" sz="2800"/>
              <a:t>But not necessary dependency preserving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47CBCC33-F2A7-7441-9876-99E7E63F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2667000"/>
          </a:xfrm>
          <a:prstGeom prst="rect">
            <a:avLst/>
          </a:prstGeom>
          <a:solidFill>
            <a:schemeClr val="hlink">
              <a:alpha val="50195"/>
            </a:schemeClr>
          </a:solidFill>
          <a:ln w="76200" cmpd="tri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Suppose R is not in BCNF, A is an attribute, and X  A is a FD that violates the BCNF condition.</a:t>
            </a:r>
          </a:p>
          <a:p>
            <a:pPr eaLnBrk="1" hangingPunct="1">
              <a:buFontTx/>
              <a:buNone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400">
                <a:sym typeface="Symbol" pitchFamily="2" charset="2"/>
              </a:rPr>
              <a:t>Decompose R into XA and R-A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400">
                <a:sym typeface="Symbol" pitchFamily="2" charset="2"/>
              </a:rPr>
              <a:t>Repeat this process until all the relations become BCNF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117EEF15-468B-4443-8F08-0DD11BF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28AFD-46AD-A240-ADD7-94599375CF7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986C015-4700-6B48-B908-AE4643B6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400"/>
            <a:ext cx="1905000" cy="685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CSJDPQV</a:t>
            </a:r>
          </a:p>
        </p:txBody>
      </p:sp>
      <p:sp>
        <p:nvSpPr>
          <p:cNvPr id="76803" name="Line 3">
            <a:extLst>
              <a:ext uri="{FF2B5EF4-FFF2-40B4-BE49-F238E27FC236}">
                <a16:creationId xmlns:a16="http://schemas.microsoft.com/office/drawing/2014/main" id="{39E1812C-7ACB-5A4D-A733-481035A83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81200"/>
            <a:ext cx="1219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9B42198D-802D-B04C-BB8A-19D79789C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429000"/>
            <a:ext cx="1295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934F082-928C-3743-B345-1339B6AB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95600"/>
            <a:ext cx="18288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SDP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F160DA3E-DD99-4E4B-94AF-AC91445E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16764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CSJDQV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58AD9742-0F26-1240-B2E6-610B37B4B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195388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C18D48D9-69A3-2541-AA7C-813385CD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318A1BBB-371E-124A-B4D5-A571FF0B7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1219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E2EB6B65-680F-CB44-B760-A6FB4BFC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18288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JS</a:t>
            </a: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EE8E31A5-7132-744A-B3FF-7F34BC37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828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CJDQV</a:t>
            </a:r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21062DCF-2AE1-A844-8E1C-A60EC561E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1295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2322511C-6E73-3349-90EB-5561D317F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3657600"/>
            <a:ext cx="8397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3A7D90E7-9DD1-3F48-BD46-470CC4B6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DB717D7F-76D5-6746-9595-87527747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Key is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 autoUpdateAnimBg="0"/>
      <p:bldP spid="76806" grpId="0" animBg="1" autoUpdateAnimBg="0"/>
      <p:bldP spid="76807" grpId="0" animBg="1" autoUpdateAnimBg="0"/>
      <p:bldP spid="76810" grpId="0" animBg="1" autoUpdateAnimBg="0"/>
      <p:bldP spid="76811" grpId="0" animBg="1" autoUpdateAnimBg="0"/>
      <p:bldP spid="76813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>
            <a:extLst>
              <a:ext uri="{FF2B5EF4-FFF2-40B4-BE49-F238E27FC236}">
                <a16:creationId xmlns:a16="http://schemas.microsoft.com/office/drawing/2014/main" id="{E20103A3-2704-C44E-A992-7CE19AD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FDA8E-A791-934C-9F58-2C490EB5112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400"/>
          </a:p>
        </p:txBody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66BBE647-A8BD-6A4D-9454-61CBE710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B46B064-8E37-1447-9B89-AC42E0F5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89050"/>
            <a:ext cx="1531938" cy="481013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CSJDPQV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5B262FF3-E15A-1B45-B273-FDBEA7246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8063" y="1770063"/>
            <a:ext cx="979487" cy="642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4DDE56AB-62AA-004D-B087-7F5104A8B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787650"/>
            <a:ext cx="104140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7AB0E409-B9E7-104E-B51C-DAD7AF0B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413000"/>
            <a:ext cx="1471612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SDP</a:t>
            </a: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C69EE398-9E87-504B-BEC6-D662C21A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359025"/>
            <a:ext cx="1349375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CSJDQV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1C7DCA21-D81B-F04E-B235-29D41121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1878013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7E4D10ED-8562-D04A-AE00-1B14A1FBE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2787650"/>
            <a:ext cx="98107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Rectangle 10">
            <a:extLst>
              <a:ext uri="{FF2B5EF4-FFF2-40B4-BE49-F238E27FC236}">
                <a16:creationId xmlns:a16="http://schemas.microsoft.com/office/drawing/2014/main" id="{F6FAE44D-AA87-5E45-B0EB-2AC9E848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1470025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JS</a:t>
            </a:r>
          </a:p>
        </p:txBody>
      </p:sp>
      <p:sp>
        <p:nvSpPr>
          <p:cNvPr id="77835" name="Rectangle 11">
            <a:extLst>
              <a:ext uri="{FF2B5EF4-FFF2-40B4-BE49-F238E27FC236}">
                <a16:creationId xmlns:a16="http://schemas.microsoft.com/office/drawing/2014/main" id="{A02FE2AC-A541-B241-975E-0B3C6289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375025"/>
            <a:ext cx="1471613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CJDQV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7B3D714D-D4C3-7348-96CB-A445C97FC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1770063"/>
            <a:ext cx="104140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E474C4F5-05C6-3744-9E32-22E2078A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9464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4D0C27C4-C29E-FB46-A95B-740F7733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9887" name="Text Box 15">
            <a:extLst>
              <a:ext uri="{FF2B5EF4-FFF2-40B4-BE49-F238E27FC236}">
                <a16:creationId xmlns:a16="http://schemas.microsoft.com/office/drawing/2014/main" id="{88E1B2FB-09A8-5A46-AF23-4095C50D1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Key is C</a:t>
            </a:r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2893A8CF-7CEB-0446-AE98-0DB618EB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JP C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41" name="Rectangle 17">
            <a:extLst>
              <a:ext uri="{FF2B5EF4-FFF2-40B4-BE49-F238E27FC236}">
                <a16:creationId xmlns:a16="http://schemas.microsoft.com/office/drawing/2014/main" id="{107A2BA4-7FD4-2C4E-A599-49517B89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1470025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CJP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80709EA3-3796-A146-A952-68C05CF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694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Does not preserve </a:t>
            </a:r>
            <a:r>
              <a:rPr kumimoji="0" lang="en-US" altLang="zh-TW" sz="24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JPC, we can add a schema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: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D6342B8B-94B1-6A4F-AFAF-2FB5A605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7667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Each of SDP, JS, CJDQV, CJP is in BCNF, but there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redundancy in CJP (Not recommended).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EB9CD7B2-435A-A148-906B-B219692A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308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The result is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 autoUpdateAnimBg="0"/>
      <p:bldP spid="77831" grpId="0" animBg="1" autoUpdateAnimBg="0"/>
      <p:bldP spid="77832" grpId="0" autoUpdateAnimBg="0"/>
      <p:bldP spid="77834" grpId="0" animBg="1" autoUpdateAnimBg="0"/>
      <p:bldP spid="77835" grpId="0" animBg="1" autoUpdateAnimBg="0"/>
      <p:bldP spid="77837" grpId="0" autoUpdateAnimBg="0"/>
      <p:bldP spid="77841" grpId="0" animBg="1" autoUpdateAnimBg="0"/>
      <p:bldP spid="77842" grpId="0" autoUpdateAnimBg="0"/>
      <p:bldP spid="77843" grpId="0" autoUpdateAnimBg="0"/>
      <p:bldP spid="7784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>
            <a:extLst>
              <a:ext uri="{FF2B5EF4-FFF2-40B4-BE49-F238E27FC236}">
                <a16:creationId xmlns:a16="http://schemas.microsoft.com/office/drawing/2014/main" id="{B6F30EF1-FC1E-DF41-8504-D40E60DD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08B49-8789-4741-852C-F3AF3E879F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TW" sz="1400"/>
          </a:p>
        </p:txBody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848A6116-0C79-7045-AD0A-375C5D86A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90347F8-59D4-CE4C-99A4-61BA4FCF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89050"/>
            <a:ext cx="1531938" cy="481013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CSJDPQV</a:t>
            </a: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EA01FD3D-73FB-FE44-9E40-CDBDA8C88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8063" y="1770063"/>
            <a:ext cx="979487" cy="642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3F5BE0CF-A5EB-0642-9B22-9E295C8D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787650"/>
            <a:ext cx="104140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50976745-12ED-834D-BE4A-BFD51AAC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413000"/>
            <a:ext cx="1471612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SDP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ACD227EA-4A33-3C46-9DF3-BBC3E41C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359025"/>
            <a:ext cx="1349375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CSJDQV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B5492B26-805D-4A44-B92D-8948C4A0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1878013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2FFC9F91-69D2-D840-B639-4353E908C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2787650"/>
            <a:ext cx="98107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>
            <a:extLst>
              <a:ext uri="{FF2B5EF4-FFF2-40B4-BE49-F238E27FC236}">
                <a16:creationId xmlns:a16="http://schemas.microsoft.com/office/drawing/2014/main" id="{F3EB7760-46FA-2B4B-BA98-DC1D5CE3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1470025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SDQ</a:t>
            </a:r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23DBDCB-9318-DA46-8744-8CF70F56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375025"/>
            <a:ext cx="1471613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CSJDV</a:t>
            </a:r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22633EEE-B4C8-874A-817B-28469B87F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1770063"/>
            <a:ext cx="104140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E1C49D51-7854-B542-8EA2-967194CA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2946400"/>
            <a:ext cx="114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Q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A468A5-5448-B941-80DE-925557D93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Q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2D9D2870-779D-3249-951B-456B4614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Key is C</a:t>
            </a: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B26FB9F1-E0EF-534A-8160-CF5656F2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67213"/>
            <a:ext cx="62134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SD is a key in  SDP and SDQ,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There is no dependency between P and Q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we can combine SDP and SDQ into one schema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Resulting in </a:t>
            </a:r>
            <a:r>
              <a:rPr kumimoji="0"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SDPQ, CSJDV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B876E0D2-8F27-594B-BCE9-B1D75AA2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914400"/>
            <a:ext cx="2876550" cy="4699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Possible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 autoUpdateAnimBg="0"/>
      <p:bldP spid="78855" grpId="0" animBg="1" autoUpdateAnimBg="0"/>
      <p:bldP spid="78856" grpId="0" autoUpdateAnimBg="0"/>
      <p:bldP spid="78858" grpId="0" animBg="1" autoUpdateAnimBg="0"/>
      <p:bldP spid="78859" grpId="0" animBg="1" autoUpdateAnimBg="0"/>
      <p:bldP spid="78861" grpId="0" autoUpdateAnimBg="0"/>
      <p:bldP spid="78864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>
            <a:extLst>
              <a:ext uri="{FF2B5EF4-FFF2-40B4-BE49-F238E27FC236}">
                <a16:creationId xmlns:a16="http://schemas.microsoft.com/office/drawing/2014/main" id="{F146CB78-E40D-ED4E-B54A-E27047B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B165C-7DA6-2141-8B26-792B3A17983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TW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04FD826-47EC-554F-969D-B64B9FEB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7924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Example</a:t>
            </a:r>
          </a:p>
          <a:p>
            <a:pPr eaLnBrk="1" hangingPunct="1"/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R	=   ( J, K, L )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	F	=   ( JK  L, L  K )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    Two candidate keys </a:t>
            </a:r>
            <a:r>
              <a:rPr lang="en-US" altLang="zh-TW" sz="2300" i="1">
                <a:solidFill>
                  <a:srgbClr val="006600"/>
                </a:solidFill>
                <a:sym typeface="Symbol" pitchFamily="2" charset="2"/>
              </a:rPr>
              <a:t>JK</a:t>
            </a: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 and </a:t>
            </a:r>
            <a:r>
              <a:rPr lang="en-US" altLang="zh-TW" sz="2300" i="1">
                <a:solidFill>
                  <a:srgbClr val="006600"/>
                </a:solidFill>
                <a:sym typeface="Symbol" pitchFamily="2" charset="2"/>
              </a:rPr>
              <a:t>JL</a:t>
            </a: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.</a:t>
            </a:r>
          </a:p>
          <a:p>
            <a:pPr eaLnBrk="1" hangingPunct="1"/>
            <a:r>
              <a:rPr lang="en-US" altLang="zh-TW" sz="2300">
                <a:sym typeface="Symbol" pitchFamily="2" charset="2"/>
              </a:rPr>
              <a:t>R is not in BCNF</a:t>
            </a:r>
          </a:p>
          <a:p>
            <a:pPr eaLnBrk="1" hangingPunct="1"/>
            <a:endParaRPr lang="en-US" altLang="zh-TW" sz="2300">
              <a:sym typeface="Symbol" pitchFamily="2" charset="2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D97EDFB-ABC4-654C-B2C6-69983E64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3058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Any decomposition of R will fail to preserve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JK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L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However, it is possible for 3NF decomposition to be both 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lossless join and dependency preserving.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To see how, we need to know something else first.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>
            <a:extLst>
              <a:ext uri="{FF2B5EF4-FFF2-40B4-BE49-F238E27FC236}">
                <a16:creationId xmlns:a16="http://schemas.microsoft.com/office/drawing/2014/main" id="{93895C75-3AFE-754A-BD2A-F4B51484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9D105-1B4F-494D-AB6F-49D76609A3B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TW" sz="14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00943FE8-C37C-714C-A055-5FB924F1F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Canonical Cover</a:t>
            </a: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17A5EF82-CD45-8746-91B1-8B005FF37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altLang="zh-TW" sz="2400">
                <a:solidFill>
                  <a:srgbClr val="A50021"/>
                </a:solidFill>
                <a:sym typeface="Symbol" pitchFamily="2" charset="2"/>
              </a:rPr>
              <a:t>A minimal and equivalent set of functional dependency</a:t>
            </a:r>
          </a:p>
          <a:p>
            <a:pPr marL="381000" indent="-381000" eaLnBrk="1" hangingPunct="1">
              <a:buFontTx/>
              <a:buNone/>
            </a:pPr>
            <a:endParaRPr lang="en-US" altLang="zh-TW" sz="2400">
              <a:solidFill>
                <a:srgbClr val="A50021"/>
              </a:solidFill>
              <a:sym typeface="Symbol" pitchFamily="2" charset="2"/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3500">
                <a:sym typeface="Symbol" pitchFamily="2" charset="2"/>
              </a:rPr>
              <a:t>	</a:t>
            </a:r>
          </a:p>
          <a:p>
            <a:pPr marL="381000" indent="-381000" eaLnBrk="1" hangingPunct="1">
              <a:buFontTx/>
              <a:buNone/>
            </a:pPr>
            <a:endParaRPr lang="en-US" altLang="zh-TW" sz="3500">
              <a:sym typeface="Symbol" pitchFamily="2" charset="2"/>
            </a:endParaRPr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DC84E0C1-619D-4448-8FC4-99807CD2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7467600" cy="990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Two sets of functional dependencies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are </a:t>
            </a:r>
            <a:r>
              <a:rPr kumimoji="0" lang="en-US" altLang="zh-TW" sz="2000" b="1">
                <a:latin typeface="Arial" panose="020B0604020202020204" pitchFamily="34" charset="0"/>
                <a:sym typeface="Symbol" pitchFamily="2" charset="2"/>
              </a:rPr>
              <a:t>equivalent</a:t>
            </a:r>
          </a:p>
          <a:p>
            <a:pPr eaLnBrk="1" hangingPunct="1">
              <a:lnSpc>
                <a:spcPct val="90000"/>
              </a:lnSpc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if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kumimoji="0" lang="en-US" altLang="zh-TW" sz="2000" i="1" baseline="40000">
                <a:latin typeface="Arial" panose="020B0604020202020204" pitchFamily="34" charset="0"/>
                <a:sym typeface="Symbol" pitchFamily="2" charset="2"/>
              </a:rPr>
              <a:t>+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=</a:t>
            </a:r>
            <a:r>
              <a:rPr kumimoji="0" lang="en-US" altLang="zh-TW" sz="2000" i="1" baseline="400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000" i="1" baseline="40000">
                <a:latin typeface="Arial" panose="020B0604020202020204" pitchFamily="34" charset="0"/>
                <a:sym typeface="Symbol" pitchFamily="2" charset="2"/>
              </a:rPr>
              <a:t>+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F5C576E6-B1F7-A644-B46D-7A3B7257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762000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Example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:   R = ( A, B, C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                  F = { </a:t>
            </a:r>
            <a:r>
              <a:rPr kumimoji="0" lang="en-US" altLang="zh-TW" sz="22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A  BC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B  C, </a:t>
            </a:r>
            <a:r>
              <a:rPr kumimoji="0" lang="en-US" altLang="zh-TW" sz="22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A  B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AB  C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endParaRPr kumimoji="0" lang="en-US" altLang="zh-TW" sz="220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F can be simplified : By the decomposition rule,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	A  BC implies A  B and A  C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	Therefore A  B is redundant.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	</a:t>
            </a:r>
            <a:r>
              <a:rPr kumimoji="0" lang="en-US" altLang="zh-TW" sz="22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F’= { A  BC, B  C, AB  C }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endParaRPr kumimoji="0" lang="en-US" altLang="en-US" sz="2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>
            <a:extLst>
              <a:ext uri="{FF2B5EF4-FFF2-40B4-BE49-F238E27FC236}">
                <a16:creationId xmlns:a16="http://schemas.microsoft.com/office/drawing/2014/main" id="{EE0AA0BF-BF38-6B44-BB63-DE29274D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D6026-A600-6641-927D-860D57BE823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TW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F5FA756-55F1-4A44-8FA8-40AB0045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>
                <a:solidFill>
                  <a:srgbClr val="006600"/>
                </a:solidFill>
                <a:sym typeface="Symbol" pitchFamily="2" charset="2"/>
              </a:rPr>
              <a:t>Example</a:t>
            </a:r>
            <a:r>
              <a:rPr lang="en-US" altLang="zh-TW" sz="2400">
                <a:sym typeface="Symbol" pitchFamily="2" charset="2"/>
              </a:rPr>
              <a:t>:   R = ( A, B, C 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              F = { A  BC, B  C, </a:t>
            </a:r>
            <a:r>
              <a:rPr lang="en-US" altLang="zh-TW" sz="2400" b="1">
                <a:solidFill>
                  <a:srgbClr val="A50021"/>
                </a:solidFill>
                <a:sym typeface="Symbol" pitchFamily="2" charset="2"/>
              </a:rPr>
              <a:t>A  B</a:t>
            </a:r>
            <a:r>
              <a:rPr lang="en-US" altLang="zh-TW" sz="2400">
                <a:sym typeface="Symbol" pitchFamily="2" charset="2"/>
              </a:rPr>
              <a:t>, AB  C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Another way to show A  B is redundant: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From A  BC, B  C,  AB  C ,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Compute the closure of A: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    result</a:t>
            </a:r>
            <a:r>
              <a:rPr lang="en-US" altLang="zh-TW" sz="2100" i="1" baseline="40000">
                <a:solidFill>
                  <a:srgbClr val="663300"/>
                </a:solidFill>
                <a:sym typeface="Symbol" pitchFamily="2" charset="2"/>
              </a:rPr>
              <a:t>  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= A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    result = ABC,   Hence 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A</a:t>
            </a:r>
            <a:r>
              <a:rPr lang="en-US" altLang="zh-TW" sz="2400" baseline="40000">
                <a:solidFill>
                  <a:srgbClr val="663300"/>
                </a:solidFill>
                <a:sym typeface="Symbol" pitchFamily="2" charset="2"/>
              </a:rPr>
              <a:t>+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= 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ABC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663300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Therefore A  B is redundant.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	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= { A  BC, B  C, AB  C }</a:t>
            </a:r>
          </a:p>
          <a:p>
            <a:pPr eaLnBrk="1" hangingPunct="1"/>
            <a:endParaRPr lang="en-US" alt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CD33EDC2-9FC9-4044-B097-9A69E4E7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F7694-88DE-8F4D-944D-F635A35F2A6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9E78457-1E1C-1342-AEAE-FC5ACD6FD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Problems caused by redundancy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F3CE6E-C4F6-C945-AA3F-72897B454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Redundant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Some information is stored repeatedly.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Update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one copy of such repeated data is updated, an inconsistency is created, unless all copies are similarly updated.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Insertion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It may not be possible to store certain information unless some other, unrelated, information is stored.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Deletion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It may not be possible to delete certain information without losing some other, unrelated, information.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>
            <a:extLst>
              <a:ext uri="{FF2B5EF4-FFF2-40B4-BE49-F238E27FC236}">
                <a16:creationId xmlns:a16="http://schemas.microsoft.com/office/drawing/2014/main" id="{B72ACD18-BE1A-2343-90AD-0678C6B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4C4775-134B-4D4C-8414-05067EADB0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TW" sz="14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6781302-1970-DC42-83E5-44C21E24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Example (cont)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F</a:t>
            </a:r>
            <a:r>
              <a:rPr lang="en-US" altLang="zh-TW" sz="27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can be further simplified</a:t>
            </a:r>
          </a:p>
          <a:p>
            <a:pPr eaLnBrk="1" hangingPunct="1"/>
            <a:r>
              <a:rPr lang="en-US" altLang="zh-TW" sz="2700">
                <a:sym typeface="Symbol" pitchFamily="2" charset="2"/>
              </a:rPr>
              <a:t>F</a:t>
            </a:r>
            <a:r>
              <a:rPr lang="en-US" altLang="zh-TW" sz="27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700">
                <a:sym typeface="Symbol" pitchFamily="2" charset="2"/>
              </a:rPr>
              <a:t> = { A  BC, B  C, </a:t>
            </a:r>
            <a:r>
              <a:rPr lang="en-US" altLang="zh-TW" sz="2700">
                <a:solidFill>
                  <a:srgbClr val="A50021"/>
                </a:solidFill>
                <a:sym typeface="Symbol" pitchFamily="2" charset="2"/>
              </a:rPr>
              <a:t>AB  C</a:t>
            </a:r>
            <a:r>
              <a:rPr lang="en-US" altLang="zh-TW" sz="2700">
                <a:sym typeface="Symbol" pitchFamily="2" charset="2"/>
              </a:rPr>
              <a:t> }</a:t>
            </a:r>
          </a:p>
          <a:p>
            <a:pPr eaLnBrk="1" hangingPunct="1"/>
            <a:endParaRPr lang="en-US" altLang="zh-TW" sz="27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B  C </a:t>
            </a:r>
            <a:r>
              <a:rPr lang="en-US" altLang="zh-TW" sz="2700" b="1">
                <a:sym typeface="Symbol" pitchFamily="2" charset="2"/>
              </a:rPr>
              <a:t>               </a:t>
            </a:r>
            <a:r>
              <a:rPr lang="en-US" altLang="zh-TW" sz="2700">
                <a:sym typeface="Symbol" pitchFamily="2" charset="2"/>
              </a:rPr>
              <a:t>(given)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AB  AC	( augmentation 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AB  C		( decomposition 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AB  C is redundant,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or A </a:t>
            </a:r>
            <a:r>
              <a:rPr lang="en-US" altLang="zh-TW" sz="2700" b="1">
                <a:sym typeface="Symbol" pitchFamily="2" charset="2"/>
              </a:rPr>
              <a:t>is extraneous</a:t>
            </a:r>
            <a:r>
              <a:rPr lang="en-US" altLang="zh-TW" sz="2700">
                <a:sym typeface="Symbol" pitchFamily="2" charset="2"/>
              </a:rPr>
              <a:t> in AB  C.</a:t>
            </a:r>
          </a:p>
          <a:p>
            <a:pPr eaLnBrk="1" hangingPunct="1">
              <a:buFontTx/>
              <a:buNone/>
            </a:pPr>
            <a:endParaRPr lang="en-US" altLang="zh-TW" sz="27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chemeClr val="bg2"/>
                </a:solidFill>
                <a:sym typeface="Symbol" pitchFamily="2" charset="2"/>
              </a:rPr>
              <a:t>	</a:t>
            </a:r>
            <a:r>
              <a:rPr lang="en-US" altLang="zh-TW" sz="27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7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700">
                <a:solidFill>
                  <a:srgbClr val="000099"/>
                </a:solidFill>
                <a:sym typeface="Symbol" pitchFamily="2" charset="2"/>
              </a:rPr>
              <a:t>= { A  BC, B  C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>
            <a:extLst>
              <a:ext uri="{FF2B5EF4-FFF2-40B4-BE49-F238E27FC236}">
                <a16:creationId xmlns:a16="http://schemas.microsoft.com/office/drawing/2014/main" id="{BD13E415-2DC6-8C40-8A3E-B38430CE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3CC6F-B993-914D-BE00-C281305D716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TW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3F7FBAED-8784-6F42-AB02-D5E1C83B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Example (cont.)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F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400">
                <a:sym typeface="Symbol" pitchFamily="2" charset="2"/>
              </a:rPr>
              <a:t> = { A  BC, B  C, </a:t>
            </a:r>
            <a:r>
              <a:rPr lang="en-US" altLang="zh-TW" sz="2400">
                <a:solidFill>
                  <a:srgbClr val="A50021"/>
                </a:solidFill>
                <a:sym typeface="Symbol" pitchFamily="2" charset="2"/>
              </a:rPr>
              <a:t>AB  C</a:t>
            </a:r>
            <a:r>
              <a:rPr lang="en-US" altLang="zh-TW" sz="2400">
                <a:sym typeface="Symbol" pitchFamily="2" charset="2"/>
              </a:rPr>
              <a:t> }</a:t>
            </a:r>
          </a:p>
          <a:p>
            <a:pPr eaLnBrk="1" hangingPunct="1">
              <a:lnSpc>
                <a:spcPct val="90000"/>
              </a:lnSpc>
            </a:pPr>
            <a:endParaRPr lang="en-US" altLang="zh-TW" sz="11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	Another way to show that A is extraneous in AB  C</a:t>
            </a:r>
            <a:endParaRPr lang="en-US" altLang="zh-TW" sz="2400" b="1">
              <a:solidFill>
                <a:schemeClr val="bg2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F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ym typeface="Symbol" pitchFamily="2" charset="2"/>
              </a:rPr>
              <a:t> = { A  BC, B  C} </a:t>
            </a:r>
            <a:endParaRPr lang="en-US" altLang="zh-TW" sz="24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we can compute (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AB)</a:t>
            </a:r>
            <a:r>
              <a:rPr lang="en-US" altLang="zh-TW" sz="2400" baseline="40000">
                <a:solidFill>
                  <a:srgbClr val="663300"/>
                </a:solidFill>
                <a:sym typeface="Symbol" pitchFamily="2" charset="2"/>
              </a:rPr>
              <a:t>+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under 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as follows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	result = AB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	result = ABC	( B  C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Hence (</a:t>
            </a:r>
            <a:r>
              <a:rPr lang="en-US" altLang="zh-TW" sz="2400" i="1">
                <a:sym typeface="Symbol" pitchFamily="2" charset="2"/>
              </a:rPr>
              <a:t>AB)</a:t>
            </a:r>
            <a:r>
              <a:rPr lang="en-US" altLang="zh-TW" sz="2400" baseline="40000">
                <a:sym typeface="Symbol" pitchFamily="2" charset="2"/>
              </a:rPr>
              <a:t>+</a:t>
            </a:r>
            <a:r>
              <a:rPr lang="en-US" altLang="zh-TW" sz="2400">
                <a:sym typeface="Symbol" pitchFamily="2" charset="2"/>
              </a:rPr>
              <a:t> = </a:t>
            </a:r>
            <a:r>
              <a:rPr lang="en-US" altLang="zh-TW" sz="2400" i="1">
                <a:sym typeface="Symbol" pitchFamily="2" charset="2"/>
              </a:rPr>
              <a:t>ABC</a:t>
            </a: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	AB  C is redundant,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or A </a:t>
            </a:r>
            <a:r>
              <a:rPr lang="en-US" altLang="zh-TW" sz="2400" b="1">
                <a:sym typeface="Symbol" pitchFamily="2" charset="2"/>
              </a:rPr>
              <a:t>is extraneous</a:t>
            </a:r>
            <a:r>
              <a:rPr lang="en-US" altLang="zh-TW" sz="2400">
                <a:sym typeface="Symbol" pitchFamily="2" charset="2"/>
              </a:rPr>
              <a:t> in AB  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1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	F</a:t>
            </a:r>
            <a:r>
              <a:rPr lang="en-US" altLang="zh-TW" sz="24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= { A  BC, B  C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>
            <a:extLst>
              <a:ext uri="{FF2B5EF4-FFF2-40B4-BE49-F238E27FC236}">
                <a16:creationId xmlns:a16="http://schemas.microsoft.com/office/drawing/2014/main" id="{5BCB28BE-7FF3-FE4A-B152-CCD6D621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79FBE-17BD-F845-9826-8E35C06AA57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TW" sz="14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A3B7D75-82CE-594D-8349-8F583238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Example (cont.)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6600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F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ym typeface="Symbol" pitchFamily="2" charset="2"/>
              </a:rPr>
              <a:t>= { </a:t>
            </a:r>
            <a:r>
              <a:rPr lang="en-US" altLang="zh-TW" sz="2400">
                <a:solidFill>
                  <a:srgbClr val="A50021"/>
                </a:solidFill>
                <a:sym typeface="Symbol" pitchFamily="2" charset="2"/>
              </a:rPr>
              <a:t>A  BC</a:t>
            </a:r>
            <a:r>
              <a:rPr lang="en-US" altLang="zh-TW" sz="2400">
                <a:sym typeface="Symbol" pitchFamily="2" charset="2"/>
              </a:rPr>
              <a:t>, B  C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>
                <a:sym typeface="Symbol" pitchFamily="2" charset="2"/>
              </a:rPr>
              <a:t>     C </a:t>
            </a:r>
            <a:r>
              <a:rPr lang="en-US" altLang="zh-TW" sz="2400" b="1">
                <a:sym typeface="Symbol" pitchFamily="2" charset="2"/>
              </a:rPr>
              <a:t>is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="1">
                <a:sym typeface="Symbol" pitchFamily="2" charset="2"/>
              </a:rPr>
              <a:t>extraneous</a:t>
            </a:r>
            <a:r>
              <a:rPr lang="en-US" altLang="zh-TW" sz="2400">
                <a:sym typeface="Symbol" pitchFamily="2" charset="2"/>
              </a:rPr>
              <a:t> in A  BC :</a:t>
            </a:r>
          </a:p>
          <a:p>
            <a:pPr eaLnBrk="1" hangingPunct="1">
              <a:buFont typeface="Wingdings" pitchFamily="2" charset="2"/>
              <a:buAutoNum type="arabicPeriod" startAt="3"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From A  B and B  C</a:t>
            </a:r>
            <a:endParaRPr lang="en-US" altLang="zh-TW" sz="2400" b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we can deduce A  C	( transitivity ).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From A  B and A  C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we get A  BC		( union )</a:t>
            </a:r>
          </a:p>
          <a:p>
            <a:pPr eaLnBrk="1" hangingPunct="1">
              <a:buFontTx/>
              <a:buNone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	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”’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= { A  B, B  C }</a:t>
            </a: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TW" sz="23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……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.. This is a canonical cover for F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chemeClr val="bg2"/>
              </a:solidFill>
              <a:sym typeface="Symbol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 bldLvl="2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3">
            <a:extLst>
              <a:ext uri="{FF2B5EF4-FFF2-40B4-BE49-F238E27FC236}">
                <a16:creationId xmlns:a16="http://schemas.microsoft.com/office/drawing/2014/main" id="{07E30EA6-2513-4B41-89B7-3FEFD992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B0CB0-130D-7540-A281-1408B408B55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TW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1F805E0-F940-284C-A9D0-A205744A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Example  (cont.)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 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= { A  BC, B  C }</a:t>
            </a: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	Another way to show C </a:t>
            </a:r>
            <a:r>
              <a:rPr lang="en-US" altLang="zh-TW" sz="2300" b="1">
                <a:solidFill>
                  <a:schemeClr val="bg2"/>
                </a:solidFill>
                <a:sym typeface="Symbol" pitchFamily="2" charset="2"/>
              </a:rPr>
              <a:t>is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TW" sz="2300" b="1">
                <a:solidFill>
                  <a:schemeClr val="bg2"/>
                </a:solidFill>
                <a:sym typeface="Symbol" pitchFamily="2" charset="2"/>
              </a:rPr>
              <a:t>extraneous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in A  BC</a:t>
            </a:r>
            <a:r>
              <a:rPr lang="en-US" altLang="zh-TW" sz="2300">
                <a:sym typeface="Symbol" pitchFamily="2" charset="2"/>
              </a:rPr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ym typeface="Symbol" pitchFamily="2" charset="2"/>
              </a:rPr>
              <a:t> = { A  B, B  C} </a:t>
            </a:r>
            <a:endParaRPr lang="en-US" altLang="zh-TW" sz="23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we can compute </a:t>
            </a:r>
            <a:r>
              <a:rPr lang="en-US" altLang="zh-TW" sz="2300" i="1">
                <a:solidFill>
                  <a:srgbClr val="663300"/>
                </a:solidFill>
                <a:sym typeface="Symbol" pitchFamily="2" charset="2"/>
              </a:rPr>
              <a:t>A</a:t>
            </a:r>
            <a:r>
              <a:rPr lang="en-US" altLang="zh-TW" sz="2300" baseline="40000">
                <a:solidFill>
                  <a:srgbClr val="663300"/>
                </a:solidFill>
                <a:sym typeface="Symbol" pitchFamily="2" charset="2"/>
              </a:rPr>
              <a:t>+</a:t>
            </a: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 under </a:t>
            </a:r>
            <a:r>
              <a:rPr lang="en-US" altLang="zh-TW" sz="2300" i="1">
                <a:solidFill>
                  <a:srgbClr val="663300"/>
                </a:solidFill>
                <a:sym typeface="Symbol" pitchFamily="2" charset="2"/>
              </a:rPr>
              <a:t>F</a:t>
            </a:r>
            <a:r>
              <a:rPr lang="en-US" altLang="zh-TW" sz="23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 as follows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	result =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	result = AB	( A  B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	result = ABC	( B  C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Hence </a:t>
            </a:r>
            <a:r>
              <a:rPr lang="en-US" altLang="zh-TW" sz="2300" i="1">
                <a:sym typeface="Symbol" pitchFamily="2" charset="2"/>
              </a:rPr>
              <a:t>A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= </a:t>
            </a:r>
            <a:r>
              <a:rPr lang="en-US" altLang="zh-TW" sz="2300" i="1">
                <a:sym typeface="Symbol" pitchFamily="2" charset="2"/>
              </a:rPr>
              <a:t>ABC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A  BC can be deduced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	F</a:t>
            </a:r>
            <a:r>
              <a:rPr lang="en-US" altLang="zh-TW" sz="23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”’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 = { A  B, B  C }  </a:t>
            </a:r>
            <a:r>
              <a:rPr lang="en-US" altLang="zh-TW" sz="23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……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.. This is a canonical cover for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>
            <a:extLst>
              <a:ext uri="{FF2B5EF4-FFF2-40B4-BE49-F238E27FC236}">
                <a16:creationId xmlns:a16="http://schemas.microsoft.com/office/drawing/2014/main" id="{28A9CA1F-61F7-304E-8725-027D6FD9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1CCF7D-0E9B-3D49-8FA7-1599E422662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TW" sz="1400"/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755DA562-C50E-A54E-A6B2-D9D2BA4CC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TW" altLang="en-US"/>
              <a:t>	</a:t>
            </a:r>
            <a:r>
              <a:rPr lang="en-US" altLang="zh-TW"/>
              <a:t>A canonical cover F</a:t>
            </a:r>
            <a:r>
              <a:rPr lang="en-US" altLang="zh-TW" baseline="-25000"/>
              <a:t>c</a:t>
            </a:r>
            <a:r>
              <a:rPr lang="en-US" altLang="zh-TW"/>
              <a:t> of a set of functional dependency F must have the following properties.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/>
              <a:t>Every functional dependency             in F</a:t>
            </a:r>
            <a:r>
              <a:rPr lang="en-US" altLang="zh-TW" baseline="-25000"/>
              <a:t>c</a:t>
            </a:r>
            <a:r>
              <a:rPr lang="en-US" altLang="zh-TW"/>
              <a:t> contains no </a:t>
            </a:r>
            <a:r>
              <a:rPr lang="en-US" altLang="zh-TW" b="1"/>
              <a:t>extraneous</a:t>
            </a:r>
            <a:r>
              <a:rPr lang="en-US" altLang="zh-TW"/>
              <a:t> attributes in     (ones that can be removed from     without changing F</a:t>
            </a:r>
            <a:r>
              <a:rPr lang="en-US" altLang="zh-TW" baseline="-25000"/>
              <a:t>c</a:t>
            </a:r>
            <a:r>
              <a:rPr lang="en-US" altLang="zh-TW" baseline="30000"/>
              <a:t>+</a:t>
            </a:r>
            <a:r>
              <a:rPr lang="en-US" altLang="zh-TW"/>
              <a:t>). So </a:t>
            </a:r>
            <a:r>
              <a:rPr lang="en-US" altLang="zh-TW" i="1"/>
              <a:t>A</a:t>
            </a:r>
            <a:r>
              <a:rPr lang="en-US" altLang="zh-TW"/>
              <a:t> is extraneous in     if              and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/>
              <a:t>                                                                    logically implies F</a:t>
            </a:r>
            <a:r>
              <a:rPr lang="en-US" altLang="zh-TW" baseline="-25000"/>
              <a:t>c</a:t>
            </a:r>
            <a:r>
              <a:rPr lang="en-US" altLang="zh-TW"/>
              <a:t>.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zh-TW"/>
          </a:p>
        </p:txBody>
      </p:sp>
      <p:graphicFrame>
        <p:nvGraphicFramePr>
          <p:cNvPr id="89091" name="Object 4">
            <a:extLst>
              <a:ext uri="{FF2B5EF4-FFF2-40B4-BE49-F238E27FC236}">
                <a16:creationId xmlns:a16="http://schemas.microsoft.com/office/drawing/2014/main" id="{1F99E633-842E-E541-95F3-E826FC5D3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286000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10820400" imgH="4686300" progId="Equation.3">
                  <p:embed/>
                </p:oleObj>
              </mc:Choice>
              <mc:Fallback>
                <p:oleObj name="Equation" r:id="rId3" imgW="10820400" imgH="4686300" progId="Equation.3">
                  <p:embed/>
                  <p:pic>
                    <p:nvPicPr>
                      <p:cNvPr id="89091" name="Object 4">
                        <a:extLst>
                          <a:ext uri="{FF2B5EF4-FFF2-40B4-BE49-F238E27FC236}">
                            <a16:creationId xmlns:a16="http://schemas.microsoft.com/office/drawing/2014/main" id="{1F99E633-842E-E541-95F3-E826FC5D3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0"/>
                        <a:ext cx="106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5">
            <a:extLst>
              <a:ext uri="{FF2B5EF4-FFF2-40B4-BE49-F238E27FC236}">
                <a16:creationId xmlns:a16="http://schemas.microsoft.com/office/drawing/2014/main" id="{ACC599C5-4F52-4347-8037-D9A159223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77495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3505200" imgH="3213100" progId="Equation.3">
                  <p:embed/>
                </p:oleObj>
              </mc:Choice>
              <mc:Fallback>
                <p:oleObj name="Equation" r:id="rId5" imgW="3505200" imgH="3213100" progId="Equation.3">
                  <p:embed/>
                  <p:pic>
                    <p:nvPicPr>
                      <p:cNvPr id="89092" name="Object 5">
                        <a:extLst>
                          <a:ext uri="{FF2B5EF4-FFF2-40B4-BE49-F238E27FC236}">
                            <a16:creationId xmlns:a16="http://schemas.microsoft.com/office/drawing/2014/main" id="{ACC599C5-4F52-4347-8037-D9A159223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77495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>
            <a:extLst>
              <a:ext uri="{FF2B5EF4-FFF2-40B4-BE49-F238E27FC236}">
                <a16:creationId xmlns:a16="http://schemas.microsoft.com/office/drawing/2014/main" id="{BB60891B-2CB4-4D4B-BC3A-C859CB776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2004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3505200" imgH="3213100" progId="Equation.3">
                  <p:embed/>
                </p:oleObj>
              </mc:Choice>
              <mc:Fallback>
                <p:oleObj name="Equation" r:id="rId7" imgW="3505200" imgH="3213100" progId="Equation.3">
                  <p:embed/>
                  <p:pic>
                    <p:nvPicPr>
                      <p:cNvPr id="89093" name="Object 6">
                        <a:extLst>
                          <a:ext uri="{FF2B5EF4-FFF2-40B4-BE49-F238E27FC236}">
                            <a16:creationId xmlns:a16="http://schemas.microsoft.com/office/drawing/2014/main" id="{BB60891B-2CB4-4D4B-BC3A-C859CB776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7">
            <a:extLst>
              <a:ext uri="{FF2B5EF4-FFF2-40B4-BE49-F238E27FC236}">
                <a16:creationId xmlns:a16="http://schemas.microsoft.com/office/drawing/2014/main" id="{79DB9C61-AE0E-7C4B-81BE-4BBA58116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61315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3505200" imgH="3213100" progId="Equation.3">
                  <p:embed/>
                </p:oleObj>
              </mc:Choice>
              <mc:Fallback>
                <p:oleObj name="Equation" r:id="rId8" imgW="3505200" imgH="3213100" progId="Equation.3">
                  <p:embed/>
                  <p:pic>
                    <p:nvPicPr>
                      <p:cNvPr id="89094" name="Object 7">
                        <a:extLst>
                          <a:ext uri="{FF2B5EF4-FFF2-40B4-BE49-F238E27FC236}">
                            <a16:creationId xmlns:a16="http://schemas.microsoft.com/office/drawing/2014/main" id="{79DB9C61-AE0E-7C4B-81BE-4BBA58116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1315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8">
            <a:extLst>
              <a:ext uri="{FF2B5EF4-FFF2-40B4-BE49-F238E27FC236}">
                <a16:creationId xmlns:a16="http://schemas.microsoft.com/office/drawing/2014/main" id="{E6D45166-4A6B-6E4B-84C6-A8075D598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549650"/>
          <a:ext cx="914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9067800" imgH="4102100" progId="Equation.3">
                  <p:embed/>
                </p:oleObj>
              </mc:Choice>
              <mc:Fallback>
                <p:oleObj name="Equation" r:id="rId9" imgW="9067800" imgH="4102100" progId="Equation.3">
                  <p:embed/>
                  <p:pic>
                    <p:nvPicPr>
                      <p:cNvPr id="89095" name="Object 8">
                        <a:extLst>
                          <a:ext uri="{FF2B5EF4-FFF2-40B4-BE49-F238E27FC236}">
                            <a16:creationId xmlns:a16="http://schemas.microsoft.com/office/drawing/2014/main" id="{E6D45166-4A6B-6E4B-84C6-A8075D59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49650"/>
                        <a:ext cx="914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9">
            <a:extLst>
              <a:ext uri="{FF2B5EF4-FFF2-40B4-BE49-F238E27FC236}">
                <a16:creationId xmlns:a16="http://schemas.microsoft.com/office/drawing/2014/main" id="{BE85E89F-ADDA-CF47-92E4-FCF63D584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38600"/>
          <a:ext cx="4267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43891200" imgH="5270500" progId="Equation.3">
                  <p:embed/>
                </p:oleObj>
              </mc:Choice>
              <mc:Fallback>
                <p:oleObj name="Equation" r:id="rId11" imgW="43891200" imgH="5270500" progId="Equation.3">
                  <p:embed/>
                  <p:pic>
                    <p:nvPicPr>
                      <p:cNvPr id="89096" name="Object 9">
                        <a:extLst>
                          <a:ext uri="{FF2B5EF4-FFF2-40B4-BE49-F238E27FC236}">
                            <a16:creationId xmlns:a16="http://schemas.microsoft.com/office/drawing/2014/main" id="{BE85E89F-ADDA-CF47-92E4-FCF63D584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4267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>
            <a:extLst>
              <a:ext uri="{FF2B5EF4-FFF2-40B4-BE49-F238E27FC236}">
                <a16:creationId xmlns:a16="http://schemas.microsoft.com/office/drawing/2014/main" id="{FC24B19C-6E70-B044-BC96-839BE0DD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99F54-8F3F-634D-9DC9-D4607720279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TW" sz="1400"/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7BFBBBEC-45BB-D64F-9203-13ECC19AE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 startAt="2"/>
            </a:pPr>
            <a:r>
              <a:rPr lang="en-US" altLang="zh-TW"/>
              <a:t>Every functional dependency              in F</a:t>
            </a:r>
            <a:r>
              <a:rPr lang="en-US" altLang="zh-TW" baseline="-25000"/>
              <a:t>c</a:t>
            </a:r>
            <a:r>
              <a:rPr lang="en-US" altLang="zh-TW"/>
              <a:t> contains no </a:t>
            </a:r>
            <a:r>
              <a:rPr lang="en-US" altLang="zh-TW" b="1"/>
              <a:t>extraneous</a:t>
            </a:r>
            <a:r>
              <a:rPr lang="en-US" altLang="zh-TW"/>
              <a:t> attributes in     (ones that can be removed from    without changing F</a:t>
            </a:r>
            <a:r>
              <a:rPr lang="en-US" altLang="zh-TW" baseline="-25000"/>
              <a:t>c</a:t>
            </a:r>
            <a:r>
              <a:rPr lang="en-US" altLang="zh-TW" baseline="30000"/>
              <a:t>+</a:t>
            </a:r>
            <a:r>
              <a:rPr lang="en-US" altLang="zh-TW"/>
              <a:t>). So </a:t>
            </a:r>
            <a:r>
              <a:rPr lang="en-US" altLang="zh-TW" i="1"/>
              <a:t>A</a:t>
            </a:r>
            <a:r>
              <a:rPr lang="en-US" altLang="zh-TW"/>
              <a:t> is extraneous in    if             and                                                                                           </a:t>
            </a:r>
          </a:p>
          <a:p>
            <a:pPr marL="990600" lvl="1" indent="-533400" eaLnBrk="1" hangingPunct="1"/>
            <a:endParaRPr lang="en-US" altLang="zh-TW"/>
          </a:p>
          <a:p>
            <a:pPr marL="990600" lvl="1" indent="-533400" eaLnBrk="1" hangingPunct="1">
              <a:buFontTx/>
              <a:buNone/>
            </a:pPr>
            <a:r>
              <a:rPr lang="en-US" altLang="zh-TW"/>
              <a:t>      logically implies F</a:t>
            </a:r>
            <a:r>
              <a:rPr lang="en-US" altLang="zh-TW" baseline="-25000"/>
              <a:t>c</a:t>
            </a:r>
            <a:r>
              <a:rPr lang="en-US" altLang="zh-TW"/>
              <a:t>. </a:t>
            </a:r>
          </a:p>
          <a:p>
            <a:pPr marL="990600" lvl="1" indent="-533400" eaLnBrk="1" hangingPunct="1">
              <a:buFontTx/>
              <a:buAutoNum type="arabicPeriod" startAt="3"/>
            </a:pPr>
            <a:r>
              <a:rPr lang="en-US" altLang="zh-TW"/>
              <a:t>Each left side of a functional dependency in F</a:t>
            </a:r>
            <a:r>
              <a:rPr lang="en-US" altLang="zh-TW" baseline="-25000"/>
              <a:t>c</a:t>
            </a:r>
            <a:r>
              <a:rPr lang="en-US" altLang="zh-TW"/>
              <a:t> is unique. That is there are no two dependencies              and              in F</a:t>
            </a:r>
            <a:r>
              <a:rPr lang="en-US" altLang="zh-TW" baseline="-25000"/>
              <a:t>c</a:t>
            </a:r>
            <a:r>
              <a:rPr lang="en-US" altLang="zh-TW"/>
              <a:t> such that            . </a:t>
            </a:r>
          </a:p>
          <a:p>
            <a:pPr marL="990600" lvl="1" indent="-533400" eaLnBrk="1" hangingPunct="1">
              <a:buFontTx/>
              <a:buAutoNum type="arabicPeriod" startAt="3"/>
            </a:pPr>
            <a:endParaRPr lang="en-US" altLang="zh-TW"/>
          </a:p>
        </p:txBody>
      </p:sp>
      <p:graphicFrame>
        <p:nvGraphicFramePr>
          <p:cNvPr id="90115" name="Object 4">
            <a:extLst>
              <a:ext uri="{FF2B5EF4-FFF2-40B4-BE49-F238E27FC236}">
                <a16:creationId xmlns:a16="http://schemas.microsoft.com/office/drawing/2014/main" id="{98BEE34D-A0FF-DB46-BBD1-5C4F1D18A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838200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0820400" imgH="4686300" progId="Equation.3">
                  <p:embed/>
                </p:oleObj>
              </mc:Choice>
              <mc:Fallback>
                <p:oleObj name="Equation" r:id="rId3" imgW="10820400" imgH="4686300" progId="Equation.3">
                  <p:embed/>
                  <p:pic>
                    <p:nvPicPr>
                      <p:cNvPr id="90115" name="Object 4">
                        <a:extLst>
                          <a:ext uri="{FF2B5EF4-FFF2-40B4-BE49-F238E27FC236}">
                            <a16:creationId xmlns:a16="http://schemas.microsoft.com/office/drawing/2014/main" id="{98BEE34D-A0FF-DB46-BBD1-5C4F1D18A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106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5">
            <a:extLst>
              <a:ext uri="{FF2B5EF4-FFF2-40B4-BE49-F238E27FC236}">
                <a16:creationId xmlns:a16="http://schemas.microsoft.com/office/drawing/2014/main" id="{2C7BB240-5325-7D48-BD0B-6CBC46EFF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12954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3797300" imgH="4686300" progId="Equation.3">
                  <p:embed/>
                </p:oleObj>
              </mc:Choice>
              <mc:Fallback>
                <p:oleObj name="Equation" r:id="rId5" imgW="3797300" imgH="4686300" progId="Equation.3">
                  <p:embed/>
                  <p:pic>
                    <p:nvPicPr>
                      <p:cNvPr id="90116" name="Object 5">
                        <a:extLst>
                          <a:ext uri="{FF2B5EF4-FFF2-40B4-BE49-F238E27FC236}">
                            <a16:creationId xmlns:a16="http://schemas.microsoft.com/office/drawing/2014/main" id="{2C7BB240-5325-7D48-BD0B-6CBC46EFF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12954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6">
            <a:extLst>
              <a:ext uri="{FF2B5EF4-FFF2-40B4-BE49-F238E27FC236}">
                <a16:creationId xmlns:a16="http://schemas.microsoft.com/office/drawing/2014/main" id="{082A750F-4BF5-7541-95FE-BBA5F8A55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7272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3797300" imgH="4686300" progId="Equation.3">
                  <p:embed/>
                </p:oleObj>
              </mc:Choice>
              <mc:Fallback>
                <p:oleObj name="Equation" r:id="rId7" imgW="3797300" imgH="4686300" progId="Equation.3">
                  <p:embed/>
                  <p:pic>
                    <p:nvPicPr>
                      <p:cNvPr id="90117" name="Object 6">
                        <a:extLst>
                          <a:ext uri="{FF2B5EF4-FFF2-40B4-BE49-F238E27FC236}">
                            <a16:creationId xmlns:a16="http://schemas.microsoft.com/office/drawing/2014/main" id="{082A750F-4BF5-7541-95FE-BBA5F8A55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272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7">
            <a:extLst>
              <a:ext uri="{FF2B5EF4-FFF2-40B4-BE49-F238E27FC236}">
                <a16:creationId xmlns:a16="http://schemas.microsoft.com/office/drawing/2014/main" id="{C0374509-5E19-A34F-80EA-CBA6EB07B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1336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3797300" imgH="4686300" progId="Equation.3">
                  <p:embed/>
                </p:oleObj>
              </mc:Choice>
              <mc:Fallback>
                <p:oleObj name="Equation" r:id="rId8" imgW="3797300" imgH="4686300" progId="Equation.3">
                  <p:embed/>
                  <p:pic>
                    <p:nvPicPr>
                      <p:cNvPr id="90118" name="Object 7">
                        <a:extLst>
                          <a:ext uri="{FF2B5EF4-FFF2-40B4-BE49-F238E27FC236}">
                            <a16:creationId xmlns:a16="http://schemas.microsoft.com/office/drawing/2014/main" id="{C0374509-5E19-A34F-80EA-CBA6EB07B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8">
            <a:extLst>
              <a:ext uri="{FF2B5EF4-FFF2-40B4-BE49-F238E27FC236}">
                <a16:creationId xmlns:a16="http://schemas.microsoft.com/office/drawing/2014/main" id="{AED3EBA4-B80C-5849-AD35-82B1DE3E2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336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9359900" imgH="4686300" progId="Equation.3">
                  <p:embed/>
                </p:oleObj>
              </mc:Choice>
              <mc:Fallback>
                <p:oleObj name="Equation" r:id="rId9" imgW="9359900" imgH="4686300" progId="Equation.3">
                  <p:embed/>
                  <p:pic>
                    <p:nvPicPr>
                      <p:cNvPr id="90119" name="Object 8">
                        <a:extLst>
                          <a:ext uri="{FF2B5EF4-FFF2-40B4-BE49-F238E27FC236}">
                            <a16:creationId xmlns:a16="http://schemas.microsoft.com/office/drawing/2014/main" id="{AED3EBA4-B80C-5849-AD35-82B1DE3E2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9">
            <a:extLst>
              <a:ext uri="{FF2B5EF4-FFF2-40B4-BE49-F238E27FC236}">
                <a16:creationId xmlns:a16="http://schemas.microsoft.com/office/drawing/2014/main" id="{56938544-F4FE-B64E-899B-AAC923959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90800"/>
          <a:ext cx="4267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43891200" imgH="5270500" progId="Equation.3">
                  <p:embed/>
                </p:oleObj>
              </mc:Choice>
              <mc:Fallback>
                <p:oleObj name="Equation" r:id="rId11" imgW="43891200" imgH="5270500" progId="Equation.3">
                  <p:embed/>
                  <p:pic>
                    <p:nvPicPr>
                      <p:cNvPr id="90120" name="Object 9">
                        <a:extLst>
                          <a:ext uri="{FF2B5EF4-FFF2-40B4-BE49-F238E27FC236}">
                            <a16:creationId xmlns:a16="http://schemas.microsoft.com/office/drawing/2014/main" id="{56938544-F4FE-B64E-899B-AAC923959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267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10">
            <a:extLst>
              <a:ext uri="{FF2B5EF4-FFF2-40B4-BE49-F238E27FC236}">
                <a16:creationId xmlns:a16="http://schemas.microsoft.com/office/drawing/2014/main" id="{7F598F6E-3105-7649-84EE-41ACFB494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4958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2293600" imgH="4978400" progId="Equation.3">
                  <p:embed/>
                </p:oleObj>
              </mc:Choice>
              <mc:Fallback>
                <p:oleObj name="Equation" r:id="rId13" imgW="12293600" imgH="4978400" progId="Equation.3">
                  <p:embed/>
                  <p:pic>
                    <p:nvPicPr>
                      <p:cNvPr id="90121" name="Object 10">
                        <a:extLst>
                          <a:ext uri="{FF2B5EF4-FFF2-40B4-BE49-F238E27FC236}">
                            <a16:creationId xmlns:a16="http://schemas.microsoft.com/office/drawing/2014/main" id="{7F598F6E-3105-7649-84EE-41ACFB494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1">
            <a:extLst>
              <a:ext uri="{FF2B5EF4-FFF2-40B4-BE49-F238E27FC236}">
                <a16:creationId xmlns:a16="http://schemas.microsoft.com/office/drawing/2014/main" id="{8A4C45E8-B58C-E24A-9066-4FC7CAA20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44958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13169900" imgH="4978400" progId="Equation.3">
                  <p:embed/>
                </p:oleObj>
              </mc:Choice>
              <mc:Fallback>
                <p:oleObj name="Equation" r:id="rId15" imgW="13169900" imgH="4978400" progId="Equation.3">
                  <p:embed/>
                  <p:pic>
                    <p:nvPicPr>
                      <p:cNvPr id="90122" name="Object 11">
                        <a:extLst>
                          <a:ext uri="{FF2B5EF4-FFF2-40B4-BE49-F238E27FC236}">
                            <a16:creationId xmlns:a16="http://schemas.microsoft.com/office/drawing/2014/main" id="{8A4C45E8-B58C-E24A-9066-4FC7CAA20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95800"/>
                        <a:ext cx="114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2">
            <a:extLst>
              <a:ext uri="{FF2B5EF4-FFF2-40B4-BE49-F238E27FC236}">
                <a16:creationId xmlns:a16="http://schemas.microsoft.com/office/drawing/2014/main" id="{CF411264-5D31-284E-8563-733D12859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24425"/>
          <a:ext cx="914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11112500" imgH="4978400" progId="Equation.3">
                  <p:embed/>
                </p:oleObj>
              </mc:Choice>
              <mc:Fallback>
                <p:oleObj name="Equation" r:id="rId17" imgW="11112500" imgH="4978400" progId="Equation.3">
                  <p:embed/>
                  <p:pic>
                    <p:nvPicPr>
                      <p:cNvPr id="90123" name="Object 12">
                        <a:extLst>
                          <a:ext uri="{FF2B5EF4-FFF2-40B4-BE49-F238E27FC236}">
                            <a16:creationId xmlns:a16="http://schemas.microsoft.com/office/drawing/2014/main" id="{CF411264-5D31-284E-8563-733D12859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24425"/>
                        <a:ext cx="914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>
            <a:extLst>
              <a:ext uri="{FF2B5EF4-FFF2-40B4-BE49-F238E27FC236}">
                <a16:creationId xmlns:a16="http://schemas.microsoft.com/office/drawing/2014/main" id="{A1CCDA7E-547B-5949-9DD3-4206276E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10B2F-03DA-5F40-A225-CA31A69859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TW" sz="140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8C8B170-DC8E-6642-AC29-0F00F65F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8305800" cy="3429000"/>
          </a:xfrm>
          <a:prstGeom prst="rect">
            <a:avLst/>
          </a:prstGeom>
          <a:solidFill>
            <a:schemeClr val="hlink">
              <a:alpha val="50195"/>
            </a:schemeClr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repeat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Replace any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and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2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by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2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Delete any </a:t>
            </a:r>
            <a:r>
              <a:rPr lang="en-US" altLang="zh-TW" sz="2800" b="1">
                <a:sym typeface="Symbol" pitchFamily="2" charset="2"/>
              </a:rPr>
              <a:t>extraneous attribute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from any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</a:p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until</a:t>
            </a:r>
            <a:r>
              <a:rPr lang="en-US" altLang="zh-TW" sz="2800">
                <a:sym typeface="Symbol" pitchFamily="2" charset="2"/>
              </a:rPr>
              <a:t> F does not change</a:t>
            </a:r>
            <a:endParaRPr lang="zh-TW" altLang="en-US" sz="2800">
              <a:sym typeface="Symbol" pitchFamily="2" charset="2"/>
            </a:endParaRP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9B439072-7250-134D-BC34-6A106B03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62088"/>
            <a:ext cx="513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 </a:t>
            </a:r>
            <a:r>
              <a:rPr lang="en-US" altLang="zh-TW" sz="2800">
                <a:solidFill>
                  <a:srgbClr val="000099"/>
                </a:solidFill>
                <a:sym typeface="Symbol" pitchFamily="2" charset="2"/>
              </a:rPr>
              <a:t>Compute a canonical cover for </a:t>
            </a:r>
            <a:r>
              <a:rPr lang="en-US" altLang="zh-TW" sz="28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800">
                <a:solidFill>
                  <a:srgbClr val="000099"/>
                </a:solidFill>
                <a:sym typeface="Symbol" pitchFamily="2" charset="2"/>
              </a:rPr>
              <a:t> :</a:t>
            </a:r>
            <a:endParaRPr lang="en-US" alt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>
            <a:extLst>
              <a:ext uri="{FF2B5EF4-FFF2-40B4-BE49-F238E27FC236}">
                <a16:creationId xmlns:a16="http://schemas.microsoft.com/office/drawing/2014/main" id="{436E1F67-E898-7C45-B6AE-3C2B2652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23541-4F46-AF4D-ACF1-3B5C846D084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TW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177936C-778B-D344-847E-5320CF30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Example:</a:t>
            </a:r>
            <a:r>
              <a:rPr lang="en-US" altLang="zh-TW" sz="2300">
                <a:sym typeface="Symbol" pitchFamily="2" charset="2"/>
              </a:rPr>
              <a:t> Given F = { A  BC, A  B, B  AC, C  A }</a:t>
            </a:r>
          </a:p>
          <a:p>
            <a:pPr eaLnBrk="1" hangingPunct="1"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Combine A  BC, A  B into  A  BC</a:t>
            </a:r>
          </a:p>
          <a:p>
            <a:pPr eaLnBrk="1" hangingPunct="1"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300">
                <a:sym typeface="Symbol" pitchFamily="2" charset="2"/>
              </a:rPr>
              <a:t> = { A  BC, B  AC, C  A }</a:t>
            </a: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 = { A  B,   B  AC, C  A }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996633"/>
                </a:solidFill>
                <a:sym typeface="Symbol" pitchFamily="2" charset="2"/>
              </a:rPr>
              <a:t>C is extraneous in A  BC because</a:t>
            </a:r>
            <a:endParaRPr lang="en-US" altLang="zh-TW" sz="2300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we can compute </a:t>
            </a:r>
            <a:r>
              <a:rPr lang="en-US" altLang="zh-TW" sz="2300" i="1">
                <a:sym typeface="Symbol" pitchFamily="2" charset="2"/>
              </a:rPr>
              <a:t>A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under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 as follows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AB	( A  B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ABC	( B  AC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Hence </a:t>
            </a:r>
            <a:r>
              <a:rPr lang="en-US" altLang="zh-TW" sz="2300" i="1">
                <a:sym typeface="Symbol" pitchFamily="2" charset="2"/>
              </a:rPr>
              <a:t>A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= </a:t>
            </a:r>
            <a:r>
              <a:rPr lang="en-US" altLang="zh-TW" sz="2300" i="1">
                <a:sym typeface="Symbol" pitchFamily="2" charset="2"/>
              </a:rPr>
              <a:t>ABC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And we can deduce A  BC,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B1DEEA9-0269-EF46-AA91-07C5E0D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10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>
            <a:extLst>
              <a:ext uri="{FF2B5EF4-FFF2-40B4-BE49-F238E27FC236}">
                <a16:creationId xmlns:a16="http://schemas.microsoft.com/office/drawing/2014/main" id="{43D452DB-2606-D441-95E4-37711BC8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A9936-4535-584D-BD28-9D6C846B6C6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TW" sz="14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8EAD55F-3953-F040-B196-5CA93CC0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Example (cont):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 = { A  B,  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B  AC</a:t>
            </a:r>
            <a:r>
              <a:rPr lang="en-US" altLang="zh-TW" sz="2300">
                <a:sym typeface="Symbol" pitchFamily="2" charset="2"/>
              </a:rPr>
              <a:t>, C  A }</a:t>
            </a: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F</a:t>
            </a:r>
            <a:r>
              <a:rPr lang="en-US" altLang="zh-TW" sz="23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= { A  B,  B  C,   C  A }</a:t>
            </a:r>
          </a:p>
          <a:p>
            <a:pPr eaLnBrk="1" hangingPunct="1"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996633"/>
                </a:solidFill>
                <a:sym typeface="Symbol" pitchFamily="2" charset="2"/>
              </a:rPr>
              <a:t>A is extraneous in B  AC because</a:t>
            </a:r>
            <a:endParaRPr lang="en-US" altLang="zh-TW" sz="2300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we can compute </a:t>
            </a:r>
            <a:r>
              <a:rPr lang="en-US" altLang="zh-TW" sz="2300" i="1">
                <a:sym typeface="Symbol" pitchFamily="2" charset="2"/>
              </a:rPr>
              <a:t>B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under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”’</a:t>
            </a:r>
            <a:r>
              <a:rPr lang="en-US" altLang="zh-TW" sz="2300">
                <a:sym typeface="Symbol" pitchFamily="2" charset="2"/>
              </a:rPr>
              <a:t> as follows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B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BC	( B  C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ABC	( C  A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Hence </a:t>
            </a:r>
            <a:r>
              <a:rPr lang="en-US" altLang="zh-TW" sz="2300" i="1">
                <a:sym typeface="Symbol" pitchFamily="2" charset="2"/>
              </a:rPr>
              <a:t>B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= </a:t>
            </a:r>
            <a:r>
              <a:rPr lang="en-US" altLang="zh-TW" sz="2300" i="1">
                <a:sym typeface="Symbol" pitchFamily="2" charset="2"/>
              </a:rPr>
              <a:t>ABC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And we can deduce B  AC,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3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= { A  B,  B  C,   C  A }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TW" sz="23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……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Canonical cover for F</a:t>
            </a:r>
          </a:p>
          <a:p>
            <a:pPr lvl="1" eaLnBrk="1" hangingPunct="1">
              <a:buFontTx/>
              <a:buNone/>
            </a:pPr>
            <a:endParaRPr lang="en-US" altLang="zh-TW" sz="23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>
            <a:extLst>
              <a:ext uri="{FF2B5EF4-FFF2-40B4-BE49-F238E27FC236}">
                <a16:creationId xmlns:a16="http://schemas.microsoft.com/office/drawing/2014/main" id="{3148E511-0743-3740-ABB8-B0C750E5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38F1B-6953-D04A-8BE2-D3687704428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TW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A513879-2E00-FB42-A965-AD9EAD712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3NF Synthesis Algorithm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D612A12-19D5-2547-B7A7-74D342CB8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19800"/>
            <a:ext cx="7772400" cy="4572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Note: result is lossless-join and dependency preserving</a:t>
            </a:r>
            <a:endParaRPr lang="en-US" altLang="zh-TW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04BA092C-2F83-6541-9971-207DD436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001000" cy="4495800"/>
          </a:xfrm>
          <a:prstGeom prst="rect">
            <a:avLst/>
          </a:prstGeom>
          <a:solidFill>
            <a:srgbClr val="CCFFCC">
              <a:alpha val="50195"/>
            </a:srgbClr>
          </a:solidFill>
          <a:ln w="57150" cmpd="thickThin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Find a canonical cover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 i="1" baseline="-25000">
                <a:sym typeface="Symbol" pitchFamily="2" charset="2"/>
              </a:rPr>
              <a:t>c</a:t>
            </a:r>
            <a:r>
              <a:rPr lang="en-US" altLang="zh-TW" sz="2300">
                <a:sym typeface="Symbol" pitchFamily="2" charset="2"/>
              </a:rPr>
              <a:t> for </a:t>
            </a:r>
            <a:r>
              <a:rPr lang="en-US" altLang="zh-TW" sz="2300" i="1">
                <a:sym typeface="Symbol" pitchFamily="2" charset="2"/>
              </a:rPr>
              <a:t>F </a:t>
            </a:r>
            <a:r>
              <a:rPr lang="en-US" altLang="zh-TW" sz="2300">
                <a:sym typeface="Symbol" pitchFamily="2" charset="2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result = </a:t>
            </a:r>
            <a:r>
              <a:rPr lang="en-US" altLang="zh-TW" sz="2300" i="1">
                <a:sym typeface="Symbol" pitchFamily="2" charset="2"/>
              </a:rPr>
              <a:t>;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b="1">
                <a:sym typeface="Symbol" pitchFamily="2" charset="2"/>
              </a:rPr>
              <a:t>for each </a:t>
            </a:r>
            <a:r>
              <a:rPr lang="en-US" altLang="zh-TW" sz="2300" i="1">
                <a:sym typeface="Symbol" pitchFamily="2" charset="2"/>
              </a:rPr>
              <a:t>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</a:t>
            </a:r>
            <a:r>
              <a:rPr lang="en-US" altLang="zh-TW" sz="2300">
                <a:sym typeface="Symbol" pitchFamily="2" charset="2"/>
              </a:rPr>
              <a:t> in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 i="1" baseline="-25000">
                <a:sym typeface="Symbol" pitchFamily="2" charset="2"/>
              </a:rPr>
              <a:t>c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b="1">
                <a:sym typeface="Symbol" pitchFamily="2" charset="2"/>
              </a:rPr>
              <a:t>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b="1">
                <a:sym typeface="Symbol" pitchFamily="2" charset="2"/>
              </a:rPr>
              <a:t>	if </a:t>
            </a:r>
            <a:r>
              <a:rPr lang="en-US" altLang="zh-TW" sz="2300">
                <a:sym typeface="Symbol" pitchFamily="2" charset="2"/>
              </a:rPr>
              <a:t>no schema in result contains </a:t>
            </a:r>
            <a:r>
              <a:rPr lang="en-US" altLang="zh-TW" sz="2300" i="1">
                <a:sym typeface="Symbol" pitchFamily="2" charset="2"/>
              </a:rPr>
              <a:t>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i="1">
                <a:sym typeface="Symbol" pitchFamily="2" charset="2"/>
              </a:rPr>
              <a:t>		</a:t>
            </a:r>
            <a:r>
              <a:rPr lang="en-US" altLang="zh-TW" sz="2300" b="1">
                <a:sym typeface="Symbol" pitchFamily="2" charset="2"/>
              </a:rPr>
              <a:t>then </a:t>
            </a:r>
            <a:r>
              <a:rPr lang="en-US" altLang="zh-TW" sz="2300">
                <a:sym typeface="Symbol" pitchFamily="2" charset="2"/>
              </a:rPr>
              <a:t>add schema </a:t>
            </a:r>
            <a:r>
              <a:rPr lang="en-US" altLang="zh-TW" sz="2300" i="1">
                <a:sym typeface="Symbol" pitchFamily="2" charset="2"/>
              </a:rPr>
              <a:t></a:t>
            </a:r>
            <a:r>
              <a:rPr lang="en-US" altLang="zh-TW" sz="2300">
                <a:sym typeface="Symbol" pitchFamily="2" charset="2"/>
              </a:rPr>
              <a:t> to result;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 b="1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b="1">
                <a:sym typeface="Symbol" pitchFamily="2" charset="2"/>
              </a:rPr>
              <a:t>if </a:t>
            </a:r>
            <a:r>
              <a:rPr lang="en-US" altLang="zh-TW" sz="2300">
                <a:sym typeface="Symbol" pitchFamily="2" charset="2"/>
              </a:rPr>
              <a:t>no schema in result contains a candidate key for </a:t>
            </a:r>
            <a:r>
              <a:rPr lang="en-US" altLang="zh-TW" sz="2300" i="1">
                <a:sym typeface="Symbol" pitchFamily="2" charset="2"/>
              </a:rPr>
              <a:t>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</a:t>
            </a:r>
            <a:r>
              <a:rPr lang="en-US" altLang="zh-TW" sz="2300" b="1">
                <a:sym typeface="Symbol" pitchFamily="2" charset="2"/>
              </a:rPr>
              <a:t>then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	    choose any candidate key </a:t>
            </a:r>
            <a:r>
              <a:rPr lang="en-US" altLang="zh-TW" sz="2300" i="1">
                <a:sym typeface="Symbol" pitchFamily="2" charset="2"/>
              </a:rPr>
              <a:t> </a:t>
            </a:r>
            <a:r>
              <a:rPr lang="en-US" altLang="zh-TW" sz="2300">
                <a:sym typeface="Symbol" pitchFamily="2" charset="2"/>
              </a:rPr>
              <a:t>for </a:t>
            </a:r>
            <a:r>
              <a:rPr lang="en-US" altLang="zh-TW" sz="2300" i="1">
                <a:sym typeface="Symbol" pitchFamily="2" charset="2"/>
              </a:rPr>
              <a:t>R</a:t>
            </a:r>
            <a:r>
              <a:rPr lang="en-US" altLang="zh-TW" sz="2300">
                <a:sym typeface="Symbol" pitchFamily="2" charset="2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	     add schema </a:t>
            </a:r>
            <a:r>
              <a:rPr lang="en-US" altLang="zh-TW" sz="2300" i="1">
                <a:sym typeface="Symbol" pitchFamily="2" charset="2"/>
              </a:rPr>
              <a:t> </a:t>
            </a:r>
            <a:r>
              <a:rPr lang="en-US" altLang="zh-TW" sz="2300">
                <a:sym typeface="Symbol" pitchFamily="2" charset="2"/>
              </a:rPr>
              <a:t>to the result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</a:t>
            </a:r>
            <a:r>
              <a:rPr lang="en-US" altLang="zh-TW" sz="2300" b="1">
                <a:sym typeface="Symbol" pitchFamily="2" charset="2"/>
              </a:rPr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78A79312-9275-B54F-BE6B-82A8F9C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C7AAC-C339-874F-8445-FD859999DE3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A23F1DB-66D5-3E47-8835-5F9223536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Decompositions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A1513C-946D-1344-BAF5-D286CBDF4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Intuitively, redundancy arise when a relational schema forces an association between attributes that is not natural.</a:t>
            </a:r>
          </a:p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Functional dependencies</a:t>
            </a:r>
            <a:r>
              <a:rPr lang="en-US" altLang="zh-TW" sz="2800"/>
              <a:t> can be used to identify such situations and suggest refinements to the schema.</a:t>
            </a:r>
          </a:p>
          <a:p>
            <a:pPr eaLnBrk="1" hangingPunct="1"/>
            <a:r>
              <a:rPr lang="en-US" altLang="zh-TW" sz="2800"/>
              <a:t>The essential idea is that many problems arising from redundancy can be addressed by replacing a relation with a collection of ‘smaller’ relation.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>
            <a:extLst>
              <a:ext uri="{FF2B5EF4-FFF2-40B4-BE49-F238E27FC236}">
                <a16:creationId xmlns:a16="http://schemas.microsoft.com/office/drawing/2014/main" id="{901C76A5-44A3-1945-AD3E-336C034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72807-AB59-5345-8B49-34648E60BBA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TW" sz="14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5C68B2C-A72F-DA47-8374-EBBF7E9B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 b="1">
                <a:solidFill>
                  <a:srgbClr val="006600"/>
                </a:solidFill>
                <a:sym typeface="Symbol" pitchFamily="2" charset="2"/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R = (	student_id, student_name, course_id, course_name  )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 = {	student_id  student_name, 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	course_id  course_name   }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{ student_id, course_id } is a candidate key.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213EBA3-A34F-C048-9CD9-58E8F02B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8534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F</a:t>
            </a:r>
            <a:r>
              <a:rPr kumimoji="0" lang="en-US" altLang="zh-TW" sz="2000" i="1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</a:t>
            </a: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F</a:t>
            </a:r>
            <a:endParaRPr kumimoji="0" lang="en-US" altLang="zh-TW" sz="2000">
              <a:solidFill>
                <a:srgbClr val="000099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R</a:t>
            </a:r>
            <a:r>
              <a:rPr kumimoji="0" lang="en-US" altLang="zh-TW" sz="2000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( student_id, student_name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R</a:t>
            </a:r>
            <a:r>
              <a:rPr kumimoji="0" lang="en-US" altLang="zh-TW" sz="2000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( course_id, course_name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R</a:t>
            </a:r>
            <a:r>
              <a:rPr kumimoji="0" lang="en-US" altLang="zh-TW" sz="2000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3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( student_id, course_id)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51E8C-A1EF-EC44-BE8D-6EF95C25EEE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6827" y="3733800"/>
            <a:ext cx="3141373" cy="1754326"/>
          </a:xfrm>
          <a:prstGeom prst="rect">
            <a:avLst/>
          </a:prstGeom>
          <a:blipFill>
            <a:blip r:embed="rId2"/>
            <a:stretch>
              <a:fillRect l="-1606" t="-1429" b="-2857"/>
            </a:stretch>
          </a:blipFill>
          <a:ln w="15875">
            <a:solidFill>
              <a:srgbClr val="FF0000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>
            <a:extLst>
              <a:ext uri="{FF2B5EF4-FFF2-40B4-BE49-F238E27FC236}">
                <a16:creationId xmlns:a16="http://schemas.microsoft.com/office/drawing/2014/main" id="{846ED2E3-1BAF-094E-987A-F73F8D1D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FADF7-3FFD-8A49-906F-FB6C7D7AC5E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TW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9D74318-C756-F247-85B9-D065D50C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54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Example 2</a:t>
            </a:r>
          </a:p>
          <a:p>
            <a:pPr eaLnBrk="1" hangingPunct="1">
              <a:buFontTx/>
              <a:buNone/>
            </a:pPr>
            <a:endParaRPr lang="en-US" altLang="zh-TW" sz="1400" b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R</a:t>
            </a:r>
            <a:r>
              <a:rPr lang="en-US" altLang="zh-TW" sz="2800">
                <a:sym typeface="Symbol" pitchFamily="2" charset="2"/>
              </a:rPr>
              <a:t> =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F</a:t>
            </a:r>
            <a:r>
              <a:rPr lang="en-US" altLang="zh-TW" sz="2800">
                <a:sym typeface="Symbol" pitchFamily="2" charset="2"/>
              </a:rPr>
              <a:t> = {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BC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 }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R</a:t>
            </a:r>
            <a:r>
              <a:rPr lang="en-US" altLang="zh-TW" sz="2800">
                <a:sym typeface="Symbol" pitchFamily="2" charset="2"/>
              </a:rPr>
              <a:t> is not in </a:t>
            </a:r>
            <a:r>
              <a:rPr lang="en-US" altLang="zh-TW" sz="2400">
                <a:sym typeface="Symbol" pitchFamily="2" charset="2"/>
              </a:rPr>
              <a:t>3NF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3586C01-C9E6-6C45-868D-5EB407DC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46525"/>
            <a:ext cx="685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400" i="1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{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}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Decomposition into: R1 = ( A, B ), R2 = ( B, C 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R1 and R2 are in 3NF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6D938-867E-6841-9903-F1AA9B39D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1342417"/>
            <a:ext cx="3058851" cy="2862322"/>
          </a:xfrm>
          <a:prstGeom prst="rect">
            <a:avLst/>
          </a:prstGeom>
          <a:blipFill>
            <a:blip r:embed="rId2"/>
            <a:stretch>
              <a:fillRect l="-1646" t="-881" b="-1762"/>
            </a:stretch>
          </a:blipFill>
          <a:ln w="15875">
            <a:solidFill>
              <a:srgbClr val="FF0000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>
            <a:extLst>
              <a:ext uri="{FF2B5EF4-FFF2-40B4-BE49-F238E27FC236}">
                <a16:creationId xmlns:a16="http://schemas.microsoft.com/office/drawing/2014/main" id="{F62F8F83-1ECA-3345-B1B2-57C5F59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31518-197E-A047-B955-424B3FFCD37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TW" sz="14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5DB0C38-F0D8-944D-906E-31108547A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BCNF VS 3NF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165FC23-8ED2-8641-B582-E4ACE4C79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800">
                <a:sym typeface="Symbol" pitchFamily="2" charset="2"/>
              </a:rPr>
              <a:t>always possible to decompose a relation into relations in 3NF and 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the decomposition is lossless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dependencies are preserved</a:t>
            </a:r>
          </a:p>
          <a:p>
            <a:pPr lvl="1"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always possible to decompose a relation into relations in BCNF and 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the decomposition is lossless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may not be possible to preserve dependencies</a:t>
            </a:r>
          </a:p>
          <a:p>
            <a:pPr eaLnBrk="1" hangingPunct="1"/>
            <a:endParaRPr lang="en-US" altLang="zh-TW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3">
            <a:extLst>
              <a:ext uri="{FF2B5EF4-FFF2-40B4-BE49-F238E27FC236}">
                <a16:creationId xmlns:a16="http://schemas.microsoft.com/office/drawing/2014/main" id="{A83ADD88-F00E-FB40-9844-8F081960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24C80-CC48-AF4C-81B0-DE76640A56C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TW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B2E008A0-5108-EC4D-9EC3-E92F9C4B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Candidate keys are (sid, part_id) 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and (sname, part_id).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{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part_id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}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qty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{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sname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part_id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}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qty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sname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sname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sid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The relation is in 3NF: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For </a:t>
            </a:r>
            <a:r>
              <a:rPr lang="en-US" altLang="zh-TW" sz="2700" i="1">
                <a:sym typeface="Symbol" pitchFamily="2" charset="2"/>
              </a:rPr>
              <a:t>sid</a:t>
            </a:r>
            <a:r>
              <a:rPr lang="en-US" altLang="zh-TW" sz="2700">
                <a:sym typeface="Symbol" pitchFamily="2" charset="2"/>
              </a:rPr>
              <a:t>  </a:t>
            </a:r>
            <a:r>
              <a:rPr lang="en-US" altLang="zh-TW" sz="2700" i="1">
                <a:sym typeface="Symbol" pitchFamily="2" charset="2"/>
              </a:rPr>
              <a:t>sname</a:t>
            </a:r>
            <a:r>
              <a:rPr lang="en-US" altLang="zh-TW" sz="2700">
                <a:sym typeface="Symbol" pitchFamily="2" charset="2"/>
              </a:rPr>
              <a:t>, </a:t>
            </a:r>
            <a:r>
              <a:rPr lang="en-US" altLang="zh-TW" sz="27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700">
                <a:sym typeface="Symbol" pitchFamily="2" charset="2"/>
              </a:rPr>
              <a:t> </a:t>
            </a:r>
            <a:r>
              <a:rPr lang="en-US" altLang="zh-TW" sz="2700" i="1">
                <a:sym typeface="Symbol" pitchFamily="2" charset="2"/>
              </a:rPr>
              <a:t>sname</a:t>
            </a:r>
            <a:r>
              <a:rPr lang="en-US" altLang="zh-TW" sz="2700">
                <a:sym typeface="Symbol" pitchFamily="2" charset="2"/>
              </a:rPr>
              <a:t> is in a candidate key.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For </a:t>
            </a:r>
            <a:r>
              <a:rPr lang="en-US" altLang="zh-TW" sz="2700" i="1">
                <a:sym typeface="Symbol" pitchFamily="2" charset="2"/>
              </a:rPr>
              <a:t>sname</a:t>
            </a:r>
            <a:r>
              <a:rPr lang="en-US" altLang="zh-TW" sz="2700">
                <a:sym typeface="Symbol" pitchFamily="2" charset="2"/>
              </a:rPr>
              <a:t>  </a:t>
            </a:r>
            <a:r>
              <a:rPr lang="en-US" altLang="zh-TW" sz="2700" i="1">
                <a:sym typeface="Symbol" pitchFamily="2" charset="2"/>
              </a:rPr>
              <a:t>sid</a:t>
            </a:r>
            <a:r>
              <a:rPr lang="en-US" altLang="zh-TW" sz="2700">
                <a:sym typeface="Symbol" pitchFamily="2" charset="2"/>
              </a:rPr>
              <a:t>, </a:t>
            </a:r>
            <a:r>
              <a:rPr lang="en-US" altLang="zh-TW" sz="27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700">
                <a:sym typeface="Symbol" pitchFamily="2" charset="2"/>
              </a:rPr>
              <a:t> </a:t>
            </a:r>
            <a:r>
              <a:rPr lang="en-US" altLang="zh-TW" sz="2700" i="1">
                <a:sym typeface="Symbol" pitchFamily="2" charset="2"/>
              </a:rPr>
              <a:t>sid</a:t>
            </a:r>
            <a:r>
              <a:rPr lang="en-US" altLang="zh-TW" sz="2700">
                <a:sym typeface="Symbol" pitchFamily="2" charset="2"/>
              </a:rPr>
              <a:t> is in a candidate key.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However, this leads to redundancy</a:t>
            </a:r>
            <a:r>
              <a:rPr lang="zh-TW" altLang="en-US" sz="2700">
                <a:sym typeface="Symbol" pitchFamily="2" charset="2"/>
              </a:rPr>
              <a:t> </a:t>
            </a:r>
            <a:r>
              <a:rPr lang="en-US" altLang="zh-TW" sz="2700">
                <a:sym typeface="Symbol" pitchFamily="2" charset="2"/>
              </a:rPr>
              <a:t>(Not BCNF)</a:t>
            </a:r>
          </a:p>
          <a:p>
            <a:pPr eaLnBrk="1" hangingPunct="1">
              <a:buFontTx/>
              <a:buNone/>
            </a:pPr>
            <a:endParaRPr lang="en-US" altLang="zh-TW" sz="2700">
              <a:sym typeface="Symbol" pitchFamily="2" charset="2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AEF0ED4-9C3E-9A4C-9E43-7470A346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Examples</a:t>
            </a:r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25FA2DE1-5521-7448-BFF0-9942347DF1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8938" y="2898775"/>
            <a:ext cx="6604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Line 5">
            <a:extLst>
              <a:ext uri="{FF2B5EF4-FFF2-40B4-BE49-F238E27FC236}">
                <a16:creationId xmlns:a16="http://schemas.microsoft.com/office/drawing/2014/main" id="{D4B55AB3-7C7A-6A42-9050-58684EF24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2898775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Line 6">
            <a:extLst>
              <a:ext uri="{FF2B5EF4-FFF2-40B4-BE49-F238E27FC236}">
                <a16:creationId xmlns:a16="http://schemas.microsoft.com/office/drawing/2014/main" id="{3CEAC18A-1F95-4244-9421-B8EEE51A2A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300" y="2336800"/>
            <a:ext cx="471488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>
            <a:extLst>
              <a:ext uri="{FF2B5EF4-FFF2-40B4-BE49-F238E27FC236}">
                <a16:creationId xmlns:a16="http://schemas.microsoft.com/office/drawing/2014/main" id="{548E757A-E709-EA4C-A1FA-7BFA266F3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0238" y="2336800"/>
            <a:ext cx="471487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A1F637EE-7373-C24E-8264-615EFD438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140075"/>
            <a:ext cx="1274762" cy="441325"/>
          </a:xfrm>
          <a:prstGeom prst="rect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SSP</a:t>
            </a:r>
          </a:p>
        </p:txBody>
      </p:sp>
      <p:sp>
        <p:nvSpPr>
          <p:cNvPr id="98313" name="Oval 9">
            <a:extLst>
              <a:ext uri="{FF2B5EF4-FFF2-40B4-BE49-F238E27FC236}">
                <a16:creationId xmlns:a16="http://schemas.microsoft.com/office/drawing/2014/main" id="{2FDA8A86-BF57-6C47-8AE0-4E81F921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38413"/>
            <a:ext cx="1179513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98314" name="Oval 10">
            <a:extLst>
              <a:ext uri="{FF2B5EF4-FFF2-40B4-BE49-F238E27FC236}">
                <a16:creationId xmlns:a16="http://schemas.microsoft.com/office/drawing/2014/main" id="{6554A693-D501-CB44-B0DF-3A8FAAF73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1976438"/>
            <a:ext cx="1181100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98315" name="Oval 11">
            <a:extLst>
              <a:ext uri="{FF2B5EF4-FFF2-40B4-BE49-F238E27FC236}">
                <a16:creationId xmlns:a16="http://schemas.microsoft.com/office/drawing/2014/main" id="{B2119C1F-9A51-CD49-903F-8299252B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1976438"/>
            <a:ext cx="1181100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part_id</a:t>
            </a:r>
          </a:p>
        </p:txBody>
      </p:sp>
      <p:sp>
        <p:nvSpPr>
          <p:cNvPr id="98316" name="Oval 12">
            <a:extLst>
              <a:ext uri="{FF2B5EF4-FFF2-40B4-BE49-F238E27FC236}">
                <a16:creationId xmlns:a16="http://schemas.microsoft.com/office/drawing/2014/main" id="{4BCD47AC-1608-674D-BCC1-B376C9C9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2538413"/>
            <a:ext cx="1179512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qty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>
            <a:extLst>
              <a:ext uri="{FF2B5EF4-FFF2-40B4-BE49-F238E27FC236}">
                <a16:creationId xmlns:a16="http://schemas.microsoft.com/office/drawing/2014/main" id="{CDB35609-B226-2C48-9C64-59C8607F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26D2D-3FD0-B94E-896A-2DB31AF1797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TW" sz="14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AA78E04E-B98A-1E4E-8E2F-8896B8DD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If we decompose the schema into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</a:t>
            </a:r>
            <a:r>
              <a:rPr lang="en-US" altLang="zh-TW" sz="2300" i="1">
                <a:sym typeface="Symbol" pitchFamily="2" charset="2"/>
              </a:rPr>
              <a:t>R</a:t>
            </a:r>
            <a:r>
              <a:rPr lang="en-US" altLang="zh-TW" sz="2300" baseline="-25000">
                <a:sym typeface="Symbol" pitchFamily="2" charset="2"/>
              </a:rPr>
              <a:t>1</a:t>
            </a:r>
            <a:r>
              <a:rPr lang="en-US" altLang="zh-TW" sz="2300">
                <a:sym typeface="Symbol" pitchFamily="2" charset="2"/>
              </a:rPr>
              <a:t> = ( sid, sname ), </a:t>
            </a:r>
            <a:r>
              <a:rPr lang="en-US" altLang="zh-TW" sz="2300" i="1">
                <a:sym typeface="Symbol" pitchFamily="2" charset="2"/>
              </a:rPr>
              <a:t>R</a:t>
            </a:r>
            <a:r>
              <a:rPr lang="en-US" altLang="zh-TW" sz="2300" baseline="-25000">
                <a:sym typeface="Symbol" pitchFamily="2" charset="2"/>
              </a:rPr>
              <a:t>2</a:t>
            </a:r>
            <a:r>
              <a:rPr lang="en-US" altLang="zh-TW" sz="2300">
                <a:sym typeface="Symbol" pitchFamily="2" charset="2"/>
              </a:rPr>
              <a:t> = ( sid, part_id, qty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These are in BCNF.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The decomposition is dependency preserving.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{ </a:t>
            </a:r>
            <a:r>
              <a:rPr lang="en-US" altLang="zh-TW" sz="2300" i="1">
                <a:sym typeface="Symbol" pitchFamily="2" charset="2"/>
              </a:rPr>
              <a:t>sname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  </a:t>
            </a:r>
            <a:r>
              <a:rPr lang="en-US" altLang="zh-TW" sz="2300" i="1">
                <a:sym typeface="Symbol" pitchFamily="2" charset="2"/>
              </a:rPr>
              <a:t>qty</a:t>
            </a:r>
            <a:r>
              <a:rPr lang="en-US" altLang="zh-TW" sz="2300">
                <a:sym typeface="Symbol" pitchFamily="2" charset="2"/>
              </a:rPr>
              <a:t> can be deduced from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i="1">
                <a:sym typeface="Symbol" pitchFamily="2" charset="2"/>
              </a:rPr>
              <a:t>sname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				(</a:t>
            </a:r>
            <a:r>
              <a:rPr lang="en-US" altLang="zh-TW" sz="2300" i="1">
                <a:sym typeface="Symbol" pitchFamily="2" charset="2"/>
              </a:rPr>
              <a:t>given</a:t>
            </a:r>
            <a:r>
              <a:rPr lang="en-US" altLang="zh-TW" sz="2300">
                <a:sym typeface="Symbol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300">
                <a:sym typeface="Symbol" pitchFamily="2" charset="2"/>
              </a:rPr>
              <a:t> { </a:t>
            </a:r>
            <a:r>
              <a:rPr lang="en-US" altLang="zh-TW" sz="2300" i="1">
                <a:sym typeface="Symbol" pitchFamily="2" charset="2"/>
              </a:rPr>
              <a:t>sname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  {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	(</a:t>
            </a:r>
            <a:r>
              <a:rPr lang="en-US" altLang="zh-TW" sz="2300" i="1">
                <a:sym typeface="Symbol" pitchFamily="2" charset="2"/>
              </a:rPr>
              <a:t>augmentation</a:t>
            </a:r>
            <a:r>
              <a:rPr lang="en-US" altLang="zh-TW" sz="2300">
                <a:sym typeface="Symbol" pitchFamily="2" charset="2"/>
              </a:rPr>
              <a:t> on (1))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300">
                <a:sym typeface="Symbol" pitchFamily="2" charset="2"/>
              </a:rPr>
              <a:t> {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  </a:t>
            </a:r>
            <a:r>
              <a:rPr lang="en-US" altLang="zh-TW" sz="2300" i="1">
                <a:sym typeface="Symbol" pitchFamily="2" charset="2"/>
              </a:rPr>
              <a:t>qty</a:t>
            </a:r>
            <a:r>
              <a:rPr lang="en-US" altLang="zh-TW" sz="2300">
                <a:sym typeface="Symbol" pitchFamily="2" charset="2"/>
              </a:rPr>
              <a:t>			(</a:t>
            </a:r>
            <a:r>
              <a:rPr lang="en-US" altLang="zh-TW" sz="2300" i="1">
                <a:sym typeface="Symbol" pitchFamily="2" charset="2"/>
              </a:rPr>
              <a:t>given</a:t>
            </a:r>
            <a:r>
              <a:rPr lang="en-US" altLang="zh-TW" sz="2300">
                <a:sym typeface="Symbol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and finally transitivity on (2) and (3).</a:t>
            </a:r>
          </a:p>
        </p:txBody>
      </p:sp>
      <p:grpSp>
        <p:nvGrpSpPr>
          <p:cNvPr id="99331" name="Group 3">
            <a:extLst>
              <a:ext uri="{FF2B5EF4-FFF2-40B4-BE49-F238E27FC236}">
                <a16:creationId xmlns:a16="http://schemas.microsoft.com/office/drawing/2014/main" id="{39213CE7-96B9-B246-81CF-4D183784A868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304800"/>
            <a:ext cx="4230687" cy="1676400"/>
            <a:chOff x="2903" y="318"/>
            <a:chExt cx="2736" cy="1011"/>
          </a:xfrm>
        </p:grpSpPr>
        <p:sp>
          <p:nvSpPr>
            <p:cNvPr id="99332" name="Line 4">
              <a:extLst>
                <a:ext uri="{FF2B5EF4-FFF2-40B4-BE49-F238E27FC236}">
                  <a16:creationId xmlns:a16="http://schemas.microsoft.com/office/drawing/2014/main" id="{6D5A053E-44A9-6A40-82D6-3FB47C26A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8" y="899"/>
              <a:ext cx="416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3" name="Line 5">
              <a:extLst>
                <a:ext uri="{FF2B5EF4-FFF2-40B4-BE49-F238E27FC236}">
                  <a16:creationId xmlns:a16="http://schemas.microsoft.com/office/drawing/2014/main" id="{A50A33AF-CE7D-BF4E-83D3-B6A12B66B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899"/>
              <a:ext cx="41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Line 6">
              <a:extLst>
                <a:ext uri="{FF2B5EF4-FFF2-40B4-BE49-F238E27FC236}">
                  <a16:creationId xmlns:a16="http://schemas.microsoft.com/office/drawing/2014/main" id="{6C5722EA-3154-A84D-888C-87372644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55" y="545"/>
              <a:ext cx="297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Line 7">
              <a:extLst>
                <a:ext uri="{FF2B5EF4-FFF2-40B4-BE49-F238E27FC236}">
                  <a16:creationId xmlns:a16="http://schemas.microsoft.com/office/drawing/2014/main" id="{7C29A0A5-F30B-5C4F-932C-2E9A36310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0" y="545"/>
              <a:ext cx="297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Rectangle 8">
              <a:extLst>
                <a:ext uri="{FF2B5EF4-FFF2-40B4-BE49-F238E27FC236}">
                  <a16:creationId xmlns:a16="http://schemas.microsoft.com/office/drawing/2014/main" id="{CC63781F-7352-DD44-BBF9-8490DB12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051"/>
              <a:ext cx="803" cy="278"/>
            </a:xfrm>
            <a:prstGeom prst="rect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SSP</a:t>
              </a:r>
            </a:p>
          </p:txBody>
        </p:sp>
        <p:sp>
          <p:nvSpPr>
            <p:cNvPr id="99337" name="Oval 9">
              <a:extLst>
                <a:ext uri="{FF2B5EF4-FFF2-40B4-BE49-F238E27FC236}">
                  <a16:creationId xmlns:a16="http://schemas.microsoft.com/office/drawing/2014/main" id="{2575239C-B21F-0C4C-905C-27FE839E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672"/>
              <a:ext cx="743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99338" name="Oval 10">
              <a:extLst>
                <a:ext uri="{FF2B5EF4-FFF2-40B4-BE49-F238E27FC236}">
                  <a16:creationId xmlns:a16="http://schemas.microsoft.com/office/drawing/2014/main" id="{302125EA-6966-3843-BD63-42E38F87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18"/>
              <a:ext cx="744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EA21B176-8FD8-5F4D-B826-EE03C7F3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18"/>
              <a:ext cx="744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99340" name="Oval 12">
              <a:extLst>
                <a:ext uri="{FF2B5EF4-FFF2-40B4-BE49-F238E27FC236}">
                  <a16:creationId xmlns:a16="http://schemas.microsoft.com/office/drawing/2014/main" id="{0D541AE1-72C8-8048-8F7E-744FB5D8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672"/>
              <a:ext cx="743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qty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>
            <a:extLst>
              <a:ext uri="{FF2B5EF4-FFF2-40B4-BE49-F238E27FC236}">
                <a16:creationId xmlns:a16="http://schemas.microsoft.com/office/drawing/2014/main" id="{4ED5A666-215E-3240-9865-BCD97479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202AE4-7539-3E46-ACB2-59983864F29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TW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36F2C294-9BBA-3C4F-A614-3545CA5F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4876800" cy="1311275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At a city, for a certain part, the supplier is unique: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city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 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part_id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Also,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city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B35262D-B0BE-E34B-9E13-B7B0EE4D8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8077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The relation is not in BCNF: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 is not trivial, and 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 is not a superkey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It is in 3NF: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 is in the candidate key of {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If we decompose into (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sid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,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city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) and (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sid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,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part_id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) we have BCNF, however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   {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city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,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part_id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} 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sid    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will not be preserved</a:t>
            </a:r>
            <a:r>
              <a:rPr lang="en-US" altLang="zh-TW" sz="2300">
                <a:sym typeface="Symbol" pitchFamily="2" charset="2"/>
              </a:rPr>
              <a:t>.</a:t>
            </a:r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D50F6F78-A97D-1946-9C37-5000572F4251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628650"/>
            <a:ext cx="4114800" cy="1962150"/>
            <a:chOff x="1104" y="1920"/>
            <a:chExt cx="3360" cy="1829"/>
          </a:xfrm>
        </p:grpSpPr>
        <p:sp>
          <p:nvSpPr>
            <p:cNvPr id="100358" name="Line 5">
              <a:extLst>
                <a:ext uri="{FF2B5EF4-FFF2-40B4-BE49-F238E27FC236}">
                  <a16:creationId xmlns:a16="http://schemas.microsoft.com/office/drawing/2014/main" id="{32E67A5A-3B7E-5C4E-BC09-ED45109A4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7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Line 6">
              <a:extLst>
                <a:ext uri="{FF2B5EF4-FFF2-40B4-BE49-F238E27FC236}">
                  <a16:creationId xmlns:a16="http://schemas.microsoft.com/office/drawing/2014/main" id="{4E7989DA-5729-2842-8E03-EF5B567DA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7">
              <a:extLst>
                <a:ext uri="{FF2B5EF4-FFF2-40B4-BE49-F238E27FC236}">
                  <a16:creationId xmlns:a16="http://schemas.microsoft.com/office/drawing/2014/main" id="{86DB036A-D917-D94B-88DC-F145E76EE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2304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8">
              <a:extLst>
                <a:ext uri="{FF2B5EF4-FFF2-40B4-BE49-F238E27FC236}">
                  <a16:creationId xmlns:a16="http://schemas.microsoft.com/office/drawing/2014/main" id="{90486558-E12C-9548-A0D0-CC32E0AA3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11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Rectangle 9">
              <a:extLst>
                <a:ext uri="{FF2B5EF4-FFF2-40B4-BE49-F238E27FC236}">
                  <a16:creationId xmlns:a16="http://schemas.microsoft.com/office/drawing/2014/main" id="{8170E171-144E-C046-B26E-6566AD1A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35"/>
              <a:ext cx="959" cy="385"/>
            </a:xfrm>
            <a:prstGeom prst="rect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000" b="1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100363" name="Oval 10">
              <a:extLst>
                <a:ext uri="{FF2B5EF4-FFF2-40B4-BE49-F238E27FC236}">
                  <a16:creationId xmlns:a16="http://schemas.microsoft.com/office/drawing/2014/main" id="{46830088-90D0-9649-A6F1-2BBCFAB49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959" cy="479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100364" name="Text Box 11">
              <a:extLst>
                <a:ext uri="{FF2B5EF4-FFF2-40B4-BE49-F238E27FC236}">
                  <a16:creationId xmlns:a16="http://schemas.microsoft.com/office/drawing/2014/main" id="{A0F713C4-053F-8C4A-9436-05F4E086F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407"/>
              <a:ext cx="100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100365" name="Rectangle 12">
              <a:extLst>
                <a:ext uri="{FF2B5EF4-FFF2-40B4-BE49-F238E27FC236}">
                  <a16:creationId xmlns:a16="http://schemas.microsoft.com/office/drawing/2014/main" id="{D8DA278F-135D-6D4A-B960-E307E1E2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360"/>
              <a:ext cx="481" cy="336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city</a:t>
              </a:r>
            </a:p>
          </p:txBody>
        </p:sp>
        <p:sp>
          <p:nvSpPr>
            <p:cNvPr id="100366" name="Rectangle 13">
              <a:extLst>
                <a:ext uri="{FF2B5EF4-FFF2-40B4-BE49-F238E27FC236}">
                  <a16:creationId xmlns:a16="http://schemas.microsoft.com/office/drawing/2014/main" id="{1EF92735-5C9D-314A-AC15-7C831105D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60"/>
              <a:ext cx="767" cy="336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100367" name="Rectangle 14">
              <a:extLst>
                <a:ext uri="{FF2B5EF4-FFF2-40B4-BE49-F238E27FC236}">
                  <a16:creationId xmlns:a16="http://schemas.microsoft.com/office/drawing/2014/main" id="{CD0FFA76-3AE2-FE41-B612-BAE617F9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60"/>
              <a:ext cx="529" cy="336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100368" name="Oval 15">
              <a:extLst>
                <a:ext uri="{FF2B5EF4-FFF2-40B4-BE49-F238E27FC236}">
                  <a16:creationId xmlns:a16="http://schemas.microsoft.com/office/drawing/2014/main" id="{488A9950-72A2-0C46-BF3F-072066F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962" cy="481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city</a:t>
              </a:r>
            </a:p>
          </p:txBody>
        </p:sp>
        <p:sp>
          <p:nvSpPr>
            <p:cNvPr id="100369" name="Oval 16">
              <a:extLst>
                <a:ext uri="{FF2B5EF4-FFF2-40B4-BE49-F238E27FC236}">
                  <a16:creationId xmlns:a16="http://schemas.microsoft.com/office/drawing/2014/main" id="{0407E543-C9D9-6F4A-BFB2-FA086221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2160"/>
              <a:ext cx="961" cy="481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sid</a:t>
              </a:r>
            </a:p>
          </p:txBody>
        </p:sp>
      </p:grpSp>
      <p:sp>
        <p:nvSpPr>
          <p:cNvPr id="100357" name="Rectangle 17">
            <a:extLst>
              <a:ext uri="{FF2B5EF4-FFF2-40B4-BE49-F238E27FC236}">
                <a16:creationId xmlns:a16="http://schemas.microsoft.com/office/drawing/2014/main" id="{D5C36153-2DAF-DD4D-845A-878392FC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457200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</a:rPr>
              <a:t>More Examples</a:t>
            </a:r>
            <a:endParaRPr kumimoji="0" lang="en-US" altLang="en-US" sz="2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>
            <a:extLst>
              <a:ext uri="{FF2B5EF4-FFF2-40B4-BE49-F238E27FC236}">
                <a16:creationId xmlns:a16="http://schemas.microsoft.com/office/drawing/2014/main" id="{8534C92B-9746-B34A-99CF-46A3889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72781-D860-1440-A6F9-F0D7D8F911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TW" sz="14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2BE45C6-21E8-1945-9828-B8201E309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Design Goals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F0047C3-EFDA-3941-92C5-F8148A47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700">
                <a:sym typeface="Symbol" pitchFamily="2" charset="2"/>
              </a:rPr>
              <a:t>Goal for a relational database design is: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BCNF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lossless join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Dependency preservation</a:t>
            </a:r>
          </a:p>
          <a:p>
            <a:pPr lvl="1" eaLnBrk="1" hangingPunct="1">
              <a:buFontTx/>
              <a:buNone/>
            </a:pPr>
            <a:endParaRPr lang="en-US" altLang="zh-TW" sz="2700">
              <a:sym typeface="Symbol" pitchFamily="2" charset="2"/>
            </a:endParaRPr>
          </a:p>
          <a:p>
            <a:pPr eaLnBrk="1" hangingPunct="1"/>
            <a:r>
              <a:rPr lang="en-US" altLang="zh-TW" sz="2700">
                <a:sym typeface="Symbol" pitchFamily="2" charset="2"/>
              </a:rPr>
              <a:t>If we cannot achieve this, we accept: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3NF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lossless join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Dependency preservation</a:t>
            </a:r>
          </a:p>
          <a:p>
            <a:pPr eaLnBrk="1" hangingPunct="1"/>
            <a:endParaRPr lang="zh-TW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99D08ABC-C5FE-E64C-BEBE-F68D9728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9CEBE-2F9F-5645-B40D-B5D7E64AC2D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graphicFrame>
        <p:nvGraphicFramePr>
          <p:cNvPr id="10405" name="Group 165">
            <a:extLst>
              <a:ext uri="{FF2B5EF4-FFF2-40B4-BE49-F238E27FC236}">
                <a16:creationId xmlns:a16="http://schemas.microsoft.com/office/drawing/2014/main" id="{71D965BF-6E0B-AC44-9340-99D0BA68D5CF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60960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344" name="Group 104">
            <a:extLst>
              <a:ext uri="{FF2B5EF4-FFF2-40B4-BE49-F238E27FC236}">
                <a16:creationId xmlns:a16="http://schemas.microsoft.com/office/drawing/2014/main" id="{486763D5-2452-414C-B4A0-A24B63D68F6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76600"/>
          <a:ext cx="51054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06" name="Group 166">
            <a:extLst>
              <a:ext uri="{FF2B5EF4-FFF2-40B4-BE49-F238E27FC236}">
                <a16:creationId xmlns:a16="http://schemas.microsoft.com/office/drawing/2014/main" id="{4A6FF05B-4E37-9C49-9C6F-2A2D15C2B0E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276600"/>
          <a:ext cx="1981200" cy="920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39" name="Line 160">
            <a:extLst>
              <a:ext uri="{FF2B5EF4-FFF2-40B4-BE49-F238E27FC236}">
                <a16:creationId xmlns:a16="http://schemas.microsoft.com/office/drawing/2014/main" id="{DFC92375-4470-5645-88BD-6BD08766A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5908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Line 161">
            <a:extLst>
              <a:ext uri="{FF2B5EF4-FFF2-40B4-BE49-F238E27FC236}">
                <a16:creationId xmlns:a16="http://schemas.microsoft.com/office/drawing/2014/main" id="{AC41CB4D-8081-8847-84F5-FAE738FF5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1981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Text Box 162">
            <a:extLst>
              <a:ext uri="{FF2B5EF4-FFF2-40B4-BE49-F238E27FC236}">
                <a16:creationId xmlns:a16="http://schemas.microsoft.com/office/drawing/2014/main" id="{4EF81EA9-FD50-7D41-9D2F-009DCCF1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6737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decomposition of a relation schema</a:t>
            </a:r>
            <a:r>
              <a:rPr lang="en-US" altLang="en-US" sz="2000"/>
              <a:t> R consists of replacing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relation schema by two (or more) relation schemas that each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contains a subset of attributes of R and together include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attributes in R</a:t>
            </a:r>
          </a:p>
        </p:txBody>
      </p:sp>
      <p:sp>
        <p:nvSpPr>
          <p:cNvPr id="22642" name="Text Box 167">
            <a:extLst>
              <a:ext uri="{FF2B5EF4-FFF2-40B4-BE49-F238E27FC236}">
                <a16:creationId xmlns:a16="http://schemas.microsoft.com/office/drawing/2014/main" id="{3A297C51-F54D-A349-9C54-CB5A1594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4524375"/>
            <a:ext cx="2962275" cy="5810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Functional dependency: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- rating determines Hourly_wages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6341</TotalTime>
  <Words>6591</Words>
  <Application>Microsoft Macintosh PowerPoint</Application>
  <PresentationFormat>如螢幕大小 (4:3)</PresentationFormat>
  <Paragraphs>1243</Paragraphs>
  <Slides>86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86</vt:i4>
      </vt:variant>
    </vt:vector>
  </HeadingPairs>
  <TitlesOfParts>
    <vt:vector size="94" baseType="lpstr">
      <vt:lpstr>Arial</vt:lpstr>
      <vt:lpstr>Perpetua</vt:lpstr>
      <vt:lpstr>Symbol</vt:lpstr>
      <vt:lpstr>Times New Roman</vt:lpstr>
      <vt:lpstr>Wingdings</vt:lpstr>
      <vt:lpstr>mystyle</vt:lpstr>
      <vt:lpstr>Worksheet</vt:lpstr>
      <vt:lpstr>Equation</vt:lpstr>
      <vt:lpstr>Schema Refinement and Normal Forms</vt:lpstr>
      <vt:lpstr>Motivation Example</vt:lpstr>
      <vt:lpstr>Motivation Example</vt:lpstr>
      <vt:lpstr>Motivation Example</vt:lpstr>
      <vt:lpstr>Motivation Example</vt:lpstr>
      <vt:lpstr>Motivation Example</vt:lpstr>
      <vt:lpstr>Problems caused by redundancy</vt:lpstr>
      <vt:lpstr>Decompositions</vt:lpstr>
      <vt:lpstr>PowerPoint 簡報</vt:lpstr>
      <vt:lpstr>Functional Dependencies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Closure of a set of FDs</vt:lpstr>
      <vt:lpstr>PowerPoint 簡報</vt:lpstr>
      <vt:lpstr>PowerPoint 簡報</vt:lpstr>
      <vt:lpstr>Proof of Armstrong’s Axioms (soundness)</vt:lpstr>
      <vt:lpstr>PowerPoint 簡報</vt:lpstr>
      <vt:lpstr>PowerPoint 簡報</vt:lpstr>
      <vt:lpstr>Additional rules</vt:lpstr>
      <vt:lpstr>PowerPoint 簡報</vt:lpstr>
      <vt:lpstr>PowerPoint 簡報</vt:lpstr>
      <vt:lpstr>PowerPoint 簡報</vt:lpstr>
      <vt:lpstr>Attribute Closure</vt:lpstr>
      <vt:lpstr>PowerPoint 簡報</vt:lpstr>
      <vt:lpstr>PowerPoint 簡報</vt:lpstr>
      <vt:lpstr>PowerPoint 簡報</vt:lpstr>
      <vt:lpstr>Relational Database Design</vt:lpstr>
      <vt:lpstr>PowerPoint 簡報</vt:lpstr>
      <vt:lpstr>PowerPoint 簡報</vt:lpstr>
      <vt:lpstr>PowerPoint 簡報</vt:lpstr>
      <vt:lpstr>PowerPoint 簡報</vt:lpstr>
      <vt:lpstr>PowerPoint 簡報</vt:lpstr>
      <vt:lpstr>Third Normal Form</vt:lpstr>
      <vt:lpstr>PowerPoint 簡報</vt:lpstr>
      <vt:lpstr>PowerPoint 簡報</vt:lpstr>
      <vt:lpstr>PowerPoint 簡報</vt:lpstr>
      <vt:lpstr>PowerPoint 簡報</vt:lpstr>
      <vt:lpstr>Decomposition</vt:lpstr>
      <vt:lpstr>PowerPoint 簡報</vt:lpstr>
      <vt:lpstr>PowerPoint 簡報</vt:lpstr>
      <vt:lpstr>PowerPoint 簡報</vt:lpstr>
      <vt:lpstr>Lossless Join Decomposition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Dependency Preservation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Normalization</vt:lpstr>
      <vt:lpstr>BCNF Decomposition</vt:lpstr>
      <vt:lpstr>PowerPoint 簡報</vt:lpstr>
      <vt:lpstr>PowerPoint 簡報</vt:lpstr>
      <vt:lpstr>PowerPoint 簡報</vt:lpstr>
      <vt:lpstr>PowerPoint 簡報</vt:lpstr>
      <vt:lpstr>Canonical Cover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3NF Synthesis Algorithm</vt:lpstr>
      <vt:lpstr>PowerPoint 簡報</vt:lpstr>
      <vt:lpstr>PowerPoint 簡報</vt:lpstr>
      <vt:lpstr>BCNF VS 3NF</vt:lpstr>
      <vt:lpstr>PowerPoint 簡報</vt:lpstr>
      <vt:lpstr>PowerPoint 簡報</vt:lpstr>
      <vt:lpstr>PowerPoint 簡報</vt:lpstr>
      <vt:lpstr>Design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83</cp:revision>
  <cp:lastPrinted>2019-03-05T08:59:55Z</cp:lastPrinted>
  <dcterms:created xsi:type="dcterms:W3CDTF">1601-01-01T00:00:00Z</dcterms:created>
  <dcterms:modified xsi:type="dcterms:W3CDTF">2020-03-09T09:32:33Z</dcterms:modified>
</cp:coreProperties>
</file>