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256" r:id="rId2"/>
    <p:sldId id="294" r:id="rId3"/>
    <p:sldId id="257" r:id="rId4"/>
    <p:sldId id="258" r:id="rId5"/>
    <p:sldId id="259" r:id="rId6"/>
    <p:sldId id="260" r:id="rId7"/>
    <p:sldId id="276" r:id="rId8"/>
    <p:sldId id="275" r:id="rId9"/>
    <p:sldId id="261" r:id="rId10"/>
    <p:sldId id="262" r:id="rId11"/>
    <p:sldId id="263" r:id="rId12"/>
    <p:sldId id="264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78" r:id="rId21"/>
    <p:sldId id="285" r:id="rId22"/>
    <p:sldId id="266" r:id="rId23"/>
    <p:sldId id="265" r:id="rId24"/>
    <p:sldId id="267" r:id="rId25"/>
    <p:sldId id="269" r:id="rId26"/>
    <p:sldId id="268" r:id="rId27"/>
    <p:sldId id="270" r:id="rId28"/>
    <p:sldId id="271" r:id="rId29"/>
    <p:sldId id="286" r:id="rId30"/>
    <p:sldId id="291" r:id="rId31"/>
    <p:sldId id="287" r:id="rId32"/>
    <p:sldId id="290" r:id="rId33"/>
    <p:sldId id="289" r:id="rId34"/>
    <p:sldId id="288" r:id="rId35"/>
    <p:sldId id="292" r:id="rId36"/>
    <p:sldId id="272" r:id="rId37"/>
    <p:sldId id="293" r:id="rId38"/>
    <p:sldId id="273" r:id="rId39"/>
    <p:sldId id="274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>
      <p:cViewPr varScale="1">
        <p:scale>
          <a:sx n="93" d="100"/>
          <a:sy n="93" d="100"/>
        </p:scale>
        <p:origin x="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26" Type="http://schemas.openxmlformats.org/officeDocument/2006/relationships/slide" Target="slides/slide32.xml"/><Relationship Id="rId3" Type="http://schemas.openxmlformats.org/officeDocument/2006/relationships/slide" Target="slides/slide7.xml"/><Relationship Id="rId21" Type="http://schemas.openxmlformats.org/officeDocument/2006/relationships/slide" Target="slides/slide2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2" Type="http://schemas.openxmlformats.org/officeDocument/2006/relationships/slide" Target="slides/slide6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5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5" Type="http://schemas.openxmlformats.org/officeDocument/2006/relationships/slide" Target="slides/slide9.xml"/><Relationship Id="rId15" Type="http://schemas.openxmlformats.org/officeDocument/2006/relationships/slide" Target="slides/slide20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10" Type="http://schemas.openxmlformats.org/officeDocument/2006/relationships/slide" Target="slides/slide15.xml"/><Relationship Id="rId19" Type="http://schemas.openxmlformats.org/officeDocument/2006/relationships/slide" Target="slides/slide25.xml"/><Relationship Id="rId31" Type="http://schemas.openxmlformats.org/officeDocument/2006/relationships/slide" Target="slides/slide37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8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F3EF65E3-7C98-E449-9D36-70BF9620D023}"/>
    <pc:docChg chg="custSel modSld">
      <pc:chgData name="Man Hon Wong (CSD)" userId="8fba6e85-6ca5-468f-9934-ec14d6b7184c" providerId="ADAL" clId="{F3EF65E3-7C98-E449-9D36-70BF9620D023}" dt="2020-02-23T09:44:23.886" v="2" actId="20577"/>
      <pc:docMkLst>
        <pc:docMk/>
      </pc:docMkLst>
      <pc:sldChg chg="modSp">
        <pc:chgData name="Man Hon Wong (CSD)" userId="8fba6e85-6ca5-468f-9934-ec14d6b7184c" providerId="ADAL" clId="{F3EF65E3-7C98-E449-9D36-70BF9620D023}" dt="2020-02-22T13:16:00.089" v="0" actId="33524"/>
        <pc:sldMkLst>
          <pc:docMk/>
          <pc:sldMk cId="0" sldId="273"/>
        </pc:sldMkLst>
        <pc:spChg chg="mod">
          <ac:chgData name="Man Hon Wong (CSD)" userId="8fba6e85-6ca5-468f-9934-ec14d6b7184c" providerId="ADAL" clId="{F3EF65E3-7C98-E449-9D36-70BF9620D023}" dt="2020-02-22T13:16:00.089" v="0" actId="33524"/>
          <ac:spMkLst>
            <pc:docMk/>
            <pc:sldMk cId="0" sldId="273"/>
            <ac:spMk id="52231" creationId="{11F692F5-8650-8A4C-ADC3-8E109F7D7FAA}"/>
          </ac:spMkLst>
        </pc:spChg>
      </pc:sldChg>
      <pc:sldChg chg="modSp">
        <pc:chgData name="Man Hon Wong (CSD)" userId="8fba6e85-6ca5-468f-9934-ec14d6b7184c" providerId="ADAL" clId="{F3EF65E3-7C98-E449-9D36-70BF9620D023}" dt="2020-02-23T09:44:23.886" v="2" actId="20577"/>
        <pc:sldMkLst>
          <pc:docMk/>
          <pc:sldMk cId="0" sldId="287"/>
        </pc:sldMkLst>
        <pc:spChg chg="mod">
          <ac:chgData name="Man Hon Wong (CSD)" userId="8fba6e85-6ca5-468f-9934-ec14d6b7184c" providerId="ADAL" clId="{F3EF65E3-7C98-E449-9D36-70BF9620D023}" dt="2020-02-23T09:44:23.886" v="2" actId="20577"/>
          <ac:spMkLst>
            <pc:docMk/>
            <pc:sldMk cId="0" sldId="287"/>
            <ac:spMk id="45061" creationId="{61DB066A-C2A4-6E49-A01B-5ADB98C056D0}"/>
          </ac:spMkLst>
        </pc:spChg>
        <pc:cxnChg chg="mod">
          <ac:chgData name="Man Hon Wong (CSD)" userId="8fba6e85-6ca5-468f-9934-ec14d6b7184c" providerId="ADAL" clId="{F3EF65E3-7C98-E449-9D36-70BF9620D023}" dt="2020-02-23T09:44:23.362" v="1" actId="20577"/>
          <ac:cxnSpMkLst>
            <pc:docMk/>
            <pc:sldMk cId="0" sldId="287"/>
            <ac:cxnSpMk id="45062" creationId="{A47368D2-5089-BD41-AA98-B18DE5A0277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3AB670C-52CD-1846-AA04-351AFB3FA1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05A7E25-DF0E-9945-9D24-E0D6B4D6F8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BDCA936-3B02-1E42-BEE0-4AC33E1577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180ED99-8ED0-6F49-A24E-EE2B0086EC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01CDDB20-6E8D-8C43-BA3F-E504D7A02B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A5EB4437-5C15-B84D-99ED-99235F186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smtClean="0"/>
            </a:lvl1pPr>
          </a:lstStyle>
          <a:p>
            <a:pPr>
              <a:defRPr/>
            </a:pPr>
            <a:fld id="{371DDFA1-5C33-9A4E-B957-3DD6A25C75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C0CEE-6B05-2B4B-A3A2-0E9B0A0BF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0141D0-4D77-EF41-A7DE-CD9477E63D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EE8109-8A3D-6C4F-AC0B-0DB54DA5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C0B87-AEF1-6847-9DFD-8AD54C5F3B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8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546978-C1FF-5448-8DBB-B437B383E3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BCE4A-24AE-2049-B013-33F7F10B33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5CF732-89CE-B647-85EF-FCDFFB205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EDE3B-7040-4644-B5EE-CCA199894F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819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759B49-16A6-0C42-BFBB-D9FA90A8A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200C54-D38C-E241-9919-82D851A7F2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4DE633-CBD5-4440-B64D-3CD7E2849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5BE4-CC4B-194F-9A80-8C065C6310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894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07893-64E1-8D44-A719-1544302456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6BE724-F2D9-C043-B879-F1DFA9D232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3C657-B73E-DF47-8743-0392B2CBE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39FD1-0FFD-4940-AC0C-A84C4ADB72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84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BDD871-78A1-E44B-9D57-0328A9297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98CD9-744F-CD4A-A13E-E263C08EA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CFA6F4-B3E7-A84D-9A0D-3FCBC46F9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A9A2-57A7-3B43-BC0B-E6110ADD37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3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F4A6F-F51C-C34D-9DE2-B86AF985F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38A40-2321-E14C-A57C-2B2A4CBC2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62D4D-CDC6-3941-97A7-3B2041407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95250-2E58-E240-AECB-ADBB831872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62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E4986A-65B7-BB40-A7E2-3182E26E1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690264-AAC1-A54E-BB4B-496E89AF17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FFF763-69D5-6B41-BD7E-9FBD90D2B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E75C-9216-AC46-9D88-D1DCDB6A97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3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DF8B9C-E202-7B46-8DB4-331C67B9F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C373A9-66D5-A143-B18D-94C50E816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35A7B2-F86D-784E-A231-489A6E9D1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AF535-0A04-3B48-86A8-5DF9C1E276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06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06F915-0FF7-7446-AEE4-F1D08B2F83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B93924-C026-EE47-BA5C-DFFE6E476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5BEE80-8068-2C43-B1F5-E19004FF4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25110-E881-E34B-9108-F33841ACEC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5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239D3-BEBC-4A40-A5A2-139434089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D7476-967F-9E4B-A621-356D6F735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B57F04-856F-B242-BD46-0C508B62B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13A4-D766-294A-A6A0-6CFA83EFD4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95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582EF-A1C6-5746-BB1F-08DA4F2E61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B53BF-FCCE-6644-9CCF-7605B7050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E3E1B3-C261-9140-B265-F8EC16C3E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87E3E-D49E-174C-A331-A1434ACBE2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46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B97AAB-3739-164A-BE8E-FA09A7726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20BD13-B9C3-A042-9954-A9C9303E6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E4113DA-E28A-2249-BD92-0D086DF31D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869AEEE-68B3-F04D-9A53-5FA39E53D5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80E8E9C-270E-0B48-9BB5-F15A8E8486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67E1DDB-7078-F444-B01D-D134A80F70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>
            <a:extLst>
              <a:ext uri="{FF2B5EF4-FFF2-40B4-BE49-F238E27FC236}">
                <a16:creationId xmlns:a16="http://schemas.microsoft.com/office/drawing/2014/main" id="{B87772EA-D45A-C545-A7DF-52F9BD89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A07736-03C9-404D-9793-2BD1CC45316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BE39102-4993-B14D-A152-2F5543DE31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Database Application Development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A8A5B18-D612-F442-BA4E-5203EA3673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E2A489E7-A915-CC4E-8F49-F17FE218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6FD84-1C86-A745-A769-FC003F601F9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1D933-3EEB-C542-8CF8-55FBC3377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Cursors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675FB8C-B064-5443-BABA-1A67B96B1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SQL relations are sets of records of arbitrary cardinality,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	How do we access records?</a:t>
            </a: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chemeClr val="bg2"/>
                </a:solidFill>
              </a:rPr>
              <a:t>	</a:t>
            </a:r>
            <a:r>
              <a:rPr lang="en-US" altLang="zh-TW" sz="2400"/>
              <a:t>Use </a:t>
            </a:r>
            <a:r>
              <a:rPr lang="en-US" altLang="zh-TW" sz="2400" b="1">
                <a:solidFill>
                  <a:schemeClr val="accent2"/>
                </a:solidFill>
              </a:rPr>
              <a:t>Cursor</a:t>
            </a:r>
          </a:p>
          <a:p>
            <a:pPr eaLnBrk="1" hangingPunct="1"/>
            <a:r>
              <a:rPr lang="en-US" altLang="zh-TW" sz="2400"/>
              <a:t>A cursor is a </a:t>
            </a:r>
            <a:r>
              <a:rPr lang="en-US" altLang="zh-TW" sz="2400" b="1"/>
              <a:t>pointer to</a:t>
            </a:r>
            <a:r>
              <a:rPr lang="en-US" altLang="zh-TW" sz="2400"/>
              <a:t> a row in the relation for which it is defined </a:t>
            </a:r>
          </a:p>
          <a:p>
            <a:pPr eaLnBrk="1" hangingPunct="1"/>
            <a:r>
              <a:rPr lang="en-US" altLang="zh-TW" sz="2400"/>
              <a:t>Can declare a cursor on a query statement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61FB3453-B630-8A46-9378-04773AFA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403725"/>
            <a:ext cx="6211888" cy="15113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 b="1">
                <a:latin typeface="Arial" panose="020B0604020202020204" pitchFamily="34" charset="0"/>
              </a:rPr>
              <a:t>EXEC SQL DECLARE</a:t>
            </a:r>
            <a:r>
              <a:rPr kumimoji="0" lang="en-US" altLang="zh-TW" sz="1600">
                <a:latin typeface="Arial" panose="020B0604020202020204" pitchFamily="34" charset="0"/>
              </a:rPr>
              <a:t> sinfo </a:t>
            </a:r>
            <a:r>
              <a:rPr kumimoji="0" lang="en-US" altLang="zh-TW" sz="1600" b="1">
                <a:latin typeface="Arial" panose="020B0604020202020204" pitchFamily="34" charset="0"/>
              </a:rPr>
              <a:t>CURSOR FOR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	</a:t>
            </a:r>
            <a:r>
              <a:rPr kumimoji="0" lang="en-US" altLang="zh-TW" sz="1600" b="1">
                <a:latin typeface="Arial" panose="020B0604020202020204" pitchFamily="34" charset="0"/>
              </a:rPr>
              <a:t>SELECT</a:t>
            </a:r>
            <a:r>
              <a:rPr kumimoji="0" lang="en-US" altLang="zh-TW" sz="1600">
                <a:latin typeface="Arial" panose="020B0604020202020204" pitchFamily="34" charset="0"/>
              </a:rPr>
              <a:t> S.sname, S.age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	</a:t>
            </a:r>
            <a:r>
              <a:rPr kumimoji="0" lang="en-US" altLang="zh-TW" sz="1600" b="1">
                <a:latin typeface="Arial" panose="020B0604020202020204" pitchFamily="34" charset="0"/>
              </a:rPr>
              <a:t>FROM</a:t>
            </a:r>
            <a:r>
              <a:rPr kumimoji="0" lang="en-US" altLang="zh-TW" sz="1600">
                <a:latin typeface="Arial" panose="020B0604020202020204" pitchFamily="34" charset="0"/>
              </a:rPr>
              <a:t> Sailors S, Boats B, Reserves R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	</a:t>
            </a:r>
            <a:r>
              <a:rPr kumimoji="0" lang="en-US" altLang="zh-TW" sz="1600" b="1">
                <a:latin typeface="Arial" panose="020B0604020202020204" pitchFamily="34" charset="0"/>
              </a:rPr>
              <a:t>WHERE</a:t>
            </a:r>
            <a:r>
              <a:rPr kumimoji="0" lang="en-US" altLang="zh-TW" sz="1600">
                <a:latin typeface="Arial" panose="020B0604020202020204" pitchFamily="34" charset="0"/>
              </a:rPr>
              <a:t> S.sid=R.sid AND R.bid=B.bid AND B.color=‘red’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	</a:t>
            </a:r>
            <a:r>
              <a:rPr kumimoji="0" lang="en-US" altLang="zh-TW" sz="1600" b="1">
                <a:latin typeface="Arial" panose="020B0604020202020204" pitchFamily="34" charset="0"/>
              </a:rPr>
              <a:t>ORDER BY</a:t>
            </a:r>
            <a:r>
              <a:rPr kumimoji="0" lang="en-US" altLang="zh-TW" sz="1600">
                <a:latin typeface="Arial" panose="020B0604020202020204" pitchFamily="34" charset="0"/>
              </a:rPr>
              <a:t> S.sname;</a:t>
            </a:r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B480BA6D-4953-4746-A71A-688134A7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C2FBB4-0296-3340-8CB4-C7A3F30167F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4578" name="Rectangle 4">
            <a:extLst>
              <a:ext uri="{FF2B5EF4-FFF2-40B4-BE49-F238E27FC236}">
                <a16:creationId xmlns:a16="http://schemas.microsoft.com/office/drawing/2014/main" id="{0559D19C-DDB7-9843-BD63-D1B96EA7F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altLang="zh-TW" sz="2000"/>
              <a:t>One can </a:t>
            </a:r>
            <a:r>
              <a:rPr lang="en-US" altLang="zh-TW" sz="2000" i="1">
                <a:solidFill>
                  <a:schemeClr val="accent2"/>
                </a:solidFill>
              </a:rPr>
              <a:t>open</a:t>
            </a:r>
            <a:r>
              <a:rPr lang="en-US" altLang="zh-TW" sz="2000" i="1"/>
              <a:t> </a:t>
            </a:r>
            <a:r>
              <a:rPr lang="en-US" altLang="zh-TW" sz="2000"/>
              <a:t>a cursor, and repeatedly </a:t>
            </a:r>
            <a:r>
              <a:rPr lang="en-US" altLang="zh-TW" sz="2000" i="1">
                <a:solidFill>
                  <a:schemeClr val="accent2"/>
                </a:solidFill>
              </a:rPr>
              <a:t>fetch</a:t>
            </a:r>
            <a:r>
              <a:rPr lang="en-US" altLang="zh-TW" sz="2000" i="1"/>
              <a:t> </a:t>
            </a:r>
            <a:r>
              <a:rPr lang="en-US" altLang="zh-TW" sz="2000"/>
              <a:t>a tuple to move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the cursor, until all tuples have been retrieved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 b="1">
                <a:solidFill>
                  <a:schemeClr val="accent2"/>
                </a:solidFill>
              </a:rPr>
              <a:t>OPEN</a:t>
            </a:r>
            <a:r>
              <a:rPr lang="en-US" altLang="zh-TW" sz="2000"/>
              <a:t> sinfo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/>
              <a:t>	When cursor sinfo is opened, it is positioned before the first row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/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 b="1">
                <a:solidFill>
                  <a:schemeClr val="accent2"/>
                </a:solidFill>
              </a:rPr>
              <a:t>FETCH</a:t>
            </a:r>
            <a:r>
              <a:rPr lang="en-US" altLang="zh-TW" sz="2000"/>
              <a:t> sinfo </a:t>
            </a:r>
            <a:r>
              <a:rPr lang="en-US" altLang="zh-TW" sz="2000" b="1">
                <a:solidFill>
                  <a:schemeClr val="accent2"/>
                </a:solidFill>
              </a:rPr>
              <a:t>INTO</a:t>
            </a:r>
            <a:r>
              <a:rPr lang="en-US" altLang="zh-TW" sz="2000"/>
              <a:t> :c_sname, :c_age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/>
              <a:t>	When the </a:t>
            </a:r>
            <a:r>
              <a:rPr lang="en-US" altLang="zh-TW" sz="2000" b="1"/>
              <a:t>FETCH</a:t>
            </a:r>
            <a:r>
              <a:rPr lang="en-US" altLang="zh-TW" sz="2000"/>
              <a:t> is executed, sinfo is pointing to the next row (1</a:t>
            </a:r>
            <a:r>
              <a:rPr lang="en-US" altLang="zh-TW" sz="2000" baseline="30000"/>
              <a:t>st</a:t>
            </a:r>
            <a:r>
              <a:rPr lang="en-US" altLang="zh-TW" sz="2000"/>
              <a:t> row when the </a:t>
            </a:r>
            <a:r>
              <a:rPr lang="en-US" altLang="zh-TW" sz="2000" b="1"/>
              <a:t>FETCH</a:t>
            </a:r>
            <a:r>
              <a:rPr lang="en-US" altLang="zh-TW" sz="2000"/>
              <a:t> is executed for the first time) 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/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Char char="-"/>
            </a:pPr>
            <a:r>
              <a:rPr lang="en-US" altLang="zh-TW" sz="2000"/>
              <a:t>When we are done, we should </a:t>
            </a:r>
            <a:r>
              <a:rPr lang="en-US" altLang="zh-TW" sz="2000" i="1"/>
              <a:t>close </a:t>
            </a:r>
            <a:r>
              <a:rPr lang="en-US" altLang="zh-TW" sz="2000"/>
              <a:t>the cursor 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2000" b="1"/>
              <a:t>     </a:t>
            </a:r>
            <a:r>
              <a:rPr lang="en-US" altLang="zh-TW" sz="2000" b="1">
                <a:solidFill>
                  <a:schemeClr val="accent2"/>
                </a:solidFill>
              </a:rPr>
              <a:t>CLOSE</a:t>
            </a:r>
            <a:r>
              <a:rPr lang="en-US" altLang="zh-TW" sz="2000"/>
              <a:t> sinfo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200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TW" sz="2000"/>
              <a:t>Use a special clause, </a:t>
            </a:r>
            <a:r>
              <a:rPr lang="en-US" altLang="zh-TW" sz="2000" b="1">
                <a:solidFill>
                  <a:schemeClr val="accent2"/>
                </a:solidFill>
              </a:rPr>
              <a:t>ORDER BY</a:t>
            </a:r>
            <a:r>
              <a:rPr lang="en-US" altLang="zh-TW" sz="2000"/>
              <a:t>, to control the order in which tuples are returned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r>
              <a:rPr lang="en-US" altLang="zh-TW" sz="1800"/>
              <a:t>	</a:t>
            </a:r>
            <a:r>
              <a:rPr lang="en-US" altLang="zh-TW" sz="1800" b="1"/>
              <a:t>note</a:t>
            </a:r>
            <a:r>
              <a:rPr lang="en-US" altLang="zh-TW" sz="1800"/>
              <a:t>: Fields in </a:t>
            </a:r>
            <a:r>
              <a:rPr lang="en-US" altLang="zh-TW" sz="1800" b="1"/>
              <a:t>ORDER BY</a:t>
            </a:r>
            <a:r>
              <a:rPr lang="en-US" altLang="zh-TW" sz="1800"/>
              <a:t> clause must also appear in </a:t>
            </a:r>
            <a:r>
              <a:rPr lang="en-US" altLang="zh-TW" sz="1800" b="1"/>
              <a:t>SELECT</a:t>
            </a:r>
            <a:r>
              <a:rPr lang="en-US" altLang="zh-TW" sz="1800"/>
              <a:t> clause</a:t>
            </a:r>
          </a:p>
          <a:p>
            <a:pPr marL="800100" lvl="1" indent="-342900" eaLnBrk="1" hangingPunct="1">
              <a:lnSpc>
                <a:spcPct val="90000"/>
              </a:lnSpc>
              <a:buFont typeface="Symbol" pitchFamily="2" charset="2"/>
              <a:buNone/>
            </a:pPr>
            <a:endParaRPr lang="en-US" altLang="zh-TW" sz="180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TW" sz="2000"/>
              <a:t>See p.191 of your textbook for some more properties of cursors.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EF0B179-A2D9-D042-847A-7604BF3B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printf(</a:t>
            </a:r>
            <a:r>
              <a:rPr lang="en-US" altLang="en-US" sz="1800"/>
              <a:t>“</a:t>
            </a:r>
            <a:r>
              <a:rPr lang="en-US" altLang="en-US" sz="1800"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/>
              <a:t>”</a:t>
            </a:r>
            <a:r>
              <a:rPr lang="en-US" altLang="en-US" sz="1800"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/>
              <a:t>‘</a:t>
            </a:r>
            <a:r>
              <a:rPr lang="en-US" altLang="en-US" sz="1800">
                <a:latin typeface="Arial Unicode MS" panose="020B0604020202020204" pitchFamily="34" charset="-128"/>
              </a:rPr>
              <a:t>02000</a:t>
            </a:r>
            <a:r>
              <a:rPr lang="en-US" altLang="en-US" sz="1800"/>
              <a:t>’</a:t>
            </a:r>
            <a:r>
              <a:rPr lang="en-US" altLang="en-US" sz="1800"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latin typeface="Arial Unicode MS" panose="020B0604020202020204" pitchFamily="34" charset="-128"/>
            </a:endParaRPr>
          </a:p>
        </p:txBody>
      </p:sp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9D418BA1-4A30-8749-BE28-134CEEB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35969-98E5-834D-BA52-62088C8395C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607112C-2796-3B49-9FC1-056CF7A5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2A2F6F06-0E67-2F4A-A94A-B56F4E1A7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FA0B553-1578-3E47-9D7C-33217CF80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	printf(</a:t>
            </a:r>
            <a:r>
              <a:rPr lang="en-US" altLang="en-US" sz="1800"/>
              <a:t>“</a:t>
            </a:r>
            <a:r>
              <a:rPr lang="en-US" altLang="en-US" sz="1800"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/>
              <a:t>”</a:t>
            </a:r>
            <a:r>
              <a:rPr lang="en-US" altLang="en-US" sz="1800"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/>
              <a:t>‘</a:t>
            </a:r>
            <a:r>
              <a:rPr lang="en-US" altLang="en-US" sz="1800">
                <a:latin typeface="Arial Unicode MS" panose="020B0604020202020204" pitchFamily="34" charset="-128"/>
              </a:rPr>
              <a:t>02000</a:t>
            </a:r>
            <a:r>
              <a:rPr lang="en-US" altLang="en-US" sz="1800"/>
              <a:t>’</a:t>
            </a:r>
            <a:r>
              <a:rPr lang="en-US" altLang="en-US" sz="1800"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latin typeface="Arial Unicode MS" panose="020B0604020202020204" pitchFamily="34" charset="-128"/>
            </a:endParaRP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411415C5-415E-9641-BAE9-6F197CBF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04A7D-57BA-154D-9270-2BCFDBA263F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3F01C2E-E6F7-BF4C-A5D5-C2B0B9742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6628" name="Text Box 8">
            <a:extLst>
              <a:ext uri="{FF2B5EF4-FFF2-40B4-BE49-F238E27FC236}">
                <a16:creationId xmlns:a16="http://schemas.microsoft.com/office/drawing/2014/main" id="{E0F56A20-FE08-664A-BB8E-738F2501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225" y="1208088"/>
            <a:ext cx="20367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Variable used by SQL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to signify an error</a:t>
            </a:r>
          </a:p>
        </p:txBody>
      </p:sp>
      <p:cxnSp>
        <p:nvCxnSpPr>
          <p:cNvPr id="26629" name="Straight Arrow Connector 2">
            <a:extLst>
              <a:ext uri="{FF2B5EF4-FFF2-40B4-BE49-F238E27FC236}">
                <a16:creationId xmlns:a16="http://schemas.microsoft.com/office/drawing/2014/main" id="{B5B9F244-DF89-BE47-BB92-E3D44D5810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71800" y="1401763"/>
            <a:ext cx="3273425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0" name="Rectangle 4">
            <a:extLst>
              <a:ext uri="{FF2B5EF4-FFF2-40B4-BE49-F238E27FC236}">
                <a16:creationId xmlns:a16="http://schemas.microsoft.com/office/drawing/2014/main" id="{D72D1955-C026-0F42-A2B1-523A5D03C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2209800" cy="312738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FC3753BC-673F-2144-824F-9E1A4247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5A9E2013-85FB-BD49-BAC0-181A3A65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8AC6E8-8277-EA43-A479-2CFB51BAACB1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4EB039D-9894-2348-869B-85CE10BE4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56A9E82A-F6E1-9F48-888C-FE531E984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Rectangle 1">
            <a:extLst>
              <a:ext uri="{FF2B5EF4-FFF2-40B4-BE49-F238E27FC236}">
                <a16:creationId xmlns:a16="http://schemas.microsoft.com/office/drawing/2014/main" id="{6E8F888B-74E8-4546-829B-9ACE1AB0B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5181600" cy="9144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7654" name="TextBox 2">
            <a:extLst>
              <a:ext uri="{FF2B5EF4-FFF2-40B4-BE49-F238E27FC236}">
                <a16:creationId xmlns:a16="http://schemas.microsoft.com/office/drawing/2014/main" id="{0FB0132B-34A1-D847-B8C1-18004A356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1608138"/>
            <a:ext cx="2092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variables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here can be used inside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SQL statements</a:t>
            </a:r>
          </a:p>
        </p:txBody>
      </p:sp>
      <p:cxnSp>
        <p:nvCxnSpPr>
          <p:cNvPr id="27655" name="Straight Arrow Connector 4">
            <a:extLst>
              <a:ext uri="{FF2B5EF4-FFF2-40B4-BE49-F238E27FC236}">
                <a16:creationId xmlns:a16="http://schemas.microsoft.com/office/drawing/2014/main" id="{5C16A73E-9534-D844-A545-1E95C70B3EF3}"/>
              </a:ext>
            </a:extLst>
          </p:cNvPr>
          <p:cNvCxnSpPr>
            <a:cxnSpLocks noChangeShapeType="1"/>
            <a:stCxn id="27654" idx="1"/>
          </p:cNvCxnSpPr>
          <p:nvPr/>
        </p:nvCxnSpPr>
        <p:spPr bwMode="auto">
          <a:xfrm flipH="1" flipV="1">
            <a:off x="5943600" y="2022475"/>
            <a:ext cx="498475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25D5C96D-82F9-464B-97E2-A6BBFEBD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295889C3-C46D-D944-9E35-5DC73102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B3327-E6F7-B24B-A1E8-624E063649F2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08CF036-9D53-3B4B-A17B-EAD84C093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C2AEE8FB-5B3B-954F-82CA-169D9FC32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Rectangle 1">
            <a:extLst>
              <a:ext uri="{FF2B5EF4-FFF2-40B4-BE49-F238E27FC236}">
                <a16:creationId xmlns:a16="http://schemas.microsoft.com/office/drawing/2014/main" id="{D71CA4D7-9CFF-4243-A311-533A6260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25908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8" name="TextBox 2">
            <a:extLst>
              <a:ext uri="{FF2B5EF4-FFF2-40B4-BE49-F238E27FC236}">
                <a16:creationId xmlns:a16="http://schemas.microsoft.com/office/drawing/2014/main" id="{A1CDFABB-BD84-474B-96E7-9E30F5BC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2133600"/>
            <a:ext cx="26765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A random value is assigned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into the variable c_minrating.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(Assume we have a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function which can generate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a random rating value.)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cxnSp>
        <p:nvCxnSpPr>
          <p:cNvPr id="28679" name="Straight Arrow Connector 4">
            <a:extLst>
              <a:ext uri="{FF2B5EF4-FFF2-40B4-BE49-F238E27FC236}">
                <a16:creationId xmlns:a16="http://schemas.microsoft.com/office/drawing/2014/main" id="{5715518A-2A62-DA4A-90C6-543AE27F9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29000" y="2590800"/>
            <a:ext cx="2428875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29568CE-D967-A84D-85B0-4D778D2C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63600B22-E5DD-C442-949D-87BB01FC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060A5C-FA92-2A47-86BE-59AFC225E531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2E7F729-0CA1-1944-B447-04F74CD51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B260060B-E9A0-D447-A7B9-80EDD6F525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Rectangle 1">
            <a:extLst>
              <a:ext uri="{FF2B5EF4-FFF2-40B4-BE49-F238E27FC236}">
                <a16:creationId xmlns:a16="http://schemas.microsoft.com/office/drawing/2014/main" id="{943B1ACE-6A11-4748-A5DE-3CFBC461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43200"/>
            <a:ext cx="4572000" cy="1447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702" name="TextBox 2">
            <a:extLst>
              <a:ext uri="{FF2B5EF4-FFF2-40B4-BE49-F238E27FC236}">
                <a16:creationId xmlns:a16="http://schemas.microsoft.com/office/drawing/2014/main" id="{D06E0453-5D8A-2B47-B4E0-017A1553F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3124200"/>
            <a:ext cx="2619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sinfo is declared as a cursor,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points to the result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SQL statement.</a:t>
            </a:r>
          </a:p>
        </p:txBody>
      </p:sp>
      <p:cxnSp>
        <p:nvCxnSpPr>
          <p:cNvPr id="29703" name="Straight Arrow Connector 4">
            <a:extLst>
              <a:ext uri="{FF2B5EF4-FFF2-40B4-BE49-F238E27FC236}">
                <a16:creationId xmlns:a16="http://schemas.microsoft.com/office/drawing/2014/main" id="{98BC669B-764F-5047-B247-A1E2EE34F61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657600" y="2971800"/>
            <a:ext cx="2135188" cy="284163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4" name="Right Brace 9">
            <a:extLst>
              <a:ext uri="{FF2B5EF4-FFF2-40B4-BE49-F238E27FC236}">
                <a16:creationId xmlns:a16="http://schemas.microsoft.com/office/drawing/2014/main" id="{B5433026-5219-C54F-AB05-DFF16991E19A}"/>
              </a:ext>
            </a:extLst>
          </p:cNvPr>
          <p:cNvSpPr>
            <a:spLocks/>
          </p:cNvSpPr>
          <p:nvPr/>
        </p:nvSpPr>
        <p:spPr bwMode="auto">
          <a:xfrm>
            <a:off x="4495800" y="3200400"/>
            <a:ext cx="1524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9705" name="Straight Arrow Connector 11">
            <a:extLst>
              <a:ext uri="{FF2B5EF4-FFF2-40B4-BE49-F238E27FC236}">
                <a16:creationId xmlns:a16="http://schemas.microsoft.com/office/drawing/2014/main" id="{C45A6E24-3F2E-E54D-8813-1D518FC2870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724400" y="3657600"/>
            <a:ext cx="1143000" cy="1524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BA13AD-7E28-944E-9CD7-0353F6E5F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177E557A-2D0E-824F-A231-B3C061CA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EDAAE1-9552-544E-9798-62869E687E33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E3180D5-6CB0-1641-8541-BF3F14D2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B1AA4DDD-6319-3A42-817F-5C001C9C8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Rectangle 1">
            <a:extLst>
              <a:ext uri="{FF2B5EF4-FFF2-40B4-BE49-F238E27FC236}">
                <a16:creationId xmlns:a16="http://schemas.microsoft.com/office/drawing/2014/main" id="{64D3A69B-EF37-E845-B737-EF73435B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67200"/>
            <a:ext cx="25908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6" name="TextBox 2">
            <a:extLst>
              <a:ext uri="{FF2B5EF4-FFF2-40B4-BE49-F238E27FC236}">
                <a16:creationId xmlns:a16="http://schemas.microsoft.com/office/drawing/2014/main" id="{0C953EDA-E367-BB4F-B15C-D2CD8D13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70338"/>
            <a:ext cx="26463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cursor will be positioned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before the first row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results.</a:t>
            </a:r>
          </a:p>
        </p:txBody>
      </p:sp>
      <p:cxnSp>
        <p:nvCxnSpPr>
          <p:cNvPr id="30727" name="Straight Arrow Connector 4">
            <a:extLst>
              <a:ext uri="{FF2B5EF4-FFF2-40B4-BE49-F238E27FC236}">
                <a16:creationId xmlns:a16="http://schemas.microsoft.com/office/drawing/2014/main" id="{1AB91C2F-D811-024B-92B5-97F4BD1F66F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52800" y="4419600"/>
            <a:ext cx="19050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CC604458-99EB-C14F-99B5-8731680B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72203992-260C-524A-8A2F-5F53F2FA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13F04-A30C-0F44-8A2A-0C017104202E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4E1843E-6549-9340-A277-BDA71F31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55A2FC96-ACB7-5441-8632-212C5B2D4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Rectangle 1">
            <a:extLst>
              <a:ext uri="{FF2B5EF4-FFF2-40B4-BE49-F238E27FC236}">
                <a16:creationId xmlns:a16="http://schemas.microsoft.com/office/drawing/2014/main" id="{89B70B1C-8C92-4444-BBCD-5C778069D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51054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1750" name="TextBox 2">
            <a:extLst>
              <a:ext uri="{FF2B5EF4-FFF2-40B4-BE49-F238E27FC236}">
                <a16:creationId xmlns:a16="http://schemas.microsoft.com/office/drawing/2014/main" id="{4DEDF4AC-F621-9A46-8FAA-78D602C3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646488"/>
            <a:ext cx="40290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cursor will be advanced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the next row. Then the value of the 1</a:t>
            </a:r>
            <a:r>
              <a:rPr lang="en-US" altLang="en-US" sz="1600" baseline="30000">
                <a:solidFill>
                  <a:srgbClr val="FF0000"/>
                </a:solidFill>
              </a:rPr>
              <a:t>st</a:t>
            </a:r>
            <a:r>
              <a:rPr lang="en-US" altLang="en-US" sz="1600">
                <a:solidFill>
                  <a:srgbClr val="FF0000"/>
                </a:solidFill>
              </a:rPr>
              <a:t> attribute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will be put into c_sname and the value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2</a:t>
            </a:r>
            <a:r>
              <a:rPr lang="en-US" altLang="en-US" sz="1600" baseline="30000">
                <a:solidFill>
                  <a:srgbClr val="FF0000"/>
                </a:solidFill>
              </a:rPr>
              <a:t>nd</a:t>
            </a:r>
            <a:r>
              <a:rPr lang="en-US" altLang="en-US" sz="1600">
                <a:solidFill>
                  <a:srgbClr val="FF0000"/>
                </a:solidFill>
              </a:rPr>
              <a:t> attribute will be put into c_age.</a:t>
            </a:r>
          </a:p>
        </p:txBody>
      </p:sp>
      <p:cxnSp>
        <p:nvCxnSpPr>
          <p:cNvPr id="31751" name="Straight Arrow Connector 4">
            <a:extLst>
              <a:ext uri="{FF2B5EF4-FFF2-40B4-BE49-F238E27FC236}">
                <a16:creationId xmlns:a16="http://schemas.microsoft.com/office/drawing/2014/main" id="{883369CB-CBDA-D244-A8B3-274F08DA438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24200" y="4267200"/>
            <a:ext cx="1295400" cy="5334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94A0173-18E6-9945-B5AF-6F3430CD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0459A5F9-15BC-CA4E-9BEF-D9EC4738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341CFF-71DF-C442-A1A2-99E6B043864F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7C5DFAC-19C1-1F4F-999D-1FB08716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6F87AA89-0641-944A-A93A-65C7DB39FF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Rectangle 1">
            <a:extLst>
              <a:ext uri="{FF2B5EF4-FFF2-40B4-BE49-F238E27FC236}">
                <a16:creationId xmlns:a16="http://schemas.microsoft.com/office/drawing/2014/main" id="{B7C87BD5-AEB9-6549-A53F-C18A0448B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1600"/>
            <a:ext cx="49530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2774" name="TextBox 2">
            <a:extLst>
              <a:ext uri="{FF2B5EF4-FFF2-40B4-BE49-F238E27FC236}">
                <a16:creationId xmlns:a16="http://schemas.microsoft.com/office/drawing/2014/main" id="{7A7DC70A-B51E-9B44-852E-4BDB818B8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19488"/>
            <a:ext cx="318135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Print out c_sname and c_age.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Note that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 %s is the descriptor for strings.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 %d is the descriptor for integers.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     \n is newline.</a:t>
            </a:r>
          </a:p>
        </p:txBody>
      </p:sp>
      <p:cxnSp>
        <p:nvCxnSpPr>
          <p:cNvPr id="32775" name="Straight Arrow Connector 4">
            <a:extLst>
              <a:ext uri="{FF2B5EF4-FFF2-40B4-BE49-F238E27FC236}">
                <a16:creationId xmlns:a16="http://schemas.microsoft.com/office/drawing/2014/main" id="{E7999EC4-2F50-534D-9AE5-FBE57D213D6C}"/>
              </a:ext>
            </a:extLst>
          </p:cNvPr>
          <p:cNvCxnSpPr>
            <a:cxnSpLocks noChangeShapeType="1"/>
            <a:stCxn id="32774" idx="2"/>
          </p:cNvCxnSpPr>
          <p:nvPr/>
        </p:nvCxnSpPr>
        <p:spPr bwMode="auto">
          <a:xfrm flipH="1">
            <a:off x="6172200" y="4841875"/>
            <a:ext cx="752475" cy="492125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B88C8F-EFFB-384E-BD1B-AD50D712E00D}"/>
              </a:ext>
            </a:extLst>
          </p:cNvPr>
          <p:cNvSpPr/>
          <p:nvPr/>
        </p:nvSpPr>
        <p:spPr bwMode="auto">
          <a:xfrm>
            <a:off x="533400" y="1600200"/>
            <a:ext cx="81534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1A77E-6185-694B-AF60-0D753CF6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Client-server Model</a:t>
            </a:r>
            <a:endParaRPr lang="en-US" dirty="0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D1F95A26-D7C7-6849-80AA-30E90BEE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2533B-658F-2440-A45F-870CCAA48C3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cxnSp>
        <p:nvCxnSpPr>
          <p:cNvPr id="15364" name="Straight Arrow Connector 5">
            <a:extLst>
              <a:ext uri="{FF2B5EF4-FFF2-40B4-BE49-F238E27FC236}">
                <a16:creationId xmlns:a16="http://schemas.microsoft.com/office/drawing/2014/main" id="{7C4F87C6-55EB-3B43-95FD-CD11A8D8A8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2290763"/>
            <a:ext cx="44196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5" name="Straight Arrow Connector 8">
            <a:extLst>
              <a:ext uri="{FF2B5EF4-FFF2-40B4-BE49-F238E27FC236}">
                <a16:creationId xmlns:a16="http://schemas.microsoft.com/office/drawing/2014/main" id="{4530C699-C0AF-9A4B-9855-8502F2825A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747963"/>
            <a:ext cx="44196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6" name="TextBox 6">
            <a:extLst>
              <a:ext uri="{FF2B5EF4-FFF2-40B4-BE49-F238E27FC236}">
                <a16:creationId xmlns:a16="http://schemas.microsoft.com/office/drawing/2014/main" id="{6A82E96B-D7CF-F343-A736-D994D116D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1828800"/>
            <a:ext cx="76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SQL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BD307F10-6F34-3748-B497-AC43250DB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19400"/>
            <a:ext cx="96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Result</a:t>
            </a:r>
          </a:p>
        </p:txBody>
      </p:sp>
      <p:sp>
        <p:nvSpPr>
          <p:cNvPr id="15368" name="TextBox 11">
            <a:extLst>
              <a:ext uri="{FF2B5EF4-FFF2-40B4-BE49-F238E27FC236}">
                <a16:creationId xmlns:a16="http://schemas.microsoft.com/office/drawing/2014/main" id="{B7A480EF-3573-2346-8477-675594E4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00363"/>
            <a:ext cx="2054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Client program</a:t>
            </a:r>
          </a:p>
        </p:txBody>
      </p:sp>
      <p:sp>
        <p:nvSpPr>
          <p:cNvPr id="15369" name="TextBox 12">
            <a:extLst>
              <a:ext uri="{FF2B5EF4-FFF2-40B4-BE49-F238E27FC236}">
                <a16:creationId xmlns:a16="http://schemas.microsoft.com/office/drawing/2014/main" id="{0AA1CE7E-C54C-BC48-87B7-693502E82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2900363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SQL server</a:t>
            </a:r>
          </a:p>
        </p:txBody>
      </p:sp>
      <p:pic>
        <p:nvPicPr>
          <p:cNvPr id="15370" name="Picture 4">
            <a:extLst>
              <a:ext uri="{FF2B5EF4-FFF2-40B4-BE49-F238E27FC236}">
                <a16:creationId xmlns:a16="http://schemas.microsoft.com/office/drawing/2014/main" id="{96EC7CA7-A8B7-3545-B29F-CA4D277B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8988"/>
            <a:ext cx="94773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5">
            <a:extLst>
              <a:ext uri="{FF2B5EF4-FFF2-40B4-BE49-F238E27FC236}">
                <a16:creationId xmlns:a16="http://schemas.microsoft.com/office/drawing/2014/main" id="{1076A581-1FB0-0146-BB96-770E70248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2020888"/>
            <a:ext cx="69532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2" name="Content Placeholder 2">
            <a:extLst>
              <a:ext uri="{FF2B5EF4-FFF2-40B4-BE49-F238E27FC236}">
                <a16:creationId xmlns:a16="http://schemas.microsoft.com/office/drawing/2014/main" id="{8160639A-1799-5F47-BAC6-37CCA0F8B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038600"/>
            <a:ext cx="7772400" cy="2057400"/>
          </a:xfrm>
        </p:spPr>
        <p:txBody>
          <a:bodyPr/>
          <a:lstStyle/>
          <a:p>
            <a:r>
              <a:rPr lang="en-US" altLang="en-US" sz="2400"/>
              <a:t>The program running on the client machine sends SQL statements to the database server.</a:t>
            </a:r>
          </a:p>
          <a:p>
            <a:r>
              <a:rPr lang="en-US" altLang="en-US" sz="2400"/>
              <a:t>The results of the SQL statements will be returned to the client.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4D3CC9A-F4CA-E24A-8532-306613FE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455AFCAF-806D-AD49-92E6-93427894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1CE08-C8F8-D943-A522-5618477FC291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483A8B1-1C13-014A-9219-2AE8FE0B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grpSp>
        <p:nvGrpSpPr>
          <p:cNvPr id="33796" name="Group 6">
            <a:extLst>
              <a:ext uri="{FF2B5EF4-FFF2-40B4-BE49-F238E27FC236}">
                <a16:creationId xmlns:a16="http://schemas.microsoft.com/office/drawing/2014/main" id="{55CC900A-6562-C643-B578-D30C0AFDF7B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410200"/>
            <a:ext cx="4414838" cy="366713"/>
            <a:chOff x="2688" y="3480"/>
            <a:chExt cx="2781" cy="231"/>
          </a:xfrm>
        </p:grpSpPr>
        <p:sp>
          <p:nvSpPr>
            <p:cNvPr id="33798" name="Line 4">
              <a:extLst>
                <a:ext uri="{FF2B5EF4-FFF2-40B4-BE49-F238E27FC236}">
                  <a16:creationId xmlns:a16="http://schemas.microsoft.com/office/drawing/2014/main" id="{8ABADAD0-A4EE-4E40-9777-B95121682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3600"/>
              <a:ext cx="13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Text Box 5">
              <a:extLst>
                <a:ext uri="{FF2B5EF4-FFF2-40B4-BE49-F238E27FC236}">
                  <a16:creationId xmlns:a16="http://schemas.microsoft.com/office/drawing/2014/main" id="{224BCB1B-73D0-1543-B72F-6735A3391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480"/>
              <a:ext cx="14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02000 = No more data</a:t>
              </a:r>
            </a:p>
          </p:txBody>
        </p:sp>
      </p:grpSp>
      <p:sp>
        <p:nvSpPr>
          <p:cNvPr id="33797" name="Rectangle 2">
            <a:extLst>
              <a:ext uri="{FF2B5EF4-FFF2-40B4-BE49-F238E27FC236}">
                <a16:creationId xmlns:a16="http://schemas.microsoft.com/office/drawing/2014/main" id="{13A4203E-A566-0D4C-831E-3959ACCA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3200400" cy="366713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5B43A2B4-5B74-A84C-8E19-CFC17CEFF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772400" cy="5181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SQLSTATE[6];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 short c_minrating; float 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c_minrating = random();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DECLARE sinfo CURSOR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SELECT S.sname, S.age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FROM Sailors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WHERE S.rating &gt; :c_minrating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ORDER BY S.sname;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OPEN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EXEC SQL FETCH sinfo INTO :c_sname, :c_age;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	printf(</a:t>
            </a:r>
            <a:r>
              <a:rPr lang="en-US" altLang="en-US" sz="1800">
                <a:solidFill>
                  <a:srgbClr val="000000"/>
                </a:solidFill>
              </a:rPr>
              <a:t>“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%s is %d years old\n</a:t>
            </a:r>
            <a:r>
              <a:rPr lang="en-US" altLang="en-US" sz="1800">
                <a:solidFill>
                  <a:srgbClr val="000000"/>
                </a:solidFill>
              </a:rPr>
              <a:t>”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, c_sname, c_age);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} while (SQLSTATE != </a:t>
            </a:r>
            <a:r>
              <a:rPr lang="en-US" altLang="en-US" sz="1800">
                <a:solidFill>
                  <a:srgbClr val="000000"/>
                </a:solidFill>
              </a:rPr>
              <a:t>‘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02000</a:t>
            </a:r>
            <a:r>
              <a:rPr lang="en-US" altLang="en-US" sz="1800">
                <a:solidFill>
                  <a:srgbClr val="000000"/>
                </a:solidFill>
              </a:rPr>
              <a:t>’</a:t>
            </a: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 Unicode MS" panose="020B0604020202020204" pitchFamily="34" charset="-128"/>
              </a:rPr>
              <a:t>EXEC SQL CLOSE sinfo;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C24CBF18-33A1-954B-B755-DAD906AA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914127-622F-4842-8621-6D4CF6AD44E1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C251AB9-B0C3-E744-968C-D0BE2393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>
                <a:solidFill>
                  <a:srgbClr val="000099"/>
                </a:solidFill>
              </a:rPr>
              <a:t>Embedding SQL in C: An Example</a:t>
            </a: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E68A294D-3A43-014D-A20F-F409F7E28C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-111125"/>
            <a:ext cx="2209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Rectangle 1">
            <a:extLst>
              <a:ext uri="{FF2B5EF4-FFF2-40B4-BE49-F238E27FC236}">
                <a16:creationId xmlns:a16="http://schemas.microsoft.com/office/drawing/2014/main" id="{CDD5D193-6459-694D-A20C-A7D7291C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26670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2" name="TextBox 2">
            <a:extLst>
              <a:ext uri="{FF2B5EF4-FFF2-40B4-BE49-F238E27FC236}">
                <a16:creationId xmlns:a16="http://schemas.microsoft.com/office/drawing/2014/main" id="{69BB4D57-5C5D-2041-B10A-6C4913446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757863"/>
            <a:ext cx="1520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Close the cursor</a:t>
            </a:r>
          </a:p>
        </p:txBody>
      </p:sp>
      <p:cxnSp>
        <p:nvCxnSpPr>
          <p:cNvPr id="34823" name="Straight Arrow Connector 4">
            <a:extLst>
              <a:ext uri="{FF2B5EF4-FFF2-40B4-BE49-F238E27FC236}">
                <a16:creationId xmlns:a16="http://schemas.microsoft.com/office/drawing/2014/main" id="{63DF4BFB-A52A-9741-A26B-6DF30E713D9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581400" y="5926138"/>
            <a:ext cx="2438400" cy="17462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45AD61A7-593E-654D-A93F-E5AC9C81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D4680-2748-954E-9989-B36F175F4FC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DE56EBB-979C-1149-9C14-68D78756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Dynamic SQL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4D3F73E-5519-E64B-9063-DC6CA35B8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2400"/>
              <a:t>SQL query strings are not always known at compile time (e.g., spreadsheet, graphical DBMS frontend): Allow construction of SQL statements on-the-fly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Example: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96999E44-FFC0-9E40-B84B-29DFC4C11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130675"/>
            <a:ext cx="6186488" cy="14319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char c_sqlstring[]=</a:t>
            </a:r>
            <a:br>
              <a:rPr lang="en-US" altLang="en-US" sz="2000">
                <a:latin typeface="Arial Unicode MS" panose="020B0604020202020204" pitchFamily="34" charset="-128"/>
              </a:rPr>
            </a:br>
            <a:r>
              <a:rPr lang="en-US" altLang="en-US" sz="2000">
                <a:latin typeface="Arial Unicode MS" panose="020B0604020202020204" pitchFamily="34" charset="-128"/>
              </a:rPr>
              <a:t>{</a:t>
            </a:r>
            <a:r>
              <a:rPr lang="en-US" altLang="en-US" sz="2000"/>
              <a:t>“</a:t>
            </a:r>
            <a:r>
              <a:rPr lang="en-US" altLang="en-US" sz="2000">
                <a:latin typeface="Arial Unicode MS" panose="020B0604020202020204" pitchFamily="34" charset="-128"/>
              </a:rPr>
              <a:t>DELETE FROM Sailors WHERE rating&gt;5</a:t>
            </a:r>
            <a:r>
              <a:rPr lang="en-US" altLang="en-US" sz="2000"/>
              <a:t>”</a:t>
            </a:r>
            <a:r>
              <a:rPr lang="en-US" altLang="en-US" sz="2000">
                <a:latin typeface="Arial Unicode MS" panose="020B0604020202020204" pitchFamily="34" charset="-128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EXEC SQL PREPARE readytogo FROM :c_sqlstring;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Arial Unicode MS" panose="020B0604020202020204" pitchFamily="34" charset="-128"/>
              </a:rPr>
              <a:t>EXEC SQL EXECUTE readytogo;</a:t>
            </a:r>
            <a:endParaRPr lang="en-US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8521C3D9-1FCE-8443-96E6-98A97DB8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0DAA1E-DF50-EF42-91CF-C3A75AE6AFE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A40B3ED-CC33-8044-8837-A6EF3220B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/>
              <a:t>Database API: Alternative to embedding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A10AE84-438A-CE4A-A710-D39AF19B9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Rather than modify compiler, add library with database calls (API)</a:t>
            </a:r>
            <a:endParaRPr lang="en-US" altLang="zh-TW" sz="2400" i="1"/>
          </a:p>
          <a:p>
            <a:pPr eaLnBrk="1" hangingPunct="1"/>
            <a:r>
              <a:rPr lang="en-US" altLang="zh-TW" sz="2400"/>
              <a:t>Special standardized interface: procedures/objects.</a:t>
            </a:r>
          </a:p>
          <a:p>
            <a:pPr eaLnBrk="1" hangingPunct="1"/>
            <a:r>
              <a:rPr lang="en-US" altLang="zh-TW" sz="2400"/>
              <a:t>Pass SQL strings from language, presents result sets in a language-friendly way.</a:t>
            </a:r>
          </a:p>
          <a:p>
            <a:pPr eaLnBrk="1" hangingPunct="1"/>
            <a:r>
              <a:rPr lang="en-US" altLang="zh-TW" sz="2400"/>
              <a:t>Microsoft’s ODBC (Open Database Connectivity) becoming C/C++ standard on Windows.</a:t>
            </a:r>
          </a:p>
          <a:p>
            <a:pPr eaLnBrk="1" hangingPunct="1"/>
            <a:r>
              <a:rPr lang="en-US" altLang="zh-TW" sz="2400"/>
              <a:t>Sun’s JDBC (Java Database Connectivity): a Java equivalent.</a:t>
            </a:r>
          </a:p>
          <a:p>
            <a:pPr eaLnBrk="1" hangingPunct="1"/>
            <a:r>
              <a:rPr lang="en-US" altLang="zh-TW" sz="2400"/>
              <a:t>DBMS-independent at both source code and executable level.</a:t>
            </a:r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5AAF9009-5205-0B4F-B4FC-3114AEFA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E27F1-74C4-B54F-B220-120292DE89E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66377A4-BAD0-594F-8073-E14E7206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8534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/>
              <a:t>Provides a collection of object classes that allows SQL access of databases</a:t>
            </a:r>
          </a:p>
          <a:p>
            <a:pPr eaLnBrk="1" hangingPunct="1"/>
            <a:r>
              <a:rPr lang="en-US" altLang="zh-TW" sz="2800"/>
              <a:t>Advantages of this approach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a:	executables can be DBMS-independent (while for embedded SQL, only source code can be DBMS-independent)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b:	SQL statement can be constructed at run time: ideal for dynamic SQL</a:t>
            </a:r>
          </a:p>
          <a:p>
            <a:pPr eaLnBrk="1" hangingPunct="1"/>
            <a:r>
              <a:rPr lang="en-US" altLang="zh-TW" sz="2800"/>
              <a:t>Where is the magic?</a:t>
            </a:r>
          </a:p>
          <a:p>
            <a:pPr eaLnBrk="1" hangingPunct="1">
              <a:buFontTx/>
              <a:buNone/>
            </a:pPr>
            <a:r>
              <a:rPr lang="en-US" altLang="zh-TW" sz="2800"/>
              <a:t>	Driver: a level of indirection.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>
            <a:extLst>
              <a:ext uri="{FF2B5EF4-FFF2-40B4-BE49-F238E27FC236}">
                <a16:creationId xmlns:a16="http://schemas.microsoft.com/office/drawing/2014/main" id="{7838C607-419A-7B41-B278-2145BF9C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4699CA-9429-D44E-8961-6882B6C721B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38914" name="AutoShape 2">
            <a:extLst>
              <a:ext uri="{FF2B5EF4-FFF2-40B4-BE49-F238E27FC236}">
                <a16:creationId xmlns:a16="http://schemas.microsoft.com/office/drawing/2014/main" id="{DF568C0C-1E99-2D40-B754-96DB7B54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1905000" cy="762000"/>
          </a:xfrm>
          <a:prstGeom prst="flowChartAlternateProcess">
            <a:avLst/>
          </a:prstGeom>
          <a:solidFill>
            <a:srgbClr val="D5AB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38915" name="AutoShape 3">
            <a:extLst>
              <a:ext uri="{FF2B5EF4-FFF2-40B4-BE49-F238E27FC236}">
                <a16:creationId xmlns:a16="http://schemas.microsoft.com/office/drawing/2014/main" id="{DE937542-BCC8-CC41-A292-03385CD9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524000"/>
            <a:ext cx="2438400" cy="762000"/>
          </a:xfrm>
          <a:prstGeom prst="flowChartAlternateProcess">
            <a:avLst/>
          </a:prstGeom>
          <a:solidFill>
            <a:srgbClr val="D5AB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Driver Manager</a:t>
            </a:r>
          </a:p>
        </p:txBody>
      </p:sp>
      <p:sp>
        <p:nvSpPr>
          <p:cNvPr id="38916" name="AutoShape 4">
            <a:extLst>
              <a:ext uri="{FF2B5EF4-FFF2-40B4-BE49-F238E27FC236}">
                <a16:creationId xmlns:a16="http://schemas.microsoft.com/office/drawing/2014/main" id="{5C441F72-8F76-F54A-B197-AA68735F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2438400" cy="762000"/>
          </a:xfrm>
          <a:prstGeom prst="flowChartAlternateProcess">
            <a:avLst/>
          </a:prstGeom>
          <a:solidFill>
            <a:srgbClr val="FFD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Informix Driver</a:t>
            </a:r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64B6C7B8-762A-8743-9961-48B4AE55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4200"/>
            <a:ext cx="2438400" cy="762000"/>
          </a:xfrm>
          <a:prstGeom prst="flowChartAlternateProcess">
            <a:avLst/>
          </a:prstGeom>
          <a:solidFill>
            <a:srgbClr val="FFD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Sybase Driver</a:t>
            </a:r>
          </a:p>
        </p:txBody>
      </p:sp>
      <p:sp>
        <p:nvSpPr>
          <p:cNvPr id="38918" name="AutoShape 6">
            <a:extLst>
              <a:ext uri="{FF2B5EF4-FFF2-40B4-BE49-F238E27FC236}">
                <a16:creationId xmlns:a16="http://schemas.microsoft.com/office/drawing/2014/main" id="{428691F1-162A-454C-BEAD-111C04580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2438400" cy="762000"/>
          </a:xfrm>
          <a:prstGeom prst="flowChartAlternateProcess">
            <a:avLst/>
          </a:prstGeom>
          <a:solidFill>
            <a:srgbClr val="FFD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Oracle Driver</a:t>
            </a:r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ED0CFDA9-A0A8-9F4D-B335-6979EDA79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59103B74-8064-0243-A010-CBF353F9C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E2759A55-094D-B747-8440-74F254EBBC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19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2309D2BE-10B9-1245-9592-62F8C2F64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194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3C7D5070-2971-FC4E-BECF-9B9B4D69B6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819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AutoShape 12">
            <a:extLst>
              <a:ext uri="{FF2B5EF4-FFF2-40B4-BE49-F238E27FC236}">
                <a16:creationId xmlns:a16="http://schemas.microsoft.com/office/drawing/2014/main" id="{A2C4AF8F-1A42-3E41-9F22-3DF494A1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2286000" cy="1371600"/>
          </a:xfrm>
          <a:prstGeom prst="flowChartMagneticDisk">
            <a:avLst/>
          </a:prstGeom>
          <a:solidFill>
            <a:srgbClr val="FFE7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Sybase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Data Source</a:t>
            </a:r>
          </a:p>
        </p:txBody>
      </p:sp>
      <p:sp>
        <p:nvSpPr>
          <p:cNvPr id="38925" name="AutoShape 13">
            <a:extLst>
              <a:ext uri="{FF2B5EF4-FFF2-40B4-BE49-F238E27FC236}">
                <a16:creationId xmlns:a16="http://schemas.microsoft.com/office/drawing/2014/main" id="{FF94393B-7B95-154F-B9CF-BF1D283E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2286000" cy="1371600"/>
          </a:xfrm>
          <a:prstGeom prst="flowChartMagneticDisk">
            <a:avLst/>
          </a:prstGeom>
          <a:solidFill>
            <a:srgbClr val="FFE7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Informix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Data Source</a:t>
            </a:r>
          </a:p>
        </p:txBody>
      </p:sp>
      <p:sp>
        <p:nvSpPr>
          <p:cNvPr id="38926" name="AutoShape 14">
            <a:extLst>
              <a:ext uri="{FF2B5EF4-FFF2-40B4-BE49-F238E27FC236}">
                <a16:creationId xmlns:a16="http://schemas.microsoft.com/office/drawing/2014/main" id="{BF7FA5F4-C2B5-ED48-B851-3B32FA9D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95800"/>
            <a:ext cx="2286000" cy="1371600"/>
          </a:xfrm>
          <a:prstGeom prst="flowChartMagneticDisk">
            <a:avLst/>
          </a:prstGeom>
          <a:solidFill>
            <a:srgbClr val="FFE7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Oracle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en-US" sz="2200">
                <a:latin typeface="Arial" panose="020B0604020202020204" pitchFamily="34" charset="0"/>
              </a:rPr>
              <a:t>Data Source</a:t>
            </a:r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BB3DE635-6648-6344-8E5D-96125BFB5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86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0733D96C-2706-8B4A-B2C0-353A418CC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86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C5A683C7-FE35-5646-BD84-647D4A3B1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08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2F50C251-C36D-7242-8575-CCC0407A7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/>
              <a:t>JDBC Architecture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7B256C85-45AC-6E4F-AC53-E3F69746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332AD-401F-5F45-B8F8-0ED8AECFA12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39938" name="Rectangle 5">
            <a:extLst>
              <a:ext uri="{FF2B5EF4-FFF2-40B4-BE49-F238E27FC236}">
                <a16:creationId xmlns:a16="http://schemas.microsoft.com/office/drawing/2014/main" id="{0FAC8DD1-A203-A042-82CB-414A4913C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  <a:noFill/>
        </p:spPr>
        <p:txBody>
          <a:bodyPr/>
          <a:lstStyle/>
          <a:p>
            <a:pPr marL="381000" indent="-381000" eaLnBrk="1" hangingPunct="1"/>
            <a:r>
              <a:rPr lang="en-US" altLang="zh-TW" sz="2000"/>
              <a:t>JDBC Architectural components and their main functionalities</a:t>
            </a:r>
          </a:p>
          <a:p>
            <a:pPr marL="381000" indent="-381000" eaLnBrk="1" hangingPunct="1">
              <a:buFontTx/>
              <a:buNone/>
            </a:pPr>
            <a:endParaRPr lang="en-US" altLang="zh-TW" sz="800"/>
          </a:p>
          <a:p>
            <a:pPr marL="800100" lvl="1" indent="-342900" eaLnBrk="1" hangingPunct="1">
              <a:buFont typeface="Wingdings" pitchFamily="2" charset="2"/>
              <a:buAutoNum type="alphaLcPeriod"/>
            </a:pPr>
            <a:r>
              <a:rPr lang="en-US" altLang="zh-TW" sz="2000" b="1"/>
              <a:t>Application</a:t>
            </a:r>
            <a:r>
              <a:rPr lang="en-US" altLang="zh-TW" sz="2000"/>
              <a:t>: submits SQL statements (which will be translated into function calls), and get the results back</a:t>
            </a:r>
          </a:p>
          <a:p>
            <a:pPr marL="800100" lvl="1" indent="-342900" eaLnBrk="1" hangingPunct="1">
              <a:buFont typeface="Wingdings" pitchFamily="2" charset="2"/>
              <a:buNone/>
            </a:pPr>
            <a:endParaRPr lang="en-US" altLang="zh-TW" sz="700" b="1"/>
          </a:p>
          <a:p>
            <a:pPr marL="800100" lvl="1" indent="-342900" eaLnBrk="1" hangingPunct="1">
              <a:buFont typeface="Wingdings" pitchFamily="2" charset="2"/>
              <a:buAutoNum type="alphaLcPeriod" startAt="2"/>
            </a:pPr>
            <a:r>
              <a:rPr lang="en-US" altLang="zh-TW" sz="2000" b="1"/>
              <a:t>Driver manager</a:t>
            </a:r>
            <a:r>
              <a:rPr lang="en-US" altLang="zh-TW" sz="2000"/>
              <a:t>: load driver and pass function calls from the </a:t>
            </a:r>
          </a:p>
          <a:p>
            <a:pPr marL="800100" lvl="1" indent="-342900" eaLnBrk="1" hangingPunct="1">
              <a:buFontTx/>
              <a:buNone/>
            </a:pPr>
            <a:r>
              <a:rPr lang="en-US" altLang="zh-TW" sz="2000"/>
              <a:t>	application to drivers</a:t>
            </a:r>
          </a:p>
          <a:p>
            <a:pPr marL="800100" lvl="1" indent="-342900" eaLnBrk="1" hangingPunct="1">
              <a:buFontTx/>
              <a:buNone/>
            </a:pPr>
            <a:endParaRPr lang="en-US" altLang="zh-TW" sz="700" b="1"/>
          </a:p>
          <a:p>
            <a:pPr marL="800100" lvl="1" indent="-342900" eaLnBrk="1" hangingPunct="1">
              <a:buFont typeface="Wingdings" pitchFamily="2" charset="2"/>
              <a:buAutoNum type="alphaLcPeriod" startAt="3"/>
            </a:pPr>
            <a:r>
              <a:rPr lang="en-US" altLang="zh-TW" sz="2000" b="1"/>
              <a:t>Driver(s)</a:t>
            </a:r>
            <a:r>
              <a:rPr lang="en-US" altLang="zh-TW" sz="2000"/>
              <a:t>: set up connection with the data sources, passes</a:t>
            </a:r>
          </a:p>
          <a:p>
            <a:pPr marL="800100" lvl="1" indent="-342900" eaLnBrk="1" hangingPunct="1">
              <a:buFontTx/>
              <a:buNone/>
            </a:pPr>
            <a:r>
              <a:rPr lang="en-US" altLang="zh-TW" sz="2000"/>
              <a:t>	requests and returns results, and translation of data and error</a:t>
            </a:r>
          </a:p>
          <a:p>
            <a:pPr marL="800100" lvl="1" indent="-342900" eaLnBrk="1" hangingPunct="1">
              <a:buFontTx/>
              <a:buNone/>
            </a:pPr>
            <a:r>
              <a:rPr lang="en-US" altLang="zh-TW" sz="2000"/>
              <a:t>	format</a:t>
            </a:r>
          </a:p>
          <a:p>
            <a:pPr marL="800100" lvl="1" indent="-342900" eaLnBrk="1" hangingPunct="1">
              <a:buFontTx/>
              <a:buNone/>
            </a:pPr>
            <a:endParaRPr lang="en-US" altLang="zh-TW" sz="700" b="1"/>
          </a:p>
          <a:p>
            <a:pPr marL="800100" lvl="1" indent="-342900" eaLnBrk="1" hangingPunct="1">
              <a:buFont typeface="Wingdings" pitchFamily="2" charset="2"/>
              <a:buAutoNum type="alphaLcPeriod" startAt="4"/>
            </a:pPr>
            <a:r>
              <a:rPr lang="en-US" altLang="zh-TW" sz="2000" b="1"/>
              <a:t>Data source</a:t>
            </a:r>
            <a:r>
              <a:rPr lang="en-US" altLang="zh-TW" sz="2000"/>
              <a:t>: process commands from and returns results to the </a:t>
            </a:r>
          </a:p>
          <a:p>
            <a:pPr marL="800100" lvl="1" indent="-342900" eaLnBrk="1" hangingPunct="1">
              <a:buFontTx/>
              <a:buNone/>
            </a:pPr>
            <a:r>
              <a:rPr lang="en-US" altLang="zh-TW" sz="2000"/>
              <a:t>	corresponding driver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>
            <a:extLst>
              <a:ext uri="{FF2B5EF4-FFF2-40B4-BE49-F238E27FC236}">
                <a16:creationId xmlns:a16="http://schemas.microsoft.com/office/drawing/2014/main" id="{7CF271E7-4084-F04F-994E-D58E931A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F2522-731D-614D-8A02-C199FF5C9B0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23DFD32-E029-574D-A0E3-F979822FF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458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/>
              <a:t>To access data source (i.e., database) we must</a:t>
            </a:r>
          </a:p>
          <a:p>
            <a:pPr eaLnBrk="1" hangingPunct="1">
              <a:buFontTx/>
              <a:buNone/>
            </a:pPr>
            <a:endParaRPr lang="en-US" altLang="zh-TW" sz="600"/>
          </a:p>
          <a:p>
            <a:pPr eaLnBrk="1" hangingPunct="1"/>
            <a:r>
              <a:rPr lang="en-US" altLang="zh-TW" sz="2000"/>
              <a:t>load a driver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	</a:t>
            </a:r>
            <a:r>
              <a:rPr lang="en-US" altLang="zh-TW" sz="2000" b="1"/>
              <a:t>API </a:t>
            </a:r>
            <a:r>
              <a:rPr lang="en-US" altLang="zh-TW" sz="2000"/>
              <a:t>call: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chemeClr val="bg2"/>
                </a:solidFill>
              </a:rPr>
              <a:t>	DriverManager.registerDriver(</a:t>
            </a: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chemeClr val="bg2"/>
                </a:solidFill>
              </a:rPr>
              <a:t> </a:t>
            </a:r>
            <a:r>
              <a:rPr lang="en-US" altLang="zh-TW" sz="2000">
                <a:solidFill>
                  <a:srgbClr val="A50021"/>
                </a:solidFill>
              </a:rPr>
              <a:t>&lt;driver name&gt;</a:t>
            </a: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chemeClr val="bg2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chemeClr val="bg2"/>
                </a:solidFill>
              </a:rPr>
              <a:t>	</a:t>
            </a:r>
            <a:endParaRPr lang="en-US" altLang="zh-TW" sz="600"/>
          </a:p>
          <a:p>
            <a:pPr eaLnBrk="1" hangingPunct="1"/>
            <a:r>
              <a:rPr lang="en-US" altLang="zh-TW" sz="2000"/>
              <a:t>set up a connection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	</a:t>
            </a:r>
            <a:r>
              <a:rPr lang="en-US" altLang="zh-TW" sz="2000" b="1"/>
              <a:t>API</a:t>
            </a:r>
            <a:r>
              <a:rPr lang="en-US" altLang="zh-TW" sz="2000"/>
              <a:t> call:</a:t>
            </a:r>
            <a:r>
              <a:rPr lang="en-US" altLang="zh-TW" sz="2000">
                <a:solidFill>
                  <a:schemeClr val="bg2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chemeClr val="bg2"/>
                </a:solidFill>
              </a:rPr>
              <a:t>     Connection conn =</a:t>
            </a:r>
          </a:p>
          <a:p>
            <a:pPr eaLnBrk="1" hangingPunct="1">
              <a:buFontTx/>
              <a:buNone/>
            </a:pPr>
            <a:r>
              <a:rPr lang="en-US" altLang="zh-TW" sz="2000">
                <a:solidFill>
                  <a:schemeClr val="bg2"/>
                </a:solidFill>
              </a:rPr>
              <a:t>	      DriverManager.getConnection( </a:t>
            </a:r>
            <a:r>
              <a:rPr lang="en-US" altLang="zh-TW" sz="2000">
                <a:solidFill>
                  <a:srgbClr val="A50021"/>
                </a:solidFill>
              </a:rPr>
              <a:t>url, uid, pwd</a:t>
            </a:r>
            <a:r>
              <a:rPr lang="en-US" altLang="zh-TW" sz="2000">
                <a:solidFill>
                  <a:schemeClr val="bg2"/>
                </a:solidFill>
              </a:rPr>
              <a:t> );</a:t>
            </a:r>
          </a:p>
          <a:p>
            <a:pPr eaLnBrk="1" hangingPunct="1">
              <a:buFontTx/>
              <a:buNone/>
            </a:pPr>
            <a:endParaRPr lang="en-US" altLang="zh-TW" sz="2000">
              <a:solidFill>
                <a:schemeClr val="bg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000"/>
              <a:t>	url contains information about the driver, and the database to be connected. uid and pwd are userid and password of a user.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1B2F68A-C178-924D-A131-8393D49D4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(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oracle.jdbc.driver.OracleDriver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Connection conn =      DriverManager.getConnection(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jdbc:oracle:oci8:@db00.cse.cuhk.edu.hk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,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scott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,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tiger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String query =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 b="1"/>
              <a:t>SELECT</a:t>
            </a:r>
            <a:r>
              <a:rPr lang="en-US" altLang="zh-TW" sz="2000"/>
              <a:t> name, rating </a:t>
            </a:r>
            <a:r>
              <a:rPr lang="en-US" altLang="zh-TW" sz="2000" b="1"/>
              <a:t>FROM</a:t>
            </a:r>
            <a:r>
              <a:rPr lang="en-US" altLang="zh-TW" sz="2000"/>
              <a:t> Sailors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/>
              <a:t>// </a:t>
            </a:r>
            <a:r>
              <a:rPr lang="en-US" altLang="zh-TW" sz="2000"/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String s = rs.getString(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name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Int n = rs.getInt(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rating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System.out.println( s +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}</a:t>
            </a:r>
            <a:endParaRPr lang="zh-TW" altLang="en-US" sz="2000"/>
          </a:p>
        </p:txBody>
      </p:sp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F92D5B4E-FABF-634A-B91E-588591D6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E5B1F0-44B2-6A42-B856-F7C405D5D9B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D670B-48B8-C340-B499-213A66ED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29B7DE5-9E18-2D45-B3EE-E2BCF424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5506BA05-D750-914E-BED4-88F1CD63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45A61D-7AFE-BC45-BBB0-4756D32CF99F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0FAB1-5D9D-2048-B8A2-669C28C2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3012" name="Rectangle 1">
            <a:extLst>
              <a:ext uri="{FF2B5EF4-FFF2-40B4-BE49-F238E27FC236}">
                <a16:creationId xmlns:a16="http://schemas.microsoft.com/office/drawing/2014/main" id="{CA40F72C-37A8-A145-A10C-CD852CC99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4191000" cy="6096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3" name="TextBox 2">
            <a:extLst>
              <a:ext uri="{FF2B5EF4-FFF2-40B4-BE49-F238E27FC236}">
                <a16:creationId xmlns:a16="http://schemas.microsoft.com/office/drawing/2014/main" id="{5C537F22-AF5C-C149-B81A-98D4822E4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58938"/>
            <a:ext cx="1412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Loading driver</a:t>
            </a:r>
          </a:p>
        </p:txBody>
      </p:sp>
      <p:cxnSp>
        <p:nvCxnSpPr>
          <p:cNvPr id="43014" name="Straight Arrow Connector 5">
            <a:extLst>
              <a:ext uri="{FF2B5EF4-FFF2-40B4-BE49-F238E27FC236}">
                <a16:creationId xmlns:a16="http://schemas.microsoft.com/office/drawing/2014/main" id="{AB31C87B-8EE8-784D-8325-AFCDDFF12D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24400" y="1828800"/>
            <a:ext cx="9144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D76FBB38-7D14-874E-AE78-BB8D429B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284DC-7B49-F84A-A8ED-2F5A7C01FBE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4997F49-D939-3745-AFF6-4D9FB39B8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SQL in Application Code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A7546597-DBBF-2945-8187-F2A4B3874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400"/>
              <a:t>SQL </a:t>
            </a:r>
            <a:r>
              <a:rPr lang="en-US" altLang="zh-TW" sz="2800"/>
              <a:t>commands can be called from within a host language (e.g., </a:t>
            </a:r>
            <a:r>
              <a:rPr lang="en-US" altLang="zh-TW" sz="2400"/>
              <a:t>C++</a:t>
            </a:r>
            <a:r>
              <a:rPr lang="en-US" altLang="zh-TW" sz="2800"/>
              <a:t> or </a:t>
            </a:r>
            <a:r>
              <a:rPr lang="en-US" altLang="zh-TW" sz="2400"/>
              <a:t>Java</a:t>
            </a:r>
            <a:r>
              <a:rPr lang="en-US" altLang="zh-TW" sz="2800"/>
              <a:t>) program.</a:t>
            </a:r>
          </a:p>
          <a:p>
            <a:pPr lvl="1" eaLnBrk="1" hangingPunct="1">
              <a:buSzPct val="75000"/>
            </a:pPr>
            <a:r>
              <a:rPr lang="en-US" altLang="zh-TW" sz="2400"/>
              <a:t>Must include a statement to </a:t>
            </a:r>
            <a:r>
              <a:rPr lang="en-US" altLang="zh-TW" sz="2400" i="1">
                <a:solidFill>
                  <a:schemeClr val="accent2"/>
                </a:solidFill>
              </a:rPr>
              <a:t>connect</a:t>
            </a:r>
            <a:r>
              <a:rPr lang="en-US" altLang="zh-TW" sz="2400"/>
              <a:t> to the right database.</a:t>
            </a:r>
          </a:p>
          <a:p>
            <a:pPr lvl="1" eaLnBrk="1" hangingPunct="1">
              <a:buSzPct val="75000"/>
            </a:pPr>
            <a:r>
              <a:rPr lang="en-US" altLang="zh-TW" sz="2400"/>
              <a:t>SQL statements can refer to </a:t>
            </a:r>
            <a:r>
              <a:rPr lang="en-US" altLang="zh-TW" sz="2400">
                <a:solidFill>
                  <a:schemeClr val="accent2"/>
                </a:solidFill>
              </a:rPr>
              <a:t>host variables </a:t>
            </a:r>
            <a:r>
              <a:rPr lang="en-US" altLang="zh-TW" sz="2400"/>
              <a:t>(including special variables used to return status).</a:t>
            </a:r>
          </a:p>
          <a:p>
            <a:pPr eaLnBrk="1" hangingPunct="1"/>
            <a:r>
              <a:rPr lang="en-US" altLang="zh-TW" sz="2800" u="sng"/>
              <a:t>Two main integration approaches:</a:t>
            </a:r>
          </a:p>
          <a:p>
            <a:pPr lvl="1" eaLnBrk="1" hangingPunct="1"/>
            <a:r>
              <a:rPr lang="en-US" altLang="zh-TW" sz="2400"/>
              <a:t>Embed SQL in the host language (e.g. Embedded SQL, SQLJ)</a:t>
            </a:r>
          </a:p>
          <a:p>
            <a:pPr lvl="1" eaLnBrk="1" hangingPunct="1"/>
            <a:r>
              <a:rPr lang="en-US" altLang="zh-TW" sz="2400"/>
              <a:t>Create special API to call SQL commands (e.g. JDBC)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9A8346EF-8B04-524F-9193-46CA373D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                     				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4034" name="Rectangle 1">
            <a:extLst>
              <a:ext uri="{FF2B5EF4-FFF2-40B4-BE49-F238E27FC236}">
                <a16:creationId xmlns:a16="http://schemas.microsoft.com/office/drawing/2014/main" id="{74A298CA-C5B2-B540-AE85-1134320D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8077200" cy="8382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B0369B75-F553-C34E-8F4B-77308F89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6BBE06-632B-744A-B89F-6332451CF189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C49477-A57C-9A47-A256-0F2E0CBB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4037" name="TextBox 2">
            <a:extLst>
              <a:ext uri="{FF2B5EF4-FFF2-40B4-BE49-F238E27FC236}">
                <a16:creationId xmlns:a16="http://schemas.microsoft.com/office/drawing/2014/main" id="{6272CA00-B35A-6843-9380-0DE87E17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19200"/>
            <a:ext cx="3633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Connect to the SQL server.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A connection object (named conn) will 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 created, if the login is valid.</a:t>
            </a:r>
          </a:p>
        </p:txBody>
      </p:sp>
      <p:cxnSp>
        <p:nvCxnSpPr>
          <p:cNvPr id="44038" name="Straight Arrow Connector 5">
            <a:extLst>
              <a:ext uri="{FF2B5EF4-FFF2-40B4-BE49-F238E27FC236}">
                <a16:creationId xmlns:a16="http://schemas.microsoft.com/office/drawing/2014/main" id="{3387EABD-7F3A-0C41-AA9B-07F27852C077}"/>
              </a:ext>
            </a:extLst>
          </p:cNvPr>
          <p:cNvCxnSpPr>
            <a:cxnSpLocks noChangeShapeType="1"/>
            <a:stCxn id="44037" idx="1"/>
          </p:cNvCxnSpPr>
          <p:nvPr/>
        </p:nvCxnSpPr>
        <p:spPr bwMode="auto">
          <a:xfrm flipH="1">
            <a:off x="4724400" y="1635125"/>
            <a:ext cx="381000" cy="498475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TextBox 6">
            <a:extLst>
              <a:ext uri="{FF2B5EF4-FFF2-40B4-BE49-F238E27FC236}">
                <a16:creationId xmlns:a16="http://schemas.microsoft.com/office/drawing/2014/main" id="{4A746C5D-CE76-7043-ACB3-8DF2B7B2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352800"/>
            <a:ext cx="1924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url of the SQL server</a:t>
            </a:r>
          </a:p>
        </p:txBody>
      </p:sp>
      <p:cxnSp>
        <p:nvCxnSpPr>
          <p:cNvPr id="44040" name="Straight Arrow Connector 8">
            <a:extLst>
              <a:ext uri="{FF2B5EF4-FFF2-40B4-BE49-F238E27FC236}">
                <a16:creationId xmlns:a16="http://schemas.microsoft.com/office/drawing/2014/main" id="{7831A787-BF99-0143-A36E-E269766C9B6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86600" y="2667000"/>
            <a:ext cx="685800" cy="7620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TextBox 11">
            <a:extLst>
              <a:ext uri="{FF2B5EF4-FFF2-40B4-BE49-F238E27FC236}">
                <a16:creationId xmlns:a16="http://schemas.microsoft.com/office/drawing/2014/main" id="{2C83A0B6-E84D-A748-9A71-5E094666F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3944938"/>
            <a:ext cx="224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Username and password</a:t>
            </a:r>
          </a:p>
        </p:txBody>
      </p:sp>
      <p:cxnSp>
        <p:nvCxnSpPr>
          <p:cNvPr id="44042" name="Straight Arrow Connector 13">
            <a:extLst>
              <a:ext uri="{FF2B5EF4-FFF2-40B4-BE49-F238E27FC236}">
                <a16:creationId xmlns:a16="http://schemas.microsoft.com/office/drawing/2014/main" id="{782EBA7E-0406-BC43-B3B1-96F6BDB8256F}"/>
              </a:ext>
            </a:extLst>
          </p:cNvPr>
          <p:cNvCxnSpPr>
            <a:cxnSpLocks noChangeShapeType="1"/>
            <a:endCxn id="44034" idx="2"/>
          </p:cNvCxnSpPr>
          <p:nvPr/>
        </p:nvCxnSpPr>
        <p:spPr bwMode="auto">
          <a:xfrm flipH="1" flipV="1">
            <a:off x="4572000" y="3048000"/>
            <a:ext cx="1447800" cy="9906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Straight Arrow Connector 15">
            <a:extLst>
              <a:ext uri="{FF2B5EF4-FFF2-40B4-BE49-F238E27FC236}">
                <a16:creationId xmlns:a16="http://schemas.microsoft.com/office/drawing/2014/main" id="{73858114-AEA9-1A4A-ACAA-33B628CD8F9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334000" y="2971800"/>
            <a:ext cx="1828800" cy="10668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A765549F-A2A0-874B-A7C2-83CD4E8B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6237EC5A-6C7F-AA4E-9440-2A0153D6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F9B3FA-70CA-574F-B34D-01CB5115C707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DCEB4-DA31-D849-9CAB-8762A1EC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5060" name="Rectangle 1">
            <a:extLst>
              <a:ext uri="{FF2B5EF4-FFF2-40B4-BE49-F238E27FC236}">
                <a16:creationId xmlns:a16="http://schemas.microsoft.com/office/drawing/2014/main" id="{2209163D-306A-BA41-B222-BC8AFAE4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0"/>
            <a:ext cx="41910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1" name="TextBox 2">
            <a:extLst>
              <a:ext uri="{FF2B5EF4-FFF2-40B4-BE49-F238E27FC236}">
                <a16:creationId xmlns:a16="http://schemas.microsoft.com/office/drawing/2014/main" id="{61DB066A-C2A4-6E49-A01B-5ADB98C05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2844800"/>
            <a:ext cx="22813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</a:rPr>
              <a:t>Use the </a:t>
            </a:r>
            <a:r>
              <a:rPr lang="en-US" altLang="en-US" sz="1600" dirty="0" err="1">
                <a:solidFill>
                  <a:srgbClr val="FF3300"/>
                </a:solidFill>
              </a:rPr>
              <a:t>createstatement</a:t>
            </a:r>
            <a:r>
              <a:rPr lang="en-US" altLang="en-US" sz="1600" dirty="0">
                <a:solidFill>
                  <a:srgbClr val="FF33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method </a:t>
            </a:r>
            <a:r>
              <a:rPr lang="en-US" altLang="en-US" sz="1600" dirty="0">
                <a:solidFill>
                  <a:srgbClr val="FF3300"/>
                </a:solidFill>
              </a:rPr>
              <a:t>of conn to create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</a:rPr>
              <a:t>a statement object.</a:t>
            </a:r>
          </a:p>
        </p:txBody>
      </p:sp>
      <p:cxnSp>
        <p:nvCxnSpPr>
          <p:cNvPr id="45062" name="Straight Arrow Connector 5">
            <a:extLst>
              <a:ext uri="{FF2B5EF4-FFF2-40B4-BE49-F238E27FC236}">
                <a16:creationId xmlns:a16="http://schemas.microsoft.com/office/drawing/2014/main" id="{A47368D2-5089-BD41-AA98-B18DE5A0277F}"/>
              </a:ext>
            </a:extLst>
          </p:cNvPr>
          <p:cNvCxnSpPr>
            <a:cxnSpLocks noChangeShapeType="1"/>
            <a:stCxn id="45061" idx="1"/>
          </p:cNvCxnSpPr>
          <p:nvPr/>
        </p:nvCxnSpPr>
        <p:spPr bwMode="auto">
          <a:xfrm flipH="1" flipV="1">
            <a:off x="4845050" y="3200401"/>
            <a:ext cx="1447800" cy="59898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538D39D-C7AF-874B-9AE3-E43B4FE9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206BFBE5-0456-9649-B266-962E176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1987D-352C-8A40-A629-DB6C711272B2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70604-8912-AC4C-B363-70C94D23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6084" name="Rectangle 1">
            <a:extLst>
              <a:ext uri="{FF2B5EF4-FFF2-40B4-BE49-F238E27FC236}">
                <a16:creationId xmlns:a16="http://schemas.microsoft.com/office/drawing/2014/main" id="{CDC0C6E0-9131-3441-A589-89B0210E1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5867400" cy="3810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6085" name="TextBox 2">
            <a:extLst>
              <a:ext uri="{FF2B5EF4-FFF2-40B4-BE49-F238E27FC236}">
                <a16:creationId xmlns:a16="http://schemas.microsoft.com/office/drawing/2014/main" id="{74257A82-7423-D841-A723-641BEC4D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395663"/>
            <a:ext cx="1939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Create a string object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“query” to store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SQL statement.</a:t>
            </a:r>
          </a:p>
        </p:txBody>
      </p:sp>
      <p:cxnSp>
        <p:nvCxnSpPr>
          <p:cNvPr id="46086" name="Straight Arrow Connector 5">
            <a:extLst>
              <a:ext uri="{FF2B5EF4-FFF2-40B4-BE49-F238E27FC236}">
                <a16:creationId xmlns:a16="http://schemas.microsoft.com/office/drawing/2014/main" id="{CC0C44DF-CB4E-2A4A-B39D-E07CAE4559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24600" y="3563938"/>
            <a:ext cx="6096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72AA19EE-6A72-DF4D-B3F9-95D59378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DB293508-2124-E34B-B517-E50B5C21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D30431-7F0D-3F4D-9F0C-F158119557FD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B8575-782E-4142-97BA-152EB1DA0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7108" name="Rectangle 1">
            <a:extLst>
              <a:ext uri="{FF2B5EF4-FFF2-40B4-BE49-F238E27FC236}">
                <a16:creationId xmlns:a16="http://schemas.microsoft.com/office/drawing/2014/main" id="{C66024EE-001D-2C44-9EAE-2189200A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57600"/>
            <a:ext cx="4419600" cy="3810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7109" name="TextBox 2">
            <a:extLst>
              <a:ext uri="{FF2B5EF4-FFF2-40B4-BE49-F238E27FC236}">
                <a16:creationId xmlns:a16="http://schemas.microsoft.com/office/drawing/2014/main" id="{5EC218FD-4154-0747-9CBE-98233952E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4267200"/>
            <a:ext cx="37068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Invoke the “executeQuery” method, which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passes the SQL stored in “query” to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server. The result of the query will 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stored in the ResultSet (cursor) object “rs”.</a:t>
            </a:r>
          </a:p>
        </p:txBody>
      </p:sp>
      <p:cxnSp>
        <p:nvCxnSpPr>
          <p:cNvPr id="47110" name="Straight Arrow Connector 5">
            <a:extLst>
              <a:ext uri="{FF2B5EF4-FFF2-40B4-BE49-F238E27FC236}">
                <a16:creationId xmlns:a16="http://schemas.microsoft.com/office/drawing/2014/main" id="{36D2601E-B856-CF46-AFED-84898F69ABB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53000" y="3886200"/>
            <a:ext cx="381000" cy="3810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B1E51B7E-7A7F-BC40-8BC8-24F5209E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B5B46675-1829-F64E-A8AC-D9C213B9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D4C16F-01FA-B84A-BC69-42BBC3A877F5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F04D2-91A8-2742-8B39-38A8E878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8132" name="Rectangle 1">
            <a:extLst>
              <a:ext uri="{FF2B5EF4-FFF2-40B4-BE49-F238E27FC236}">
                <a16:creationId xmlns:a16="http://schemas.microsoft.com/office/drawing/2014/main" id="{216A2F66-8D6C-E240-BBDE-16985CBAC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19600"/>
            <a:ext cx="9144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8133" name="TextBox 2">
            <a:extLst>
              <a:ext uri="{FF2B5EF4-FFF2-40B4-BE49-F238E27FC236}">
                <a16:creationId xmlns:a16="http://schemas.microsoft.com/office/drawing/2014/main" id="{01975C2A-A185-1B42-B3B8-BE2CA964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91000"/>
            <a:ext cx="40243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rs works like a cursor, but you don’t need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open it. Each time when this method is called,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pointer will be advanced to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next record in the result set and return true.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It will return false when the cursor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positioned after the last record.</a:t>
            </a:r>
          </a:p>
        </p:txBody>
      </p:sp>
      <p:cxnSp>
        <p:nvCxnSpPr>
          <p:cNvPr id="48134" name="Straight Arrow Connector 5">
            <a:extLst>
              <a:ext uri="{FF2B5EF4-FFF2-40B4-BE49-F238E27FC236}">
                <a16:creationId xmlns:a16="http://schemas.microsoft.com/office/drawing/2014/main" id="{C126F5E8-AB54-C44F-B02C-765FB460EC7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09800" y="4572000"/>
            <a:ext cx="26670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7A64A9E-E6FC-9E45-826A-1346A3F51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534400" cy="52578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DriverManager.registerDriver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oracle.jdbc.driver.OracleDriver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      DriverManager.getConnection(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String query =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 b="1">
                <a:solidFill>
                  <a:srgbClr val="000000"/>
                </a:solidFill>
              </a:rPr>
              <a:t>SELECT</a:t>
            </a:r>
            <a:r>
              <a:rPr lang="en-US" altLang="zh-TW" sz="2000">
                <a:solidFill>
                  <a:srgbClr val="000000"/>
                </a:solidFill>
              </a:rPr>
              <a:t> name, rating </a:t>
            </a:r>
            <a:r>
              <a:rPr lang="en-US" altLang="zh-TW" sz="2000" b="1">
                <a:solidFill>
                  <a:srgbClr val="000000"/>
                </a:solidFill>
              </a:rPr>
              <a:t>FROM</a:t>
            </a:r>
            <a:r>
              <a:rPr lang="en-US" altLang="zh-TW" sz="2000">
                <a:solidFill>
                  <a:srgbClr val="000000"/>
                </a:solidFill>
              </a:rPr>
              <a:t>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ResultSet rs = stmt.executeQuery( query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loop through result tuples (rs is a cursor)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while ( rs.next()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String s = rs.getString(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name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Int n = rs.getInt(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System.out.println( s +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 + n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}</a:t>
            </a:r>
            <a:endParaRPr lang="zh-TW" altLang="en-US" sz="2000">
              <a:solidFill>
                <a:srgbClr val="000000"/>
              </a:solidFill>
            </a:endParaRP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DE99D576-20BA-3548-8835-F43A9FF0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88880A-9A7A-2145-B56C-4C87D059E02D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32FAB-60B2-F049-BC60-384EBD7CE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An Example</a:t>
            </a:r>
          </a:p>
        </p:txBody>
      </p:sp>
      <p:sp>
        <p:nvSpPr>
          <p:cNvPr id="49156" name="Rectangle 1">
            <a:extLst>
              <a:ext uri="{FF2B5EF4-FFF2-40B4-BE49-F238E27FC236}">
                <a16:creationId xmlns:a16="http://schemas.microsoft.com/office/drawing/2014/main" id="{678F6380-96BD-EE43-AF61-911F41EC0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24400"/>
            <a:ext cx="3581400" cy="6096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9157" name="TextBox 2">
            <a:extLst>
              <a:ext uri="{FF2B5EF4-FFF2-40B4-BE49-F238E27FC236}">
                <a16:creationId xmlns:a16="http://schemas.microsoft.com/office/drawing/2014/main" id="{08DDDFE6-1FE8-4546-BC6A-816CE5E64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67200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Retrieve the column values.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getString is used to get a string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getInt is used to get an integer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Similarly, there are getBoolean, getLong,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and getFloat etc.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argument can be a field name or a position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e.g. rs</a:t>
            </a:r>
            <a:r>
              <a:rPr lang="en-US" altLang="zh-TW" sz="1600">
                <a:solidFill>
                  <a:srgbClr val="FF3300"/>
                </a:solidFill>
              </a:rPr>
              <a:t>.</a:t>
            </a:r>
            <a:r>
              <a:rPr lang="en-US" altLang="en-US" sz="1600">
                <a:solidFill>
                  <a:srgbClr val="FF3300"/>
                </a:solidFill>
              </a:rPr>
              <a:t>getString</a:t>
            </a:r>
            <a:r>
              <a:rPr lang="en-US" altLang="zh-TW" sz="1600">
                <a:solidFill>
                  <a:srgbClr val="FF3300"/>
                </a:solidFill>
              </a:rPr>
              <a:t>(1) and rs.getInt(2).</a:t>
            </a:r>
            <a:r>
              <a:rPr lang="zh-TW" altLang="en-US" sz="1600">
                <a:solidFill>
                  <a:srgbClr val="FF3300"/>
                </a:solidFill>
              </a:rPr>
              <a:t> </a:t>
            </a:r>
            <a:endParaRPr lang="en-US" altLang="en-US" sz="1600">
              <a:solidFill>
                <a:srgbClr val="FF3300"/>
              </a:solidFill>
            </a:endParaRPr>
          </a:p>
        </p:txBody>
      </p:sp>
      <p:cxnSp>
        <p:nvCxnSpPr>
          <p:cNvPr id="49158" name="Straight Arrow Connector 5">
            <a:extLst>
              <a:ext uri="{FF2B5EF4-FFF2-40B4-BE49-F238E27FC236}">
                <a16:creationId xmlns:a16="http://schemas.microsoft.com/office/drawing/2014/main" id="{15C2A5A7-B1EC-CD47-9A32-7A24F4F7F97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3400" y="5067300"/>
            <a:ext cx="60960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9" name="TextBox 6">
            <a:extLst>
              <a:ext uri="{FF2B5EF4-FFF2-40B4-BE49-F238E27FC236}">
                <a16:creationId xmlns:a16="http://schemas.microsoft.com/office/drawing/2014/main" id="{5A2EE3B5-94E6-FC45-943C-1CEB0D49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75350"/>
            <a:ext cx="1533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Print out s and n</a:t>
            </a:r>
          </a:p>
        </p:txBody>
      </p:sp>
      <p:cxnSp>
        <p:nvCxnSpPr>
          <p:cNvPr id="49160" name="Straight Arrow Connector 8">
            <a:extLst>
              <a:ext uri="{FF2B5EF4-FFF2-40B4-BE49-F238E27FC236}">
                <a16:creationId xmlns:a16="http://schemas.microsoft.com/office/drawing/2014/main" id="{9338D53A-CEC6-CC41-A52E-39D6B77C8E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09800" y="5715000"/>
            <a:ext cx="0" cy="3048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1" name="Rectangle 9">
            <a:extLst>
              <a:ext uri="{FF2B5EF4-FFF2-40B4-BE49-F238E27FC236}">
                <a16:creationId xmlns:a16="http://schemas.microsoft.com/office/drawing/2014/main" id="{15B16DB4-0FB7-3E42-9D8B-2E243218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35814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43CCD3FA-CC7F-CC43-A437-3749B30C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A9C4E3-6262-5340-9251-B04A94C0371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2A09494-9E20-F145-87EF-77F2C028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534400" cy="44196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Connection conn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DriverManager.getConnection(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jdbc:oracle:oci8:@db00.cse.cuhk.edu.hk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,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scott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,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tiger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// create tables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stmt.executeUpdate(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create table Sailors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	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(sid integer, sname varchar(32),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	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rating integer, age float)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/>
              <a:t>// </a:t>
            </a:r>
            <a:r>
              <a:rPr lang="en-US" altLang="zh-TW" sz="2000"/>
              <a:t>insert values into the tables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stmt.executeUpdate 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insert into Sailors values ( 22, </a:t>
            </a:r>
            <a:r>
              <a:rPr lang="en-US" altLang="zh-TW" sz="2000">
                <a:latin typeface="Arial" panose="020B0604020202020204" pitchFamily="34" charset="0"/>
              </a:rPr>
              <a:t>‘</a:t>
            </a:r>
            <a:r>
              <a:rPr lang="en-US" altLang="zh-TW" sz="2000"/>
              <a:t>Dustin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, 7, 45.0 )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stmt.executeUpdate 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insert into Sailors values ( 25, </a:t>
            </a:r>
            <a:r>
              <a:rPr lang="en-US" altLang="zh-TW" sz="2000">
                <a:latin typeface="Arial" panose="020B0604020202020204" pitchFamily="34" charset="0"/>
              </a:rPr>
              <a:t>‘</a:t>
            </a:r>
            <a:r>
              <a:rPr lang="en-US" altLang="zh-TW" sz="2000"/>
              <a:t>Smith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, 8, 50.0 )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stmt.executeUpdate ( </a:t>
            </a:r>
            <a:r>
              <a:rPr lang="en-US" altLang="zh-TW" sz="2000">
                <a:latin typeface="Arial" panose="020B0604020202020204" pitchFamily="34" charset="0"/>
              </a:rPr>
              <a:t>“</a:t>
            </a:r>
            <a:r>
              <a:rPr lang="en-US" altLang="zh-TW" sz="2000"/>
              <a:t>insert into Sailors values ( 30, </a:t>
            </a:r>
            <a:r>
              <a:rPr lang="en-US" altLang="zh-TW" sz="2000">
                <a:latin typeface="Arial" panose="020B0604020202020204" pitchFamily="34" charset="0"/>
              </a:rPr>
              <a:t>‘</a:t>
            </a:r>
            <a:r>
              <a:rPr lang="en-US" altLang="zh-TW" sz="2000"/>
              <a:t>Wang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, 9, 25.0 )</a:t>
            </a:r>
            <a:r>
              <a:rPr lang="en-US" altLang="zh-TW" sz="2000">
                <a:latin typeface="Arial" panose="020B0604020202020204" pitchFamily="34" charset="0"/>
              </a:rPr>
              <a:t>”</a:t>
            </a:r>
            <a:r>
              <a:rPr lang="en-US" altLang="zh-TW" sz="2000"/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00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C3640-68BC-C84B-A0B7-E169DDDF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Database Update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3">
            <a:extLst>
              <a:ext uri="{FF2B5EF4-FFF2-40B4-BE49-F238E27FC236}">
                <a16:creationId xmlns:a16="http://schemas.microsoft.com/office/drawing/2014/main" id="{A51E9B67-6708-5D4F-8DBC-C71CA627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5DEAB5-E1BD-7549-BDAF-5C3039C9CBC4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3CF81C9-DE14-8142-B6F0-5DA8F1EE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534400" cy="44196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Connection conn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DriverManager.getConnection(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jdbc:oracle:oci8:@db00.cse.cuhk.edu.hk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scott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tiger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Statement stmt = conn.createstatement();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6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// create tables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stmt.executeUpdate(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create table Sailors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	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(sid integer, sname varchar(32),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		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rating integer, age float)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>
                <a:solidFill>
                  <a:srgbClr val="000000"/>
                </a:solidFill>
              </a:rPr>
              <a:t>// </a:t>
            </a:r>
            <a:r>
              <a:rPr lang="en-US" altLang="zh-TW" sz="2000">
                <a:solidFill>
                  <a:srgbClr val="000000"/>
                </a:solidFill>
              </a:rPr>
              <a:t>insert values into the tables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stmt.executeUpdate 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insert into Sailors values ( 22,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zh-TW" sz="2000">
                <a:solidFill>
                  <a:srgbClr val="000000"/>
                </a:solidFill>
              </a:rPr>
              <a:t>Dustin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000">
                <a:solidFill>
                  <a:srgbClr val="000000"/>
                </a:solidFill>
              </a:rPr>
              <a:t>, 7, 45.0 )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stmt.executeUpdate 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insert into Sailors values ( 25,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zh-TW" sz="2000">
                <a:solidFill>
                  <a:srgbClr val="000000"/>
                </a:solidFill>
              </a:rPr>
              <a:t>Smith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000">
                <a:solidFill>
                  <a:srgbClr val="000000"/>
                </a:solidFill>
              </a:rPr>
              <a:t>, 8, 50.0 )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stmt.executeUpdate (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00"/>
                </a:solidFill>
              </a:rPr>
              <a:t>insert into Sailors values ( 30, 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zh-TW" sz="2000">
                <a:solidFill>
                  <a:srgbClr val="000000"/>
                </a:solidFill>
              </a:rPr>
              <a:t>Wang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000">
                <a:solidFill>
                  <a:srgbClr val="000000"/>
                </a:solidFill>
              </a:rPr>
              <a:t>, 9, 25.0 )</a:t>
            </a:r>
            <a:r>
              <a:rPr lang="en-US" altLang="zh-TW" sz="20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00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000">
              <a:solidFill>
                <a:srgbClr val="80808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E81622-24D1-AB4D-B2EB-E1B3F5FC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Database Update</a:t>
            </a:r>
          </a:p>
        </p:txBody>
      </p:sp>
      <p:sp>
        <p:nvSpPr>
          <p:cNvPr id="51204" name="Rectangle 1">
            <a:extLst>
              <a:ext uri="{FF2B5EF4-FFF2-40B4-BE49-F238E27FC236}">
                <a16:creationId xmlns:a16="http://schemas.microsoft.com/office/drawing/2014/main" id="{E7136025-18FD-D746-8604-A0EE4ECF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2133600" cy="3048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9BB2EEC0-0B7B-5647-9A1C-8FBB9C7D6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9600"/>
            <a:ext cx="2133600" cy="914400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06" name="TextBox 4">
            <a:extLst>
              <a:ext uri="{FF2B5EF4-FFF2-40B4-BE49-F238E27FC236}">
                <a16:creationId xmlns:a16="http://schemas.microsoft.com/office/drawing/2014/main" id="{EC2DAF12-53A9-F847-9C88-C9F2FC896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36401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executeUpdate is a method to execute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SQL insert, update, and delete statements,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or DDL statements.</a:t>
            </a:r>
          </a:p>
        </p:txBody>
      </p:sp>
      <p:cxnSp>
        <p:nvCxnSpPr>
          <p:cNvPr id="51207" name="Straight Arrow Connector 6">
            <a:extLst>
              <a:ext uri="{FF2B5EF4-FFF2-40B4-BE49-F238E27FC236}">
                <a16:creationId xmlns:a16="http://schemas.microsoft.com/office/drawing/2014/main" id="{671CBD1F-9F9F-CE43-BB2B-03B8CFB710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2200" y="2667000"/>
            <a:ext cx="2667000" cy="3810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08983A9F-1E87-9E44-A404-F52A2240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20A78-3127-5145-B2A1-A95BA007D64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B9575DAD-DBA5-984C-87EB-6F34A1DD8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 b="1" u="sng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/>
              <a:t>By default, any update is committed after it is finished.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/>
              <a:t>But we can turn off the default: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/>
              <a:t>Then we need to do the following: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/>
              <a:t>Use conn.rollback() to  roll back (undo) all the updates.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300">
              <a:solidFill>
                <a:srgbClr val="000099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24C6A-C185-7D40-9B53-EBF76D91F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Commit execution</a:t>
            </a:r>
          </a:p>
        </p:txBody>
      </p:sp>
      <p:sp>
        <p:nvSpPr>
          <p:cNvPr id="52228" name="TextBox 1">
            <a:extLst>
              <a:ext uri="{FF2B5EF4-FFF2-40B4-BE49-F238E27FC236}">
                <a16:creationId xmlns:a16="http://schemas.microsoft.com/office/drawing/2014/main" id="{37CFE6E0-A62B-BC44-9C81-7D4937C7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3608388" cy="461963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conn.setAutoCommit(false)</a:t>
            </a:r>
          </a:p>
        </p:txBody>
      </p:sp>
      <p:sp>
        <p:nvSpPr>
          <p:cNvPr id="52229" name="TextBox 2">
            <a:extLst>
              <a:ext uri="{FF2B5EF4-FFF2-40B4-BE49-F238E27FC236}">
                <a16:creationId xmlns:a16="http://schemas.microsoft.com/office/drawing/2014/main" id="{65217713-6631-8C4B-A102-548B75498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2038350" cy="18097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&lt;statement 1&gt;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....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....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&lt;statement n&gt;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99"/>
                </a:solidFill>
              </a:rPr>
              <a:t>conn.commit</a:t>
            </a:r>
            <a:r>
              <a:rPr lang="en-US" altLang="zh-TW" sz="2800">
                <a:solidFill>
                  <a:srgbClr val="000099"/>
                </a:solidFill>
              </a:rPr>
              <a:t>()</a:t>
            </a:r>
          </a:p>
        </p:txBody>
      </p:sp>
      <p:sp>
        <p:nvSpPr>
          <p:cNvPr id="52230" name="Right Brace 4">
            <a:extLst>
              <a:ext uri="{FF2B5EF4-FFF2-40B4-BE49-F238E27FC236}">
                <a16:creationId xmlns:a16="http://schemas.microsoft.com/office/drawing/2014/main" id="{1B1988F6-8675-AB4C-AA81-294590BAC4C3}"/>
              </a:ext>
            </a:extLst>
          </p:cNvPr>
          <p:cNvSpPr>
            <a:spLocks/>
          </p:cNvSpPr>
          <p:nvPr/>
        </p:nvSpPr>
        <p:spPr bwMode="auto">
          <a:xfrm>
            <a:off x="2438400" y="3657600"/>
            <a:ext cx="15240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2231" name="TextBox 5">
            <a:extLst>
              <a:ext uri="{FF2B5EF4-FFF2-40B4-BE49-F238E27FC236}">
                <a16:creationId xmlns:a16="http://schemas.microsoft.com/office/drawing/2014/main" id="{11F692F5-8650-8A4C-ADC3-8E109F7D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962400"/>
            <a:ext cx="36263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</a:rPr>
              <a:t>All these statements will be considered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3300"/>
                </a:solidFill>
              </a:rPr>
              <a:t>an atomic unit (transaction).</a:t>
            </a:r>
          </a:p>
        </p:txBody>
      </p:sp>
      <p:cxnSp>
        <p:nvCxnSpPr>
          <p:cNvPr id="52232" name="Straight Arrow Connector 7">
            <a:extLst>
              <a:ext uri="{FF2B5EF4-FFF2-40B4-BE49-F238E27FC236}">
                <a16:creationId xmlns:a16="http://schemas.microsoft.com/office/drawing/2014/main" id="{CB626097-EFAE-B64D-BC55-ED2A83192D7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47950" y="4267200"/>
            <a:ext cx="781050" cy="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FC9CCF53-A1E2-4A46-B153-DDD72932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/>
              <a:t>Allows one to pass the parameters just before execution.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Example:</a:t>
            </a: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000"/>
              <a:t>We may execute SQL multiple times, but we build the query only once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i.e. more efficient. In addition it can prevent SQL injection.</a:t>
            </a:r>
          </a:p>
          <a:p>
            <a:pPr eaLnBrk="1" hangingPunct="1">
              <a:buFontTx/>
              <a:buNone/>
            </a:pPr>
            <a:endParaRPr lang="zh-TW" altLang="en-US" sz="2000">
              <a:solidFill>
                <a:schemeClr val="bg2"/>
              </a:solidFill>
            </a:endParaRPr>
          </a:p>
        </p:txBody>
      </p:sp>
      <p:sp>
        <p:nvSpPr>
          <p:cNvPr id="53250" name="TextBox 1">
            <a:extLst>
              <a:ext uri="{FF2B5EF4-FFF2-40B4-BE49-F238E27FC236}">
                <a16:creationId xmlns:a16="http://schemas.microsoft.com/office/drawing/2014/main" id="{07BE93F7-16DA-2643-BEAE-2B918A43B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82888"/>
            <a:ext cx="8458200" cy="22463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PreparedStatement pstmt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      conn.prepareStatement( </a:t>
            </a:r>
            <a:r>
              <a:rPr lang="en-US" altLang="zh-TW" sz="2000">
                <a:solidFill>
                  <a:srgbClr val="000099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99"/>
                </a:solidFill>
              </a:rPr>
              <a:t> insert into Sailors values (?,?,?,?)</a:t>
            </a:r>
            <a:r>
              <a:rPr lang="en-US" altLang="zh-TW" sz="2000">
                <a:solidFill>
                  <a:srgbClr val="000099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99"/>
                </a:solidFill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pstmt.setInt ( 1, 22 );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pstmt.setString ( 2, </a:t>
            </a:r>
            <a:r>
              <a:rPr lang="en-US" altLang="zh-TW" sz="2000">
                <a:solidFill>
                  <a:srgbClr val="000099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000">
                <a:solidFill>
                  <a:srgbClr val="000099"/>
                </a:solidFill>
              </a:rPr>
              <a:t>Dustin</a:t>
            </a:r>
            <a:r>
              <a:rPr lang="en-US" altLang="zh-TW" sz="2000">
                <a:solidFill>
                  <a:srgbClr val="000099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000">
                <a:solidFill>
                  <a:srgbClr val="000099"/>
                </a:solidFill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pstmt.setInt ( 3, 7 );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pstmt.setFloat ( 4, 45.0 );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0099"/>
                </a:solidFill>
              </a:rPr>
              <a:t>pstmt.execute();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BB5E8156-32BB-6345-8660-3654EB90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9B85C1-5208-5843-AA5D-0DC57E2FA23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8C9AF8FD-D93B-D744-A5EA-E62D2CF8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75088"/>
            <a:ext cx="44354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“?” placeholders can be used anywhere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SQL statements, where they can be replaced with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value. They can also appear in where clause,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e.g. “where age=?”</a:t>
            </a: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AAE7B4EF-E808-8547-B92A-C56F2E1D6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05200"/>
            <a:ext cx="0" cy="3810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44AAC-5D35-534E-B8A4-AD0610AD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  <a:lvl2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en-US" sz="3200" dirty="0">
                <a:solidFill>
                  <a:srgbClr val="000099"/>
                </a:solidFill>
              </a:rPr>
              <a:t>JDBC: Prepared Statement</a:t>
            </a:r>
          </a:p>
        </p:txBody>
      </p:sp>
      <p:sp>
        <p:nvSpPr>
          <p:cNvPr id="53255" name="TextBox 2">
            <a:extLst>
              <a:ext uri="{FF2B5EF4-FFF2-40B4-BE49-F238E27FC236}">
                <a16:creationId xmlns:a16="http://schemas.microsoft.com/office/drawing/2014/main" id="{78581C35-C80B-7148-924E-94A5E08DC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6073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This method prepares a precomplied SQL statement and stores it in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PreparedStatement object.The parameters can be filled later.</a:t>
            </a:r>
          </a:p>
        </p:txBody>
      </p:sp>
      <p:cxnSp>
        <p:nvCxnSpPr>
          <p:cNvPr id="53256" name="Straight Arrow Connector 4">
            <a:extLst>
              <a:ext uri="{FF2B5EF4-FFF2-40B4-BE49-F238E27FC236}">
                <a16:creationId xmlns:a16="http://schemas.microsoft.com/office/drawing/2014/main" id="{B61DDD60-A0DD-8042-A8D9-40056CC5B43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00400" y="2565400"/>
            <a:ext cx="762000" cy="635000"/>
          </a:xfrm>
          <a:prstGeom prst="straightConnector1">
            <a:avLst/>
          </a:prstGeom>
          <a:noFill/>
          <a:ln w="127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DCD4A0E2-845E-2B41-B261-A698395B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E33E85-B9F4-AA48-867C-EC6C5794CD0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7410" name="Rectangle 4">
            <a:extLst>
              <a:ext uri="{FF2B5EF4-FFF2-40B4-BE49-F238E27FC236}">
                <a16:creationId xmlns:a16="http://schemas.microsoft.com/office/drawing/2014/main" id="{4F8E42DA-3513-4A48-8F3D-CCBA6AF6B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u="sng"/>
              <a:t>Impedance mismatch:</a:t>
            </a:r>
          </a:p>
          <a:p>
            <a:pPr eaLnBrk="1" hangingPunct="1"/>
            <a:r>
              <a:rPr lang="en-US" altLang="zh-TW"/>
              <a:t>SQL relations are (multi-) sets of records, with no </a:t>
            </a:r>
            <a:r>
              <a:rPr lang="en-US" altLang="zh-TW" i="1"/>
              <a:t>a priori </a:t>
            </a:r>
            <a:r>
              <a:rPr lang="en-US" altLang="zh-TW"/>
              <a:t>bound on the number of records.  No such data structure exist traditionally in procedural programming languages such as C++. </a:t>
            </a:r>
          </a:p>
          <a:p>
            <a:pPr lvl="1" eaLnBrk="1" hangingPunct="1">
              <a:buSzPct val="75000"/>
            </a:pPr>
            <a:r>
              <a:rPr lang="en-US" altLang="zh-TW"/>
              <a:t>SQL supports a mechanism called a </a:t>
            </a:r>
            <a:r>
              <a:rPr lang="en-US" altLang="zh-TW" i="1" u="sng">
                <a:solidFill>
                  <a:schemeClr val="accent2"/>
                </a:solidFill>
              </a:rPr>
              <a:t>cursor</a:t>
            </a:r>
            <a:r>
              <a:rPr lang="en-US" altLang="zh-TW"/>
              <a:t> to handle this.</a:t>
            </a:r>
          </a:p>
          <a:p>
            <a:pPr eaLnBrk="1" hangingPunct="1">
              <a:buFontTx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544B-18F9-6D42-8A8F-C77E84F5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Applications (CGI)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A330-2885-9D49-8773-C20438B8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29000"/>
            <a:ext cx="7772400" cy="2895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client can send HTTP requests to the server.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     e.g. http://abc.com/cgi-bin/prog.pl?23 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The idea of </a:t>
            </a:r>
            <a:r>
              <a:rPr lang="en-US" sz="2400" dirty="0">
                <a:solidFill>
                  <a:srgbClr val="FF0000"/>
                </a:solidFill>
              </a:rPr>
              <a:t>Common Gateway Interface (CGI) </a:t>
            </a:r>
            <a:r>
              <a:rPr lang="en-US" sz="2400" dirty="0"/>
              <a:t>is to execute a CGI program at the server site and send the output to the client’s browser.</a:t>
            </a:r>
          </a:p>
          <a:p>
            <a:pPr>
              <a:defRPr/>
            </a:pPr>
            <a:r>
              <a:rPr lang="en-US" sz="2400" dirty="0"/>
              <a:t>CGI allows programmers to use any of several languages, e.g. C, C++, Bourne Shell, C Shell, </a:t>
            </a:r>
            <a:r>
              <a:rPr lang="en-US" sz="2400" dirty="0" err="1"/>
              <a:t>Tcl</a:t>
            </a:r>
            <a:r>
              <a:rPr lang="en-US" sz="2400" dirty="0"/>
              <a:t> or Perl.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F968D029-1E87-CE4D-9BA4-13C9D262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1CE38E-9868-B948-9008-49C9F1C237E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B4F8C-B66D-E74B-A517-BD54A5A4DF82}"/>
              </a:ext>
            </a:extLst>
          </p:cNvPr>
          <p:cNvSpPr/>
          <p:nvPr/>
        </p:nvSpPr>
        <p:spPr bwMode="auto">
          <a:xfrm>
            <a:off x="533400" y="1295400"/>
            <a:ext cx="81534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cxnSp>
        <p:nvCxnSpPr>
          <p:cNvPr id="54277" name="Straight Arrow Connector 5">
            <a:extLst>
              <a:ext uri="{FF2B5EF4-FFF2-40B4-BE49-F238E27FC236}">
                <a16:creationId xmlns:a16="http://schemas.microsoft.com/office/drawing/2014/main" id="{EDF2EF8D-CA71-CC4C-AF5F-79A18D6DA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1985963"/>
            <a:ext cx="29718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78" name="Straight Arrow Connector 6">
            <a:extLst>
              <a:ext uri="{FF2B5EF4-FFF2-40B4-BE49-F238E27FC236}">
                <a16:creationId xmlns:a16="http://schemas.microsoft.com/office/drawing/2014/main" id="{85613CD8-1715-F54B-9A10-B3E171A2D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443163"/>
            <a:ext cx="30480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79" name="TextBox 7">
            <a:extLst>
              <a:ext uri="{FF2B5EF4-FFF2-40B4-BE49-F238E27FC236}">
                <a16:creationId xmlns:a16="http://schemas.microsoft.com/office/drawing/2014/main" id="{241ACDA5-5615-8943-A775-57EEA95F2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1524000"/>
            <a:ext cx="190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HTTP request</a:t>
            </a:r>
          </a:p>
        </p:txBody>
      </p:sp>
      <p:sp>
        <p:nvSpPr>
          <p:cNvPr id="54280" name="TextBox 8">
            <a:extLst>
              <a:ext uri="{FF2B5EF4-FFF2-40B4-BE49-F238E27FC236}">
                <a16:creationId xmlns:a16="http://schemas.microsoft.com/office/drawing/2014/main" id="{DF5DF4AB-5981-E243-983C-1AA85B69E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14600"/>
            <a:ext cx="2600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Dynamic document</a:t>
            </a:r>
          </a:p>
        </p:txBody>
      </p:sp>
      <p:sp>
        <p:nvSpPr>
          <p:cNvPr id="54281" name="TextBox 9">
            <a:extLst>
              <a:ext uri="{FF2B5EF4-FFF2-40B4-BE49-F238E27FC236}">
                <a16:creationId xmlns:a16="http://schemas.microsoft.com/office/drawing/2014/main" id="{FAB70E21-3BF1-C846-9D26-9120EB65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5563"/>
            <a:ext cx="2003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Client browser</a:t>
            </a:r>
          </a:p>
        </p:txBody>
      </p:sp>
      <p:sp>
        <p:nvSpPr>
          <p:cNvPr id="54282" name="TextBox 10">
            <a:extLst>
              <a:ext uri="{FF2B5EF4-FFF2-40B4-BE49-F238E27FC236}">
                <a16:creationId xmlns:a16="http://schemas.microsoft.com/office/drawing/2014/main" id="{9EB6731B-59B7-0D42-A050-779CFDF6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95563"/>
            <a:ext cx="144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DB server</a:t>
            </a:r>
          </a:p>
        </p:txBody>
      </p:sp>
      <p:pic>
        <p:nvPicPr>
          <p:cNvPr id="54283" name="Picture 4">
            <a:extLst>
              <a:ext uri="{FF2B5EF4-FFF2-40B4-BE49-F238E27FC236}">
                <a16:creationId xmlns:a16="http://schemas.microsoft.com/office/drawing/2014/main" id="{4A7CE935-5764-C143-9FDB-D35FEDB6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4188"/>
            <a:ext cx="94773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4" name="Picture 5">
            <a:extLst>
              <a:ext uri="{FF2B5EF4-FFF2-40B4-BE49-F238E27FC236}">
                <a16:creationId xmlns:a16="http://schemas.microsoft.com/office/drawing/2014/main" id="{DD296A03-C184-CA4A-886B-9C627304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1716088"/>
            <a:ext cx="69532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5" name="TextBox 15">
            <a:extLst>
              <a:ext uri="{FF2B5EF4-FFF2-40B4-BE49-F238E27FC236}">
                <a16:creationId xmlns:a16="http://schemas.microsoft.com/office/drawing/2014/main" id="{68F7E0C1-E1E8-A04D-84A4-A25BB4573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33563"/>
            <a:ext cx="1227138" cy="8302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CGI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program</a:t>
            </a:r>
          </a:p>
        </p:txBody>
      </p:sp>
      <p:sp>
        <p:nvSpPr>
          <p:cNvPr id="54286" name="Left-Right Arrow 16">
            <a:extLst>
              <a:ext uri="{FF2B5EF4-FFF2-40B4-BE49-F238E27FC236}">
                <a16:creationId xmlns:a16="http://schemas.microsoft.com/office/drawing/2014/main" id="{644EBBD3-EB86-A44C-BEE5-578EEFAE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2133600"/>
            <a:ext cx="523875" cy="228600"/>
          </a:xfrm>
          <a:prstGeom prst="left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4DAB-E4C5-9443-8D95-95FE5629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Web Applications (script)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6CE814B1-8F1E-644C-B5B0-AA400682A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r>
              <a:rPr lang="en-US" altLang="en-US" sz="2400"/>
              <a:t>Embed a script (e.g. PHP script) in an HTML document.</a:t>
            </a:r>
          </a:p>
          <a:p>
            <a:r>
              <a:rPr lang="en-US" altLang="en-US" sz="2400"/>
              <a:t>The script will be run on the server site.</a:t>
            </a:r>
          </a:p>
          <a:p>
            <a:r>
              <a:rPr lang="en-US" altLang="en-US" sz="2400"/>
              <a:t>It will be more efficient than CGI, if only a small part of the document is dynamic.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Note, CGI will generate the entire document.</a:t>
            </a:r>
          </a:p>
          <a:p>
            <a:endParaRPr lang="en-US" altLang="en-US" sz="2400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D707E0D6-484A-4D45-9A5C-AD16488D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F9BF6-89EA-3C48-9095-7C05414C32D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E7E9A-76A7-D44D-BF92-9EBB2A9B2EA1}"/>
              </a:ext>
            </a:extLst>
          </p:cNvPr>
          <p:cNvSpPr/>
          <p:nvPr/>
        </p:nvSpPr>
        <p:spPr bwMode="auto">
          <a:xfrm>
            <a:off x="533400" y="1600200"/>
            <a:ext cx="81534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cxnSp>
        <p:nvCxnSpPr>
          <p:cNvPr id="55301" name="Straight Arrow Connector 5">
            <a:extLst>
              <a:ext uri="{FF2B5EF4-FFF2-40B4-BE49-F238E27FC236}">
                <a16:creationId xmlns:a16="http://schemas.microsoft.com/office/drawing/2014/main" id="{DE65A75B-DF10-BD44-9EE2-1C07F96607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0800" y="2290763"/>
            <a:ext cx="29718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2" name="Straight Arrow Connector 6">
            <a:extLst>
              <a:ext uri="{FF2B5EF4-FFF2-40B4-BE49-F238E27FC236}">
                <a16:creationId xmlns:a16="http://schemas.microsoft.com/office/drawing/2014/main" id="{E6C9CD1C-836A-0B46-B95B-DA83A9221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2747963"/>
            <a:ext cx="3048000" cy="0"/>
          </a:xfrm>
          <a:prstGeom prst="straightConnector1">
            <a:avLst/>
          </a:prstGeom>
          <a:noFill/>
          <a:ln w="38100" algn="ctr">
            <a:solidFill>
              <a:srgbClr val="00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3" name="TextBox 7">
            <a:extLst>
              <a:ext uri="{FF2B5EF4-FFF2-40B4-BE49-F238E27FC236}">
                <a16:creationId xmlns:a16="http://schemas.microsoft.com/office/drawing/2014/main" id="{0848DFCC-5877-3344-BA2D-2138C95E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1828800"/>
            <a:ext cx="190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HTTP request</a:t>
            </a:r>
          </a:p>
        </p:txBody>
      </p:sp>
      <p:sp>
        <p:nvSpPr>
          <p:cNvPr id="55304" name="TextBox 8">
            <a:extLst>
              <a:ext uri="{FF2B5EF4-FFF2-40B4-BE49-F238E27FC236}">
                <a16:creationId xmlns:a16="http://schemas.microsoft.com/office/drawing/2014/main" id="{D46A4596-94BD-F94F-A24D-B06F45392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19400"/>
            <a:ext cx="2600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Dynamic document</a:t>
            </a:r>
          </a:p>
        </p:txBody>
      </p:sp>
      <p:sp>
        <p:nvSpPr>
          <p:cNvPr id="55305" name="TextBox 9">
            <a:extLst>
              <a:ext uri="{FF2B5EF4-FFF2-40B4-BE49-F238E27FC236}">
                <a16:creationId xmlns:a16="http://schemas.microsoft.com/office/drawing/2014/main" id="{493FD1C1-2B2F-3B48-8A8C-7D0211502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00363"/>
            <a:ext cx="2003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Client browser</a:t>
            </a:r>
          </a:p>
        </p:txBody>
      </p:sp>
      <p:sp>
        <p:nvSpPr>
          <p:cNvPr id="55306" name="TextBox 10">
            <a:extLst>
              <a:ext uri="{FF2B5EF4-FFF2-40B4-BE49-F238E27FC236}">
                <a16:creationId xmlns:a16="http://schemas.microsoft.com/office/drawing/2014/main" id="{68FD7E5B-4C41-A840-9AB8-2BBB3B4F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900363"/>
            <a:ext cx="144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DB server</a:t>
            </a:r>
          </a:p>
        </p:txBody>
      </p:sp>
      <p:pic>
        <p:nvPicPr>
          <p:cNvPr id="55307" name="Picture 4">
            <a:extLst>
              <a:ext uri="{FF2B5EF4-FFF2-40B4-BE49-F238E27FC236}">
                <a16:creationId xmlns:a16="http://schemas.microsoft.com/office/drawing/2014/main" id="{8383028C-B96A-4746-B1F1-ED840BD8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8988"/>
            <a:ext cx="947738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8" name="Picture 5">
            <a:extLst>
              <a:ext uri="{FF2B5EF4-FFF2-40B4-BE49-F238E27FC236}">
                <a16:creationId xmlns:a16="http://schemas.microsoft.com/office/drawing/2014/main" id="{22445E26-16B9-E14E-BDB5-0B0FF1F4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2020888"/>
            <a:ext cx="69532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9" name="TextBox 15">
            <a:extLst>
              <a:ext uri="{FF2B5EF4-FFF2-40B4-BE49-F238E27FC236}">
                <a16:creationId xmlns:a16="http://schemas.microsoft.com/office/drawing/2014/main" id="{5F035600-C6D9-0646-B5FC-DD6872D2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138363"/>
            <a:ext cx="1227138" cy="8302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script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program</a:t>
            </a:r>
          </a:p>
        </p:txBody>
      </p:sp>
      <p:sp>
        <p:nvSpPr>
          <p:cNvPr id="55310" name="Left-Right Arrow 16">
            <a:extLst>
              <a:ext uri="{FF2B5EF4-FFF2-40B4-BE49-F238E27FC236}">
                <a16:creationId xmlns:a16="http://schemas.microsoft.com/office/drawing/2014/main" id="{A11714E1-EA02-6949-AF4B-BCDEF78A2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2438400"/>
            <a:ext cx="523875" cy="228600"/>
          </a:xfrm>
          <a:prstGeom prst="left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FDBB-54F1-BA4C-AA08-DFF26CC9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Appendix: SQL Injection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5FE636F5-3B8B-BE4D-8C27-F25789B8F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lang="en-US" altLang="en-US" sz="2800"/>
              <a:t>SQL injection is a technique where malicious users can inject SQL commands into an entry field for execution.</a:t>
            </a:r>
          </a:p>
          <a:p>
            <a:r>
              <a:rPr lang="en-US" altLang="en-US" sz="2800"/>
              <a:t>Suppose a program reads a username from a console or a web form, and then uses the input to construct a query as follows: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The statement is intended to retrieve the record for a particular username.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CC968B27-DDE1-0F47-9E0F-C5CFDDF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3EE35-0FCF-2C45-AE0A-F6B3489E7F43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sp>
        <p:nvSpPr>
          <p:cNvPr id="56324" name="TextBox 4">
            <a:extLst>
              <a:ext uri="{FF2B5EF4-FFF2-40B4-BE49-F238E27FC236}">
                <a16:creationId xmlns:a16="http://schemas.microsoft.com/office/drawing/2014/main" id="{B5FD72D6-4434-444D-9E66-8D13581B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4629150"/>
            <a:ext cx="8242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statement = “SELECT * FROM users WHERE name = ‘ ” + username + “ ’ ;”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C4640630-292D-7246-8525-CDAADD49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864475" cy="5638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However, the "username" variable can be crafted in a specific way by a malicious user.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/>
              <a:t>    e.g.</a:t>
            </a:r>
          </a:p>
          <a:p>
            <a:pPr>
              <a:defRPr/>
            </a:pPr>
            <a:r>
              <a:rPr lang="en-US" altLang="en-US" sz="2800" dirty="0"/>
              <a:t>The statement will become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Therefore the malicious user can get all the information from the table.</a:t>
            </a:r>
          </a:p>
          <a:p>
            <a:pPr>
              <a:defRPr/>
            </a:pPr>
            <a:r>
              <a:rPr lang="en-US" altLang="en-US" sz="2800" dirty="0"/>
              <a:t>What will happen, if the following string is inserted?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00C46F84-C0A3-2948-94EE-39A2F1F1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595E33-18E2-224A-82C0-22D829303B17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p:sp>
        <p:nvSpPr>
          <p:cNvPr id="57347" name="TextBox 4">
            <a:extLst>
              <a:ext uri="{FF2B5EF4-FFF2-40B4-BE49-F238E27FC236}">
                <a16:creationId xmlns:a16="http://schemas.microsoft.com/office/drawing/2014/main" id="{2F2A4CF0-1F82-8C40-AD06-02509643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43075"/>
            <a:ext cx="1257300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' OR '1'='1</a:t>
            </a:r>
          </a:p>
        </p:txBody>
      </p:sp>
      <p:sp>
        <p:nvSpPr>
          <p:cNvPr id="57348" name="TextBox 5">
            <a:extLst>
              <a:ext uri="{FF2B5EF4-FFF2-40B4-BE49-F238E27FC236}">
                <a16:creationId xmlns:a16="http://schemas.microsoft.com/office/drawing/2014/main" id="{69DC503A-5C52-D744-894D-48EC8B7AE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2743200"/>
            <a:ext cx="6072188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SELECT * FROM users WHERE name = ‘ ’ OR ‘1’=‘1’;</a:t>
            </a:r>
          </a:p>
        </p:txBody>
      </p:sp>
      <p:sp>
        <p:nvSpPr>
          <p:cNvPr id="57349" name="TextBox 6">
            <a:extLst>
              <a:ext uri="{FF2B5EF4-FFF2-40B4-BE49-F238E27FC236}">
                <a16:creationId xmlns:a16="http://schemas.microsoft.com/office/drawing/2014/main" id="{3F320F9E-2116-A14C-9B08-AAC4CADB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5257800"/>
            <a:ext cx="7426325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a’</a:t>
            </a:r>
            <a:r>
              <a:rPr lang="en-US" altLang="en-US" sz="2000"/>
              <a:t>; DROP TABLE users;  SELECT * FROM userinfo WHERE  ‘t’ = ‘t</a:t>
            </a:r>
          </a:p>
        </p:txBody>
      </p:sp>
      <p:sp>
        <p:nvSpPr>
          <p:cNvPr id="57350" name="TextBox 1">
            <a:extLst>
              <a:ext uri="{FF2B5EF4-FFF2-40B4-BE49-F238E27FC236}">
                <a16:creationId xmlns:a16="http://schemas.microsoft.com/office/drawing/2014/main" id="{0200DFA3-9B1E-424B-8464-54EF8BAE0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5943600"/>
            <a:ext cx="62357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Note: This example is taken from wiki (https://en.wikipedia.org/wiki/SQL_injection)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4AE70EF1-5E4D-B241-93B2-FD3080E1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4578C9-97E5-B248-8AB4-FAEE75615D0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A9EAA62-58C4-BE49-80FF-7090633F7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Embedded SQL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24F05DA-EDD5-B342-ABBC-09332FEE9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/>
              <a:t>Approach: Embed SQL in the host language.</a:t>
            </a:r>
          </a:p>
          <a:p>
            <a:pPr lvl="1" eaLnBrk="1" hangingPunct="1">
              <a:defRPr/>
            </a:pPr>
            <a:r>
              <a:rPr lang="en-US" altLang="zh-TW" sz="2000" dirty="0"/>
              <a:t>A preprocessor converts the SQL statements into special API calls.</a:t>
            </a:r>
          </a:p>
          <a:p>
            <a:pPr lvl="1" eaLnBrk="1" hangingPunct="1">
              <a:defRPr/>
            </a:pPr>
            <a:r>
              <a:rPr lang="en-US" altLang="zh-TW" sz="2000" dirty="0"/>
              <a:t>Then a regular compiler is used to compile the code.</a:t>
            </a: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400" dirty="0"/>
              <a:t>Language constructs:</a:t>
            </a:r>
          </a:p>
          <a:p>
            <a:pPr lvl="1" eaLnBrk="1" hangingPunct="1">
              <a:defRPr/>
            </a:pPr>
            <a:r>
              <a:rPr lang="en-US" altLang="zh-TW" sz="2000" dirty="0"/>
              <a:t>Connecting to a database:</a:t>
            </a:r>
            <a:br>
              <a:rPr lang="en-US" altLang="zh-TW" sz="2000" dirty="0"/>
            </a:br>
            <a:r>
              <a:rPr lang="en-US" altLang="zh-TW" sz="2000" dirty="0">
                <a:latin typeface="Arial Unicode MS" pitchFamily="34" charset="-128"/>
              </a:rPr>
              <a:t>EXEC SQL CONNECT</a:t>
            </a:r>
          </a:p>
          <a:p>
            <a:pPr lvl="1" eaLnBrk="1" hangingPunct="1">
              <a:defRPr/>
            </a:pPr>
            <a:r>
              <a:rPr lang="en-US" altLang="zh-TW" sz="2000" dirty="0"/>
              <a:t>Declaring variables: </a:t>
            </a:r>
            <a:br>
              <a:rPr lang="en-US" altLang="zh-TW" sz="2000" dirty="0"/>
            </a:br>
            <a:r>
              <a:rPr lang="en-US" altLang="zh-TW" sz="2000" dirty="0">
                <a:latin typeface="Arial Unicode MS" pitchFamily="34" charset="-128"/>
              </a:rPr>
              <a:t>EXEC SQL BEGIN (END) DECLARE SECTION</a:t>
            </a:r>
          </a:p>
          <a:p>
            <a:pPr lvl="1" eaLnBrk="1" hangingPunct="1">
              <a:defRPr/>
            </a:pPr>
            <a:r>
              <a:rPr lang="en-US" altLang="zh-TW" sz="2000" dirty="0"/>
              <a:t>Statements:</a:t>
            </a:r>
            <a:br>
              <a:rPr lang="en-US" altLang="zh-TW" sz="2000" dirty="0"/>
            </a:br>
            <a:r>
              <a:rPr lang="en-US" altLang="zh-TW" sz="2000" dirty="0">
                <a:latin typeface="Arial Unicode MS" pitchFamily="34" charset="-128"/>
              </a:rPr>
              <a:t>EXEC SQL Statement;</a:t>
            </a:r>
          </a:p>
          <a:p>
            <a:pPr marL="0" indent="0" eaLnBrk="1" hangingPunct="1">
              <a:buClr>
                <a:srgbClr val="808080"/>
              </a:buClr>
              <a:buSzPct val="75000"/>
              <a:buFontTx/>
              <a:buNone/>
              <a:defRPr/>
            </a:pPr>
            <a:endParaRPr lang="en-US" altLang="zh-TW" sz="2400" dirty="0">
              <a:latin typeface="+mj-lt"/>
            </a:endParaRPr>
          </a:p>
          <a:p>
            <a:pPr marL="0" indent="0" eaLnBrk="1" hangingPunct="1">
              <a:buClr>
                <a:srgbClr val="808080"/>
              </a:buClr>
              <a:buSzPct val="75000"/>
              <a:buFontTx/>
              <a:buNone/>
              <a:defRPr/>
            </a:pPr>
            <a:r>
              <a:rPr lang="en-US" altLang="zh-TW" sz="2400" dirty="0">
                <a:latin typeface="+mj-lt"/>
              </a:rPr>
              <a:t>     Note all SQL commands must be prefixed by </a:t>
            </a:r>
            <a:r>
              <a:rPr kumimoji="0" lang="en-US" altLang="zh-TW" sz="2000" b="1" kern="1200" dirty="0">
                <a:solidFill>
                  <a:srgbClr val="3333CC"/>
                </a:solidFill>
                <a:latin typeface="Arial" charset="0"/>
              </a:rPr>
              <a:t>EXEC SQL</a:t>
            </a:r>
          </a:p>
          <a:p>
            <a:pPr eaLnBrk="1" hangingPunct="1">
              <a:defRPr/>
            </a:pPr>
            <a:endParaRPr lang="en-US" altLang="zh-TW" sz="2400" dirty="0">
              <a:latin typeface="+mj-lt"/>
            </a:endParaRPr>
          </a:p>
          <a:p>
            <a:pPr lvl="1" eaLnBrk="1" hangingPunct="1">
              <a:defRPr/>
            </a:pPr>
            <a:endParaRPr lang="en-US" altLang="zh-TW" sz="20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D9BF02E4-3E24-E744-9F4E-E91A1732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F7F7C5-851B-DB46-B7F2-7D6D2E991CB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9458" name="Rectangle 18">
            <a:extLst>
              <a:ext uri="{FF2B5EF4-FFF2-40B4-BE49-F238E27FC236}">
                <a16:creationId xmlns:a16="http://schemas.microsoft.com/office/drawing/2014/main" id="{34FE9386-7F8E-CA4A-8AC7-D99A4A879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800100" lvl="1" indent="-342900" eaLnBrk="1" hangingPunct="1">
              <a:buFontTx/>
              <a:buNone/>
            </a:pPr>
            <a:r>
              <a:rPr lang="zh-TW" altLang="en-US" sz="2400"/>
              <a:t>	 </a:t>
            </a:r>
            <a:r>
              <a:rPr lang="en-US" altLang="zh-TW"/>
              <a:t>Variables must be declared in a special form</a:t>
            </a: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chemeClr val="accent2"/>
                </a:solidFill>
              </a:rPr>
              <a:t>Example:</a:t>
            </a:r>
          </a:p>
          <a:p>
            <a:pPr marL="381000" indent="-381000" eaLnBrk="1" hangingPunct="1">
              <a:buFontTx/>
              <a:buNone/>
            </a:pPr>
            <a:endParaRPr lang="en-US" altLang="zh-TW" sz="1200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2"/>
                </a:solidFill>
              </a:rPr>
              <a:t>	</a:t>
            </a:r>
            <a:endParaRPr lang="en-US" altLang="zh-TW" sz="2000" b="1">
              <a:solidFill>
                <a:schemeClr val="bg2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zh-TW" altLang="en-US" sz="2800"/>
          </a:p>
        </p:txBody>
      </p:sp>
      <p:sp>
        <p:nvSpPr>
          <p:cNvPr id="19459" name="Text Box 20">
            <a:extLst>
              <a:ext uri="{FF2B5EF4-FFF2-40B4-BE49-F238E27FC236}">
                <a16:creationId xmlns:a16="http://schemas.microsoft.com/office/drawing/2014/main" id="{0AD3E259-0EBE-FA44-8740-5DD5CE61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782888"/>
            <a:ext cx="4789488" cy="20415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EXEC SQL BEGIN DECLARE SECTION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char c_sname[20];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long c_sid;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short c_rating;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float c_age;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latin typeface="Arial Unicode MS" panose="020B0604020202020204" pitchFamily="34" charset="-128"/>
              </a:rPr>
              <a:t>EXEC SQL END DECLARE SECTION</a:t>
            </a:r>
            <a:endParaRPr lang="en-US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10830310-0298-164F-9CD4-3BB59361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54546-2C93-6E4B-A061-640DF99BB8FD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20482" name="Rectangle 18">
            <a:extLst>
              <a:ext uri="{FF2B5EF4-FFF2-40B4-BE49-F238E27FC236}">
                <a16:creationId xmlns:a16="http://schemas.microsoft.com/office/drawing/2014/main" id="{2A76E15D-5573-6840-9947-96DD160AB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800100" lvl="1" indent="-342900" eaLnBrk="1" hangingPunct="1">
              <a:buFontTx/>
              <a:buNone/>
            </a:pPr>
            <a:r>
              <a:rPr lang="zh-TW" altLang="en-US" sz="2400"/>
              <a:t>	 </a:t>
            </a:r>
            <a:r>
              <a:rPr lang="en-US" altLang="zh-TW"/>
              <a:t>Variables must be declared in a special form</a:t>
            </a: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chemeClr val="accent2"/>
                </a:solidFill>
              </a:rPr>
              <a:t>Example:</a:t>
            </a:r>
          </a:p>
          <a:p>
            <a:pPr marL="381000" indent="-381000" eaLnBrk="1" hangingPunct="1">
              <a:buFontTx/>
              <a:buNone/>
            </a:pPr>
            <a:endParaRPr lang="en-US" altLang="zh-TW" sz="1200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2"/>
                </a:solidFill>
              </a:rPr>
              <a:t>	</a:t>
            </a:r>
            <a:endParaRPr lang="en-US" altLang="zh-TW" sz="2000" b="1">
              <a:solidFill>
                <a:schemeClr val="bg2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zh-TW" altLang="en-US" sz="2800"/>
          </a:p>
        </p:txBody>
      </p:sp>
      <p:sp>
        <p:nvSpPr>
          <p:cNvPr id="20483" name="Text Box 20">
            <a:extLst>
              <a:ext uri="{FF2B5EF4-FFF2-40B4-BE49-F238E27FC236}">
                <a16:creationId xmlns:a16="http://schemas.microsoft.com/office/drawing/2014/main" id="{C855918B-36F1-AD40-9C31-371C75E4B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782888"/>
            <a:ext cx="4789488" cy="20415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long c_sid;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short c_rating;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float c_age;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20484" name="Rectangle 1">
            <a:extLst>
              <a:ext uri="{FF2B5EF4-FFF2-40B4-BE49-F238E27FC236}">
                <a16:creationId xmlns:a16="http://schemas.microsoft.com/office/drawing/2014/main" id="{4550FD3F-8DD1-074D-9085-994D18DF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3124200"/>
            <a:ext cx="2301875" cy="13716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20485" name="Straight Arrow Connector 3">
            <a:extLst>
              <a:ext uri="{FF2B5EF4-FFF2-40B4-BE49-F238E27FC236}">
                <a16:creationId xmlns:a16="http://schemas.microsoft.com/office/drawing/2014/main" id="{3544FB4C-63C8-0E42-B2A6-2F63B68DF4C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62400" y="3810000"/>
            <a:ext cx="26670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6" name="TextBox 4">
            <a:extLst>
              <a:ext uri="{FF2B5EF4-FFF2-40B4-BE49-F238E27FC236}">
                <a16:creationId xmlns:a16="http://schemas.microsoft.com/office/drawing/2014/main" id="{490B4B9D-1640-A549-BAA8-8D7FBB2A3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486150"/>
            <a:ext cx="12128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0000"/>
                </a:solidFill>
              </a:rPr>
              <a:t>Declare some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C 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as usual.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52447C37-2A36-6D43-87FA-5B5B54BC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035C6-86D8-0247-B5F3-E5C55B0A2C6B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21506" name="Rectangle 18">
            <a:extLst>
              <a:ext uri="{FF2B5EF4-FFF2-40B4-BE49-F238E27FC236}">
                <a16:creationId xmlns:a16="http://schemas.microsoft.com/office/drawing/2014/main" id="{20036C2D-FBC0-0D45-B310-FEB9F9852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800100" lvl="1" indent="-342900" eaLnBrk="1" hangingPunct="1">
              <a:buFontTx/>
              <a:buNone/>
            </a:pPr>
            <a:r>
              <a:rPr lang="zh-TW" altLang="en-US" sz="2400"/>
              <a:t>	 </a:t>
            </a:r>
            <a:r>
              <a:rPr lang="en-US" altLang="zh-TW"/>
              <a:t>Variables must be declared in a special form</a:t>
            </a: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	</a:t>
            </a:r>
            <a:r>
              <a:rPr lang="en-US" altLang="zh-TW" sz="2800">
                <a:solidFill>
                  <a:schemeClr val="accent2"/>
                </a:solidFill>
              </a:rPr>
              <a:t>Example:</a:t>
            </a:r>
          </a:p>
          <a:p>
            <a:pPr marL="381000" indent="-381000" eaLnBrk="1" hangingPunct="1">
              <a:buFontTx/>
              <a:buNone/>
            </a:pPr>
            <a:endParaRPr lang="en-US" altLang="zh-TW" sz="1200">
              <a:solidFill>
                <a:schemeClr val="accent2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2"/>
                </a:solidFill>
              </a:rPr>
              <a:t>	</a:t>
            </a:r>
            <a:endParaRPr lang="en-US" altLang="zh-TW" sz="2000" b="1">
              <a:solidFill>
                <a:schemeClr val="bg2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zh-TW" altLang="en-US" sz="2800"/>
          </a:p>
        </p:txBody>
      </p:sp>
      <p:sp>
        <p:nvSpPr>
          <p:cNvPr id="21507" name="Text Box 20">
            <a:extLst>
              <a:ext uri="{FF2B5EF4-FFF2-40B4-BE49-F238E27FC236}">
                <a16:creationId xmlns:a16="http://schemas.microsoft.com/office/drawing/2014/main" id="{63608AD6-9B30-644C-B36A-31FAC7E9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782888"/>
            <a:ext cx="4789488" cy="2041525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EXEC SQL BEGIN DECLARE SECTION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char c_sname[20];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long c_sid;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short c_rating;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float c_age;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kumimoji="0" lang="en-US" altLang="en-US" sz="2000">
                <a:solidFill>
                  <a:srgbClr val="000000"/>
                </a:solidFill>
                <a:latin typeface="Arial Unicode MS" panose="020B0604020202020204" pitchFamily="34" charset="-128"/>
              </a:rPr>
              <a:t>EXEC SQL END DECLARE SECTION</a:t>
            </a: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21508" name="TextBox 18">
            <a:extLst>
              <a:ext uri="{FF2B5EF4-FFF2-40B4-BE49-F238E27FC236}">
                <a16:creationId xmlns:a16="http://schemas.microsoft.com/office/drawing/2014/main" id="{71C3AC5C-FC1B-7D47-8213-F6BB5C50D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3486150"/>
            <a:ext cx="17891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All variables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between these two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statements can also 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used within SQL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statements</a:t>
            </a:r>
          </a:p>
        </p:txBody>
      </p:sp>
      <p:cxnSp>
        <p:nvCxnSpPr>
          <p:cNvPr id="21509" name="Straight Arrow Connector 2">
            <a:extLst>
              <a:ext uri="{FF2B5EF4-FFF2-40B4-BE49-F238E27FC236}">
                <a16:creationId xmlns:a16="http://schemas.microsoft.com/office/drawing/2014/main" id="{723B88D9-AF87-A046-922F-63CEEF13D0D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400800" y="2971800"/>
            <a:ext cx="396875" cy="5334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0" name="Straight Arrow Connector 4">
            <a:extLst>
              <a:ext uri="{FF2B5EF4-FFF2-40B4-BE49-F238E27FC236}">
                <a16:creationId xmlns:a16="http://schemas.microsoft.com/office/drawing/2014/main" id="{5F24261E-3697-594C-BED3-7CBD2C3C4A7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48400" y="4038600"/>
            <a:ext cx="549275" cy="609600"/>
          </a:xfrm>
          <a:prstGeom prst="straightConnector1">
            <a:avLst/>
          </a:prstGeom>
          <a:noFill/>
          <a:ln w="25400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6449B025-5CED-5442-8FC6-5C0098B6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B7D0B-0144-C140-B62D-0542DEA583A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F4C4C2F-8FD2-6F46-9E99-83AFF65D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19200"/>
            <a:ext cx="6324600" cy="16002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219200" indent="-304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000"/>
              <a:t>	</a:t>
            </a:r>
            <a:r>
              <a:rPr lang="en-US" altLang="zh-TW" sz="2000"/>
              <a:t>	char c_sname[20] </a:t>
            </a:r>
            <a:r>
              <a:rPr lang="en-US" altLang="zh-TW" sz="2000">
                <a:cs typeface="Arial" panose="020B0604020202020204" pitchFamily="34" charset="0"/>
              </a:rPr>
              <a:t>≡ c_sname CHARACTER( 20 )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cs typeface="Arial" panose="020B0604020202020204" pitchFamily="34" charset="0"/>
              </a:rPr>
              <a:t>		long c_sid ≡ c_sid INTEGER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cs typeface="Arial" panose="020B0604020202020204" pitchFamily="34" charset="0"/>
              </a:rPr>
              <a:t>		short c_rating ≡ c_rating SMALL 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cs typeface="Arial" panose="020B0604020202020204" pitchFamily="34" charset="0"/>
              </a:rPr>
              <a:t>		float c_age ≡ c_age REAL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000"/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7B5E0E85-EC38-5542-9DBA-675106DB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3862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C types are mapped into SQL types:</a:t>
            </a:r>
            <a:endParaRPr lang="en-US" altLang="en-US" sz="2400"/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C18DADEC-3155-1D46-813C-8D7D9048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135313"/>
            <a:ext cx="757872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When used inside SQL statements, C variables must be prefixed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</a:rPr>
              <a:t>by a colon</a:t>
            </a:r>
            <a:endParaRPr lang="en-US" altLang="en-US" sz="1800"/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EC404670-0B84-9646-AC5B-364C12639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151313"/>
            <a:ext cx="5822950" cy="69691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EXEC SQL INSERT INTO Sailors VALUES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>
                <a:latin typeface="Arial" panose="020B0604020202020204" pitchFamily="34" charset="0"/>
              </a:rPr>
              <a:t>		(:c_sname, :c_sid, :c_rating, :c_age);</a:t>
            </a:r>
            <a:endParaRPr lang="en-US" altLang="en-US" sz="1800"/>
          </a:p>
        </p:txBody>
      </p:sp>
      <p:sp>
        <p:nvSpPr>
          <p:cNvPr id="22534" name="Text Box 8">
            <a:extLst>
              <a:ext uri="{FF2B5EF4-FFF2-40B4-BE49-F238E27FC236}">
                <a16:creationId xmlns:a16="http://schemas.microsoft.com/office/drawing/2014/main" id="{3E761EBA-2A16-214F-80E1-1B94A0C19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886200"/>
            <a:ext cx="19573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Observe that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semicolon terminates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command, as 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the convention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terminating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statement in C.</a:t>
            </a:r>
          </a:p>
        </p:txBody>
      </p:sp>
      <p:sp>
        <p:nvSpPr>
          <p:cNvPr id="22535" name="Line 9">
            <a:extLst>
              <a:ext uri="{FF2B5EF4-FFF2-40B4-BE49-F238E27FC236}">
                <a16:creationId xmlns:a16="http://schemas.microsoft.com/office/drawing/2014/main" id="{05837070-EE18-F24D-9886-B8146A6C8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191000"/>
            <a:ext cx="22860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Box 2">
            <a:extLst>
              <a:ext uri="{FF2B5EF4-FFF2-40B4-BE49-F238E27FC236}">
                <a16:creationId xmlns:a16="http://schemas.microsoft.com/office/drawing/2014/main" id="{AB8A115C-C729-7441-AAA2-906899E12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29263"/>
            <a:ext cx="1760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Observe the colons</a:t>
            </a:r>
          </a:p>
        </p:txBody>
      </p:sp>
      <p:cxnSp>
        <p:nvCxnSpPr>
          <p:cNvPr id="22537" name="Straight Arrow Connector 4">
            <a:extLst>
              <a:ext uri="{FF2B5EF4-FFF2-40B4-BE49-F238E27FC236}">
                <a16:creationId xmlns:a16="http://schemas.microsoft.com/office/drawing/2014/main" id="{DB3928DA-CA94-5A45-9D12-E900DADDC6D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24200" y="4848225"/>
            <a:ext cx="1066800" cy="714375"/>
          </a:xfrm>
          <a:prstGeom prst="straightConnector1">
            <a:avLst/>
          </a:prstGeom>
          <a:noFill/>
          <a:ln w="952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8" name="Straight Arrow Connector 8">
            <a:extLst>
              <a:ext uri="{FF2B5EF4-FFF2-40B4-BE49-F238E27FC236}">
                <a16:creationId xmlns:a16="http://schemas.microsoft.com/office/drawing/2014/main" id="{9FECEAE6-0F77-8642-A862-4CFAFD0C52D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67200" y="4848225"/>
            <a:ext cx="304800" cy="681038"/>
          </a:xfrm>
          <a:prstGeom prst="straightConnector1">
            <a:avLst/>
          </a:prstGeom>
          <a:noFill/>
          <a:ln w="952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9" name="Straight Arrow Connector 10">
            <a:extLst>
              <a:ext uri="{FF2B5EF4-FFF2-40B4-BE49-F238E27FC236}">
                <a16:creationId xmlns:a16="http://schemas.microsoft.com/office/drawing/2014/main" id="{C52692A2-5F52-044C-B8D3-B0BCA6B01612}"/>
              </a:ext>
            </a:extLst>
          </p:cNvPr>
          <p:cNvCxnSpPr>
            <a:cxnSpLocks noChangeShapeType="1"/>
            <a:stCxn id="22536" idx="0"/>
          </p:cNvCxnSpPr>
          <p:nvPr/>
        </p:nvCxnSpPr>
        <p:spPr bwMode="auto">
          <a:xfrm flipV="1">
            <a:off x="4918075" y="4848225"/>
            <a:ext cx="0" cy="681038"/>
          </a:xfrm>
          <a:prstGeom prst="straightConnector1">
            <a:avLst/>
          </a:prstGeom>
          <a:noFill/>
          <a:ln w="952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0" name="Straight Arrow Connector 12">
            <a:extLst>
              <a:ext uri="{FF2B5EF4-FFF2-40B4-BE49-F238E27FC236}">
                <a16:creationId xmlns:a16="http://schemas.microsoft.com/office/drawing/2014/main" id="{C5D276FE-2576-424E-BA0D-FB36F33966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10200" y="4800600"/>
            <a:ext cx="457200" cy="728663"/>
          </a:xfrm>
          <a:prstGeom prst="straightConnector1">
            <a:avLst/>
          </a:prstGeom>
          <a:noFill/>
          <a:ln w="9525" algn="ctr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873</TotalTime>
  <Words>4928</Words>
  <Application>Microsoft Macintosh PowerPoint</Application>
  <PresentationFormat>如螢幕大小 (4:3)</PresentationFormat>
  <Paragraphs>666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Arial Unicode MS</vt:lpstr>
      <vt:lpstr>Arial</vt:lpstr>
      <vt:lpstr>Symbol</vt:lpstr>
      <vt:lpstr>Times New Roman</vt:lpstr>
      <vt:lpstr>Wingdings</vt:lpstr>
      <vt:lpstr>mystyle</vt:lpstr>
      <vt:lpstr>Database Application Development</vt:lpstr>
      <vt:lpstr>Client-server Model</vt:lpstr>
      <vt:lpstr>SQL in Application Code</vt:lpstr>
      <vt:lpstr>PowerPoint 簡報</vt:lpstr>
      <vt:lpstr>Embedded SQL</vt:lpstr>
      <vt:lpstr>PowerPoint 簡報</vt:lpstr>
      <vt:lpstr>PowerPoint 簡報</vt:lpstr>
      <vt:lpstr>PowerPoint 簡報</vt:lpstr>
      <vt:lpstr>PowerPoint 簡報</vt:lpstr>
      <vt:lpstr>Cursors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Database API: Alternative to embedding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Web Applications (CGI)</vt:lpstr>
      <vt:lpstr>Web Applications (script)</vt:lpstr>
      <vt:lpstr>Appendix: SQL Injection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70</cp:revision>
  <dcterms:created xsi:type="dcterms:W3CDTF">1601-01-01T00:00:00Z</dcterms:created>
  <dcterms:modified xsi:type="dcterms:W3CDTF">2020-02-23T09:44:33Z</dcterms:modified>
</cp:coreProperties>
</file>