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80" r:id="rId2"/>
    <p:sldId id="298" r:id="rId3"/>
    <p:sldId id="286" r:id="rId4"/>
    <p:sldId id="287" r:id="rId5"/>
    <p:sldId id="305" r:id="rId6"/>
    <p:sldId id="302" r:id="rId7"/>
    <p:sldId id="306" r:id="rId8"/>
    <p:sldId id="304" r:id="rId9"/>
    <p:sldId id="307" r:id="rId10"/>
    <p:sldId id="308" r:id="rId11"/>
    <p:sldId id="299" r:id="rId12"/>
    <p:sldId id="261" r:id="rId13"/>
    <p:sldId id="262" r:id="rId14"/>
    <p:sldId id="303" r:id="rId15"/>
    <p:sldId id="288" r:id="rId16"/>
    <p:sldId id="289" r:id="rId17"/>
    <p:sldId id="290" r:id="rId18"/>
    <p:sldId id="300" r:id="rId19"/>
    <p:sldId id="264" r:id="rId20"/>
    <p:sldId id="265" r:id="rId21"/>
    <p:sldId id="291" r:id="rId22"/>
    <p:sldId id="292" r:id="rId23"/>
    <p:sldId id="269" r:id="rId24"/>
    <p:sldId id="270" r:id="rId25"/>
    <p:sldId id="273" r:id="rId26"/>
    <p:sldId id="301" r:id="rId27"/>
    <p:sldId id="274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67" autoAdjust="0"/>
    <p:restoredTop sz="94662"/>
  </p:normalViewPr>
  <p:slideViewPr>
    <p:cSldViewPr>
      <p:cViewPr varScale="1">
        <p:scale>
          <a:sx n="99" d="100"/>
          <a:sy n="99" d="100"/>
        </p:scale>
        <p:origin x="160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A3CE2-E929-475E-9EBE-C80C4FF77C0D}" type="datetimeFigureOut">
              <a:rPr lang="zh-TW" altLang="en-US" smtClean="0"/>
              <a:pPr/>
              <a:t>2021/11/14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14273-A2FC-465B-AE0C-32F341E6B70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268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新細明體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016613-5AB4-445A-A651-C5DE3E8949B0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717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337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F90658-E861-4F2F-9E4A-D02AD342B4DC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871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新細明體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9CD443-68FF-415D-8B6B-32B7D5D53238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215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新細明體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9CD443-68FF-415D-8B6B-32B7D5D53238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458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14273-A2FC-465B-AE0C-32F341E6B701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748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52EF-F3FA-4634-A57E-64ED2D5F7C37}" type="datetime1">
              <a:rPr lang="zh-TW" altLang="en-US" smtClean="0"/>
              <a:pPr/>
              <a:t>2021/11/14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2D28-BAE9-47E5-8501-65A745D85C1B}" type="datetime1">
              <a:rPr lang="zh-TW" altLang="en-US" smtClean="0"/>
              <a:pPr/>
              <a:t>2021/11/14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764B-0E03-4A06-9E5A-E882E2089799}" type="datetime1">
              <a:rPr lang="zh-TW" altLang="en-US" smtClean="0"/>
              <a:pPr/>
              <a:t>2021/11/14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8D8B-523D-4D5C-9B02-67FDF796E6DB}" type="datetime1">
              <a:rPr lang="zh-TW" altLang="en-US" smtClean="0"/>
              <a:pPr/>
              <a:t>2021/11/14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FF3B-3F0B-4FC1-B725-BD158D4AE097}" type="datetime1">
              <a:rPr lang="zh-TW" altLang="en-US" smtClean="0"/>
              <a:pPr/>
              <a:t>2021/11/14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0A82-FDB3-49E9-ACA7-B8C578F9CF4E}" type="datetime1">
              <a:rPr lang="zh-TW" altLang="en-US" smtClean="0"/>
              <a:pPr/>
              <a:t>2021/11/14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50E3-2373-4F3E-868F-ED0050F4C0F9}" type="datetime1">
              <a:rPr lang="zh-TW" altLang="en-US" smtClean="0"/>
              <a:pPr/>
              <a:t>2021/11/14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B0271-EFD2-4A11-BB50-2402B49889C5}" type="datetime1">
              <a:rPr lang="zh-TW" altLang="en-US" smtClean="0"/>
              <a:pPr/>
              <a:t>2021/11/14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F4FA-38DC-458A-AC90-8F082251E197}" type="datetime1">
              <a:rPr lang="zh-TW" altLang="en-US" smtClean="0"/>
              <a:pPr/>
              <a:t>2021/11/14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611F-D23D-4417-BB2C-130DD8A97187}" type="datetime1">
              <a:rPr lang="zh-TW" altLang="en-US" smtClean="0"/>
              <a:pPr/>
              <a:t>2021/11/14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C397-6A4A-4220-A6B0-B38A5CFC83B4}" type="datetime1">
              <a:rPr lang="zh-TW" altLang="en-US" smtClean="0"/>
              <a:pPr/>
              <a:t>2021/11/14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796B4-DA28-4950-A3D7-B238B13EAC85}" type="datetime1">
              <a:rPr lang="zh-TW" altLang="en-US" smtClean="0"/>
              <a:pPr/>
              <a:t>2021/11/14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-workbench.net/download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/>
              <a:t>CSCI3170 Introduction to Database Systems</a:t>
            </a:r>
            <a:endParaRPr lang="zh-TW" altLang="en-US" b="1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b="1" dirty="0"/>
              <a:t>Tutorial 10 –</a:t>
            </a:r>
            <a:r>
              <a:rPr lang="en-US" altLang="zh-CN" b="1" dirty="0"/>
              <a:t>Practice</a:t>
            </a:r>
            <a:r>
              <a:rPr lang="en-US" altLang="zh-TW" b="1" dirty="0"/>
              <a:t> </a:t>
            </a:r>
            <a:r>
              <a:rPr lang="en-US" altLang="zh-CN" b="1" dirty="0"/>
              <a:t>on</a:t>
            </a:r>
            <a:r>
              <a:rPr lang="en-US" altLang="zh-TW" b="1" dirty="0"/>
              <a:t> Oracle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TW" b="1" dirty="0" err="1"/>
              <a:t>Xubin</a:t>
            </a:r>
            <a:r>
              <a:rPr lang="en-US" altLang="zh-TW" b="1" dirty="0"/>
              <a:t> Zheng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32B603-67CE-489B-A74E-2F51CEBFD0A6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Another way to Connect to Oracle DB(2)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59631" y="1960265"/>
            <a:ext cx="6545307" cy="3847068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4860032" y="1196752"/>
            <a:ext cx="1584176" cy="515119"/>
          </a:xfrm>
          <a:prstGeom prst="wedgeRectCallout">
            <a:avLst>
              <a:gd name="adj1" fmla="val -79756"/>
              <a:gd name="adj2" fmla="val 13461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CSE Unix Account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7020272" y="3501008"/>
            <a:ext cx="1800200" cy="648072"/>
          </a:xfrm>
          <a:prstGeom prst="wedgeRectCallout">
            <a:avLst>
              <a:gd name="adj1" fmla="val -135649"/>
              <a:gd name="adj2" fmla="val -6672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Oracle Account</a:t>
            </a:r>
          </a:p>
        </p:txBody>
      </p:sp>
    </p:spTree>
    <p:extLst>
      <p:ext uri="{BB962C8B-B14F-4D97-AF65-F5344CB8AC3E}">
        <p14:creationId xmlns:p14="http://schemas.microsoft.com/office/powerpoint/2010/main" val="4027917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err="1"/>
              <a:t>Begineer</a:t>
            </a:r>
            <a:r>
              <a:rPr lang="en-HK" altLang="zh-TW" dirty="0"/>
              <a:t> Practise on Oracle SQL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新細明體" pitchFamily="18" charset="-120"/>
              </a:rPr>
              <a:t>Dropping and Creating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(Pre-cautionary) dropping the table</a:t>
            </a:r>
          </a:p>
          <a:p>
            <a:pPr marL="0" indent="0">
              <a:buFont typeface="Arial" charset="0"/>
              <a:buNone/>
              <a:defRPr/>
            </a:pPr>
            <a:endParaRPr lang="en-HK" sz="3600" dirty="0">
              <a:latin typeface="Lucida Console" panose="020B0609040504020204" pitchFamily="49" charset="0"/>
            </a:endParaRPr>
          </a:p>
          <a:p>
            <a:pPr>
              <a:defRPr/>
            </a:pPr>
            <a:r>
              <a:rPr lang="en-US" dirty="0"/>
              <a:t>Create Table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Note: When you want to type and run some new statements in SQL workbench, you need to delete the old ones in the window that you run before.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67145" y="1988840"/>
            <a:ext cx="2524735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DROP TABLE S1;</a:t>
            </a:r>
          </a:p>
        </p:txBody>
      </p:sp>
      <p:sp>
        <p:nvSpPr>
          <p:cNvPr id="5" name="矩形 4"/>
          <p:cNvSpPr/>
          <p:nvPr/>
        </p:nvSpPr>
        <p:spPr>
          <a:xfrm>
            <a:off x="967145" y="2998301"/>
            <a:ext cx="5256584" cy="1938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CREATE TABLE S1(</a:t>
            </a:r>
          </a:p>
          <a:p>
            <a:pPr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  </a:t>
            </a:r>
            <a:r>
              <a:rPr lang="en-US" altLang="zh-TW" sz="24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sid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 integer primary key,</a:t>
            </a:r>
          </a:p>
          <a:p>
            <a:pPr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  name varchar(30) not null,</a:t>
            </a:r>
          </a:p>
          <a:p>
            <a:pPr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  year integer,</a:t>
            </a:r>
          </a:p>
          <a:p>
            <a:pPr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  age integer);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2" name="Rectangular Callout 1"/>
          <p:cNvSpPr/>
          <p:nvPr/>
        </p:nvSpPr>
        <p:spPr>
          <a:xfrm>
            <a:off x="5076056" y="2222252"/>
            <a:ext cx="2592288" cy="918716"/>
          </a:xfrm>
          <a:prstGeom prst="wedgeRectCallout">
            <a:avLst>
              <a:gd name="adj1" fmla="val -107322"/>
              <a:gd name="adj2" fmla="val -49230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Different to </a:t>
            </a:r>
            <a:r>
              <a:rPr lang="en-US" dirty="0" err="1"/>
              <a:t>mysql</a:t>
            </a:r>
            <a:r>
              <a:rPr lang="en-US" dirty="0"/>
              <a:t>:</a:t>
            </a:r>
          </a:p>
          <a:p>
            <a:r>
              <a:rPr lang="en-US" dirty="0"/>
              <a:t>DROP TABLE </a:t>
            </a:r>
            <a:r>
              <a:rPr lang="en-US" dirty="0">
                <a:solidFill>
                  <a:srgbClr val="FF0000"/>
                </a:solidFill>
              </a:rPr>
              <a:t>IF EXISTS </a:t>
            </a:r>
            <a:r>
              <a:rPr lang="en-US" dirty="0"/>
              <a:t>S1;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新細明體" pitchFamily="18" charset="-120"/>
              </a:rPr>
              <a:t>Inserting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Inserting values one row by one row</a:t>
            </a:r>
          </a:p>
          <a:p>
            <a:pPr>
              <a:defRPr/>
            </a:pPr>
            <a:endParaRPr lang="en-US" sz="9000" dirty="0"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9592" y="2333779"/>
            <a:ext cx="7344816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INSERT INTO S1 VALUES (1,'Peter',3,22);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99592" y="3217039"/>
            <a:ext cx="7120408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INSERT INTO S1 VALUES (2,'John',2,20);</a:t>
            </a:r>
          </a:p>
        </p:txBody>
      </p:sp>
      <p:sp>
        <p:nvSpPr>
          <p:cNvPr id="9" name="矩形 8"/>
          <p:cNvSpPr/>
          <p:nvPr/>
        </p:nvSpPr>
        <p:spPr>
          <a:xfrm>
            <a:off x="899592" y="4100299"/>
            <a:ext cx="7112024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INSERT INTO S1 VALUES (3,'Mary',4,29);</a:t>
            </a:r>
          </a:p>
        </p:txBody>
      </p:sp>
      <p:sp>
        <p:nvSpPr>
          <p:cNvPr id="10" name="矩形 9"/>
          <p:cNvSpPr/>
          <p:nvPr/>
        </p:nvSpPr>
        <p:spPr>
          <a:xfrm>
            <a:off x="899592" y="4983559"/>
            <a:ext cx="3287216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SELECT * FROM S1;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91680" y="40466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the icon to execute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03250" y="450829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 the old statements</a:t>
            </a:r>
          </a:p>
          <a:p>
            <a:r>
              <a:rPr lang="en-US" dirty="0"/>
              <a:t>Before starting a new one.</a:t>
            </a:r>
          </a:p>
        </p:txBody>
      </p:sp>
      <p:pic>
        <p:nvPicPr>
          <p:cNvPr id="11" name="Picture 10" descr="SQL Workbench/J New profile - Default.wksp 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76775"/>
            <a:ext cx="3486637" cy="483937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467544" y="790020"/>
            <a:ext cx="1224136" cy="11521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2" name="Picture 11" descr="SQL Workbench/J New profile - Default.wksp 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553" y="1376775"/>
            <a:ext cx="3505690" cy="483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34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新細明體" pitchFamily="18" charset="-120"/>
              </a:rPr>
              <a:t>Updating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Update one row and view the results</a:t>
            </a:r>
          </a:p>
          <a:p>
            <a:pPr>
              <a:defRPr/>
            </a:pPr>
            <a:endParaRPr lang="en-US" sz="8000" dirty="0">
              <a:latin typeface="+mj-lt"/>
            </a:endParaRPr>
          </a:p>
          <a:p>
            <a:pPr>
              <a:defRPr/>
            </a:pPr>
            <a:r>
              <a:rPr lang="en-US" dirty="0">
                <a:latin typeface="+mj-lt"/>
              </a:rPr>
              <a:t>Another form of update</a:t>
            </a:r>
          </a:p>
          <a:p>
            <a:pPr marL="0" indent="0">
              <a:buFont typeface="Arial" charset="0"/>
              <a:buNone/>
              <a:defRPr/>
            </a:pPr>
            <a:endParaRPr lang="en-US" sz="2400" dirty="0">
              <a:latin typeface="Lucida Console" panose="020B060904050402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9592" y="2204864"/>
            <a:ext cx="6984776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UPDATE S1 SET age = 20 WHERE </a:t>
            </a:r>
            <a:r>
              <a:rPr lang="en-US" altLang="zh-TW" sz="2400" dirty="0" err="1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sid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 = 3;</a:t>
            </a:r>
          </a:p>
        </p:txBody>
      </p:sp>
      <p:sp>
        <p:nvSpPr>
          <p:cNvPr id="6" name="矩形 5"/>
          <p:cNvSpPr/>
          <p:nvPr/>
        </p:nvSpPr>
        <p:spPr>
          <a:xfrm>
            <a:off x="899592" y="4182179"/>
            <a:ext cx="532859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UPDATE S1 SET age = age + 1;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99592" y="2924944"/>
            <a:ext cx="3312368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SELECT * FROM S1;</a:t>
            </a:r>
          </a:p>
        </p:txBody>
      </p:sp>
      <p:sp>
        <p:nvSpPr>
          <p:cNvPr id="9" name="矩形 8"/>
          <p:cNvSpPr/>
          <p:nvPr/>
        </p:nvSpPr>
        <p:spPr>
          <a:xfrm>
            <a:off x="899592" y="4869160"/>
            <a:ext cx="3312368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SELECT * FROM S1;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新細明體" pitchFamily="18" charset="-120"/>
              </a:rPr>
              <a:t>Alter Table And View Schema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TW" dirty="0"/>
              <a:t>Alter the table</a:t>
            </a:r>
          </a:p>
          <a:p>
            <a:pPr>
              <a:defRPr/>
            </a:pPr>
            <a:endParaRPr lang="en-US" altLang="zh-TW" sz="4000" dirty="0"/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r>
              <a:rPr lang="en-US" altLang="zh-TW" dirty="0"/>
              <a:t>Show the table schema (Oracle-specific syntax)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CN" dirty="0">
                <a:solidFill>
                  <a:srgbClr val="FF0000"/>
                </a:solidFill>
              </a:rPr>
              <a:t>Note: before altering the table, you need to clean the data you insert before (suggested command: “DELETE S1;”) or drop the old table and create a new empty one.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9592" y="2165955"/>
            <a:ext cx="7560840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ALTER TABLE S1 MODIFY (age DATE, </a:t>
            </a:r>
            <a:r>
              <a:rPr lang="en-US" altLang="zh-TW" sz="2400" dirty="0" err="1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sid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 varchar(20));</a:t>
            </a:r>
          </a:p>
        </p:txBody>
      </p:sp>
      <p:sp>
        <p:nvSpPr>
          <p:cNvPr id="5" name="矩形 4"/>
          <p:cNvSpPr/>
          <p:nvPr/>
        </p:nvSpPr>
        <p:spPr>
          <a:xfrm>
            <a:off x="899592" y="3534107"/>
            <a:ext cx="2376264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DESCRIBE S1;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7" name="Rectangular Callout 6"/>
          <p:cNvSpPr/>
          <p:nvPr/>
        </p:nvSpPr>
        <p:spPr>
          <a:xfrm>
            <a:off x="4427984" y="3536414"/>
            <a:ext cx="4463988" cy="918716"/>
          </a:xfrm>
          <a:prstGeom prst="wedgeRectCallout">
            <a:avLst>
              <a:gd name="adj1" fmla="val -38701"/>
              <a:gd name="adj2" fmla="val -14668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Different to </a:t>
            </a:r>
            <a:r>
              <a:rPr lang="en-US" dirty="0" err="1"/>
              <a:t>mysql</a:t>
            </a:r>
            <a:r>
              <a:rPr lang="en-US" dirty="0"/>
              <a:t>:</a:t>
            </a:r>
          </a:p>
          <a:p>
            <a:r>
              <a:rPr lang="en-US" dirty="0"/>
              <a:t>MODIFY age DATE, MODIFY </a:t>
            </a:r>
            <a:r>
              <a:rPr lang="en-US" dirty="0" err="1"/>
              <a:t>sid</a:t>
            </a:r>
            <a:r>
              <a:rPr lang="en-US" dirty="0"/>
              <a:t> varchar(20)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新細明體" pitchFamily="18" charset="-120"/>
              </a:rPr>
              <a:t>Print, Count and Delete Rows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dirty="0"/>
              <a:t>Printing the entire table </a:t>
            </a:r>
          </a:p>
          <a:p>
            <a:pPr>
              <a:defRPr/>
            </a:pPr>
            <a:endParaRPr lang="en-US" altLang="zh-TW" sz="4400" dirty="0"/>
          </a:p>
          <a:p>
            <a:pPr>
              <a:defRPr/>
            </a:pPr>
            <a:r>
              <a:rPr lang="en-US" altLang="zh-TW" dirty="0"/>
              <a:t>Count the number of rows in the table</a:t>
            </a:r>
          </a:p>
          <a:p>
            <a:pPr>
              <a:defRPr/>
            </a:pPr>
            <a:endParaRPr lang="en-US" altLang="zh-TW" sz="4400" dirty="0"/>
          </a:p>
          <a:p>
            <a:pPr>
              <a:defRPr/>
            </a:pPr>
            <a:r>
              <a:rPr lang="en-US" altLang="zh-TW" dirty="0"/>
              <a:t>Delete all data from the table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2686" y="2175247"/>
            <a:ext cx="324036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SELECT * FROM S1;</a:t>
            </a:r>
          </a:p>
        </p:txBody>
      </p:sp>
      <p:sp>
        <p:nvSpPr>
          <p:cNvPr id="5" name="矩形 4"/>
          <p:cNvSpPr/>
          <p:nvPr/>
        </p:nvSpPr>
        <p:spPr>
          <a:xfrm>
            <a:off x="932686" y="5013176"/>
            <a:ext cx="2973891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DELETE FROM S1;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32686" y="3573016"/>
            <a:ext cx="4647426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SELECT COUNT(*) FROM S1;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/>
              <a:t>Immediate Practise on Oracle SQL with Data Files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新細明體" pitchFamily="18" charset="-120"/>
              </a:rPr>
              <a:t>Importing SQL Data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You can get the SQL file “</a:t>
            </a:r>
            <a:r>
              <a:rPr lang="en-US" dirty="0" err="1"/>
              <a:t>data.sql</a:t>
            </a:r>
            <a:r>
              <a:rPr lang="en-US" dirty="0"/>
              <a:t>” with this tutorial slides.</a:t>
            </a:r>
          </a:p>
          <a:p>
            <a:pPr>
              <a:defRPr/>
            </a:pPr>
            <a:r>
              <a:rPr lang="en-US" altLang="zh-CN" dirty="0"/>
              <a:t>Open the SQL file and copy the content into the window and run it.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When you want to create a new table, you need to drop the table having the same name first.</a:t>
            </a:r>
          </a:p>
          <a:p>
            <a:pPr>
              <a:defRPr/>
            </a:pPr>
            <a:endParaRPr lang="en-US" sz="7200" dirty="0"/>
          </a:p>
          <a:p>
            <a:pPr marL="0" indent="0">
              <a:buNone/>
              <a:defRPr/>
            </a:pPr>
            <a:endParaRPr lang="en-US" sz="7200" dirty="0"/>
          </a:p>
          <a:p>
            <a:pPr marL="0" indent="0">
              <a:buFont typeface="Arial" charset="0"/>
              <a:buNone/>
              <a:defRPr/>
            </a:pPr>
            <a:endParaRPr lang="en-US" sz="2400" dirty="0">
              <a:latin typeface="Lucida Console" panose="020B0609040504020204" pitchFamily="49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284984"/>
            <a:ext cx="3096344" cy="19408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863" y="3198029"/>
            <a:ext cx="2448272" cy="20278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/>
              <a:t>Connect to Oracle DB via SQL Workbench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新細明體" pitchFamily="18" charset="-120"/>
              </a:rPr>
              <a:t>Simple SELECT statements</a:t>
            </a:r>
          </a:p>
        </p:txBody>
      </p:sp>
      <p:sp>
        <p:nvSpPr>
          <p:cNvPr id="4" name="矩形 3"/>
          <p:cNvSpPr/>
          <p:nvPr/>
        </p:nvSpPr>
        <p:spPr>
          <a:xfrm>
            <a:off x="863588" y="1628800"/>
            <a:ext cx="4176463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SELECT * FROM captain;</a:t>
            </a:r>
          </a:p>
        </p:txBody>
      </p:sp>
      <p:sp>
        <p:nvSpPr>
          <p:cNvPr id="5" name="矩形 4"/>
          <p:cNvSpPr/>
          <p:nvPr/>
        </p:nvSpPr>
        <p:spPr>
          <a:xfrm>
            <a:off x="863588" y="2416242"/>
            <a:ext cx="676875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SELECT * FROM captain WHERE cid &lt; 5;</a:t>
            </a:r>
          </a:p>
        </p:txBody>
      </p:sp>
      <p:sp>
        <p:nvSpPr>
          <p:cNvPr id="6" name="矩形 5"/>
          <p:cNvSpPr/>
          <p:nvPr/>
        </p:nvSpPr>
        <p:spPr>
          <a:xfrm>
            <a:off x="863588" y="3203684"/>
            <a:ext cx="7416824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SELECT * FROM captain WHERE cid &lt; 5 AND </a:t>
            </a:r>
            <a:r>
              <a:rPr lang="en-US" altLang="zh-TW" sz="2400" dirty="0" err="1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experiencehour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 &gt; 3000;</a:t>
            </a:r>
          </a:p>
        </p:txBody>
      </p:sp>
      <p:sp>
        <p:nvSpPr>
          <p:cNvPr id="7" name="矩形 6"/>
          <p:cNvSpPr/>
          <p:nvPr/>
        </p:nvSpPr>
        <p:spPr>
          <a:xfrm>
            <a:off x="863588" y="4360458"/>
            <a:ext cx="7416824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SELECT </a:t>
            </a:r>
            <a:r>
              <a:rPr lang="en-US" altLang="zh-TW" sz="2400" dirty="0" err="1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cname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 FROM captain WHERE cid &lt; 5 AND </a:t>
            </a:r>
            <a:r>
              <a:rPr lang="en-US" altLang="zh-TW" sz="2400" dirty="0" err="1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experiencehour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 &gt; 3000;</a:t>
            </a:r>
          </a:p>
        </p:txBody>
      </p:sp>
      <p:sp>
        <p:nvSpPr>
          <p:cNvPr id="8" name="矩形 7"/>
          <p:cNvSpPr/>
          <p:nvPr/>
        </p:nvSpPr>
        <p:spPr>
          <a:xfrm>
            <a:off x="863588" y="5517232"/>
            <a:ext cx="7416824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SELECT </a:t>
            </a:r>
            <a:r>
              <a:rPr lang="en-US" altLang="zh-TW" sz="2400" dirty="0" err="1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cname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 AS name FROM captain WHERE </a:t>
            </a:r>
            <a:r>
              <a:rPr lang="en-US" altLang="zh-TW" sz="2400" dirty="0" err="1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experiencehour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 &lt; 3000;</a:t>
            </a:r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新細明體" pitchFamily="18" charset="-120"/>
              </a:rPr>
              <a:t>SELECT with </a:t>
            </a:r>
            <a:r>
              <a:rPr lang="en-US" altLang="en-US" dirty="0" err="1">
                <a:ea typeface="新細明體" pitchFamily="18" charset="-120"/>
              </a:rPr>
              <a:t>ORDERing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5576" y="1772816"/>
            <a:ext cx="7296811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SELECT * FROM captain ORDER BY cid ASC;</a:t>
            </a:r>
          </a:p>
        </p:txBody>
      </p:sp>
      <p:sp>
        <p:nvSpPr>
          <p:cNvPr id="6" name="矩形 5"/>
          <p:cNvSpPr/>
          <p:nvPr/>
        </p:nvSpPr>
        <p:spPr>
          <a:xfrm>
            <a:off x="755576" y="2815964"/>
            <a:ext cx="7584843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SELECT * FROM captain ORDER BY cid DESC;</a:t>
            </a:r>
          </a:p>
        </p:txBody>
      </p:sp>
      <p:sp>
        <p:nvSpPr>
          <p:cNvPr id="9" name="矩形 8"/>
          <p:cNvSpPr/>
          <p:nvPr/>
        </p:nvSpPr>
        <p:spPr>
          <a:xfrm>
            <a:off x="755576" y="3859111"/>
            <a:ext cx="6984776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SELECT * FROM route ORDER BY </a:t>
            </a:r>
            <a:r>
              <a:rPr lang="en-US" altLang="zh-TW" sz="2400" dirty="0" err="1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arrival_city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 ASC, </a:t>
            </a:r>
            <a:r>
              <a:rPr lang="en-US" altLang="zh-TW" sz="2400" dirty="0" err="1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departure_city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 ASC;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新細明體" pitchFamily="18" charset="-120"/>
              </a:rPr>
              <a:t>SELECT with Joining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Cartesian Product</a:t>
            </a:r>
          </a:p>
          <a:p>
            <a:endParaRPr lang="en-US" altLang="zh-TW" sz="3600" dirty="0"/>
          </a:p>
          <a:p>
            <a:r>
              <a:rPr lang="en-US" altLang="zh-TW" dirty="0"/>
              <a:t>Emulating Natural Join</a:t>
            </a:r>
          </a:p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99592" y="3501008"/>
            <a:ext cx="7416824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SELECT COUNT(*) FROM captain, fly WHERE captain.cid = fly.cid;</a:t>
            </a:r>
          </a:p>
        </p:txBody>
      </p:sp>
      <p:sp>
        <p:nvSpPr>
          <p:cNvPr id="7" name="矩形 6"/>
          <p:cNvSpPr/>
          <p:nvPr/>
        </p:nvSpPr>
        <p:spPr>
          <a:xfrm>
            <a:off x="899592" y="2204864"/>
            <a:ext cx="640871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SELECT COUNT(*) FROM captain, fly;</a:t>
            </a:r>
          </a:p>
        </p:txBody>
      </p:sp>
      <p:sp>
        <p:nvSpPr>
          <p:cNvPr id="8" name="矩形 7"/>
          <p:cNvSpPr/>
          <p:nvPr/>
        </p:nvSpPr>
        <p:spPr>
          <a:xfrm>
            <a:off x="899592" y="4614227"/>
            <a:ext cx="7056784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SELECT COUNT(*) FROM captain C, fly F WHERE C.cid = F.cid;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新細明體" pitchFamily="18" charset="-120"/>
              </a:rPr>
              <a:t>Aggregate Function and DISTINCT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Minimum, maximum, sum and average…</a:t>
            </a:r>
          </a:p>
          <a:p>
            <a:pPr>
              <a:defRPr/>
            </a:pPr>
            <a:endParaRPr lang="en-US" sz="9600" dirty="0"/>
          </a:p>
          <a:p>
            <a:pPr>
              <a:defRPr/>
            </a:pPr>
            <a:r>
              <a:rPr lang="en-US" dirty="0"/>
              <a:t>Distinct Keyword</a:t>
            </a:r>
          </a:p>
        </p:txBody>
      </p:sp>
      <p:sp>
        <p:nvSpPr>
          <p:cNvPr id="4" name="矩形 3"/>
          <p:cNvSpPr/>
          <p:nvPr/>
        </p:nvSpPr>
        <p:spPr>
          <a:xfrm>
            <a:off x="899592" y="2886035"/>
            <a:ext cx="6192688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SELECT SUM(</a:t>
            </a:r>
            <a:r>
              <a:rPr lang="en-US" altLang="zh-TW" sz="2400" dirty="0" err="1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experiencehour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), AVG(</a:t>
            </a:r>
            <a:r>
              <a:rPr lang="en-US" altLang="zh-TW" sz="2400" dirty="0" err="1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experiencehour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) FROM captain;</a:t>
            </a:r>
          </a:p>
        </p:txBody>
      </p:sp>
      <p:sp>
        <p:nvSpPr>
          <p:cNvPr id="5" name="矩形 4"/>
          <p:cNvSpPr/>
          <p:nvPr/>
        </p:nvSpPr>
        <p:spPr>
          <a:xfrm>
            <a:off x="899592" y="2204864"/>
            <a:ext cx="604867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SELECT MAX(distance) FROM route;</a:t>
            </a:r>
          </a:p>
        </p:txBody>
      </p:sp>
      <p:sp>
        <p:nvSpPr>
          <p:cNvPr id="6" name="矩形 5"/>
          <p:cNvSpPr/>
          <p:nvPr/>
        </p:nvSpPr>
        <p:spPr>
          <a:xfrm>
            <a:off x="899592" y="4581128"/>
            <a:ext cx="5577168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SELECT DISTINCT cid FROM fly;</a:t>
            </a:r>
          </a:p>
        </p:txBody>
      </p:sp>
      <p:sp>
        <p:nvSpPr>
          <p:cNvPr id="7" name="矩形 6"/>
          <p:cNvSpPr/>
          <p:nvPr/>
        </p:nvSpPr>
        <p:spPr>
          <a:xfrm>
            <a:off x="899592" y="5271591"/>
            <a:ext cx="676875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SELECT COUNT(DISTINCT cid) FROM fly;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新細明體" pitchFamily="18" charset="-120"/>
              </a:rPr>
              <a:t>GROUP BY and HAVING</a:t>
            </a:r>
          </a:p>
        </p:txBody>
      </p:sp>
      <p:sp>
        <p:nvSpPr>
          <p:cNvPr id="4" name="矩形 3"/>
          <p:cNvSpPr/>
          <p:nvPr/>
        </p:nvSpPr>
        <p:spPr>
          <a:xfrm>
            <a:off x="575556" y="1805915"/>
            <a:ext cx="7992888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SELECT cid, count(fid) FROM fly GROUP BY cid;</a:t>
            </a:r>
          </a:p>
        </p:txBody>
      </p:sp>
      <p:sp>
        <p:nvSpPr>
          <p:cNvPr id="5" name="矩形 4"/>
          <p:cNvSpPr/>
          <p:nvPr/>
        </p:nvSpPr>
        <p:spPr>
          <a:xfrm>
            <a:off x="575556" y="3210071"/>
            <a:ext cx="7992888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SELECT cid, count(fid) FROM fly GROUP BY cid ORDER BY count(fid);</a:t>
            </a:r>
          </a:p>
        </p:txBody>
      </p:sp>
      <p:sp>
        <p:nvSpPr>
          <p:cNvPr id="6" name="矩形 5"/>
          <p:cNvSpPr/>
          <p:nvPr/>
        </p:nvSpPr>
        <p:spPr>
          <a:xfrm>
            <a:off x="575556" y="4614227"/>
            <a:ext cx="7992888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SELECT cid, count(fid) FROM fly GROUP BY cid HAVING count(fid) &gt; 3;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新細明體" pitchFamily="18" charset="-120"/>
              </a:rPr>
              <a:t>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Use view to store results of queries that are used later:</a:t>
            </a:r>
            <a:endParaRPr lang="en-HK" dirty="0"/>
          </a:p>
          <a:p>
            <a:pPr>
              <a:defRPr/>
            </a:pPr>
            <a:r>
              <a:rPr lang="en-HK" dirty="0"/>
              <a:t>Creating a View (if exist, replace it)</a:t>
            </a:r>
            <a:endParaRPr lang="en-US" dirty="0"/>
          </a:p>
          <a:p>
            <a:pPr>
              <a:defRPr/>
            </a:pPr>
            <a:endParaRPr lang="en-US" sz="6600" dirty="0"/>
          </a:p>
          <a:p>
            <a:pPr>
              <a:defRPr/>
            </a:pPr>
            <a:r>
              <a:rPr lang="en-US" dirty="0"/>
              <a:t>Dropping a VIEW</a:t>
            </a:r>
          </a:p>
        </p:txBody>
      </p:sp>
      <p:sp>
        <p:nvSpPr>
          <p:cNvPr id="4" name="矩形 3"/>
          <p:cNvSpPr/>
          <p:nvPr/>
        </p:nvSpPr>
        <p:spPr>
          <a:xfrm>
            <a:off x="899592" y="3318083"/>
            <a:ext cx="7848872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HK" altLang="zh-TW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CREATE OR REPLACE VIEW temp1 AS (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SELECT DISTINCT cid FROM fly</a:t>
            </a:r>
            <a:r>
              <a:rPr lang="en-HK" altLang="zh-TW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);</a:t>
            </a:r>
          </a:p>
        </p:txBody>
      </p:sp>
      <p:sp>
        <p:nvSpPr>
          <p:cNvPr id="5" name="矩形 4"/>
          <p:cNvSpPr/>
          <p:nvPr/>
        </p:nvSpPr>
        <p:spPr>
          <a:xfrm>
            <a:off x="899592" y="5127575"/>
            <a:ext cx="288032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HK" altLang="zh-TW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DROP VIEW temp1;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/>
              <a:t>Additional Practise on Oracle SQL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新細明體" pitchFamily="18" charset="-120"/>
              </a:rPr>
              <a:t>Example with SQL Date Data-type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39552" y="4147571"/>
            <a:ext cx="3073277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spcAft>
                <a:spcPts val="600"/>
              </a:spcAft>
              <a:defRPr/>
            </a:pPr>
            <a:r>
              <a:rPr lang="en-US" altLang="en-US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ea typeface="新細明體" pitchFamily="18" charset="-120"/>
              </a:rPr>
              <a:t>SELECT * FROM S1;</a:t>
            </a:r>
          </a:p>
        </p:txBody>
      </p:sp>
      <p:sp>
        <p:nvSpPr>
          <p:cNvPr id="11" name="矩形 10"/>
          <p:cNvSpPr/>
          <p:nvPr/>
        </p:nvSpPr>
        <p:spPr>
          <a:xfrm>
            <a:off x="539552" y="3112862"/>
            <a:ext cx="8136904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spcAft>
                <a:spcPts val="600"/>
              </a:spcAft>
              <a:defRPr/>
            </a:pPr>
            <a:r>
              <a:rPr lang="en-US" altLang="en-US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ea typeface="新細明體" pitchFamily="18" charset="-120"/>
              </a:rPr>
              <a:t>INSERT INTO S1 VALUES (2, </a:t>
            </a:r>
            <a:r>
              <a:rPr lang="en-US" altLang="en-US" sz="24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ea typeface="新細明體" pitchFamily="18" charset="-120"/>
              </a:rPr>
              <a:t>to_date</a:t>
            </a:r>
            <a:r>
              <a:rPr lang="en-US" altLang="en-US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ea typeface="新細明體" pitchFamily="18" charset="-120"/>
              </a:rPr>
              <a:t>('01/07/2016', '</a:t>
            </a:r>
            <a:r>
              <a:rPr lang="en-US" altLang="en-US" sz="24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ea typeface="新細明體" pitchFamily="18" charset="-120"/>
              </a:rPr>
              <a:t>dd</a:t>
            </a:r>
            <a:r>
              <a:rPr lang="en-US" altLang="en-US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ea typeface="新細明體" pitchFamily="18" charset="-120"/>
              </a:rPr>
              <a:t>/mm/</a:t>
            </a:r>
            <a:r>
              <a:rPr lang="en-US" altLang="en-US" sz="24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ea typeface="新細明體" pitchFamily="18" charset="-120"/>
              </a:rPr>
              <a:t>yyyy</a:t>
            </a:r>
            <a:r>
              <a:rPr lang="en-US" altLang="en-US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ea typeface="新細明體" pitchFamily="18" charset="-120"/>
              </a:rPr>
              <a:t>'));</a:t>
            </a:r>
          </a:p>
        </p:txBody>
      </p:sp>
      <p:sp>
        <p:nvSpPr>
          <p:cNvPr id="12" name="矩形 11"/>
          <p:cNvSpPr/>
          <p:nvPr/>
        </p:nvSpPr>
        <p:spPr>
          <a:xfrm>
            <a:off x="539552" y="2078153"/>
            <a:ext cx="8136904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spcAft>
                <a:spcPts val="600"/>
              </a:spcAft>
              <a:defRPr/>
            </a:pPr>
            <a:r>
              <a:rPr lang="en-US" altLang="en-US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ea typeface="新細明體" pitchFamily="18" charset="-120"/>
              </a:rPr>
              <a:t>INSERT INTO S1 VALUES (1, </a:t>
            </a:r>
            <a:r>
              <a:rPr lang="en-US" altLang="en-US" sz="24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ea typeface="新細明體" pitchFamily="18" charset="-120"/>
              </a:rPr>
              <a:t>to_date</a:t>
            </a:r>
            <a:r>
              <a:rPr lang="en-US" altLang="en-US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ea typeface="新細明體" pitchFamily="18" charset="-120"/>
              </a:rPr>
              <a:t>('01/01/2016', '</a:t>
            </a:r>
            <a:r>
              <a:rPr lang="en-US" altLang="en-US" sz="24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ea typeface="新細明體" pitchFamily="18" charset="-120"/>
              </a:rPr>
              <a:t>dd</a:t>
            </a:r>
            <a:r>
              <a:rPr lang="en-US" altLang="en-US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ea typeface="新細明體" pitchFamily="18" charset="-120"/>
              </a:rPr>
              <a:t>/mm/</a:t>
            </a:r>
            <a:r>
              <a:rPr lang="en-US" altLang="en-US" sz="24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ea typeface="新細明體" pitchFamily="18" charset="-120"/>
              </a:rPr>
              <a:t>yyyy</a:t>
            </a:r>
            <a:r>
              <a:rPr lang="en-US" altLang="en-US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ea typeface="新細明體" pitchFamily="18" charset="-120"/>
              </a:rPr>
              <a:t>'));</a:t>
            </a:r>
          </a:p>
        </p:txBody>
      </p:sp>
      <p:sp>
        <p:nvSpPr>
          <p:cNvPr id="13" name="矩形 12"/>
          <p:cNvSpPr/>
          <p:nvPr/>
        </p:nvSpPr>
        <p:spPr>
          <a:xfrm>
            <a:off x="539552" y="1412776"/>
            <a:ext cx="6336704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en-US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ea typeface="新細明體" pitchFamily="18" charset="-120"/>
              </a:rPr>
              <a:t>CREATE TABLE S1 (A INTEGER, B DATE);</a:t>
            </a:r>
          </a:p>
        </p:txBody>
      </p:sp>
      <p:sp>
        <p:nvSpPr>
          <p:cNvPr id="15" name="矩形 14"/>
          <p:cNvSpPr/>
          <p:nvPr/>
        </p:nvSpPr>
        <p:spPr>
          <a:xfrm>
            <a:off x="539552" y="4812948"/>
            <a:ext cx="5112297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spcAft>
                <a:spcPts val="600"/>
              </a:spcAft>
              <a:defRPr/>
            </a:pPr>
            <a:r>
              <a:rPr lang="en-US" altLang="en-US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ea typeface="新細明體" pitchFamily="18" charset="-120"/>
              </a:rPr>
              <a:t>SELECT MAX(B)-MIN(B) FROM S1;</a:t>
            </a:r>
          </a:p>
        </p:txBody>
      </p:sp>
      <p:sp>
        <p:nvSpPr>
          <p:cNvPr id="16" name="矩形 15"/>
          <p:cNvSpPr/>
          <p:nvPr/>
        </p:nvSpPr>
        <p:spPr>
          <a:xfrm>
            <a:off x="539552" y="5478323"/>
            <a:ext cx="8280920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spcAft>
                <a:spcPts val="600"/>
              </a:spcAft>
              <a:defRPr/>
            </a:pPr>
            <a:r>
              <a:rPr lang="en-US" altLang="en-US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ea typeface="新細明體" pitchFamily="18" charset="-120"/>
              </a:rPr>
              <a:t>SELECT * FROM S1 WHERE B &gt; </a:t>
            </a:r>
            <a:r>
              <a:rPr lang="en-US" altLang="en-US" sz="24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ea typeface="新細明體" pitchFamily="18" charset="-120"/>
              </a:rPr>
              <a:t>to_date</a:t>
            </a:r>
            <a:r>
              <a:rPr lang="en-US" altLang="en-US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ea typeface="新細明體" pitchFamily="18" charset="-120"/>
              </a:rPr>
              <a:t>('01/06/2016', '</a:t>
            </a:r>
            <a:r>
              <a:rPr lang="en-US" altLang="en-US" sz="24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ea typeface="新細明體" pitchFamily="18" charset="-120"/>
              </a:rPr>
              <a:t>dd</a:t>
            </a:r>
            <a:r>
              <a:rPr lang="en-US" altLang="en-US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ea typeface="新細明體" pitchFamily="18" charset="-120"/>
              </a:rPr>
              <a:t>/mm/</a:t>
            </a:r>
            <a:r>
              <a:rPr lang="en-US" altLang="en-US" sz="24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ea typeface="新細明體" pitchFamily="18" charset="-120"/>
              </a:rPr>
              <a:t>yyyy</a:t>
            </a:r>
            <a:r>
              <a:rPr lang="en-US" altLang="en-US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ea typeface="新細明體" pitchFamily="18" charset="-120"/>
              </a:rPr>
              <a:t>');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5868144" y="4077072"/>
            <a:ext cx="2592288" cy="918716"/>
          </a:xfrm>
          <a:prstGeom prst="wedgeRectCallout">
            <a:avLst>
              <a:gd name="adj1" fmla="val -181912"/>
              <a:gd name="adj2" fmla="val -179863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Different to </a:t>
            </a:r>
            <a:r>
              <a:rPr lang="en-US" dirty="0" err="1"/>
              <a:t>mysql</a:t>
            </a:r>
            <a:r>
              <a:rPr lang="en-US" dirty="0"/>
              <a:t>:</a:t>
            </a:r>
          </a:p>
          <a:p>
            <a:r>
              <a:rPr lang="en-US" dirty="0"/>
              <a:t>‘%d/ %m/ %Y’;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altLang="zh-TW" sz="3200" dirty="0"/>
              <a:t>Connect to Oracle DB via SQL Workbench (1)</a:t>
            </a:r>
            <a:endParaRPr lang="zh-TW" altLang="en-US" sz="3200" dirty="0"/>
          </a:p>
        </p:txBody>
      </p:sp>
      <p:sp>
        <p:nvSpPr>
          <p:cNvPr id="2253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Firstly, download SQL Workbench package: </a:t>
            </a:r>
            <a:r>
              <a:rPr lang="en-US" altLang="zh-TW" sz="2800" dirty="0">
                <a:hlinkClick r:id="rId3"/>
              </a:rPr>
              <a:t>http://www.sql-workbench.net/downloads.html</a:t>
            </a:r>
            <a:endParaRPr lang="en-US" altLang="zh-TW" dirty="0"/>
          </a:p>
          <a:p>
            <a:endParaRPr lang="en-US" altLang="zh-TW" dirty="0"/>
          </a:p>
          <a:p>
            <a:pPr eaLnBrk="1" hangingPunct="1">
              <a:buFont typeface="Arial" charset="0"/>
              <a:buNone/>
            </a:pP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2852936"/>
            <a:ext cx="6391275" cy="26765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303FA07-FBBA-2942-9554-6EC8C5AACDFA}"/>
              </a:ext>
            </a:extLst>
          </p:cNvPr>
          <p:cNvSpPr/>
          <p:nvPr/>
        </p:nvSpPr>
        <p:spPr>
          <a:xfrm>
            <a:off x="899592" y="6239848"/>
            <a:ext cx="4473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 dirty="0"/>
              <a:t>in case: https://www.java.com/en/download/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altLang="zh-TW" sz="3200" dirty="0"/>
              <a:t>Connect to Oracle DB via SQL Workbench (2)</a:t>
            </a:r>
            <a:endParaRPr lang="zh-TW" altLang="en-US" sz="3200" dirty="0"/>
          </a:p>
        </p:txBody>
      </p:sp>
      <p:sp>
        <p:nvSpPr>
          <p:cNvPr id="23555" name="內容版面配置區 2"/>
          <p:cNvSpPr>
            <a:spLocks noGrp="1"/>
          </p:cNvSpPr>
          <p:nvPr>
            <p:ph idx="1"/>
          </p:nvPr>
        </p:nvSpPr>
        <p:spPr>
          <a:xfrm>
            <a:off x="251520" y="1600200"/>
            <a:ext cx="8568952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dirty="0"/>
              <a:t>Unzip SQL Workbench package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altLang="zh-TW" dirty="0"/>
              <a:t>Run “sqlworkbench.jar” (double click or open with java)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717032"/>
            <a:ext cx="7448550" cy="89535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1907704" y="2708920"/>
            <a:ext cx="1944216" cy="14557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altLang="zh-TW" sz="3200" dirty="0"/>
              <a:t>Connect to Oracle DB via SQL Workbench (3)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Choose the oracle driver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</p:txBody>
      </p:sp>
      <p:pic>
        <p:nvPicPr>
          <p:cNvPr id="7" name="Content Placeholder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276078"/>
            <a:ext cx="6323666" cy="446449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059832" y="1844824"/>
            <a:ext cx="1080120" cy="15841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15816" y="4869160"/>
            <a:ext cx="1440160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720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altLang="zh-TW" sz="3200" dirty="0"/>
              <a:t>Connect to Oracle DB via SQL Workbench (4)</a:t>
            </a:r>
            <a:endParaRPr lang="zh-TW" altLang="en-US" sz="3200" dirty="0"/>
          </a:p>
        </p:txBody>
      </p:sp>
      <p:sp>
        <p:nvSpPr>
          <p:cNvPr id="23555" name="內容版面配置區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4525963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5"/>
            </a:pPr>
            <a:r>
              <a:rPr lang="en-US" altLang="zh-TW" dirty="0"/>
              <a:t>Select “ojdbc7.jar” as the driver.(You can find it in this tutorial package.)</a:t>
            </a:r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572" y="2276872"/>
            <a:ext cx="6789101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3851920" y="1772816"/>
            <a:ext cx="2736304" cy="23762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56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altLang="zh-TW" sz="3200" dirty="0"/>
              <a:t>Connect to Oracle DB via SQL Workbench (5)</a:t>
            </a:r>
            <a:endParaRPr lang="en-US" sz="3200" dirty="0"/>
          </a:p>
        </p:txBody>
      </p:sp>
      <p:pic>
        <p:nvPicPr>
          <p:cNvPr id="5" name="Content Placeholder 4" descr="Select Connection Profil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69" y="1600200"/>
            <a:ext cx="6134062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7</a:t>
            </a:fld>
            <a:endParaRPr lang="zh-TW" alt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99692" y="3447003"/>
            <a:ext cx="180020" cy="25022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9512" y="2492896"/>
            <a:ext cx="3240360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Click to do change on the drivers.</a:t>
            </a:r>
          </a:p>
        </p:txBody>
      </p:sp>
    </p:spTree>
    <p:extLst>
      <p:ext uri="{BB962C8B-B14F-4D97-AF65-F5344CB8AC3E}">
        <p14:creationId xmlns:p14="http://schemas.microsoft.com/office/powerpoint/2010/main" val="2997699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內容版面配置區 2"/>
          <p:cNvSpPr>
            <a:spLocks noGrp="1"/>
          </p:cNvSpPr>
          <p:nvPr>
            <p:ph idx="1"/>
          </p:nvPr>
        </p:nvSpPr>
        <p:spPr>
          <a:xfrm>
            <a:off x="323528" y="1268760"/>
            <a:ext cx="8568952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altLang="zh-TW" dirty="0"/>
              <a:t>Type the URL </a:t>
            </a:r>
            <a:r>
              <a:rPr lang="en-US" altLang="zh-TW" dirty="0" err="1">
                <a:solidFill>
                  <a:srgbClr val="FF0000"/>
                </a:solidFill>
              </a:rPr>
              <a:t>jdbc:oracle:thin</a:t>
            </a:r>
            <a:r>
              <a:rPr lang="en-US" altLang="zh-TW" dirty="0">
                <a:solidFill>
                  <a:srgbClr val="FF0000"/>
                </a:solidFill>
              </a:rPr>
              <a:t>://@db18.cse.cuhk.edu.hk:1521/oradb.cse.cuhk.edu.hk</a:t>
            </a:r>
            <a:r>
              <a:rPr lang="en-US" altLang="zh-TW" dirty="0"/>
              <a:t>, your Oracle Username and Password. Click OK to enter.</a:t>
            </a:r>
          </a:p>
        </p:txBody>
      </p:sp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altLang="zh-TW" sz="3200" dirty="0"/>
              <a:t>Connect to Oracle DB via SQL Workbench (6)</a:t>
            </a:r>
            <a:endParaRPr lang="zh-TW" altLang="en-US" sz="32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32" y="3717032"/>
            <a:ext cx="7925907" cy="206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425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Another way to Connect to Oracle DB(1)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591512"/>
            <a:ext cx="9144000" cy="4525963"/>
          </a:xfrm>
        </p:spPr>
        <p:txBody>
          <a:bodyPr/>
          <a:lstStyle/>
          <a:p>
            <a:r>
              <a:rPr lang="en-US" dirty="0" err="1"/>
              <a:t>ssh</a:t>
            </a:r>
            <a:r>
              <a:rPr lang="en-US" dirty="0"/>
              <a:t> to a </a:t>
            </a:r>
            <a:r>
              <a:rPr lang="en-US" dirty="0" err="1"/>
              <a:t>linux</a:t>
            </a:r>
            <a:r>
              <a:rPr lang="en-US" dirty="0"/>
              <a:t> host e.g. linux5 (or one of linux5 - linux16), login with your CSE </a:t>
            </a:r>
            <a:r>
              <a:rPr lang="en-US" dirty="0" err="1"/>
              <a:t>unix</a:t>
            </a:r>
            <a:r>
              <a:rPr lang="en-US" dirty="0"/>
              <a:t> account</a:t>
            </a:r>
          </a:p>
          <a:p>
            <a:r>
              <a:rPr lang="en-US" dirty="0"/>
              <a:t>after login successfully, type: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csh</a:t>
            </a:r>
            <a:r>
              <a:rPr lang="en-US" dirty="0"/>
              <a:t>       </a:t>
            </a:r>
          </a:p>
          <a:p>
            <a:pPr marL="0" indent="0">
              <a:buNone/>
            </a:pPr>
            <a:r>
              <a:rPr lang="en-US" dirty="0"/>
              <a:t>	source /opt1/oracle122/setup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sqlplus</a:t>
            </a:r>
            <a:r>
              <a:rPr lang="en-US" dirty="0"/>
              <a:t> oracle_account@db18.cse.cuhk.edu.hk</a:t>
            </a:r>
          </a:p>
          <a:p>
            <a:pPr marL="0" indent="0">
              <a:buNone/>
            </a:pPr>
            <a:r>
              <a:rPr lang="en-US" dirty="0"/>
              <a:t>Then input password: ******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0C94F7-FAE6-EF4E-9724-3C8AAAEA86CF}"/>
              </a:ext>
            </a:extLst>
          </p:cNvPr>
          <p:cNvSpPr txBox="1"/>
          <p:nvPr/>
        </p:nvSpPr>
        <p:spPr>
          <a:xfrm>
            <a:off x="439699" y="5713693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b="1" dirty="0">
                <a:solidFill>
                  <a:srgbClr val="FF0000"/>
                </a:solidFill>
              </a:rPr>
              <a:t>Important!!! Assignment3 is based on that!</a:t>
            </a:r>
          </a:p>
        </p:txBody>
      </p:sp>
    </p:spTree>
    <p:extLst>
      <p:ext uri="{BB962C8B-B14F-4D97-AF65-F5344CB8AC3E}">
        <p14:creationId xmlns:p14="http://schemas.microsoft.com/office/powerpoint/2010/main" val="3428793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5781</TotalTime>
  <Words>1103</Words>
  <Application>Microsoft Macintosh PowerPoint</Application>
  <PresentationFormat>On-screen Show (4:3)</PresentationFormat>
  <Paragraphs>177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Consolas</vt:lpstr>
      <vt:lpstr>Lucida Console</vt:lpstr>
      <vt:lpstr>Office 佈景主題</vt:lpstr>
      <vt:lpstr>CSCI3170 Introduction to Database Systems</vt:lpstr>
      <vt:lpstr>Connect to Oracle DB via SQL Workbench</vt:lpstr>
      <vt:lpstr>Connect to Oracle DB via SQL Workbench (1)</vt:lpstr>
      <vt:lpstr>Connect to Oracle DB via SQL Workbench (2)</vt:lpstr>
      <vt:lpstr>Connect to Oracle DB via SQL Workbench (3)</vt:lpstr>
      <vt:lpstr>Connect to Oracle DB via SQL Workbench (4)</vt:lpstr>
      <vt:lpstr>Connect to Oracle DB via SQL Workbench (5)</vt:lpstr>
      <vt:lpstr>Connect to Oracle DB via SQL Workbench (6)</vt:lpstr>
      <vt:lpstr>Another way to Connect to Oracle DB(1)</vt:lpstr>
      <vt:lpstr>Another way to Connect to Oracle DB(2)</vt:lpstr>
      <vt:lpstr>Begineer Practise on Oracle SQL</vt:lpstr>
      <vt:lpstr>Dropping and Creating Table</vt:lpstr>
      <vt:lpstr>Inserting Rows</vt:lpstr>
      <vt:lpstr>PowerPoint Presentation</vt:lpstr>
      <vt:lpstr>Updating Rows</vt:lpstr>
      <vt:lpstr>Alter Table And View Schema</vt:lpstr>
      <vt:lpstr>Print, Count and Delete Rows</vt:lpstr>
      <vt:lpstr>Immediate Practise on Oracle SQL with Data Files</vt:lpstr>
      <vt:lpstr>Importing SQL Data Files</vt:lpstr>
      <vt:lpstr>Simple SELECT statements</vt:lpstr>
      <vt:lpstr>SELECT with ORDERing</vt:lpstr>
      <vt:lpstr>SELECT with Joining</vt:lpstr>
      <vt:lpstr>Aggregate Function and DISTINCT</vt:lpstr>
      <vt:lpstr>GROUP BY and HAVING</vt:lpstr>
      <vt:lpstr>VIEW</vt:lpstr>
      <vt:lpstr>Additional Practise on Oracle SQL</vt:lpstr>
      <vt:lpstr>Example with SQL Date Data-type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kesterleeky</dc:creator>
  <cp:lastModifiedBy>ZHENG, Xubin</cp:lastModifiedBy>
  <cp:revision>142</cp:revision>
  <dcterms:created xsi:type="dcterms:W3CDTF">2016-01-10T16:47:11Z</dcterms:created>
  <dcterms:modified xsi:type="dcterms:W3CDTF">2021-11-14T10:14:03Z</dcterms:modified>
</cp:coreProperties>
</file>