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4"/>
  </p:notesMasterIdLst>
  <p:handoutMasterIdLst>
    <p:handoutMasterId r:id="rId25"/>
  </p:handoutMasterIdLst>
  <p:sldIdLst>
    <p:sldId id="256" r:id="rId3"/>
    <p:sldId id="300" r:id="rId4"/>
    <p:sldId id="344" r:id="rId5"/>
    <p:sldId id="260" r:id="rId6"/>
    <p:sldId id="261" r:id="rId7"/>
    <p:sldId id="275" r:id="rId8"/>
    <p:sldId id="263" r:id="rId9"/>
    <p:sldId id="276" r:id="rId10"/>
    <p:sldId id="266" r:id="rId11"/>
    <p:sldId id="277" r:id="rId12"/>
    <p:sldId id="279" r:id="rId13"/>
    <p:sldId id="268" r:id="rId14"/>
    <p:sldId id="280" r:id="rId15"/>
    <p:sldId id="267" r:id="rId16"/>
    <p:sldId id="278" r:id="rId17"/>
    <p:sldId id="282" r:id="rId18"/>
    <p:sldId id="274" r:id="rId19"/>
    <p:sldId id="281" r:id="rId20"/>
    <p:sldId id="346" r:id="rId21"/>
    <p:sldId id="348"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923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p:restoredTop sz="94628"/>
  </p:normalViewPr>
  <p:slideViewPr>
    <p:cSldViewPr snapToGrid="0">
      <p:cViewPr varScale="1">
        <p:scale>
          <a:sx n="118" d="100"/>
          <a:sy n="118" d="100"/>
        </p:scale>
        <p:origin x="22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C80F76-7AFC-2F48-A4D0-B14BB0ADAF4E}" type="datetimeFigureOut">
              <a:rPr kumimoji="1" lang="zh-CN" altLang="en-US" smtClean="0"/>
              <a:t>2021/10/4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FF54D8-0A7F-2540-8F11-E8EE84D6C752}" type="slidenum">
              <a:rPr kumimoji="1" lang="zh-CN" altLang="en-US" smtClean="0"/>
              <a:t>‹#›</a:t>
            </a:fld>
            <a:endParaRPr kumimoji="1" lang="zh-CN" altLang="en-US"/>
          </a:p>
        </p:txBody>
      </p:sp>
    </p:spTree>
    <p:extLst>
      <p:ext uri="{BB962C8B-B14F-4D97-AF65-F5344CB8AC3E}">
        <p14:creationId xmlns:p14="http://schemas.microsoft.com/office/powerpoint/2010/main" val="1328935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9DC79-A436-4B8E-A652-6E813430D62B}" type="datetimeFigureOut">
              <a:rPr lang="zh-CN" altLang="en-US" smtClean="0"/>
              <a:t>2021/10/4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8C5F2-9128-41E0-B06B-0516D6559ECF}" type="slidenum">
              <a:rPr lang="zh-CN" altLang="en-US" smtClean="0"/>
              <a:t>‹#›</a:t>
            </a:fld>
            <a:endParaRPr lang="zh-CN" altLang="en-US"/>
          </a:p>
        </p:txBody>
      </p:sp>
    </p:spTree>
    <p:extLst>
      <p:ext uri="{BB962C8B-B14F-4D97-AF65-F5344CB8AC3E}">
        <p14:creationId xmlns:p14="http://schemas.microsoft.com/office/powerpoint/2010/main" val="35221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73922-DB6C-43BF-9738-045ECE485B32}" type="slidenum">
              <a:rPr lang="zh-TW" altLang="en-US" smtClean="0"/>
              <a:pPr>
                <a:defRPr/>
              </a:pPr>
              <a:t>5</a:t>
            </a:fld>
            <a:endParaRPr lang="zh-TW" altLang="en-US"/>
          </a:p>
        </p:txBody>
      </p:sp>
    </p:spTree>
    <p:extLst>
      <p:ext uri="{BB962C8B-B14F-4D97-AF65-F5344CB8AC3E}">
        <p14:creationId xmlns:p14="http://schemas.microsoft.com/office/powerpoint/2010/main" val="240789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Union first combine the two table, then remove the duplicate. The result of the set difference contains the tuples appears in the S1 but not in the S2. The result of the intersection contain the tuple appear in both S1 S2</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8</a:t>
            </a:fld>
            <a:endParaRPr lang="zh-TW" altLang="en-US"/>
          </a:p>
        </p:txBody>
      </p:sp>
    </p:spTree>
    <p:extLst>
      <p:ext uri="{BB962C8B-B14F-4D97-AF65-F5344CB8AC3E}">
        <p14:creationId xmlns:p14="http://schemas.microsoft.com/office/powerpoint/2010/main" val="85930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pick the first tuple in the R1, combine it with all the tuple in R2. We can see that the first two tuple in the new table are come from this way.</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9</a:t>
            </a:fld>
            <a:endParaRPr lang="zh-TW" altLang="en-US"/>
          </a:p>
        </p:txBody>
      </p:sp>
    </p:spTree>
    <p:extLst>
      <p:ext uri="{BB962C8B-B14F-4D97-AF65-F5344CB8AC3E}">
        <p14:creationId xmlns:p14="http://schemas.microsoft.com/office/powerpoint/2010/main" val="3167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tuple in the new table are satisfy the condition</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10</a:t>
            </a:fld>
            <a:endParaRPr lang="zh-TW" altLang="en-US"/>
          </a:p>
        </p:txBody>
      </p:sp>
    </p:spTree>
    <p:extLst>
      <p:ext uri="{BB962C8B-B14F-4D97-AF65-F5344CB8AC3E}">
        <p14:creationId xmlns:p14="http://schemas.microsoft.com/office/powerpoint/2010/main" val="305740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79AD52-5703-5B47-BE34-498BB2282F0C}"/>
              </a:ext>
            </a:extLst>
          </p:cNvPr>
          <p:cNvSpPr>
            <a:spLocks noGrp="1" noChangeArrowheads="1"/>
          </p:cNvSpPr>
          <p:nvPr>
            <p:ph type="sldNum" sz="quarter" idx="5"/>
          </p:nvPr>
        </p:nvSpPr>
        <p:spPr>
          <a:ln/>
        </p:spPr>
        <p:txBody>
          <a:bodyPr/>
          <a:lstStyle/>
          <a:p>
            <a:fld id="{A71160F5-55E5-8349-A5A8-2981495A7E07}" type="slidenum">
              <a:rPr lang="en-US" altLang="zh-CN"/>
              <a:pPr/>
              <a:t>16</a:t>
            </a:fld>
            <a:endParaRPr lang="en-US" altLang="zh-CN"/>
          </a:p>
        </p:txBody>
      </p:sp>
      <p:sp>
        <p:nvSpPr>
          <p:cNvPr id="125954" name="Rectangle 2">
            <a:extLst>
              <a:ext uri="{FF2B5EF4-FFF2-40B4-BE49-F238E27FC236}">
                <a16:creationId xmlns:a16="http://schemas.microsoft.com/office/drawing/2014/main" id="{965BE49C-C8A1-2543-987F-03952DFCC0D1}"/>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09769272-F112-754A-BEEF-09B3DD4D9CA3}"/>
              </a:ext>
            </a:extLst>
          </p:cNvPr>
          <p:cNvSpPr>
            <a:spLocks noGrp="1" noChangeArrowheads="1"/>
          </p:cNvSpPr>
          <p:nvPr>
            <p:ph type="body" idx="1"/>
          </p:nvPr>
        </p:nvSpPr>
        <p:spPr/>
        <p:txBody>
          <a:bodyPr/>
          <a:lstStyle/>
          <a:p>
            <a:pPr marL="1143000" lvl="2" indent="-228600">
              <a:buFont typeface="Monotype Sorts" pitchFamily="2" charset="2"/>
              <a:buNone/>
            </a:pPr>
            <a:r>
              <a:rPr lang="en-US" altLang="zh-CN"/>
              <a:t>Unary operators --- select, project, rename --- have highest precedence, bind first.</a:t>
            </a:r>
          </a:p>
          <a:p>
            <a:pPr marL="1143000" lvl="2" indent="-228600">
              <a:buFont typeface="Monotype Sorts" pitchFamily="2" charset="2"/>
              <a:buNone/>
            </a:pPr>
            <a:r>
              <a:rPr lang="en-US" altLang="zh-CN"/>
              <a:t>Then come products and joins.</a:t>
            </a:r>
          </a:p>
          <a:p>
            <a:pPr marL="1143000" lvl="2" indent="-228600">
              <a:buFont typeface="Monotype Sorts" pitchFamily="2" charset="2"/>
              <a:buNone/>
            </a:pPr>
            <a:r>
              <a:rPr lang="en-US" altLang="zh-CN"/>
              <a:t>Then intersection.</a:t>
            </a:r>
          </a:p>
          <a:p>
            <a:pPr marL="1143000" lvl="2" indent="-228600">
              <a:buFont typeface="Monotype Sorts" pitchFamily="2" charset="2"/>
              <a:buNone/>
            </a:pPr>
            <a:r>
              <a:rPr lang="en-US" altLang="zh-CN"/>
              <a:t>Finally, union and set difference bind last.</a:t>
            </a:r>
          </a:p>
        </p:txBody>
      </p:sp>
    </p:spTree>
    <p:extLst>
      <p:ext uri="{BB962C8B-B14F-4D97-AF65-F5344CB8AC3E}">
        <p14:creationId xmlns:p14="http://schemas.microsoft.com/office/powerpoint/2010/main" val="157478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266895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318374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976284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03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439234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1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60332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3235460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2608776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102005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2008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722281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860614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2299769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2071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28190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90728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17E8BF-095B-434F-B4E5-34A2329CD28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5651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17E8BF-095B-434F-B4E5-34A2329CD28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60889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02354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111212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161DD88-E4A9-4A88-AB72-363C282F7CEF}"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42452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217E8BF-095B-434F-B4E5-34A2329CD28C}" type="slidenum">
              <a:rPr lang="zh-CN" altLang="en-US" smtClean="0"/>
              <a:t>‹#›</a:t>
            </a:fld>
            <a:endParaRPr lang="zh-CN" altLang="en-US"/>
          </a:p>
        </p:txBody>
      </p:sp>
    </p:spTree>
    <p:extLst>
      <p:ext uri="{BB962C8B-B14F-4D97-AF65-F5344CB8AC3E}">
        <p14:creationId xmlns:p14="http://schemas.microsoft.com/office/powerpoint/2010/main" val="4253295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61DD88-E4A9-4A88-AB72-363C282F7CEF}" type="datetimeFigureOut">
              <a:rPr lang="zh-CN" altLang="en-US" smtClean="0"/>
              <a:t>2021/10/4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17E8BF-095B-434F-B4E5-34A2329CD28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6005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p:txBody>
          <a:bodyPr/>
          <a:lstStyle/>
          <a:p>
            <a:pPr eaLnBrk="1" hangingPunct="1"/>
            <a:r>
              <a:rPr lang="en-US" altLang="zh-TW" b="1" dirty="0"/>
              <a:t>CSCI3170 Introduction to Database Systems</a:t>
            </a:r>
            <a:endParaRPr lang="zh-TW" altLang="en-US" b="1" dirty="0"/>
          </a:p>
        </p:txBody>
      </p:sp>
      <p:sp>
        <p:nvSpPr>
          <p:cNvPr id="3" name="副標題 2"/>
          <p:cNvSpPr>
            <a:spLocks noGrp="1"/>
          </p:cNvSpPr>
          <p:nvPr>
            <p:ph type="subTitle" idx="1"/>
          </p:nvPr>
        </p:nvSpPr>
        <p:spPr/>
        <p:txBody>
          <a:bodyPr rtlCol="0">
            <a:normAutofit/>
          </a:bodyPr>
          <a:lstStyle/>
          <a:p>
            <a:pPr>
              <a:spcAft>
                <a:spcPts val="0"/>
              </a:spcAft>
              <a:defRPr/>
            </a:pPr>
            <a:r>
              <a:rPr lang="en-US" altLang="zh-TW" b="1" dirty="0"/>
              <a:t>Tutorial 4 – Relational Algebra</a:t>
            </a:r>
          </a:p>
        </p:txBody>
      </p:sp>
      <p:sp>
        <p:nvSpPr>
          <p:cNvPr id="4" name="投影片編號版面配置區 3"/>
          <p:cNvSpPr>
            <a:spLocks noGrp="1"/>
          </p:cNvSpPr>
          <p:nvPr>
            <p:ph type="sldNum" sz="quarter" idx="12"/>
          </p:nvPr>
        </p:nvSpPr>
        <p:spPr/>
        <p:txBody>
          <a:bodyPr/>
          <a:lstStyle/>
          <a:p>
            <a:pPr>
              <a:defRPr/>
            </a:pPr>
            <a:fld id="{7AFA66E1-FADF-46D0-8BAD-7D9FE76DCE42}" type="slidenum">
              <a:rPr lang="zh-TW" altLang="en-US" smtClean="0"/>
              <a:pPr>
                <a:defRPr/>
              </a:pPr>
              <a:t>1</a:t>
            </a:fld>
            <a:endParaRPr lang="zh-TW" altLang="en-US"/>
          </a:p>
        </p:txBody>
      </p:sp>
      <p:sp>
        <p:nvSpPr>
          <p:cNvPr id="5" name="矩形 4">
            <a:extLst>
              <a:ext uri="{FF2B5EF4-FFF2-40B4-BE49-F238E27FC236}">
                <a16:creationId xmlns:a16="http://schemas.microsoft.com/office/drawing/2014/main" id="{D75419BC-ACA0-1247-B55D-AAD97871447A}"/>
              </a:ext>
            </a:extLst>
          </p:cNvPr>
          <p:cNvSpPr/>
          <p:nvPr/>
        </p:nvSpPr>
        <p:spPr>
          <a:xfrm>
            <a:off x="5971607" y="3244334"/>
            <a:ext cx="237566" cy="369332"/>
          </a:xfrm>
          <a:prstGeom prst="rect">
            <a:avLst/>
          </a:prstGeom>
        </p:spPr>
        <p:txBody>
          <a:bodyPr wrap="none">
            <a:spAutoFit/>
          </a:bodyPr>
          <a:lstStyle/>
          <a:p>
            <a:r>
              <a:rPr lang="zh-SG" altLang="en-US" dirty="0"/>
              <a:t> </a:t>
            </a:r>
          </a:p>
        </p:txBody>
      </p:sp>
      <p:sp>
        <p:nvSpPr>
          <p:cNvPr id="2" name="文本框 1">
            <a:extLst>
              <a:ext uri="{FF2B5EF4-FFF2-40B4-BE49-F238E27FC236}">
                <a16:creationId xmlns:a16="http://schemas.microsoft.com/office/drawing/2014/main" id="{6A00C0C3-432B-F64F-8E28-71BD18659A4A}"/>
              </a:ext>
            </a:extLst>
          </p:cNvPr>
          <p:cNvSpPr txBox="1"/>
          <p:nvPr/>
        </p:nvSpPr>
        <p:spPr>
          <a:xfrm>
            <a:off x="9354894" y="5598620"/>
            <a:ext cx="1857589" cy="369332"/>
          </a:xfrm>
          <a:prstGeom prst="rect">
            <a:avLst/>
          </a:prstGeom>
          <a:noFill/>
        </p:spPr>
        <p:txBody>
          <a:bodyPr wrap="square" rtlCol="0">
            <a:spAutoFit/>
          </a:bodyPr>
          <a:lstStyle/>
          <a:p>
            <a:r>
              <a:rPr kumimoji="1" lang="en-US" altLang="zh-SG" dirty="0">
                <a:solidFill>
                  <a:schemeClr val="bg1">
                    <a:lumMod val="50000"/>
                  </a:schemeClr>
                </a:solidFill>
              </a:rPr>
              <a:t>Vito, CHEN Jiamin </a:t>
            </a:r>
            <a:endParaRPr kumimoji="1" lang="zh-SG" altLang="en-US" dirty="0">
              <a:solidFill>
                <a:schemeClr val="bg1">
                  <a:lumMod val="50000"/>
                </a:schemeClr>
              </a:solidFill>
            </a:endParaRPr>
          </a:p>
        </p:txBody>
      </p:sp>
    </p:spTree>
    <p:extLst>
      <p:ext uri="{BB962C8B-B14F-4D97-AF65-F5344CB8AC3E}">
        <p14:creationId xmlns:p14="http://schemas.microsoft.com/office/powerpoint/2010/main" val="199056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400" i="1" dirty="0">
                <a:solidFill>
                  <a:schemeClr val="accent2"/>
                </a:solidFill>
              </a:rPr>
              <a:t>Condition</a:t>
            </a:r>
            <a:r>
              <a:rPr lang="zh-CN" altLang="en-US" sz="2400" i="1" dirty="0">
                <a:solidFill>
                  <a:schemeClr val="accent2"/>
                </a:solidFill>
              </a:rPr>
              <a:t> </a:t>
            </a:r>
            <a:r>
              <a:rPr lang="en-US" altLang="en-US" sz="2400" i="1" dirty="0">
                <a:solidFill>
                  <a:schemeClr val="accent2"/>
                </a:solidFill>
              </a:rPr>
              <a:t>Join</a:t>
            </a:r>
            <a:r>
              <a:rPr lang="zh-CN" altLang="en-US" sz="2400" i="1" dirty="0">
                <a:solidFill>
                  <a:schemeClr val="accent2"/>
                </a:solidFill>
              </a:rPr>
              <a:t>：</a:t>
            </a:r>
            <a:r>
              <a:rPr lang="en-US" altLang="en-US" sz="2400" dirty="0"/>
              <a:t>R3 := R1 </a:t>
            </a:r>
            <a:r>
              <a:rPr lang="zh-SG" altLang="en-US" sz="2400" dirty="0"/>
              <a:t>⋈</a:t>
            </a:r>
            <a:r>
              <a:rPr lang="zh-CN" altLang="en-US" sz="2400" dirty="0"/>
              <a:t> </a:t>
            </a:r>
            <a:r>
              <a:rPr lang="en-US" altLang="en-US" sz="2400" i="1" baseline="-25000" dirty="0"/>
              <a:t>C</a:t>
            </a:r>
            <a:r>
              <a:rPr lang="en-US" altLang="en-US" sz="2400" dirty="0"/>
              <a:t> R2</a:t>
            </a:r>
          </a:p>
          <a:p>
            <a:pPr lvl="1">
              <a:lnSpc>
                <a:spcPct val="90000"/>
              </a:lnSpc>
            </a:pPr>
            <a:r>
              <a:rPr lang="en-US" altLang="en-US" sz="2400" dirty="0"/>
              <a:t>Take the product R1 × R2, then apply </a:t>
            </a:r>
            <a:r>
              <a:rPr lang="el-GR" altLang="en-US" sz="2400" dirty="0">
                <a:sym typeface="Symbol" pitchFamily="2" charset="2"/>
              </a:rPr>
              <a:t>σ</a:t>
            </a:r>
            <a:r>
              <a:rPr lang="en-US" altLang="en-US" sz="2400" i="1" baseline="-25000" dirty="0"/>
              <a:t>C</a:t>
            </a:r>
            <a:r>
              <a:rPr lang="en-US" altLang="en-US" sz="2400" dirty="0"/>
              <a:t>  to the result.</a:t>
            </a:r>
          </a:p>
          <a:p>
            <a:pPr lvl="1"/>
            <a:r>
              <a:rPr lang="en-US" altLang="en-US" sz="2400" dirty="0"/>
              <a:t>R1 </a:t>
            </a:r>
            <a:r>
              <a:rPr lang="zh-SG" altLang="en-US" sz="2400" dirty="0"/>
              <a:t>⋈</a:t>
            </a:r>
            <a:r>
              <a:rPr lang="en-US" altLang="en-US" sz="2400" dirty="0"/>
              <a:t> </a:t>
            </a:r>
            <a:r>
              <a:rPr lang="en-US" altLang="en-US" sz="2400" i="1" baseline="-25000" dirty="0"/>
              <a:t>C</a:t>
            </a:r>
            <a:r>
              <a:rPr lang="en-US" altLang="en-US" sz="2400" dirty="0"/>
              <a:t> R2 = </a:t>
            </a:r>
            <a:r>
              <a:rPr lang="el-GR" altLang="en-US" sz="2400" dirty="0">
                <a:sym typeface="Symbol" pitchFamily="2" charset="2"/>
              </a:rPr>
              <a:t>σ</a:t>
            </a:r>
            <a:r>
              <a:rPr lang="en-US" altLang="en-US" sz="2400" i="1" baseline="-25000" dirty="0"/>
              <a:t>C</a:t>
            </a:r>
            <a:r>
              <a:rPr lang="en-US" altLang="en-US" sz="2400" i="1" dirty="0"/>
              <a:t> </a:t>
            </a:r>
            <a:r>
              <a:rPr lang="en-US" altLang="en-US" sz="2400" dirty="0"/>
              <a:t>(R1 × R2)</a:t>
            </a:r>
          </a:p>
          <a:p>
            <a:r>
              <a:rPr lang="en-US" altLang="zh-CN" sz="2400" dirty="0"/>
              <a:t>Example: S</a:t>
            </a:r>
            <a:r>
              <a:rPr lang="en-US" altLang="en-US" sz="2400" dirty="0"/>
              <a:t> </a:t>
            </a:r>
            <a:r>
              <a:rPr lang="zh-SG" altLang="en-US" sz="2400" dirty="0"/>
              <a:t>⋈ </a:t>
            </a:r>
            <a:r>
              <a:rPr lang="en-US" altLang="en-US" sz="2400" baseline="-25000" dirty="0" err="1">
                <a:solidFill>
                  <a:schemeClr val="accent2"/>
                </a:solidFill>
              </a:rPr>
              <a:t>S</a:t>
            </a:r>
            <a:r>
              <a:rPr lang="en-US" altLang="zh-CN" sz="2400" baseline="-25000" dirty="0" err="1">
                <a:solidFill>
                  <a:schemeClr val="accent2"/>
                </a:solidFill>
              </a:rPr>
              <a:t>.sid</a:t>
            </a:r>
            <a:r>
              <a:rPr lang="en-US" altLang="zh-CN" sz="2400" baseline="-25000" dirty="0">
                <a:solidFill>
                  <a:schemeClr val="accent2"/>
                </a:solidFill>
              </a:rPr>
              <a:t> &lt;</a:t>
            </a:r>
            <a:r>
              <a:rPr lang="en-US" altLang="zh-CN" sz="2400" baseline="-25000" dirty="0" err="1">
                <a:solidFill>
                  <a:schemeClr val="accent2"/>
                </a:solidFill>
              </a:rPr>
              <a:t>R.sid</a:t>
            </a:r>
            <a:r>
              <a:rPr lang="en-US" altLang="zh-CN" sz="2400" dirty="0">
                <a:solidFill>
                  <a:schemeClr val="accent2"/>
                </a:solidFill>
              </a:rPr>
              <a:t> </a:t>
            </a:r>
            <a:r>
              <a:rPr lang="en-US" altLang="zh-CN" sz="2400" dirty="0"/>
              <a:t>R</a:t>
            </a:r>
            <a:endParaRPr lang="en-US" altLang="en-US" sz="2400" dirty="0"/>
          </a:p>
          <a:p>
            <a:pPr>
              <a:lnSpc>
                <a:spcPct val="90000"/>
              </a:lnSpc>
            </a:pPr>
            <a:endParaRPr lang="en-US" altLang="zh-CN" sz="2400" dirty="0">
              <a:sym typeface="Symbol" pitchFamily="2" charset="2"/>
            </a:endParaRPr>
          </a:p>
        </p:txBody>
      </p:sp>
      <p:sp>
        <p:nvSpPr>
          <p:cNvPr id="10242" name="標題 1"/>
          <p:cNvSpPr>
            <a:spLocks noGrp="1"/>
          </p:cNvSpPr>
          <p:nvPr>
            <p:ph type="title"/>
          </p:nvPr>
        </p:nvSpPr>
        <p:spPr/>
        <p:txBody>
          <a:bodyPr/>
          <a:lstStyle/>
          <a:p>
            <a:r>
              <a:rPr lang="en-US" altLang="zh-TW" b="1" dirty="0"/>
              <a:t>Join (</a:t>
            </a:r>
            <a:r>
              <a:rPr lang="zh-SG" altLang="en-US" dirty="0"/>
              <a:t>⋈</a:t>
            </a:r>
            <a:r>
              <a:rPr lang="en-US" altLang="zh-TW" b="1" dirty="0"/>
              <a:t>)</a:t>
            </a:r>
            <a:endParaRPr lang="zh-TW"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648431232"/>
              </p:ext>
            </p:extLst>
          </p:nvPr>
        </p:nvGraphicFramePr>
        <p:xfrm>
          <a:off x="4275157" y="3181561"/>
          <a:ext cx="3686238" cy="1341120"/>
        </p:xfrm>
        <a:graphic>
          <a:graphicData uri="http://schemas.openxmlformats.org/drawingml/2006/table">
            <a:tbl>
              <a:tblPr firstRow="1" bandRow="1">
                <a:tableStyleId>{5940675A-B579-460E-94D1-54222C63F5DA}</a:tableStyleId>
              </a:tblPr>
              <a:tblGrid>
                <a:gridCol w="921559">
                  <a:extLst>
                    <a:ext uri="{9D8B030D-6E8A-4147-A177-3AD203B41FA5}">
                      <a16:colId xmlns:a16="http://schemas.microsoft.com/office/drawing/2014/main" val="3411797710"/>
                    </a:ext>
                  </a:extLst>
                </a:gridCol>
                <a:gridCol w="921559">
                  <a:extLst>
                    <a:ext uri="{9D8B030D-6E8A-4147-A177-3AD203B41FA5}">
                      <a16:colId xmlns:a16="http://schemas.microsoft.com/office/drawing/2014/main" val="3845949270"/>
                    </a:ext>
                  </a:extLst>
                </a:gridCol>
                <a:gridCol w="921559">
                  <a:extLst>
                    <a:ext uri="{9D8B030D-6E8A-4147-A177-3AD203B41FA5}">
                      <a16:colId xmlns:a16="http://schemas.microsoft.com/office/drawing/2014/main" val="20000"/>
                    </a:ext>
                  </a:extLst>
                </a:gridCol>
                <a:gridCol w="921561">
                  <a:extLst>
                    <a:ext uri="{9D8B030D-6E8A-4147-A177-3AD203B41FA5}">
                      <a16:colId xmlns:a16="http://schemas.microsoft.com/office/drawing/2014/main" val="20001"/>
                    </a:ext>
                  </a:extLst>
                </a:gridCol>
              </a:tblGrid>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sname</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rating</a:t>
                      </a: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age</a:t>
                      </a:r>
                    </a:p>
                  </a:txBody>
                  <a:tcPr horzOverflow="overflow">
                    <a:solidFill>
                      <a:schemeClr val="accent2">
                        <a:lumMod val="75000"/>
                      </a:schemeClr>
                    </a:solidFill>
                  </a:tcPr>
                </a:tc>
                <a:extLst>
                  <a:ext uri="{0D108BD9-81ED-4DB2-BD59-A6C34878D82A}">
                    <a16:rowId xmlns:a16="http://schemas.microsoft.com/office/drawing/2014/main" val="1000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Dustin</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7</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45.0</a:t>
                      </a:r>
                    </a:p>
                  </a:txBody>
                  <a:tcPr horzOverflow="overflow">
                    <a:solidFill>
                      <a:schemeClr val="accent2">
                        <a:lumMod val="20000"/>
                        <a:lumOff val="80000"/>
                      </a:schemeClr>
                    </a:solidFill>
                  </a:tcPr>
                </a:tc>
                <a:extLst>
                  <a:ext uri="{0D108BD9-81ED-4DB2-BD59-A6C34878D82A}">
                    <a16:rowId xmlns:a16="http://schemas.microsoft.com/office/drawing/2014/main" val="10001"/>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31</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Lubber</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55.5</a:t>
                      </a:r>
                    </a:p>
                  </a:txBody>
                  <a:tcPr horzOverflow="overflow">
                    <a:solidFill>
                      <a:schemeClr val="accent2">
                        <a:lumMod val="20000"/>
                        <a:lumOff val="80000"/>
                      </a:schemeClr>
                    </a:solidFill>
                  </a:tcPr>
                </a:tc>
                <a:extLst>
                  <a:ext uri="{0D108BD9-81ED-4DB2-BD59-A6C34878D82A}">
                    <a16:rowId xmlns:a16="http://schemas.microsoft.com/office/drawing/2014/main" val="353263863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extLst>
                  <a:ext uri="{0D108BD9-81ED-4DB2-BD59-A6C34878D82A}">
                    <a16:rowId xmlns:a16="http://schemas.microsoft.com/office/drawing/2014/main" val="42730881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42922203"/>
              </p:ext>
            </p:extLst>
          </p:nvPr>
        </p:nvGraphicFramePr>
        <p:xfrm>
          <a:off x="8610781" y="3277433"/>
          <a:ext cx="3024262" cy="1112838"/>
        </p:xfrm>
        <a:graphic>
          <a:graphicData uri="http://schemas.openxmlformats.org/drawingml/2006/table">
            <a:tbl>
              <a:tblPr firstRow="1" bandRow="1">
                <a:tableStyleId>{5940675A-B579-460E-94D1-54222C63F5DA}</a:tableStyleId>
              </a:tblPr>
              <a:tblGrid>
                <a:gridCol w="1008086">
                  <a:extLst>
                    <a:ext uri="{9D8B030D-6E8A-4147-A177-3AD203B41FA5}">
                      <a16:colId xmlns:a16="http://schemas.microsoft.com/office/drawing/2014/main" val="20000"/>
                    </a:ext>
                  </a:extLst>
                </a:gridCol>
                <a:gridCol w="1008088">
                  <a:extLst>
                    <a:ext uri="{9D8B030D-6E8A-4147-A177-3AD203B41FA5}">
                      <a16:colId xmlns:a16="http://schemas.microsoft.com/office/drawing/2014/main" val="1071056205"/>
                    </a:ext>
                  </a:extLst>
                </a:gridCol>
                <a:gridCol w="1008088">
                  <a:extLst>
                    <a:ext uri="{9D8B030D-6E8A-4147-A177-3AD203B41FA5}">
                      <a16:colId xmlns:a16="http://schemas.microsoft.com/office/drawing/2014/main" val="20001"/>
                    </a:ext>
                  </a:extLst>
                </a:gridCol>
              </a:tblGrid>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bid</a:t>
                      </a: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day</a:t>
                      </a:r>
                    </a:p>
                  </a:txBody>
                  <a:tcPr horzOverflow="overflow">
                    <a:solidFill>
                      <a:schemeClr val="accent3">
                        <a:lumMod val="50000"/>
                      </a:schemeClr>
                    </a:solidFill>
                  </a:tcPr>
                </a:tc>
                <a:extLst>
                  <a:ext uri="{0D108BD9-81ED-4DB2-BD59-A6C34878D82A}">
                    <a16:rowId xmlns:a16="http://schemas.microsoft.com/office/drawing/2014/main" val="10000"/>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10/10/96</a:t>
                      </a:r>
                    </a:p>
                  </a:txBody>
                  <a:tcPr horzOverflow="overflow">
                    <a:solidFill>
                      <a:schemeClr val="accent3">
                        <a:lumMod val="20000"/>
                        <a:lumOff val="80000"/>
                      </a:schemeClr>
                    </a:solidFill>
                  </a:tcPr>
                </a:tc>
                <a:extLst>
                  <a:ext uri="{0D108BD9-81ED-4DB2-BD59-A6C34878D82A}">
                    <a16:rowId xmlns:a16="http://schemas.microsoft.com/office/drawing/2014/main" val="10001"/>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103</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11/12/96</a:t>
                      </a:r>
                    </a:p>
                  </a:txBody>
                  <a:tcPr horzOverflow="overflow">
                    <a:solidFill>
                      <a:schemeClr val="accent3">
                        <a:lumMod val="20000"/>
                        <a:lumOff val="80000"/>
                      </a:schemeClr>
                    </a:solidFill>
                  </a:tcPr>
                </a:tc>
                <a:extLst>
                  <a:ext uri="{0D108BD9-81ED-4DB2-BD59-A6C34878D82A}">
                    <a16:rowId xmlns:a16="http://schemas.microsoft.com/office/drawing/2014/main" val="1321933179"/>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29898464"/>
              </p:ext>
            </p:extLst>
          </p:nvPr>
        </p:nvGraphicFramePr>
        <p:xfrm>
          <a:off x="4469647" y="5041274"/>
          <a:ext cx="7165396" cy="1113159"/>
        </p:xfrm>
        <a:graphic>
          <a:graphicData uri="http://schemas.openxmlformats.org/drawingml/2006/table">
            <a:tbl>
              <a:tblPr firstRow="1" bandRow="1">
                <a:tableStyleId>{5940675A-B579-460E-94D1-54222C63F5DA}</a:tableStyleId>
              </a:tblPr>
              <a:tblGrid>
                <a:gridCol w="1023628">
                  <a:extLst>
                    <a:ext uri="{9D8B030D-6E8A-4147-A177-3AD203B41FA5}">
                      <a16:colId xmlns:a16="http://schemas.microsoft.com/office/drawing/2014/main" val="598429869"/>
                    </a:ext>
                  </a:extLst>
                </a:gridCol>
                <a:gridCol w="1023628">
                  <a:extLst>
                    <a:ext uri="{9D8B030D-6E8A-4147-A177-3AD203B41FA5}">
                      <a16:colId xmlns:a16="http://schemas.microsoft.com/office/drawing/2014/main" val="1306101458"/>
                    </a:ext>
                  </a:extLst>
                </a:gridCol>
                <a:gridCol w="1023628">
                  <a:extLst>
                    <a:ext uri="{9D8B030D-6E8A-4147-A177-3AD203B41FA5}">
                      <a16:colId xmlns:a16="http://schemas.microsoft.com/office/drawing/2014/main" val="20000"/>
                    </a:ext>
                  </a:extLst>
                </a:gridCol>
                <a:gridCol w="1023628">
                  <a:extLst>
                    <a:ext uri="{9D8B030D-6E8A-4147-A177-3AD203B41FA5}">
                      <a16:colId xmlns:a16="http://schemas.microsoft.com/office/drawing/2014/main" val="20001"/>
                    </a:ext>
                  </a:extLst>
                </a:gridCol>
                <a:gridCol w="1023628">
                  <a:extLst>
                    <a:ext uri="{9D8B030D-6E8A-4147-A177-3AD203B41FA5}">
                      <a16:colId xmlns:a16="http://schemas.microsoft.com/office/drawing/2014/main" val="20002"/>
                    </a:ext>
                  </a:extLst>
                </a:gridCol>
                <a:gridCol w="1023628">
                  <a:extLst>
                    <a:ext uri="{9D8B030D-6E8A-4147-A177-3AD203B41FA5}">
                      <a16:colId xmlns:a16="http://schemas.microsoft.com/office/drawing/2014/main" val="20003"/>
                    </a:ext>
                  </a:extLst>
                </a:gridCol>
                <a:gridCol w="1023628">
                  <a:extLst>
                    <a:ext uri="{9D8B030D-6E8A-4147-A177-3AD203B41FA5}">
                      <a16:colId xmlns:a16="http://schemas.microsoft.com/office/drawing/2014/main" val="3736149388"/>
                    </a:ext>
                  </a:extLst>
                </a:gridCol>
              </a:tblGrid>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sname</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rating</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age</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R.sid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bid</a:t>
                      </a: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day</a:t>
                      </a:r>
                    </a:p>
                  </a:txBody>
                  <a:tcPr horzOverflow="overflow">
                    <a:solidFill>
                      <a:schemeClr val="accent3">
                        <a:lumMod val="50000"/>
                      </a:schemeClr>
                    </a:solidFill>
                  </a:tcPr>
                </a:tc>
                <a:extLst>
                  <a:ext uri="{0D108BD9-81ED-4DB2-BD59-A6C34878D82A}">
                    <a16:rowId xmlns:a16="http://schemas.microsoft.com/office/drawing/2014/main" val="10000"/>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22</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Dustin</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7</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45.0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58</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a16="http://schemas.microsoft.com/office/drawing/2014/main" val="10001"/>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31</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Lubber</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8</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55.5</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58</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a16="http://schemas.microsoft.com/office/drawing/2014/main" val="3696378112"/>
                  </a:ext>
                </a:extLst>
              </a:tr>
            </a:tbl>
          </a:graphicData>
        </a:graphic>
      </p:graphicFrame>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10</a:t>
            </a:fld>
            <a:endParaRPr lang="zh-TW" altLang="en-US"/>
          </a:p>
        </p:txBody>
      </p:sp>
      <p:sp>
        <p:nvSpPr>
          <p:cNvPr id="49" name="Text Box 408"/>
          <p:cNvSpPr txBox="1">
            <a:spLocks noChangeArrowheads="1"/>
          </p:cNvSpPr>
          <p:nvPr/>
        </p:nvSpPr>
        <p:spPr bwMode="auto">
          <a:xfrm>
            <a:off x="3845154" y="3682844"/>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S</a:t>
            </a:r>
            <a:endParaRPr lang="en-US" altLang="zh-CN" sz="1800" dirty="0">
              <a:latin typeface="Arial" charset="0"/>
            </a:endParaRPr>
          </a:p>
        </p:txBody>
      </p:sp>
      <p:sp>
        <p:nvSpPr>
          <p:cNvPr id="50" name="Text Box 408"/>
          <p:cNvSpPr txBox="1">
            <a:spLocks noChangeArrowheads="1"/>
          </p:cNvSpPr>
          <p:nvPr/>
        </p:nvSpPr>
        <p:spPr bwMode="auto">
          <a:xfrm>
            <a:off x="8267192" y="3664575"/>
            <a:ext cx="392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a:t>
            </a:r>
            <a:endParaRPr lang="en-US" altLang="zh-CN" sz="1800" dirty="0">
              <a:latin typeface="Arial" charset="0"/>
            </a:endParaRPr>
          </a:p>
        </p:txBody>
      </p:sp>
      <p:sp>
        <p:nvSpPr>
          <p:cNvPr id="52" name="向右箭號 6"/>
          <p:cNvSpPr/>
          <p:nvPr/>
        </p:nvSpPr>
        <p:spPr>
          <a:xfrm rot="8100469">
            <a:off x="8324138" y="4612513"/>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向右箭號 6"/>
          <p:cNvSpPr/>
          <p:nvPr/>
        </p:nvSpPr>
        <p:spPr>
          <a:xfrm rot="2496110">
            <a:off x="7365524" y="4644192"/>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371296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altLang="zh-CN" sz="2400" i="1" dirty="0" err="1">
                <a:solidFill>
                  <a:schemeClr val="accent2"/>
                </a:solidFill>
              </a:rPr>
              <a:t>Equi</a:t>
            </a:r>
            <a:r>
              <a:rPr lang="en-US" altLang="zh-CN" sz="2400" i="1" dirty="0">
                <a:solidFill>
                  <a:schemeClr val="accent2"/>
                </a:solidFill>
              </a:rPr>
              <a:t>-Join: </a:t>
            </a:r>
            <a:r>
              <a:rPr lang="en-US" altLang="zh-CN" sz="2400" dirty="0"/>
              <a:t>A special case of condition join where the condition </a:t>
            </a:r>
            <a:r>
              <a:rPr lang="en-US" altLang="zh-CN" sz="2400" i="1" dirty="0"/>
              <a:t>c</a:t>
            </a:r>
            <a:r>
              <a:rPr lang="en-US" altLang="zh-CN" sz="2400" dirty="0"/>
              <a:t> contains only equalities.</a:t>
            </a:r>
          </a:p>
          <a:p>
            <a:pPr>
              <a:lnSpc>
                <a:spcPct val="90000"/>
              </a:lnSpc>
            </a:pPr>
            <a:r>
              <a:rPr lang="en-US" altLang="zh-CN" sz="2400" b="1" i="1" dirty="0">
                <a:solidFill>
                  <a:schemeClr val="accent2"/>
                </a:solidFill>
              </a:rPr>
              <a:t>Natural Join</a:t>
            </a:r>
            <a:r>
              <a:rPr lang="en-US" altLang="zh-CN" sz="2400" i="1" dirty="0">
                <a:solidFill>
                  <a:schemeClr val="accent2"/>
                </a:solidFill>
              </a:rPr>
              <a:t>: </a:t>
            </a:r>
            <a:r>
              <a:rPr lang="en-US" altLang="zh-CN" sz="2400" dirty="0" err="1"/>
              <a:t>Equi</a:t>
            </a:r>
            <a:r>
              <a:rPr lang="en-US" altLang="zh-CN" sz="2400" dirty="0"/>
              <a:t>-join on </a:t>
            </a:r>
            <a:r>
              <a:rPr lang="en-US" altLang="zh-CN" sz="2400" i="1" dirty="0">
                <a:solidFill>
                  <a:schemeClr val="accent2"/>
                </a:solidFill>
              </a:rPr>
              <a:t>all common fields</a:t>
            </a:r>
            <a:r>
              <a:rPr lang="en-US" altLang="zh-CN" sz="2400" dirty="0"/>
              <a:t>.</a:t>
            </a:r>
          </a:p>
          <a:p>
            <a:r>
              <a:rPr lang="en-US" altLang="zh-CN" sz="2400" dirty="0">
                <a:sym typeface="Symbol" pitchFamily="2" charset="2"/>
              </a:rPr>
              <a:t>Example: </a:t>
            </a:r>
            <a:r>
              <a:rPr lang="en-US" altLang="zh-CN" sz="2400" dirty="0"/>
              <a:t>S</a:t>
            </a:r>
            <a:r>
              <a:rPr lang="zh-SG" altLang="en-US" sz="2400" dirty="0"/>
              <a:t>⋈</a:t>
            </a:r>
            <a:r>
              <a:rPr lang="en-US" altLang="zh-CN" sz="2400" dirty="0"/>
              <a:t>R</a:t>
            </a:r>
            <a:endParaRPr lang="en-US" altLang="en-US" sz="2400" dirty="0"/>
          </a:p>
          <a:p>
            <a:pPr>
              <a:lnSpc>
                <a:spcPct val="90000"/>
              </a:lnSpc>
            </a:pPr>
            <a:endParaRPr lang="en-US" altLang="zh-CN" sz="2400" dirty="0">
              <a:sym typeface="Symbol" pitchFamily="2" charset="2"/>
            </a:endParaRPr>
          </a:p>
        </p:txBody>
      </p:sp>
      <p:sp>
        <p:nvSpPr>
          <p:cNvPr id="10242" name="標題 1"/>
          <p:cNvSpPr>
            <a:spLocks noGrp="1"/>
          </p:cNvSpPr>
          <p:nvPr>
            <p:ph type="title"/>
          </p:nvPr>
        </p:nvSpPr>
        <p:spPr/>
        <p:txBody>
          <a:bodyPr/>
          <a:lstStyle/>
          <a:p>
            <a:r>
              <a:rPr lang="en-US" altLang="zh-TW" b="1" dirty="0"/>
              <a:t>Join (</a:t>
            </a:r>
            <a:r>
              <a:rPr lang="zh-SG" altLang="en-US" dirty="0"/>
              <a:t>⋈</a:t>
            </a:r>
            <a:r>
              <a:rPr lang="en-US" altLang="zh-TW" b="1" dirty="0"/>
              <a:t>)</a:t>
            </a:r>
            <a:endParaRPr lang="zh-TW" altLang="en-US" b="1" dirty="0"/>
          </a:p>
        </p:txBody>
      </p:sp>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11</a:t>
            </a:fld>
            <a:endParaRPr lang="zh-TW" altLang="en-US"/>
          </a:p>
        </p:txBody>
      </p:sp>
      <p:graphicFrame>
        <p:nvGraphicFramePr>
          <p:cNvPr id="30" name="表格 3"/>
          <p:cNvGraphicFramePr>
            <a:graphicFrameLocks noGrp="1"/>
          </p:cNvGraphicFramePr>
          <p:nvPr>
            <p:extLst>
              <p:ext uri="{D42A27DB-BD31-4B8C-83A1-F6EECF244321}">
                <p14:modId xmlns:p14="http://schemas.microsoft.com/office/powerpoint/2010/main" val="475988757"/>
              </p:ext>
            </p:extLst>
          </p:nvPr>
        </p:nvGraphicFramePr>
        <p:xfrm>
          <a:off x="3795794" y="3231665"/>
          <a:ext cx="3686238" cy="1341120"/>
        </p:xfrm>
        <a:graphic>
          <a:graphicData uri="http://schemas.openxmlformats.org/drawingml/2006/table">
            <a:tbl>
              <a:tblPr firstRow="1" bandRow="1">
                <a:tableStyleId>{5940675A-B579-460E-94D1-54222C63F5DA}</a:tableStyleId>
              </a:tblPr>
              <a:tblGrid>
                <a:gridCol w="921559">
                  <a:extLst>
                    <a:ext uri="{9D8B030D-6E8A-4147-A177-3AD203B41FA5}">
                      <a16:colId xmlns:a16="http://schemas.microsoft.com/office/drawing/2014/main" val="3411797710"/>
                    </a:ext>
                  </a:extLst>
                </a:gridCol>
                <a:gridCol w="921559">
                  <a:extLst>
                    <a:ext uri="{9D8B030D-6E8A-4147-A177-3AD203B41FA5}">
                      <a16:colId xmlns:a16="http://schemas.microsoft.com/office/drawing/2014/main" val="3845949270"/>
                    </a:ext>
                  </a:extLst>
                </a:gridCol>
                <a:gridCol w="921559">
                  <a:extLst>
                    <a:ext uri="{9D8B030D-6E8A-4147-A177-3AD203B41FA5}">
                      <a16:colId xmlns:a16="http://schemas.microsoft.com/office/drawing/2014/main" val="20000"/>
                    </a:ext>
                  </a:extLst>
                </a:gridCol>
                <a:gridCol w="921561">
                  <a:extLst>
                    <a:ext uri="{9D8B030D-6E8A-4147-A177-3AD203B41FA5}">
                      <a16:colId xmlns:a16="http://schemas.microsoft.com/office/drawing/2014/main" val="20001"/>
                    </a:ext>
                  </a:extLst>
                </a:gridCol>
              </a:tblGrid>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sname</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rating</a:t>
                      </a: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age</a:t>
                      </a:r>
                    </a:p>
                  </a:txBody>
                  <a:tcPr horzOverflow="overflow">
                    <a:solidFill>
                      <a:schemeClr val="accent2">
                        <a:lumMod val="75000"/>
                      </a:schemeClr>
                    </a:solidFill>
                  </a:tcPr>
                </a:tc>
                <a:extLst>
                  <a:ext uri="{0D108BD9-81ED-4DB2-BD59-A6C34878D82A}">
                    <a16:rowId xmlns:a16="http://schemas.microsoft.com/office/drawing/2014/main" val="1000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Dustin</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7</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45.0</a:t>
                      </a:r>
                    </a:p>
                  </a:txBody>
                  <a:tcPr horzOverflow="overflow">
                    <a:solidFill>
                      <a:schemeClr val="accent2">
                        <a:lumMod val="20000"/>
                        <a:lumOff val="80000"/>
                      </a:schemeClr>
                    </a:solidFill>
                  </a:tcPr>
                </a:tc>
                <a:extLst>
                  <a:ext uri="{0D108BD9-81ED-4DB2-BD59-A6C34878D82A}">
                    <a16:rowId xmlns:a16="http://schemas.microsoft.com/office/drawing/2014/main" val="10001"/>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31</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Lubber</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55.5</a:t>
                      </a:r>
                    </a:p>
                  </a:txBody>
                  <a:tcPr horzOverflow="overflow">
                    <a:solidFill>
                      <a:schemeClr val="accent2">
                        <a:lumMod val="20000"/>
                        <a:lumOff val="80000"/>
                      </a:schemeClr>
                    </a:solidFill>
                  </a:tcPr>
                </a:tc>
                <a:extLst>
                  <a:ext uri="{0D108BD9-81ED-4DB2-BD59-A6C34878D82A}">
                    <a16:rowId xmlns:a16="http://schemas.microsoft.com/office/drawing/2014/main" val="353263863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extLst>
                  <a:ext uri="{0D108BD9-81ED-4DB2-BD59-A6C34878D82A}">
                    <a16:rowId xmlns:a16="http://schemas.microsoft.com/office/drawing/2014/main" val="427308817"/>
                  </a:ext>
                </a:extLst>
              </a:tr>
            </a:tbl>
          </a:graphicData>
        </a:graphic>
      </p:graphicFrame>
      <p:graphicFrame>
        <p:nvGraphicFramePr>
          <p:cNvPr id="31" name="表格 4"/>
          <p:cNvGraphicFramePr>
            <a:graphicFrameLocks noGrp="1"/>
          </p:cNvGraphicFramePr>
          <p:nvPr>
            <p:extLst>
              <p:ext uri="{D42A27DB-BD31-4B8C-83A1-F6EECF244321}">
                <p14:modId xmlns:p14="http://schemas.microsoft.com/office/powerpoint/2010/main" val="3787116027"/>
              </p:ext>
            </p:extLst>
          </p:nvPr>
        </p:nvGraphicFramePr>
        <p:xfrm>
          <a:off x="8131418" y="3327537"/>
          <a:ext cx="3024262" cy="1112838"/>
        </p:xfrm>
        <a:graphic>
          <a:graphicData uri="http://schemas.openxmlformats.org/drawingml/2006/table">
            <a:tbl>
              <a:tblPr firstRow="1" bandRow="1">
                <a:tableStyleId>{5940675A-B579-460E-94D1-54222C63F5DA}</a:tableStyleId>
              </a:tblPr>
              <a:tblGrid>
                <a:gridCol w="1008086">
                  <a:extLst>
                    <a:ext uri="{9D8B030D-6E8A-4147-A177-3AD203B41FA5}">
                      <a16:colId xmlns:a16="http://schemas.microsoft.com/office/drawing/2014/main" val="20000"/>
                    </a:ext>
                  </a:extLst>
                </a:gridCol>
                <a:gridCol w="1008088">
                  <a:extLst>
                    <a:ext uri="{9D8B030D-6E8A-4147-A177-3AD203B41FA5}">
                      <a16:colId xmlns:a16="http://schemas.microsoft.com/office/drawing/2014/main" val="1071056205"/>
                    </a:ext>
                  </a:extLst>
                </a:gridCol>
                <a:gridCol w="1008088">
                  <a:extLst>
                    <a:ext uri="{9D8B030D-6E8A-4147-A177-3AD203B41FA5}">
                      <a16:colId xmlns:a16="http://schemas.microsoft.com/office/drawing/2014/main" val="20001"/>
                    </a:ext>
                  </a:extLst>
                </a:gridCol>
              </a:tblGrid>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bid</a:t>
                      </a: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day</a:t>
                      </a:r>
                    </a:p>
                  </a:txBody>
                  <a:tcPr horzOverflow="overflow">
                    <a:solidFill>
                      <a:schemeClr val="accent3">
                        <a:lumMod val="50000"/>
                      </a:schemeClr>
                    </a:solidFill>
                  </a:tcPr>
                </a:tc>
                <a:extLst>
                  <a:ext uri="{0D108BD9-81ED-4DB2-BD59-A6C34878D82A}">
                    <a16:rowId xmlns:a16="http://schemas.microsoft.com/office/drawing/2014/main" val="10000"/>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10/10/96</a:t>
                      </a:r>
                    </a:p>
                  </a:txBody>
                  <a:tcPr horzOverflow="overflow">
                    <a:solidFill>
                      <a:schemeClr val="accent3">
                        <a:lumMod val="20000"/>
                        <a:lumOff val="80000"/>
                      </a:schemeClr>
                    </a:solidFill>
                  </a:tcPr>
                </a:tc>
                <a:extLst>
                  <a:ext uri="{0D108BD9-81ED-4DB2-BD59-A6C34878D82A}">
                    <a16:rowId xmlns:a16="http://schemas.microsoft.com/office/drawing/2014/main" val="10001"/>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103</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11/12/96</a:t>
                      </a:r>
                    </a:p>
                  </a:txBody>
                  <a:tcPr horzOverflow="overflow">
                    <a:solidFill>
                      <a:schemeClr val="accent3">
                        <a:lumMod val="20000"/>
                        <a:lumOff val="80000"/>
                      </a:schemeClr>
                    </a:solidFill>
                  </a:tcPr>
                </a:tc>
                <a:extLst>
                  <a:ext uri="{0D108BD9-81ED-4DB2-BD59-A6C34878D82A}">
                    <a16:rowId xmlns:a16="http://schemas.microsoft.com/office/drawing/2014/main" val="1321933179"/>
                  </a:ext>
                </a:extLst>
              </a:tr>
            </a:tbl>
          </a:graphicData>
        </a:graphic>
      </p:graphicFrame>
      <p:sp>
        <p:nvSpPr>
          <p:cNvPr id="32" name="Text Box 408"/>
          <p:cNvSpPr txBox="1">
            <a:spLocks noChangeArrowheads="1"/>
          </p:cNvSpPr>
          <p:nvPr/>
        </p:nvSpPr>
        <p:spPr bwMode="auto">
          <a:xfrm>
            <a:off x="3365791" y="3836528"/>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S</a:t>
            </a:r>
            <a:endParaRPr lang="en-US" altLang="zh-CN" sz="1800" dirty="0">
              <a:latin typeface="Arial" charset="0"/>
            </a:endParaRPr>
          </a:p>
        </p:txBody>
      </p:sp>
      <p:sp>
        <p:nvSpPr>
          <p:cNvPr id="33" name="Text Box 408"/>
          <p:cNvSpPr txBox="1">
            <a:spLocks noChangeArrowheads="1"/>
          </p:cNvSpPr>
          <p:nvPr/>
        </p:nvSpPr>
        <p:spPr bwMode="auto">
          <a:xfrm>
            <a:off x="7787829" y="3714679"/>
            <a:ext cx="392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a:t>
            </a:r>
            <a:endParaRPr lang="en-US" altLang="zh-CN" sz="1800" dirty="0">
              <a:latin typeface="Arial" charset="0"/>
            </a:endParaRPr>
          </a:p>
        </p:txBody>
      </p:sp>
      <p:sp>
        <p:nvSpPr>
          <p:cNvPr id="34" name="向右箭號 6"/>
          <p:cNvSpPr/>
          <p:nvPr/>
        </p:nvSpPr>
        <p:spPr>
          <a:xfrm rot="8100469">
            <a:off x="7844775" y="4662617"/>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5" name="向右箭號 6"/>
          <p:cNvSpPr/>
          <p:nvPr/>
        </p:nvSpPr>
        <p:spPr>
          <a:xfrm rot="2496110">
            <a:off x="6886161" y="4694296"/>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36" name="表格 15"/>
          <p:cNvGraphicFramePr>
            <a:graphicFrameLocks noGrp="1"/>
          </p:cNvGraphicFramePr>
          <p:nvPr>
            <p:extLst>
              <p:ext uri="{D42A27DB-BD31-4B8C-83A1-F6EECF244321}">
                <p14:modId xmlns:p14="http://schemas.microsoft.com/office/powerpoint/2010/main" val="3847881016"/>
              </p:ext>
            </p:extLst>
          </p:nvPr>
        </p:nvGraphicFramePr>
        <p:xfrm>
          <a:off x="3990284" y="5091378"/>
          <a:ext cx="6141768" cy="1113159"/>
        </p:xfrm>
        <a:graphic>
          <a:graphicData uri="http://schemas.openxmlformats.org/drawingml/2006/table">
            <a:tbl>
              <a:tblPr firstRow="1" bandRow="1">
                <a:tableStyleId>{5940675A-B579-460E-94D1-54222C63F5DA}</a:tableStyleId>
              </a:tblPr>
              <a:tblGrid>
                <a:gridCol w="1023628">
                  <a:extLst>
                    <a:ext uri="{9D8B030D-6E8A-4147-A177-3AD203B41FA5}">
                      <a16:colId xmlns:a16="http://schemas.microsoft.com/office/drawing/2014/main" val="598429869"/>
                    </a:ext>
                  </a:extLst>
                </a:gridCol>
                <a:gridCol w="1023628">
                  <a:extLst>
                    <a:ext uri="{9D8B030D-6E8A-4147-A177-3AD203B41FA5}">
                      <a16:colId xmlns:a16="http://schemas.microsoft.com/office/drawing/2014/main" val="1306101458"/>
                    </a:ext>
                  </a:extLst>
                </a:gridCol>
                <a:gridCol w="1023628">
                  <a:extLst>
                    <a:ext uri="{9D8B030D-6E8A-4147-A177-3AD203B41FA5}">
                      <a16:colId xmlns:a16="http://schemas.microsoft.com/office/drawing/2014/main" val="20000"/>
                    </a:ext>
                  </a:extLst>
                </a:gridCol>
                <a:gridCol w="1023628">
                  <a:extLst>
                    <a:ext uri="{9D8B030D-6E8A-4147-A177-3AD203B41FA5}">
                      <a16:colId xmlns:a16="http://schemas.microsoft.com/office/drawing/2014/main" val="20001"/>
                    </a:ext>
                  </a:extLst>
                </a:gridCol>
                <a:gridCol w="1023628">
                  <a:extLst>
                    <a:ext uri="{9D8B030D-6E8A-4147-A177-3AD203B41FA5}">
                      <a16:colId xmlns:a16="http://schemas.microsoft.com/office/drawing/2014/main" val="20003"/>
                    </a:ext>
                  </a:extLst>
                </a:gridCol>
                <a:gridCol w="1023628">
                  <a:extLst>
                    <a:ext uri="{9D8B030D-6E8A-4147-A177-3AD203B41FA5}">
                      <a16:colId xmlns:a16="http://schemas.microsoft.com/office/drawing/2014/main" val="3736149388"/>
                    </a:ext>
                  </a:extLst>
                </a:gridCol>
              </a:tblGrid>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sname</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rating</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age</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bid</a:t>
                      </a: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day</a:t>
                      </a:r>
                    </a:p>
                  </a:txBody>
                  <a:tcPr horzOverflow="overflow">
                    <a:solidFill>
                      <a:schemeClr val="accent3">
                        <a:lumMod val="50000"/>
                      </a:schemeClr>
                    </a:solidFill>
                  </a:tcPr>
                </a:tc>
                <a:extLst>
                  <a:ext uri="{0D108BD9-81ED-4DB2-BD59-A6C34878D82A}">
                    <a16:rowId xmlns:a16="http://schemas.microsoft.com/office/drawing/2014/main" val="10000"/>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22</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Dustin</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7</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45.0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101</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1600" b="0" i="0" u="none" strike="noStrike" kern="1200" cap="none" normalizeH="0" baseline="0" dirty="0">
                          <a:ln>
                            <a:noFill/>
                          </a:ln>
                          <a:solidFill>
                            <a:schemeClr val="tx1"/>
                          </a:solidFill>
                          <a:effectLst/>
                          <a:latin typeface="Times New Roman" pitchFamily="18" charset="0"/>
                          <a:ea typeface="宋体" pitchFamily="2" charset="-122"/>
                          <a:cs typeface="+mn-cs"/>
                        </a:rPr>
                        <a:t>10/10/96</a:t>
                      </a:r>
                    </a:p>
                  </a:txBody>
                  <a:tcPr horzOverflow="overflow">
                    <a:solidFill>
                      <a:schemeClr val="accent3">
                        <a:lumMod val="20000"/>
                        <a:lumOff val="80000"/>
                      </a:schemeClr>
                    </a:solidFill>
                  </a:tcPr>
                </a:tc>
                <a:extLst>
                  <a:ext uri="{0D108BD9-81ED-4DB2-BD59-A6C34878D82A}">
                    <a16:rowId xmlns:a16="http://schemas.microsoft.com/office/drawing/2014/main" val="10001"/>
                  </a:ext>
                </a:extLst>
              </a:tr>
              <a:tr h="371053">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a16="http://schemas.microsoft.com/office/drawing/2014/main" val="3696378112"/>
                  </a:ext>
                </a:extLst>
              </a:tr>
            </a:tbl>
          </a:graphicData>
        </a:graphic>
      </p:graphicFrame>
    </p:spTree>
    <p:extLst>
      <p:ext uri="{BB962C8B-B14F-4D97-AF65-F5344CB8AC3E}">
        <p14:creationId xmlns:p14="http://schemas.microsoft.com/office/powerpoint/2010/main" val="115450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b="1" dirty="0"/>
              <a:t>Division (/)</a:t>
            </a:r>
            <a:endParaRPr lang="zh-TW" altLang="en-US" b="1" dirty="0"/>
          </a:p>
        </p:txBody>
      </p:sp>
      <p:sp>
        <p:nvSpPr>
          <p:cNvPr id="12291" name="內容版面配置區 2"/>
          <p:cNvSpPr>
            <a:spLocks noGrp="1"/>
          </p:cNvSpPr>
          <p:nvPr>
            <p:ph idx="1"/>
          </p:nvPr>
        </p:nvSpPr>
        <p:spPr/>
        <p:txBody>
          <a:bodyPr>
            <a:normAutofit/>
          </a:bodyPr>
          <a:lstStyle/>
          <a:p>
            <a:pPr eaLnBrk="1" hangingPunct="1"/>
            <a:r>
              <a:rPr lang="en-US" altLang="zh-TW" sz="2400" dirty="0"/>
              <a:t>A / B</a:t>
            </a:r>
          </a:p>
          <a:p>
            <a:pPr lvl="1" eaLnBrk="1" hangingPunct="1"/>
            <a:r>
              <a:rPr lang="en-US" altLang="zh-TW" sz="2400" dirty="0"/>
              <a:t>Consider that A has two collection</a:t>
            </a:r>
            <a:r>
              <a:rPr lang="zh-CN" altLang="en-US" sz="2400" dirty="0"/>
              <a:t> </a:t>
            </a:r>
            <a:r>
              <a:rPr lang="en-US" altLang="zh-CN" sz="2400" dirty="0"/>
              <a:t>of</a:t>
            </a:r>
            <a:r>
              <a:rPr lang="zh-CN" altLang="en-US" sz="2400" dirty="0"/>
              <a:t> </a:t>
            </a:r>
            <a:r>
              <a:rPr lang="en-US" altLang="zh-TW" sz="2400" dirty="0"/>
              <a:t>fields </a:t>
            </a:r>
            <a:r>
              <a:rPr lang="en-US" altLang="zh-TW" sz="2400" dirty="0">
                <a:solidFill>
                  <a:schemeClr val="accent2"/>
                </a:solidFill>
              </a:rPr>
              <a:t>x</a:t>
            </a:r>
            <a:r>
              <a:rPr lang="en-US" altLang="zh-TW" sz="2400" dirty="0"/>
              <a:t> and </a:t>
            </a:r>
            <a:r>
              <a:rPr lang="en-US" altLang="zh-TW" sz="2400" dirty="0">
                <a:solidFill>
                  <a:schemeClr val="accent2"/>
                </a:solidFill>
              </a:rPr>
              <a:t>y</a:t>
            </a:r>
            <a:r>
              <a:rPr lang="en-US" altLang="zh-TW" sz="2400" dirty="0"/>
              <a:t>. B has one </a:t>
            </a:r>
            <a:r>
              <a:rPr lang="en-US" altLang="zh-CN" sz="2400" dirty="0"/>
              <a:t>collection</a:t>
            </a:r>
            <a:r>
              <a:rPr lang="zh-CN" altLang="en-US" sz="2400" dirty="0"/>
              <a:t> </a:t>
            </a:r>
            <a:r>
              <a:rPr lang="en-US" altLang="zh-CN" sz="2400" dirty="0"/>
              <a:t>of</a:t>
            </a:r>
            <a:r>
              <a:rPr lang="zh-CN" altLang="en-US" sz="2400" dirty="0"/>
              <a:t> </a:t>
            </a:r>
            <a:r>
              <a:rPr lang="en-US" altLang="zh-TW" sz="2400" dirty="0"/>
              <a:t>field</a:t>
            </a:r>
            <a:r>
              <a:rPr lang="en-US" altLang="zh-CN" sz="2400" dirty="0"/>
              <a:t>s</a:t>
            </a:r>
            <a:r>
              <a:rPr lang="en-US" altLang="zh-TW" sz="2400" dirty="0"/>
              <a:t> </a:t>
            </a:r>
            <a:r>
              <a:rPr lang="en-US" altLang="zh-TW" sz="2400" dirty="0">
                <a:solidFill>
                  <a:schemeClr val="accent2"/>
                </a:solidFill>
              </a:rPr>
              <a:t>y</a:t>
            </a:r>
            <a:r>
              <a:rPr lang="en-US" altLang="zh-TW" sz="2400" dirty="0"/>
              <a:t>, with the same domain as in A. (</a:t>
            </a:r>
            <a:r>
              <a:rPr lang="en-US" altLang="zh-CN" sz="2400" dirty="0"/>
              <a:t>collection</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of</a:t>
            </a:r>
            <a:r>
              <a:rPr lang="zh-CN" altLang="en-US" sz="2400" dirty="0"/>
              <a:t> </a:t>
            </a:r>
            <a:r>
              <a:rPr lang="en-US" altLang="zh-CN" sz="2400" dirty="0"/>
              <a:t>size</a:t>
            </a:r>
            <a:r>
              <a:rPr lang="zh-CN" altLang="en-US" sz="2400" dirty="0"/>
              <a:t> </a:t>
            </a:r>
            <a:r>
              <a:rPr lang="en-US" altLang="zh-CN" sz="2400" dirty="0"/>
              <a:t>&gt;=</a:t>
            </a:r>
            <a:r>
              <a:rPr lang="zh-CN" altLang="en-US" sz="2400" dirty="0"/>
              <a:t> </a:t>
            </a:r>
            <a:r>
              <a:rPr lang="en-US" altLang="zh-CN" sz="2400" dirty="0"/>
              <a:t>1</a:t>
            </a:r>
            <a:r>
              <a:rPr lang="en-US" altLang="zh-TW" sz="2400" dirty="0"/>
              <a:t>)</a:t>
            </a:r>
          </a:p>
          <a:p>
            <a:pPr lvl="1" eaLnBrk="1" hangingPunct="1"/>
            <a:r>
              <a:rPr lang="en-US" altLang="zh-TW" sz="2400" dirty="0"/>
              <a:t>The division operation A/B is the set of all x values such that</a:t>
            </a:r>
            <a:r>
              <a:rPr lang="en-US" altLang="zh-TW" sz="2400" dirty="0">
                <a:solidFill>
                  <a:schemeClr val="accent2"/>
                </a:solidFill>
              </a:rPr>
              <a:t> </a:t>
            </a:r>
            <a:r>
              <a:rPr lang="en-US" altLang="zh-TW" sz="2400" dirty="0"/>
              <a:t>for </a:t>
            </a:r>
            <a:r>
              <a:rPr lang="en-US" altLang="zh-TW" sz="2400" b="1" dirty="0">
                <a:solidFill>
                  <a:schemeClr val="accent2"/>
                </a:solidFill>
              </a:rPr>
              <a:t>every y value in a tuple of B</a:t>
            </a:r>
            <a:r>
              <a:rPr lang="en-US" altLang="zh-TW" sz="2400" dirty="0"/>
              <a:t>, where there is a tuple &lt;</a:t>
            </a:r>
            <a:r>
              <a:rPr lang="en-US" altLang="zh-TW" sz="2400" dirty="0" err="1"/>
              <a:t>x,y</a:t>
            </a:r>
            <a:r>
              <a:rPr lang="en-US" altLang="zh-TW" sz="2400" dirty="0"/>
              <a:t>&gt; in A.</a:t>
            </a:r>
          </a:p>
          <a:p>
            <a:pPr eaLnBrk="1" hangingPunct="1"/>
            <a:endParaRPr lang="en-US" altLang="zh-TW" sz="2400" dirty="0"/>
          </a:p>
        </p:txBody>
      </p:sp>
      <p:sp>
        <p:nvSpPr>
          <p:cNvPr id="16" name="投影片編號版面配置區 15"/>
          <p:cNvSpPr>
            <a:spLocks noGrp="1"/>
          </p:cNvSpPr>
          <p:nvPr>
            <p:ph type="sldNum" sz="quarter" idx="12"/>
          </p:nvPr>
        </p:nvSpPr>
        <p:spPr/>
        <p:txBody>
          <a:bodyPr/>
          <a:lstStyle/>
          <a:p>
            <a:pPr>
              <a:defRPr/>
            </a:pPr>
            <a:fld id="{AA63E7FF-B5B5-4906-89CE-F5D014EF42BE}" type="slidenum">
              <a:rPr lang="zh-TW" altLang="en-US" smtClean="0"/>
              <a:pPr>
                <a:defRPr/>
              </a:pPr>
              <a:t>12</a:t>
            </a:fld>
            <a:endParaRPr lang="zh-TW" altLang="en-US" dirty="0"/>
          </a:p>
        </p:txBody>
      </p:sp>
    </p:spTree>
    <p:extLst>
      <p:ext uri="{BB962C8B-B14F-4D97-AF65-F5344CB8AC3E}">
        <p14:creationId xmlns:p14="http://schemas.microsoft.com/office/powerpoint/2010/main" val="31067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b="1" dirty="0"/>
              <a:t>Division (/)</a:t>
            </a:r>
            <a:endParaRPr lang="zh-TW" altLang="en-US" b="1" dirty="0"/>
          </a:p>
        </p:txBody>
      </p:sp>
      <p:sp>
        <p:nvSpPr>
          <p:cNvPr id="12291" name="內容版面配置區 2"/>
          <p:cNvSpPr>
            <a:spLocks noGrp="1"/>
          </p:cNvSpPr>
          <p:nvPr>
            <p:ph idx="1"/>
          </p:nvPr>
        </p:nvSpPr>
        <p:spPr/>
        <p:txBody>
          <a:bodyPr/>
          <a:lstStyle/>
          <a:p>
            <a:pPr eaLnBrk="1" hangingPunct="1"/>
            <a:r>
              <a:rPr lang="en-US" altLang="zh-TW" dirty="0"/>
              <a:t>Example: A / B</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14796402"/>
              </p:ext>
            </p:extLst>
          </p:nvPr>
        </p:nvGraphicFramePr>
        <p:xfrm>
          <a:off x="3824680" y="5017297"/>
          <a:ext cx="863600" cy="1112838"/>
        </p:xfrm>
        <a:graphic>
          <a:graphicData uri="http://schemas.openxmlformats.org/drawingml/2006/table">
            <a:tbl>
              <a:tblPr firstRow="1" bandRow="1">
                <a:tableStyleId>{5940675A-B579-460E-94D1-54222C63F5DA}</a:tableStyleId>
              </a:tblPr>
              <a:tblGrid>
                <a:gridCol w="863600">
                  <a:extLst>
                    <a:ext uri="{9D8B030D-6E8A-4147-A177-3AD203B41FA5}">
                      <a16:colId xmlns:a16="http://schemas.microsoft.com/office/drawing/2014/main" val="20000"/>
                    </a:ext>
                  </a:extLst>
                </a:gridCol>
              </a:tblGrid>
              <a:tr h="370946">
                <a:tc>
                  <a:txBody>
                    <a:bodyPr/>
                    <a:lstStyle/>
                    <a:p>
                      <a:pPr algn="ctr"/>
                      <a:r>
                        <a:rPr lang="en-US" altLang="zh-TW" sz="1800" dirty="0">
                          <a:solidFill>
                            <a:schemeClr val="bg1"/>
                          </a:solidFill>
                        </a:rPr>
                        <a:t>y</a:t>
                      </a:r>
                      <a:endParaRPr lang="zh-TW" altLang="en-US" sz="1800" dirty="0">
                        <a:solidFill>
                          <a:schemeClr val="bg1"/>
                        </a:solidFill>
                      </a:endParaRPr>
                    </a:p>
                  </a:txBody>
                  <a:tcPr marL="91388" marR="91388" marT="45733" marB="45733">
                    <a:solidFill>
                      <a:schemeClr val="accent2">
                        <a:lumMod val="75000"/>
                      </a:schemeClr>
                    </a:solidFill>
                  </a:tcPr>
                </a:tc>
                <a:extLst>
                  <a:ext uri="{0D108BD9-81ED-4DB2-BD59-A6C34878D82A}">
                    <a16:rowId xmlns:a16="http://schemas.microsoft.com/office/drawing/2014/main" val="10000"/>
                  </a:ext>
                </a:extLst>
              </a:tr>
              <a:tr h="370946">
                <a:tc>
                  <a:txBody>
                    <a:bodyPr/>
                    <a:lstStyle/>
                    <a:p>
                      <a:pPr algn="ctr"/>
                      <a:r>
                        <a:rPr lang="en-US" altLang="zh-TW" sz="1800" dirty="0"/>
                        <a:t>y1</a:t>
                      </a:r>
                      <a:endParaRPr lang="zh-TW" altLang="en-US" sz="1800" dirty="0"/>
                    </a:p>
                  </a:txBody>
                  <a:tcPr marL="91388" marR="91388" marT="45733" marB="45733">
                    <a:solidFill>
                      <a:schemeClr val="accent2">
                        <a:lumMod val="20000"/>
                        <a:lumOff val="80000"/>
                      </a:schemeClr>
                    </a:solidFill>
                  </a:tcPr>
                </a:tc>
                <a:extLst>
                  <a:ext uri="{0D108BD9-81ED-4DB2-BD59-A6C34878D82A}">
                    <a16:rowId xmlns:a16="http://schemas.microsoft.com/office/drawing/2014/main" val="10001"/>
                  </a:ext>
                </a:extLst>
              </a:tr>
              <a:tr h="370946">
                <a:tc>
                  <a:txBody>
                    <a:bodyPr/>
                    <a:lstStyle/>
                    <a:p>
                      <a:pPr algn="ctr"/>
                      <a:r>
                        <a:rPr lang="en-US" altLang="zh-TW" sz="1800" dirty="0"/>
                        <a:t>y2</a:t>
                      </a:r>
                      <a:endParaRPr lang="zh-TW" altLang="en-US" sz="1800" dirty="0"/>
                    </a:p>
                  </a:txBody>
                  <a:tcPr marL="91388" marR="91388" marT="45733" marB="45733">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01057549"/>
              </p:ext>
            </p:extLst>
          </p:nvPr>
        </p:nvGraphicFramePr>
        <p:xfrm>
          <a:off x="3515471" y="2111747"/>
          <a:ext cx="1728788" cy="2570851"/>
        </p:xfrm>
        <a:graphic>
          <a:graphicData uri="http://schemas.openxmlformats.org/drawingml/2006/table">
            <a:tbl>
              <a:tblPr firstRow="1" bandRow="1">
                <a:tableStyleId>{5940675A-B579-460E-94D1-54222C63F5DA}</a:tableStyleId>
              </a:tblPr>
              <a:tblGrid>
                <a:gridCol w="864393">
                  <a:extLst>
                    <a:ext uri="{9D8B030D-6E8A-4147-A177-3AD203B41FA5}">
                      <a16:colId xmlns:a16="http://schemas.microsoft.com/office/drawing/2014/main" val="20000"/>
                    </a:ext>
                  </a:extLst>
                </a:gridCol>
                <a:gridCol w="864395">
                  <a:extLst>
                    <a:ext uri="{9D8B030D-6E8A-4147-A177-3AD203B41FA5}">
                      <a16:colId xmlns:a16="http://schemas.microsoft.com/office/drawing/2014/main" val="20001"/>
                    </a:ext>
                  </a:extLst>
                </a:gridCol>
              </a:tblGrid>
              <a:tr h="370893">
                <a:tc>
                  <a:txBody>
                    <a:bodyPr/>
                    <a:lstStyle/>
                    <a:p>
                      <a:pPr algn="ctr"/>
                      <a:r>
                        <a:rPr lang="en-US" altLang="zh-TW" sz="1800" dirty="0">
                          <a:solidFill>
                            <a:schemeClr val="bg1"/>
                          </a:solidFill>
                        </a:rPr>
                        <a:t>x</a:t>
                      </a:r>
                      <a:endParaRPr lang="zh-TW" altLang="en-US" sz="1800" dirty="0">
                        <a:solidFill>
                          <a:schemeClr val="bg1"/>
                        </a:solidFill>
                      </a:endParaRPr>
                    </a:p>
                  </a:txBody>
                  <a:tcPr marL="91472" marR="91472" marT="45727" marB="45727">
                    <a:solidFill>
                      <a:schemeClr val="accent3">
                        <a:lumMod val="50000"/>
                      </a:schemeClr>
                    </a:solidFill>
                  </a:tcPr>
                </a:tc>
                <a:tc>
                  <a:txBody>
                    <a:bodyPr/>
                    <a:lstStyle/>
                    <a:p>
                      <a:pPr algn="ctr"/>
                      <a:r>
                        <a:rPr lang="en-US" altLang="zh-TW" sz="1800" dirty="0">
                          <a:solidFill>
                            <a:schemeClr val="bg1"/>
                          </a:solidFill>
                        </a:rPr>
                        <a:t>y</a:t>
                      </a:r>
                      <a:endParaRPr lang="zh-TW" altLang="en-US" sz="1800" dirty="0">
                        <a:solidFill>
                          <a:schemeClr val="bg1"/>
                        </a:solidFill>
                      </a:endParaRPr>
                    </a:p>
                  </a:txBody>
                  <a:tcPr marL="91472" marR="91472" marT="45727" marB="45727">
                    <a:solidFill>
                      <a:schemeClr val="accent3">
                        <a:lumMod val="50000"/>
                      </a:schemeClr>
                    </a:solidFill>
                  </a:tcPr>
                </a:tc>
                <a:extLst>
                  <a:ext uri="{0D108BD9-81ED-4DB2-BD59-A6C34878D82A}">
                    <a16:rowId xmlns:a16="http://schemas.microsoft.com/office/drawing/2014/main" val="10000"/>
                  </a:ext>
                </a:extLst>
              </a:tr>
              <a:tr h="37089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1"/>
                  </a:ext>
                </a:extLst>
              </a:tr>
              <a:tr h="365813">
                <a:tc>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2"/>
                  </a:ext>
                </a:extLst>
              </a:tr>
              <a:tr h="36581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3"/>
                  </a:ext>
                </a:extLst>
              </a:tr>
              <a:tr h="36581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y3</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4"/>
                  </a:ext>
                </a:extLst>
              </a:tr>
              <a:tr h="365813">
                <a:tc>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5"/>
                  </a:ext>
                </a:extLst>
              </a:tr>
              <a:tr h="365813">
                <a:tc>
                  <a:txBody>
                    <a:bodyPr/>
                    <a:lstStyle/>
                    <a:p>
                      <a:pPr algn="ctr"/>
                      <a:r>
                        <a:rPr lang="en-US" altLang="zh-TW" sz="1800" dirty="0"/>
                        <a:t>x3</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418898527"/>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80579483"/>
              </p:ext>
            </p:extLst>
          </p:nvPr>
        </p:nvGraphicFramePr>
        <p:xfrm>
          <a:off x="9132046" y="2661021"/>
          <a:ext cx="863600" cy="1108076"/>
        </p:xfrm>
        <a:graphic>
          <a:graphicData uri="http://schemas.openxmlformats.org/drawingml/2006/table">
            <a:tbl>
              <a:tblPr firstRow="1" bandRow="1">
                <a:tableStyleId>{5940675A-B579-460E-94D1-54222C63F5DA}</a:tableStyleId>
              </a:tblPr>
              <a:tblGrid>
                <a:gridCol w="863600">
                  <a:extLst>
                    <a:ext uri="{9D8B030D-6E8A-4147-A177-3AD203B41FA5}">
                      <a16:colId xmlns:a16="http://schemas.microsoft.com/office/drawing/2014/main" val="20000"/>
                    </a:ext>
                  </a:extLst>
                </a:gridCol>
              </a:tblGrid>
              <a:tr h="371053">
                <a:tc>
                  <a:txBody>
                    <a:bodyPr/>
                    <a:lstStyle/>
                    <a:p>
                      <a:pPr algn="ctr"/>
                      <a:r>
                        <a:rPr lang="en-US" altLang="zh-TW" sz="1800" dirty="0">
                          <a:solidFill>
                            <a:schemeClr val="bg1"/>
                          </a:solidFill>
                        </a:rPr>
                        <a:t>x</a:t>
                      </a:r>
                      <a:endParaRPr lang="zh-TW" altLang="en-US" sz="1800" dirty="0">
                        <a:solidFill>
                          <a:schemeClr val="bg1"/>
                        </a:solidFill>
                      </a:endParaRPr>
                    </a:p>
                  </a:txBody>
                  <a:tcPr marL="91388" marR="91388" marT="45746" marB="45746">
                    <a:solidFill>
                      <a:schemeClr val="accent3">
                        <a:lumMod val="50000"/>
                      </a:schemeClr>
                    </a:solidFill>
                  </a:tcPr>
                </a:tc>
                <a:extLst>
                  <a:ext uri="{0D108BD9-81ED-4DB2-BD59-A6C34878D82A}">
                    <a16:rowId xmlns:a16="http://schemas.microsoft.com/office/drawing/2014/main" val="10000"/>
                  </a:ext>
                </a:extLst>
              </a:tr>
              <a:tr h="371053">
                <a:tc>
                  <a:txBody>
                    <a:bodyPr/>
                    <a:lstStyle/>
                    <a:p>
                      <a:pPr algn="ctr"/>
                      <a:r>
                        <a:rPr lang="en-US" altLang="zh-TW" sz="1800" dirty="0"/>
                        <a:t>x1</a:t>
                      </a:r>
                      <a:endParaRPr lang="zh-TW" altLang="en-US" sz="1800" dirty="0"/>
                    </a:p>
                  </a:txBody>
                  <a:tcPr marL="91388" marR="91388" marT="45746" marB="45746">
                    <a:solidFill>
                      <a:schemeClr val="accent3">
                        <a:lumMod val="20000"/>
                        <a:lumOff val="80000"/>
                      </a:schemeClr>
                    </a:solidFill>
                  </a:tcPr>
                </a:tc>
                <a:extLst>
                  <a:ext uri="{0D108BD9-81ED-4DB2-BD59-A6C34878D82A}">
                    <a16:rowId xmlns:a16="http://schemas.microsoft.com/office/drawing/2014/main" val="10001"/>
                  </a:ext>
                </a:extLst>
              </a:tr>
              <a:tr h="365970">
                <a:tc>
                  <a:txBody>
                    <a:bodyPr/>
                    <a:lstStyle/>
                    <a:p>
                      <a:pPr algn="ctr"/>
                      <a:r>
                        <a:rPr lang="en-US" altLang="zh-TW" sz="1800" dirty="0"/>
                        <a:t>x2</a:t>
                      </a:r>
                      <a:endParaRPr lang="zh-TW" altLang="en-US" sz="1800" dirty="0"/>
                    </a:p>
                  </a:txBody>
                  <a:tcPr marL="91388" marR="91388" marT="45746" marB="45746">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14" name="向右箭號 13"/>
          <p:cNvSpPr/>
          <p:nvPr/>
        </p:nvSpPr>
        <p:spPr>
          <a:xfrm>
            <a:off x="5531596" y="3192834"/>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向右箭號 14"/>
          <p:cNvSpPr/>
          <p:nvPr/>
        </p:nvSpPr>
        <p:spPr>
          <a:xfrm>
            <a:off x="8339884" y="3192834"/>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矩形圖說文字 10"/>
          <p:cNvSpPr/>
          <p:nvPr/>
        </p:nvSpPr>
        <p:spPr>
          <a:xfrm>
            <a:off x="6524478" y="4941067"/>
            <a:ext cx="2880320" cy="648072"/>
          </a:xfrm>
          <a:prstGeom prst="wedgeRectCallout">
            <a:avLst>
              <a:gd name="adj1" fmla="val -22884"/>
              <a:gd name="adj2" fmla="val -76763"/>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TW" dirty="0">
                <a:solidFill>
                  <a:schemeClr val="accent4">
                    <a:lumMod val="50000"/>
                  </a:schemeClr>
                </a:solidFill>
              </a:rPr>
              <a:t>Group the rows based on the attribute(s) other than y</a:t>
            </a:r>
            <a:endParaRPr lang="zh-TW" altLang="en-US" dirty="0">
              <a:solidFill>
                <a:schemeClr val="accent4">
                  <a:lumMod val="50000"/>
                </a:schemeClr>
              </a:solidFill>
            </a:endParaRPr>
          </a:p>
        </p:txBody>
      </p:sp>
      <p:sp>
        <p:nvSpPr>
          <p:cNvPr id="16" name="投影片編號版面配置區 15"/>
          <p:cNvSpPr>
            <a:spLocks noGrp="1"/>
          </p:cNvSpPr>
          <p:nvPr>
            <p:ph type="sldNum" sz="quarter" idx="12"/>
          </p:nvPr>
        </p:nvSpPr>
        <p:spPr/>
        <p:txBody>
          <a:bodyPr/>
          <a:lstStyle/>
          <a:p>
            <a:pPr>
              <a:defRPr/>
            </a:pPr>
            <a:fld id="{AA63E7FF-B5B5-4906-89CE-F5D014EF42BE}" type="slidenum">
              <a:rPr lang="zh-TW" altLang="en-US" smtClean="0"/>
              <a:pPr>
                <a:defRPr/>
              </a:pPr>
              <a:t>13</a:t>
            </a:fld>
            <a:endParaRPr lang="zh-TW" altLang="en-US"/>
          </a:p>
        </p:txBody>
      </p:sp>
      <p:sp>
        <p:nvSpPr>
          <p:cNvPr id="17" name="Text Box 408"/>
          <p:cNvSpPr txBox="1">
            <a:spLocks noChangeArrowheads="1"/>
          </p:cNvSpPr>
          <p:nvPr/>
        </p:nvSpPr>
        <p:spPr bwMode="auto">
          <a:xfrm>
            <a:off x="2985842" y="2853391"/>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A</a:t>
            </a:r>
            <a:endParaRPr lang="en-US" altLang="zh-CN" sz="1800" dirty="0">
              <a:latin typeface="Arial" charset="0"/>
            </a:endParaRPr>
          </a:p>
        </p:txBody>
      </p:sp>
      <p:sp>
        <p:nvSpPr>
          <p:cNvPr id="18" name="Text Box 408"/>
          <p:cNvSpPr txBox="1">
            <a:spLocks noChangeArrowheads="1"/>
          </p:cNvSpPr>
          <p:nvPr/>
        </p:nvSpPr>
        <p:spPr bwMode="auto">
          <a:xfrm>
            <a:off x="3330925" y="5424808"/>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B</a:t>
            </a:r>
            <a:endParaRPr lang="en-US" altLang="zh-CN" sz="1800" dirty="0">
              <a:latin typeface="Arial" charset="0"/>
            </a:endParaRPr>
          </a:p>
        </p:txBody>
      </p:sp>
      <p:graphicFrame>
        <p:nvGraphicFramePr>
          <p:cNvPr id="20" name="表格 4"/>
          <p:cNvGraphicFramePr>
            <a:graphicFrameLocks noGrp="1"/>
          </p:cNvGraphicFramePr>
          <p:nvPr>
            <p:extLst>
              <p:ext uri="{D42A27DB-BD31-4B8C-83A1-F6EECF244321}">
                <p14:modId xmlns:p14="http://schemas.microsoft.com/office/powerpoint/2010/main" val="2063549823"/>
              </p:ext>
            </p:extLst>
          </p:nvPr>
        </p:nvGraphicFramePr>
        <p:xfrm>
          <a:off x="6466633" y="2067011"/>
          <a:ext cx="1728788" cy="2570851"/>
        </p:xfrm>
        <a:graphic>
          <a:graphicData uri="http://schemas.openxmlformats.org/drawingml/2006/table">
            <a:tbl>
              <a:tblPr firstRow="1" bandRow="1">
                <a:tableStyleId>{5940675A-B579-460E-94D1-54222C63F5DA}</a:tableStyleId>
              </a:tblPr>
              <a:tblGrid>
                <a:gridCol w="864393">
                  <a:extLst>
                    <a:ext uri="{9D8B030D-6E8A-4147-A177-3AD203B41FA5}">
                      <a16:colId xmlns:a16="http://schemas.microsoft.com/office/drawing/2014/main" val="20000"/>
                    </a:ext>
                  </a:extLst>
                </a:gridCol>
                <a:gridCol w="864395">
                  <a:extLst>
                    <a:ext uri="{9D8B030D-6E8A-4147-A177-3AD203B41FA5}">
                      <a16:colId xmlns:a16="http://schemas.microsoft.com/office/drawing/2014/main" val="20001"/>
                    </a:ext>
                  </a:extLst>
                </a:gridCol>
              </a:tblGrid>
              <a:tr h="370893">
                <a:tc>
                  <a:txBody>
                    <a:bodyPr/>
                    <a:lstStyle/>
                    <a:p>
                      <a:pPr algn="ctr"/>
                      <a:r>
                        <a:rPr lang="en-US" altLang="zh-TW" sz="1800" dirty="0">
                          <a:solidFill>
                            <a:schemeClr val="bg1"/>
                          </a:solidFill>
                        </a:rPr>
                        <a:t>x</a:t>
                      </a:r>
                      <a:endParaRPr lang="zh-TW" altLang="en-US" sz="1800" dirty="0">
                        <a:solidFill>
                          <a:schemeClr val="bg1"/>
                        </a:solidFill>
                      </a:endParaRPr>
                    </a:p>
                  </a:txBody>
                  <a:tcPr marL="91472" marR="91472" marT="45727" marB="45727">
                    <a:solidFill>
                      <a:schemeClr val="accent3">
                        <a:lumMod val="50000"/>
                      </a:schemeClr>
                    </a:solidFill>
                  </a:tcPr>
                </a:tc>
                <a:tc>
                  <a:txBody>
                    <a:bodyPr/>
                    <a:lstStyle/>
                    <a:p>
                      <a:pPr algn="ctr"/>
                      <a:r>
                        <a:rPr lang="en-US" altLang="zh-TW" sz="1800" dirty="0">
                          <a:solidFill>
                            <a:schemeClr val="bg1"/>
                          </a:solidFill>
                        </a:rPr>
                        <a:t>y</a:t>
                      </a:r>
                      <a:endParaRPr lang="zh-TW" altLang="en-US" sz="1800" dirty="0">
                        <a:solidFill>
                          <a:schemeClr val="bg1"/>
                        </a:solidFill>
                      </a:endParaRPr>
                    </a:p>
                  </a:txBody>
                  <a:tcPr marL="91472" marR="91472" marT="45727" marB="45727">
                    <a:solidFill>
                      <a:schemeClr val="accent3">
                        <a:lumMod val="50000"/>
                      </a:schemeClr>
                    </a:solidFill>
                  </a:tcPr>
                </a:tc>
                <a:extLst>
                  <a:ext uri="{0D108BD9-81ED-4DB2-BD59-A6C34878D82A}">
                    <a16:rowId xmlns:a16="http://schemas.microsoft.com/office/drawing/2014/main" val="10000"/>
                  </a:ext>
                </a:extLst>
              </a:tr>
              <a:tr h="370893">
                <a:tc rowSpan="2">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1"/>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2"/>
                  </a:ext>
                </a:extLst>
              </a:tr>
              <a:tr h="365813">
                <a:tc rowSpan="3">
                  <a:txBody>
                    <a:bodyPr/>
                    <a:lstStyle/>
                    <a:p>
                      <a:pPr algn="ctr"/>
                      <a:r>
                        <a:rPr lang="en-US" altLang="zh-TW" sz="1800" dirty="0"/>
                        <a:t>x2</a:t>
                      </a:r>
                      <a:endParaRPr lang="zh-TW" altLang="en-US" sz="1800" dirty="0"/>
                    </a:p>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3"/>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4"/>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y3</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005"/>
                  </a:ext>
                </a:extLst>
              </a:tr>
              <a:tr h="365813">
                <a:tc>
                  <a:txBody>
                    <a:bodyPr/>
                    <a:lstStyle/>
                    <a:p>
                      <a:pPr algn="ctr"/>
                      <a:r>
                        <a:rPr lang="en-US" altLang="zh-TW" sz="1800" dirty="0"/>
                        <a:t>x3</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a16="http://schemas.microsoft.com/office/drawing/2014/main" val="1024548070"/>
                  </a:ext>
                </a:extLst>
              </a:tr>
            </a:tbl>
          </a:graphicData>
        </a:graphic>
      </p:graphicFrame>
    </p:spTree>
    <p:extLst>
      <p:ext uri="{BB962C8B-B14F-4D97-AF65-F5344CB8AC3E}">
        <p14:creationId xmlns:p14="http://schemas.microsoft.com/office/powerpoint/2010/main" val="3778893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eaLnBrk="1" hangingPunct="1"/>
            <a:r>
              <a:rPr lang="en-US" altLang="zh-TW" b="1" dirty="0"/>
              <a:t>Rename (</a:t>
            </a:r>
            <a:r>
              <a:rPr lang="en-US" altLang="zh-TW" sz="3200" b="1" dirty="0">
                <a:solidFill>
                  <a:prstClr val="black"/>
                </a:solidFill>
                <a:cs typeface="+mn-cs"/>
                <a:sym typeface="Symbol" pitchFamily="18" charset="2"/>
              </a:rPr>
              <a:t></a:t>
            </a:r>
            <a:r>
              <a:rPr lang="en-US" altLang="zh-TW" b="1" dirty="0"/>
              <a:t>)</a:t>
            </a:r>
            <a:endParaRPr lang="zh-TW" altLang="en-US" b="1" dirty="0"/>
          </a:p>
        </p:txBody>
      </p:sp>
      <p:sp>
        <p:nvSpPr>
          <p:cNvPr id="11267" name="內容版面配置區 2"/>
          <p:cNvSpPr>
            <a:spLocks noGrp="1"/>
          </p:cNvSpPr>
          <p:nvPr>
            <p:ph idx="1"/>
          </p:nvPr>
        </p:nvSpPr>
        <p:spPr/>
        <p:txBody>
          <a:bodyPr>
            <a:normAutofit/>
          </a:bodyPr>
          <a:lstStyle/>
          <a:p>
            <a:pPr eaLnBrk="1" hangingPunct="1"/>
            <a:r>
              <a:rPr lang="en-US" altLang="zh-TW" sz="2400" dirty="0">
                <a:sym typeface="Symbol" pitchFamily="18" charset="2"/>
              </a:rPr>
              <a:t>(T1,S1) or (T1(F),S1)</a:t>
            </a:r>
          </a:p>
          <a:p>
            <a:pPr lvl="1" eaLnBrk="1" hangingPunct="1"/>
            <a:r>
              <a:rPr lang="en-US" altLang="zh-TW" sz="2400" dirty="0"/>
              <a:t>F is called the </a:t>
            </a:r>
            <a:r>
              <a:rPr lang="en-US" altLang="zh-TW" sz="2400" b="1" dirty="0"/>
              <a:t>renaming list</a:t>
            </a:r>
            <a:r>
              <a:rPr lang="en-US" altLang="zh-TW" sz="2400" dirty="0"/>
              <a:t>:</a:t>
            </a:r>
          </a:p>
          <a:p>
            <a:pPr lvl="1" eaLnBrk="1" hangingPunct="1"/>
            <a:r>
              <a:rPr lang="en-US" altLang="zh-TW" sz="2400" dirty="0" err="1"/>
              <a:t>oldname</a:t>
            </a:r>
            <a:r>
              <a:rPr lang="en-US" altLang="zh-TW" sz="2400" dirty="0"/>
              <a:t> or position </a:t>
            </a:r>
            <a:r>
              <a:rPr lang="en-US" altLang="zh-TW" sz="2400" dirty="0">
                <a:sym typeface="Wingdings" panose="05000000000000000000" pitchFamily="2" charset="2"/>
              </a:rPr>
              <a:t></a:t>
            </a:r>
            <a:r>
              <a:rPr lang="en-US" altLang="zh-TW" sz="2400" dirty="0"/>
              <a:t> </a:t>
            </a:r>
            <a:r>
              <a:rPr lang="en-US" altLang="zh-TW" sz="2400" dirty="0" err="1"/>
              <a:t>newname</a:t>
            </a:r>
            <a:r>
              <a:rPr lang="en-US" altLang="zh-TW" sz="2400" dirty="0">
                <a:sym typeface="Symbol" pitchFamily="18" charset="2"/>
              </a:rPr>
              <a:t> </a:t>
            </a:r>
          </a:p>
          <a:p>
            <a:pPr lvl="1" eaLnBrk="1" hangingPunct="1"/>
            <a:r>
              <a:rPr lang="en-US" altLang="zh-TW" sz="2400" dirty="0">
                <a:sym typeface="Symbol" pitchFamily="18" charset="2"/>
              </a:rPr>
              <a:t>e.g. (T1(name </a:t>
            </a:r>
            <a:r>
              <a:rPr lang="en-US" altLang="zh-TW" sz="2400" dirty="0">
                <a:sym typeface="Wingdings" panose="05000000000000000000" pitchFamily="2" charset="2"/>
              </a:rPr>
              <a:t> </a:t>
            </a:r>
            <a:r>
              <a:rPr lang="en-US" altLang="zh-TW" sz="2400" dirty="0" err="1">
                <a:sym typeface="Wingdings" panose="05000000000000000000" pitchFamily="2" charset="2"/>
              </a:rPr>
              <a:t>firstname</a:t>
            </a:r>
            <a:r>
              <a:rPr lang="en-US" altLang="zh-TW" sz="2400" dirty="0">
                <a:sym typeface="Symbol" pitchFamily="18" charset="2"/>
              </a:rPr>
              <a:t>),S1)</a:t>
            </a:r>
          </a:p>
          <a:p>
            <a:pPr marL="457200" lvl="1" indent="0">
              <a:buNone/>
            </a:pPr>
            <a:endParaRPr lang="en-US" altLang="zh-TW" sz="2400" dirty="0">
              <a:sym typeface="Symbol" pitchFamily="18" charset="2"/>
            </a:endParaRPr>
          </a:p>
          <a:p>
            <a:pPr eaLnBrk="1" hangingPunct="1"/>
            <a:endParaRPr lang="en-US" altLang="zh-TW" sz="2400" dirty="0"/>
          </a:p>
          <a:p>
            <a:pPr eaLnBrk="1" hangingPunct="1"/>
            <a:endParaRPr lang="en-US" altLang="zh-TW" sz="2400" dirty="0"/>
          </a:p>
          <a:p>
            <a:pPr>
              <a:defRPr/>
            </a:pPr>
            <a:endParaRPr lang="en-US" altLang="zh-TW" sz="2400" dirty="0">
              <a:solidFill>
                <a:schemeClr val="accent4">
                  <a:lumMod val="50000"/>
                </a:schemeClr>
              </a:solidFill>
              <a:sym typeface="Symbol" pitchFamily="18" charset="2"/>
            </a:endParaRPr>
          </a:p>
          <a:p>
            <a:pPr eaLnBrk="1" hangingPunct="1"/>
            <a:endParaRPr lang="zh-TW" altLang="en-US" sz="2400" dirty="0"/>
          </a:p>
        </p:txBody>
      </p:sp>
      <p:graphicFrame>
        <p:nvGraphicFramePr>
          <p:cNvPr id="4" name="表格 3"/>
          <p:cNvGraphicFramePr>
            <a:graphicFrameLocks noGrp="1"/>
          </p:cNvGraphicFramePr>
          <p:nvPr/>
        </p:nvGraphicFramePr>
        <p:xfrm>
          <a:off x="2208014" y="4011414"/>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Mary</a:t>
                      </a:r>
                      <a:endParaRPr lang="zh-TW" altLang="en-US" sz="1800" dirty="0"/>
                    </a:p>
                  </a:txBody>
                  <a:tcPr marL="91430" marR="91430" marT="45700" marB="45700">
                    <a:solidFill>
                      <a:schemeClr val="bg1">
                        <a:lumMod val="95000"/>
                      </a:schemeClr>
                    </a:solidFill>
                  </a:tcPr>
                </a:tc>
                <a:tc>
                  <a:txBody>
                    <a:bodyPr/>
                    <a:lstStyle/>
                    <a:p>
                      <a:pPr algn="ctr"/>
                      <a:r>
                        <a:rPr lang="en-US" altLang="zh-TW" sz="1800" dirty="0"/>
                        <a:t>4</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21</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3"/>
                  </a:ext>
                </a:extLst>
              </a:tr>
            </a:tbl>
          </a:graphicData>
        </a:graphic>
      </p:graphicFrame>
      <p:sp>
        <p:nvSpPr>
          <p:cNvPr id="11295" name="Text Box 408"/>
          <p:cNvSpPr txBox="1">
            <a:spLocks noChangeArrowheads="1"/>
          </p:cNvSpPr>
          <p:nvPr/>
        </p:nvSpPr>
        <p:spPr bwMode="auto">
          <a:xfrm>
            <a:off x="3431977" y="5451276"/>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a:latin typeface="Arial" charset="0"/>
              </a:rPr>
              <a:t>S1</a:t>
            </a:r>
          </a:p>
        </p:txBody>
      </p:sp>
      <p:graphicFrame>
        <p:nvGraphicFramePr>
          <p:cNvPr id="6" name="表格 5"/>
          <p:cNvGraphicFramePr>
            <a:graphicFrameLocks noGrp="1"/>
          </p:cNvGraphicFramePr>
          <p:nvPr/>
        </p:nvGraphicFramePr>
        <p:xfrm>
          <a:off x="6672064" y="4005064"/>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1080219">
                  <a:extLst>
                    <a:ext uri="{9D8B030D-6E8A-4147-A177-3AD203B41FA5}">
                      <a16:colId xmlns:a16="http://schemas.microsoft.com/office/drawing/2014/main" val="20001"/>
                    </a:ext>
                  </a:extLst>
                </a:gridCol>
                <a:gridCol w="647775">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err="1">
                          <a:solidFill>
                            <a:schemeClr val="bg1"/>
                          </a:solidFill>
                        </a:rPr>
                        <a:t>firstname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Mary</a:t>
                      </a:r>
                      <a:endParaRPr lang="zh-TW" altLang="en-US" sz="1800" dirty="0"/>
                    </a:p>
                  </a:txBody>
                  <a:tcPr marL="91430" marR="91430" marT="45700" marB="45700">
                    <a:solidFill>
                      <a:schemeClr val="bg1">
                        <a:lumMod val="95000"/>
                      </a:schemeClr>
                    </a:solidFill>
                  </a:tcPr>
                </a:tc>
                <a:tc>
                  <a:txBody>
                    <a:bodyPr/>
                    <a:lstStyle/>
                    <a:p>
                      <a:pPr algn="ctr"/>
                      <a:r>
                        <a:rPr lang="en-US" altLang="zh-TW" sz="1800" dirty="0"/>
                        <a:t>4</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21</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3"/>
                  </a:ext>
                </a:extLst>
              </a:tr>
            </a:tbl>
          </a:graphicData>
        </a:graphic>
      </p:graphicFrame>
      <p:sp>
        <p:nvSpPr>
          <p:cNvPr id="7" name="Text Box 408"/>
          <p:cNvSpPr txBox="1">
            <a:spLocks noChangeArrowheads="1"/>
          </p:cNvSpPr>
          <p:nvPr/>
        </p:nvSpPr>
        <p:spPr bwMode="auto">
          <a:xfrm>
            <a:off x="7897614" y="5444926"/>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a:latin typeface="Arial" charset="0"/>
              </a:rPr>
              <a:t>T1</a:t>
            </a:r>
          </a:p>
        </p:txBody>
      </p:sp>
      <p:sp>
        <p:nvSpPr>
          <p:cNvPr id="8" name="向右箭號 7"/>
          <p:cNvSpPr/>
          <p:nvPr/>
        </p:nvSpPr>
        <p:spPr>
          <a:xfrm>
            <a:off x="5879902" y="4652764"/>
            <a:ext cx="647700" cy="576262"/>
          </a:xfrm>
          <a:prstGeom prst="rightArrow">
            <a:avLst>
              <a:gd name="adj1" fmla="val 43775"/>
              <a:gd name="adj2" fmla="val 51556"/>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投影片編號版面配置區 11"/>
          <p:cNvSpPr>
            <a:spLocks noGrp="1"/>
          </p:cNvSpPr>
          <p:nvPr>
            <p:ph type="sldNum" sz="quarter" idx="12"/>
          </p:nvPr>
        </p:nvSpPr>
        <p:spPr/>
        <p:txBody>
          <a:bodyPr/>
          <a:lstStyle/>
          <a:p>
            <a:pPr>
              <a:defRPr/>
            </a:pPr>
            <a:fld id="{AA63E7FF-B5B5-4906-89CE-F5D014EF42BE}" type="slidenum">
              <a:rPr lang="zh-TW" altLang="en-US" smtClean="0"/>
              <a:pPr>
                <a:defRPr/>
              </a:pPr>
              <a:t>14</a:t>
            </a:fld>
            <a:endParaRPr lang="zh-TW" altLang="en-US" dirty="0"/>
          </a:p>
        </p:txBody>
      </p:sp>
    </p:spTree>
    <p:extLst>
      <p:ext uri="{BB962C8B-B14F-4D97-AF65-F5344CB8AC3E}">
        <p14:creationId xmlns:p14="http://schemas.microsoft.com/office/powerpoint/2010/main" val="186217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t>Rename (</a:t>
            </a:r>
            <a:r>
              <a:rPr lang="en-US" altLang="zh-TW" sz="3200" b="1" dirty="0">
                <a:solidFill>
                  <a:prstClr val="black"/>
                </a:solidFill>
                <a:sym typeface="Symbol" pitchFamily="18" charset="2"/>
              </a:rPr>
              <a:t></a:t>
            </a:r>
            <a:r>
              <a:rPr lang="en-US" altLang="zh-TW" b="1" dirty="0"/>
              <a:t>)</a:t>
            </a:r>
            <a:endParaRPr lang="en-US" dirty="0"/>
          </a:p>
        </p:txBody>
      </p:sp>
      <p:sp>
        <p:nvSpPr>
          <p:cNvPr id="3" name="Content Placeholder 2"/>
          <p:cNvSpPr>
            <a:spLocks noGrp="1"/>
          </p:cNvSpPr>
          <p:nvPr>
            <p:ph idx="1"/>
          </p:nvPr>
        </p:nvSpPr>
        <p:spPr/>
        <p:txBody>
          <a:bodyPr>
            <a:normAutofit/>
          </a:bodyPr>
          <a:lstStyle/>
          <a:p>
            <a:pPr>
              <a:defRPr/>
            </a:pPr>
            <a:r>
              <a:rPr lang="en-US" altLang="zh-TW" sz="2400" dirty="0">
                <a:sym typeface="Symbol" pitchFamily="18" charset="2"/>
              </a:rPr>
              <a:t>Store the temporary result for later use</a:t>
            </a:r>
          </a:p>
          <a:p>
            <a:pPr lvl="1">
              <a:defRPr/>
            </a:pPr>
            <a:r>
              <a:rPr lang="en-US" altLang="zh-TW" sz="2400" dirty="0">
                <a:solidFill>
                  <a:schemeClr val="accent2"/>
                </a:solidFill>
                <a:sym typeface="Symbol" pitchFamily="18" charset="2"/>
              </a:rPr>
              <a:t>e.g. (T1, </a:t>
            </a:r>
            <a:r>
              <a:rPr lang="en-US" altLang="zh-TW" sz="2400" baseline="-25000" dirty="0">
                <a:solidFill>
                  <a:schemeClr val="accent2"/>
                </a:solidFill>
                <a:sym typeface="Symbol" pitchFamily="18" charset="2"/>
              </a:rPr>
              <a:t>year&gt;2</a:t>
            </a:r>
            <a:r>
              <a:rPr lang="en-US" altLang="zh-TW" sz="2400" dirty="0">
                <a:solidFill>
                  <a:schemeClr val="accent2"/>
                </a:solidFill>
                <a:sym typeface="Symbol" pitchFamily="18" charset="2"/>
              </a:rPr>
              <a:t>(S1))</a:t>
            </a:r>
          </a:p>
          <a:p>
            <a:pPr lvl="1">
              <a:defRPr/>
            </a:pPr>
            <a:endParaRPr lang="en-US" altLang="zh-TW" sz="2400" dirty="0">
              <a:solidFill>
                <a:schemeClr val="accent2"/>
              </a:solidFill>
              <a:sym typeface="Symbol" pitchFamily="18" charset="2"/>
            </a:endParaRPr>
          </a:p>
          <a:p>
            <a:pPr>
              <a:defRPr/>
            </a:pPr>
            <a:r>
              <a:rPr lang="en-US" altLang="zh-TW" sz="2400" dirty="0">
                <a:sym typeface="Symbol" pitchFamily="18" charset="2"/>
              </a:rPr>
              <a:t>Compare the tuples in the same relation</a:t>
            </a:r>
          </a:p>
          <a:p>
            <a:pPr lvl="1">
              <a:tabLst>
                <a:tab pos="450850" algn="l"/>
              </a:tabLst>
              <a:defRPr/>
            </a:pPr>
            <a:r>
              <a:rPr lang="en-US" altLang="zh-TW" sz="2400" dirty="0">
                <a:solidFill>
                  <a:schemeClr val="accent2"/>
                </a:solidFill>
                <a:sym typeface="Symbol" pitchFamily="18" charset="2"/>
              </a:rPr>
              <a:t>e.g. (T1, S1) </a:t>
            </a:r>
          </a:p>
          <a:p>
            <a:pPr marL="565150" lvl="1" indent="0">
              <a:buNone/>
              <a:defRPr/>
            </a:pPr>
            <a:r>
              <a:rPr lang="en-US" altLang="zh-TW" sz="2400" dirty="0">
                <a:solidFill>
                  <a:schemeClr val="accent2"/>
                </a:solidFill>
                <a:sym typeface="Symbol" pitchFamily="18" charset="2"/>
              </a:rPr>
              <a:t>     (T2, S1)</a:t>
            </a:r>
          </a:p>
          <a:p>
            <a:pPr marL="565150" lvl="1" indent="0">
              <a:buNone/>
              <a:defRPr/>
            </a:pPr>
            <a:r>
              <a:rPr lang="en-US" altLang="zh-TW" sz="2400" dirty="0">
                <a:solidFill>
                  <a:schemeClr val="accent2"/>
                </a:solidFill>
                <a:sym typeface="Symbol" pitchFamily="18" charset="2"/>
              </a:rPr>
              <a:t>     </a:t>
            </a:r>
            <a:r>
              <a:rPr lang="en-US" altLang="zh-TW" sz="2400" baseline="-25000" dirty="0">
                <a:solidFill>
                  <a:schemeClr val="accent2"/>
                </a:solidFill>
                <a:sym typeface="Symbol" pitchFamily="18" charset="2"/>
              </a:rPr>
              <a:t>T1.age &gt; T2.age</a:t>
            </a:r>
            <a:r>
              <a:rPr lang="en-US" altLang="zh-TW" sz="2400" dirty="0">
                <a:solidFill>
                  <a:schemeClr val="accent2"/>
                </a:solidFill>
                <a:sym typeface="Symbol" pitchFamily="18" charset="2"/>
              </a:rPr>
              <a:t> (T1 </a:t>
            </a:r>
            <a:r>
              <a:rPr lang="en-US" altLang="zh-TW" sz="2400" dirty="0">
                <a:solidFill>
                  <a:schemeClr val="accent2"/>
                </a:solidFill>
                <a:cs typeface="Times New Roman"/>
                <a:sym typeface="Symbol" pitchFamily="18" charset="2"/>
              </a:rPr>
              <a:t>×</a:t>
            </a:r>
            <a:r>
              <a:rPr lang="en-US" altLang="zh-TW" sz="2400" dirty="0">
                <a:solidFill>
                  <a:schemeClr val="accent2"/>
                </a:solidFill>
                <a:sym typeface="Symbol" pitchFamily="18" charset="2"/>
              </a:rPr>
              <a:t> T2)</a:t>
            </a:r>
          </a:p>
          <a:p>
            <a:pPr>
              <a:defRPr/>
            </a:pPr>
            <a:endParaRPr lang="en-US" altLang="zh-TW" sz="2400" dirty="0">
              <a:solidFill>
                <a:schemeClr val="accent4">
                  <a:lumMod val="50000"/>
                </a:schemeClr>
              </a:solidFill>
              <a:sym typeface="Symbol" pitchFamily="18" charset="2"/>
            </a:endParaRPr>
          </a:p>
          <a:p>
            <a:endParaRPr lang="en-US" sz="2400"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15</a:t>
            </a:fld>
            <a:endParaRPr lang="zh-TW" altLang="en-US"/>
          </a:p>
        </p:txBody>
      </p:sp>
    </p:spTree>
    <p:extLst>
      <p:ext uri="{BB962C8B-B14F-4D97-AF65-F5344CB8AC3E}">
        <p14:creationId xmlns:p14="http://schemas.microsoft.com/office/powerpoint/2010/main" val="315626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a:extLst>
              <a:ext uri="{FF2B5EF4-FFF2-40B4-BE49-F238E27FC236}">
                <a16:creationId xmlns:a16="http://schemas.microsoft.com/office/drawing/2014/main" id="{A8E80071-CFE7-464D-992B-53F31A809A58}"/>
              </a:ext>
            </a:extLst>
          </p:cNvPr>
          <p:cNvSpPr>
            <a:spLocks noGrp="1" noChangeArrowheads="1"/>
          </p:cNvSpPr>
          <p:nvPr>
            <p:ph idx="1"/>
          </p:nvPr>
        </p:nvSpPr>
        <p:spPr>
          <a:xfrm>
            <a:off x="1097280" y="1888772"/>
            <a:ext cx="8139113" cy="4419600"/>
          </a:xfrm>
        </p:spPr>
        <p:txBody>
          <a:bodyPr>
            <a:normAutofit/>
          </a:bodyPr>
          <a:lstStyle/>
          <a:p>
            <a:r>
              <a:rPr lang="en-US" altLang="zh-CN" sz="2400" dirty="0"/>
              <a:t>Precedence of relational operators:</a:t>
            </a:r>
          </a:p>
          <a:p>
            <a:pPr lvl="1">
              <a:buFont typeface="Monotype Sorts" pitchFamily="2" charset="2"/>
              <a:buAutoNum type="arabicPeriod"/>
            </a:pPr>
            <a:r>
              <a:rPr lang="zh-CN" altLang="en-US" sz="2400" dirty="0"/>
              <a:t> </a:t>
            </a:r>
            <a:r>
              <a:rPr lang="en-US" altLang="zh-CN" sz="2400" dirty="0"/>
              <a:t>[SELECT, PROJECT, RENAME] (highest).</a:t>
            </a:r>
          </a:p>
          <a:p>
            <a:pPr lvl="1">
              <a:buFont typeface="Monotype Sorts" pitchFamily="2" charset="2"/>
              <a:buAutoNum type="arabicPeriod"/>
            </a:pPr>
            <a:r>
              <a:rPr lang="zh-CN" altLang="en-US" sz="2400" dirty="0"/>
              <a:t> </a:t>
            </a:r>
            <a:r>
              <a:rPr lang="en-US" altLang="zh-CN" sz="2400" dirty="0"/>
              <a:t>[PRODUCT, JOIN].</a:t>
            </a:r>
          </a:p>
          <a:p>
            <a:pPr lvl="1">
              <a:buFont typeface="Monotype Sorts" pitchFamily="2" charset="2"/>
              <a:buAutoNum type="arabicPeriod"/>
            </a:pPr>
            <a:r>
              <a:rPr lang="zh-CN" altLang="en-US" sz="2400" dirty="0"/>
              <a:t> </a:t>
            </a:r>
            <a:r>
              <a:rPr lang="en-US" altLang="zh-CN" sz="2400" dirty="0"/>
              <a:t>INTERSECTION.</a:t>
            </a:r>
          </a:p>
          <a:p>
            <a:pPr lvl="1">
              <a:buFont typeface="Monotype Sorts" pitchFamily="2" charset="2"/>
              <a:buAutoNum type="arabicPeriod"/>
            </a:pPr>
            <a:r>
              <a:rPr lang="zh-CN" altLang="en-US" sz="2400" dirty="0"/>
              <a:t> </a:t>
            </a:r>
            <a:r>
              <a:rPr lang="en-US" altLang="zh-CN" sz="2400" dirty="0"/>
              <a:t>[UNION, Set-Difference].</a:t>
            </a:r>
          </a:p>
          <a:p>
            <a:pPr lvl="2">
              <a:buFont typeface="Monotype Sorts" pitchFamily="2" charset="2"/>
              <a:buNone/>
            </a:pPr>
            <a:endParaRPr lang="en-US" altLang="zh-CN" sz="2400" dirty="0"/>
          </a:p>
          <a:p>
            <a:r>
              <a:rPr lang="en-US" altLang="zh-CN" sz="2400" dirty="0"/>
              <a:t>Note you can always insert </a:t>
            </a:r>
            <a:r>
              <a:rPr lang="en-US" altLang="zh-CN" sz="2400" dirty="0">
                <a:solidFill>
                  <a:schemeClr val="accent2"/>
                </a:solidFill>
              </a:rPr>
              <a:t>parentheses</a:t>
            </a:r>
            <a:r>
              <a:rPr lang="en-US" altLang="zh-CN" sz="2400" dirty="0"/>
              <a:t> to force the order you desire.</a:t>
            </a:r>
          </a:p>
        </p:txBody>
      </p:sp>
      <p:sp>
        <p:nvSpPr>
          <p:cNvPr id="6" name="灯片编号占位符 5">
            <a:extLst>
              <a:ext uri="{FF2B5EF4-FFF2-40B4-BE49-F238E27FC236}">
                <a16:creationId xmlns:a16="http://schemas.microsoft.com/office/drawing/2014/main" id="{E37B7E95-B1DF-2649-A0AF-F7EB605757CD}"/>
              </a:ext>
            </a:extLst>
          </p:cNvPr>
          <p:cNvSpPr>
            <a:spLocks noGrp="1"/>
          </p:cNvSpPr>
          <p:nvPr>
            <p:ph type="sldNum" sz="quarter" idx="12"/>
          </p:nvPr>
        </p:nvSpPr>
        <p:spPr/>
        <p:txBody>
          <a:bodyPr/>
          <a:lstStyle/>
          <a:p>
            <a:fld id="{8CFB65DA-6E65-7C49-BC57-8AC25229780B}" type="slidenum">
              <a:rPr lang="en-US" altLang="zh-CN"/>
              <a:pPr/>
              <a:t>16</a:t>
            </a:fld>
            <a:endParaRPr lang="en-US" altLang="zh-CN"/>
          </a:p>
        </p:txBody>
      </p:sp>
      <p:sp>
        <p:nvSpPr>
          <p:cNvPr id="10" name="Title 1">
            <a:extLst>
              <a:ext uri="{FF2B5EF4-FFF2-40B4-BE49-F238E27FC236}">
                <a16:creationId xmlns:a16="http://schemas.microsoft.com/office/drawing/2014/main" id="{83F17866-793D-4D4B-9E5E-1E35296E8CFE}"/>
              </a:ext>
            </a:extLst>
          </p:cNvPr>
          <p:cNvSpPr>
            <a:spLocks noGrp="1"/>
          </p:cNvSpPr>
          <p:nvPr>
            <p:ph type="title"/>
          </p:nvPr>
        </p:nvSpPr>
        <p:spPr>
          <a:xfrm>
            <a:off x="1097280" y="286603"/>
            <a:ext cx="10058400" cy="1450757"/>
          </a:xfrm>
        </p:spPr>
        <p:txBody>
          <a:bodyPr/>
          <a:lstStyle/>
          <a:p>
            <a:r>
              <a:rPr lang="en-US" altLang="zh-CN" b="1" dirty="0"/>
              <a:t>Precedence</a:t>
            </a:r>
            <a:endParaRPr lang="en-US" dirty="0"/>
          </a:p>
        </p:txBody>
      </p:sp>
    </p:spTree>
    <p:extLst>
      <p:ext uri="{BB962C8B-B14F-4D97-AF65-F5344CB8AC3E}">
        <p14:creationId xmlns:p14="http://schemas.microsoft.com/office/powerpoint/2010/main" val="33194582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Practice</a:t>
            </a:r>
            <a:endParaRPr lang="en-US" b="1" dirty="0"/>
          </a:p>
        </p:txBody>
      </p:sp>
      <p:sp>
        <p:nvSpPr>
          <p:cNvPr id="3" name="Content Placeholder 2"/>
          <p:cNvSpPr>
            <a:spLocks noGrp="1"/>
          </p:cNvSpPr>
          <p:nvPr>
            <p:ph idx="1"/>
          </p:nvPr>
        </p:nvSpPr>
        <p:spPr/>
        <p:txBody>
          <a:bodyPr>
            <a:normAutofit/>
          </a:bodyPr>
          <a:lstStyle/>
          <a:p>
            <a:r>
              <a:rPr lang="en-US" sz="2400" dirty="0"/>
              <a:t>Consider the following relations containing airline flight information:</a:t>
            </a:r>
          </a:p>
          <a:p>
            <a:endParaRPr lang="en-US" sz="2400" dirty="0"/>
          </a:p>
          <a:p>
            <a:endParaRPr lang="en-US" sz="2400" dirty="0"/>
          </a:p>
          <a:p>
            <a:endParaRPr lang="en-US" sz="2400" dirty="0"/>
          </a:p>
          <a:p>
            <a:endParaRPr lang="en-US" sz="2400" dirty="0"/>
          </a:p>
          <a:p>
            <a:r>
              <a:rPr lang="en-US" sz="2400" dirty="0"/>
              <a:t>Note that the Employees relation describes pilots and other kinds of employees as well; every pilot is certified for some aircraft (otherwise, he or she would not qualify as a pilot), and only pilots are certified to fly.</a:t>
            </a:r>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17</a:t>
            </a:fld>
            <a:endParaRPr lang="zh-TW" altLang="en-US"/>
          </a:p>
        </p:txBody>
      </p:sp>
      <p:sp>
        <p:nvSpPr>
          <p:cNvPr id="5" name="Rounded Rectangle 4"/>
          <p:cNvSpPr/>
          <p:nvPr/>
        </p:nvSpPr>
        <p:spPr>
          <a:xfrm>
            <a:off x="2834041" y="2301791"/>
            <a:ext cx="6584878" cy="201942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solidFill>
                  <a:schemeClr val="tx1"/>
                </a:solidFill>
              </a:rPr>
              <a:t>Flights(</a:t>
            </a:r>
            <a:r>
              <a:rPr lang="en-US" sz="2400" u="sng" dirty="0" err="1">
                <a:solidFill>
                  <a:schemeClr val="tx1"/>
                </a:solidFill>
              </a:rPr>
              <a:t>flno</a:t>
            </a:r>
            <a:r>
              <a:rPr lang="en-US" sz="2400" dirty="0">
                <a:solidFill>
                  <a:schemeClr val="tx1"/>
                </a:solidFill>
              </a:rPr>
              <a:t>, from, to, distance, departs, arrives)</a:t>
            </a:r>
          </a:p>
          <a:p>
            <a:pPr>
              <a:spcBef>
                <a:spcPts val="600"/>
              </a:spcBef>
            </a:pPr>
            <a:r>
              <a:rPr lang="en-US" sz="2400" dirty="0">
                <a:solidFill>
                  <a:schemeClr val="tx1"/>
                </a:solidFill>
              </a:rPr>
              <a:t>Aircraft(</a:t>
            </a:r>
            <a:r>
              <a:rPr lang="en-US" sz="2400" u="sng" dirty="0">
                <a:solidFill>
                  <a:schemeClr val="tx1"/>
                </a:solidFill>
              </a:rPr>
              <a:t>aid</a:t>
            </a:r>
            <a:r>
              <a:rPr lang="en-US" sz="2400" dirty="0">
                <a:solidFill>
                  <a:schemeClr val="tx1"/>
                </a:solidFill>
              </a:rPr>
              <a:t>, </a:t>
            </a:r>
            <a:r>
              <a:rPr lang="en-US" sz="2400" dirty="0" err="1">
                <a:solidFill>
                  <a:schemeClr val="tx1"/>
                </a:solidFill>
              </a:rPr>
              <a:t>aname</a:t>
            </a:r>
            <a:r>
              <a:rPr lang="en-US" sz="2400" dirty="0">
                <a:solidFill>
                  <a:schemeClr val="tx1"/>
                </a:solidFill>
              </a:rPr>
              <a:t>, </a:t>
            </a:r>
            <a:r>
              <a:rPr lang="en-US" sz="2400" dirty="0" err="1">
                <a:solidFill>
                  <a:schemeClr val="tx1"/>
                </a:solidFill>
              </a:rPr>
              <a:t>cruisingrange</a:t>
            </a:r>
            <a:r>
              <a:rPr lang="en-US" sz="2400" dirty="0">
                <a:solidFill>
                  <a:schemeClr val="tx1"/>
                </a:solidFill>
              </a:rPr>
              <a:t>)</a:t>
            </a:r>
          </a:p>
          <a:p>
            <a:pPr>
              <a:spcBef>
                <a:spcPts val="600"/>
              </a:spcBef>
            </a:pPr>
            <a:r>
              <a:rPr lang="en-US" sz="2400" dirty="0">
                <a:solidFill>
                  <a:schemeClr val="tx1"/>
                </a:solidFill>
              </a:rPr>
              <a:t>Certified(</a:t>
            </a:r>
            <a:r>
              <a:rPr lang="en-US" sz="2400" u="sng" dirty="0" err="1">
                <a:solidFill>
                  <a:schemeClr val="tx1"/>
                </a:solidFill>
              </a:rPr>
              <a:t>eid</a:t>
            </a:r>
            <a:r>
              <a:rPr lang="en-US" sz="2400" dirty="0">
                <a:solidFill>
                  <a:schemeClr val="tx1"/>
                </a:solidFill>
              </a:rPr>
              <a:t>, </a:t>
            </a:r>
            <a:r>
              <a:rPr lang="en-US" sz="2400" u="sng" dirty="0">
                <a:solidFill>
                  <a:schemeClr val="tx1"/>
                </a:solidFill>
              </a:rPr>
              <a:t>aid)</a:t>
            </a:r>
          </a:p>
          <a:p>
            <a:pPr>
              <a:spcBef>
                <a:spcPts val="600"/>
              </a:spcBef>
            </a:pPr>
            <a:r>
              <a:rPr lang="en-US" sz="2400" dirty="0">
                <a:solidFill>
                  <a:schemeClr val="tx1"/>
                </a:solidFill>
              </a:rPr>
              <a:t>Employees(</a:t>
            </a:r>
            <a:r>
              <a:rPr lang="en-US" sz="2400" u="sng" dirty="0" err="1">
                <a:solidFill>
                  <a:schemeClr val="tx1"/>
                </a:solidFill>
              </a:rPr>
              <a:t>eid</a:t>
            </a:r>
            <a:r>
              <a:rPr lang="en-US" sz="2400" dirty="0">
                <a:solidFill>
                  <a:schemeClr val="tx1"/>
                </a:solidFill>
              </a:rPr>
              <a:t>, </a:t>
            </a:r>
            <a:r>
              <a:rPr lang="en-US" sz="2400" dirty="0" err="1">
                <a:solidFill>
                  <a:schemeClr val="tx1"/>
                </a:solidFill>
              </a:rPr>
              <a:t>ename</a:t>
            </a:r>
            <a:r>
              <a:rPr lang="en-US" sz="2400" dirty="0">
                <a:solidFill>
                  <a:schemeClr val="tx1"/>
                </a:solidFill>
              </a:rPr>
              <a:t>, salary)</a:t>
            </a:r>
          </a:p>
        </p:txBody>
      </p:sp>
    </p:spTree>
    <p:extLst>
      <p:ext uri="{BB962C8B-B14F-4D97-AF65-F5344CB8AC3E}">
        <p14:creationId xmlns:p14="http://schemas.microsoft.com/office/powerpoint/2010/main" val="212308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Query</a:t>
            </a:r>
            <a:r>
              <a:rPr lang="zh-CN" altLang="en-US" b="1" dirty="0"/>
              <a:t> </a:t>
            </a:r>
            <a:r>
              <a:rPr lang="en-US" altLang="zh-CN" b="1" dirty="0"/>
              <a:t>1</a:t>
            </a:r>
            <a:endParaRPr lang="en-US" dirty="0"/>
          </a:p>
        </p:txBody>
      </p:sp>
      <p:sp>
        <p:nvSpPr>
          <p:cNvPr id="3" name="Content Placeholder 2"/>
          <p:cNvSpPr>
            <a:spLocks noGrp="1"/>
          </p:cNvSpPr>
          <p:nvPr>
            <p:ph idx="1"/>
          </p:nvPr>
        </p:nvSpPr>
        <p:spPr>
          <a:xfrm>
            <a:off x="1981200" y="4132849"/>
            <a:ext cx="8229600" cy="2985195"/>
          </a:xfrm>
        </p:spPr>
        <p:txBody>
          <a:bodyPr/>
          <a:lstStyle/>
          <a:p>
            <a:r>
              <a:rPr lang="en-US" sz="2800" dirty="0"/>
              <a:t>Find the </a:t>
            </a:r>
            <a:r>
              <a:rPr lang="en-US" sz="2800" i="1" dirty="0" err="1"/>
              <a:t>eid</a:t>
            </a:r>
            <a:r>
              <a:rPr lang="en-US" sz="2800" dirty="0" err="1"/>
              <a:t>s</a:t>
            </a:r>
            <a:r>
              <a:rPr lang="en-US" sz="2800" dirty="0"/>
              <a:t> of pilots certified for some Boeing aircraft.</a:t>
            </a:r>
          </a:p>
          <a:p>
            <a:endParaRPr lang="en-US"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18</a:t>
            </a:fld>
            <a:endParaRPr lang="zh-TW" altLang="en-US"/>
          </a:p>
        </p:txBody>
      </p:sp>
      <p:sp>
        <p:nvSpPr>
          <p:cNvPr id="5" name="Rounded Rectangle 4"/>
          <p:cNvSpPr/>
          <p:nvPr/>
        </p:nvSpPr>
        <p:spPr>
          <a:xfrm>
            <a:off x="3547520" y="2141572"/>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dirty="0">
                <a:solidFill>
                  <a:schemeClr val="tx1"/>
                </a:solidFill>
              </a:rPr>
              <a:t>Flights(</a:t>
            </a:r>
            <a:r>
              <a:rPr lang="en-US" u="sng" dirty="0" err="1">
                <a:solidFill>
                  <a:schemeClr val="tx1"/>
                </a:solidFill>
              </a:rPr>
              <a:t>flno</a:t>
            </a:r>
            <a:r>
              <a:rPr lang="en-US" dirty="0">
                <a:solidFill>
                  <a:schemeClr val="tx1"/>
                </a:solidFill>
              </a:rPr>
              <a:t>, from, to, distance, departs, arrives)</a:t>
            </a:r>
          </a:p>
          <a:p>
            <a:pPr>
              <a:spcBef>
                <a:spcPts val="600"/>
              </a:spcBef>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a:spcBef>
                <a:spcPts val="600"/>
              </a:spcBef>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a:spcBef>
                <a:spcPts val="600"/>
              </a:spcBef>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spTree>
    <p:extLst>
      <p:ext uri="{BB962C8B-B14F-4D97-AF65-F5344CB8AC3E}">
        <p14:creationId xmlns:p14="http://schemas.microsoft.com/office/powerpoint/2010/main" val="165573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Query</a:t>
            </a:r>
            <a:r>
              <a:rPr lang="zh-CN" altLang="en-US" b="1" dirty="0"/>
              <a:t> </a:t>
            </a:r>
            <a:r>
              <a:rPr lang="en-US" altLang="zh-CN" b="1" dirty="0"/>
              <a:t>2</a:t>
            </a:r>
            <a:endParaRPr lang="en-US"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19</a:t>
            </a:fld>
            <a:endParaRPr lang="zh-TW" altLang="en-US"/>
          </a:p>
        </p:txBody>
      </p:sp>
      <p:sp>
        <p:nvSpPr>
          <p:cNvPr id="5" name="Rounded Rectangle 4"/>
          <p:cNvSpPr/>
          <p:nvPr/>
        </p:nvSpPr>
        <p:spPr>
          <a:xfrm>
            <a:off x="3547520" y="1876532"/>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dirty="0">
                <a:solidFill>
                  <a:schemeClr val="tx1"/>
                </a:solidFill>
              </a:rPr>
              <a:t>Flights(</a:t>
            </a:r>
            <a:r>
              <a:rPr lang="en-US" u="sng" dirty="0" err="1">
                <a:solidFill>
                  <a:schemeClr val="tx1"/>
                </a:solidFill>
              </a:rPr>
              <a:t>flno</a:t>
            </a:r>
            <a:r>
              <a:rPr lang="en-US" dirty="0">
                <a:solidFill>
                  <a:schemeClr val="tx1"/>
                </a:solidFill>
              </a:rPr>
              <a:t>, from, to, distance, departs, arrives)</a:t>
            </a:r>
          </a:p>
          <a:p>
            <a:pPr>
              <a:spcBef>
                <a:spcPts val="600"/>
              </a:spcBef>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a:spcBef>
                <a:spcPts val="600"/>
              </a:spcBef>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a:spcBef>
                <a:spcPts val="600"/>
              </a:spcBef>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sp>
        <p:nvSpPr>
          <p:cNvPr id="8" name="Content Placeholder 2">
            <a:extLst>
              <a:ext uri="{FF2B5EF4-FFF2-40B4-BE49-F238E27FC236}">
                <a16:creationId xmlns:a16="http://schemas.microsoft.com/office/drawing/2014/main" id="{680FA39D-899F-184E-8E65-D2ABCDC7CCA7}"/>
              </a:ext>
            </a:extLst>
          </p:cNvPr>
          <p:cNvSpPr txBox="1">
            <a:spLocks/>
          </p:cNvSpPr>
          <p:nvPr/>
        </p:nvSpPr>
        <p:spPr>
          <a:xfrm>
            <a:off x="2011680" y="3657152"/>
            <a:ext cx="8229600" cy="29851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Find the </a:t>
            </a:r>
            <a:r>
              <a:rPr lang="en-US" sz="2800" i="1" dirty="0"/>
              <a:t>aid</a:t>
            </a:r>
            <a:r>
              <a:rPr lang="en-US" sz="2800" dirty="0"/>
              <a:t>s of all aircrafts that can be used on non-stop flights from New York to Los Angeles.</a:t>
            </a:r>
          </a:p>
          <a:p>
            <a:endParaRPr lang="en-US" sz="2400" dirty="0"/>
          </a:p>
        </p:txBody>
      </p:sp>
    </p:spTree>
    <p:extLst>
      <p:ext uri="{BB962C8B-B14F-4D97-AF65-F5344CB8AC3E}">
        <p14:creationId xmlns:p14="http://schemas.microsoft.com/office/powerpoint/2010/main" val="99231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b="1" dirty="0"/>
              <a:t>Outline</a:t>
            </a:r>
            <a:endParaRPr lang="zh-TW" altLang="en-US" b="1" dirty="0"/>
          </a:p>
        </p:txBody>
      </p:sp>
      <p:sp>
        <p:nvSpPr>
          <p:cNvPr id="3076" name="內容版面配置區 3"/>
          <p:cNvSpPr>
            <a:spLocks noGrp="1"/>
          </p:cNvSpPr>
          <p:nvPr>
            <p:ph sz="half" idx="2"/>
          </p:nvPr>
        </p:nvSpPr>
        <p:spPr>
          <a:xfrm>
            <a:off x="1097280" y="1980029"/>
            <a:ext cx="4937760" cy="3378200"/>
          </a:xfrm>
        </p:spPr>
        <p:txBody>
          <a:bodyPr>
            <a:normAutofit/>
          </a:bodyPr>
          <a:lstStyle/>
          <a:p>
            <a:pPr eaLnBrk="1" hangingPunct="1">
              <a:buFont typeface="Wingdings" pitchFamily="2" charset="2"/>
              <a:buChar char="p"/>
            </a:pPr>
            <a:r>
              <a:rPr lang="en-US" altLang="zh-TW" sz="2400" dirty="0"/>
              <a:t>Review</a:t>
            </a:r>
          </a:p>
          <a:p>
            <a:pPr>
              <a:buFont typeface="Wingdings" pitchFamily="2" charset="2"/>
              <a:buChar char="p"/>
            </a:pPr>
            <a:endParaRPr lang="en-US" altLang="zh-TW" sz="2400" dirty="0"/>
          </a:p>
          <a:p>
            <a:pPr eaLnBrk="1" hangingPunct="1">
              <a:buFont typeface="Wingdings" pitchFamily="2" charset="2"/>
              <a:buChar char="p"/>
            </a:pPr>
            <a:r>
              <a:rPr lang="en-US" altLang="zh-TW" sz="2400" dirty="0"/>
              <a:t>Examples</a:t>
            </a:r>
          </a:p>
          <a:p>
            <a:pPr>
              <a:buFont typeface="Wingdings" pitchFamily="2" charset="2"/>
              <a:buChar char="p"/>
            </a:pPr>
            <a:endParaRPr lang="en-US" altLang="zh-TW" sz="2400" dirty="0"/>
          </a:p>
          <a:p>
            <a:pPr eaLnBrk="1" hangingPunct="1">
              <a:buFont typeface="Wingdings" pitchFamily="2" charset="2"/>
              <a:buChar char="p"/>
            </a:pPr>
            <a:r>
              <a:rPr lang="en-US" altLang="zh-TW" sz="2400" dirty="0"/>
              <a:t>Practice</a:t>
            </a:r>
          </a:p>
          <a:p>
            <a:pPr eaLnBrk="1" hangingPunct="1">
              <a:buFont typeface="Wingdings" pitchFamily="2" charset="2"/>
              <a:buChar char="p"/>
            </a:pPr>
            <a:endParaRPr lang="zh-TW" altLang="en-US" sz="2400" dirty="0"/>
          </a:p>
        </p:txBody>
      </p:sp>
      <p:sp>
        <p:nvSpPr>
          <p:cNvPr id="3079"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ct val="0"/>
              </a:spcBef>
              <a:buFontTx/>
              <a:buNone/>
            </a:pPr>
            <a:endParaRPr lang="zh-TW" altLang="en-US" sz="1800"/>
          </a:p>
        </p:txBody>
      </p:sp>
      <p:sp>
        <p:nvSpPr>
          <p:cNvPr id="8" name="投影片編號版面配置區 7"/>
          <p:cNvSpPr>
            <a:spLocks noGrp="1"/>
          </p:cNvSpPr>
          <p:nvPr>
            <p:ph type="sldNum" sz="quarter" idx="12"/>
          </p:nvPr>
        </p:nvSpPr>
        <p:spPr/>
        <p:txBody>
          <a:bodyPr/>
          <a:lstStyle/>
          <a:p>
            <a:pPr>
              <a:defRPr/>
            </a:pPr>
            <a:fld id="{CAE078A9-A2CB-4BA3-A40B-E661BA3CFFB6}" type="slidenum">
              <a:rPr lang="zh-TW" altLang="en-US" smtClean="0"/>
              <a:pPr>
                <a:defRPr/>
              </a:pPr>
              <a:t>2</a:t>
            </a:fld>
            <a:endParaRPr lang="zh-TW" altLang="en-US"/>
          </a:p>
        </p:txBody>
      </p:sp>
    </p:spTree>
    <p:extLst>
      <p:ext uri="{BB962C8B-B14F-4D97-AF65-F5344CB8AC3E}">
        <p14:creationId xmlns:p14="http://schemas.microsoft.com/office/powerpoint/2010/main" val="3942580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Query</a:t>
            </a:r>
            <a:r>
              <a:rPr lang="zh-CN" altLang="en-US" b="1" dirty="0"/>
              <a:t> </a:t>
            </a:r>
            <a:r>
              <a:rPr lang="en-US" altLang="zh-CN" b="1" dirty="0"/>
              <a:t>3</a:t>
            </a:r>
            <a:endParaRPr lang="en-US"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20</a:t>
            </a:fld>
            <a:endParaRPr lang="zh-TW" altLang="en-US"/>
          </a:p>
        </p:txBody>
      </p:sp>
      <p:sp>
        <p:nvSpPr>
          <p:cNvPr id="5" name="Rounded Rectangle 4"/>
          <p:cNvSpPr/>
          <p:nvPr/>
        </p:nvSpPr>
        <p:spPr>
          <a:xfrm>
            <a:off x="3547520" y="1876532"/>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dirty="0">
                <a:solidFill>
                  <a:schemeClr val="tx1"/>
                </a:solidFill>
              </a:rPr>
              <a:t>Flights(</a:t>
            </a:r>
            <a:r>
              <a:rPr lang="en-US" u="sng" dirty="0" err="1">
                <a:solidFill>
                  <a:schemeClr val="tx1"/>
                </a:solidFill>
              </a:rPr>
              <a:t>flno</a:t>
            </a:r>
            <a:r>
              <a:rPr lang="en-US" dirty="0">
                <a:solidFill>
                  <a:schemeClr val="tx1"/>
                </a:solidFill>
              </a:rPr>
              <a:t>, from, to, distance, departs, arrives)</a:t>
            </a:r>
          </a:p>
          <a:p>
            <a:pPr>
              <a:spcBef>
                <a:spcPts val="600"/>
              </a:spcBef>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a:spcBef>
                <a:spcPts val="600"/>
              </a:spcBef>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a:spcBef>
                <a:spcPts val="600"/>
              </a:spcBef>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sp>
        <p:nvSpPr>
          <p:cNvPr id="9" name="Content Placeholder 2">
            <a:extLst>
              <a:ext uri="{FF2B5EF4-FFF2-40B4-BE49-F238E27FC236}">
                <a16:creationId xmlns:a16="http://schemas.microsoft.com/office/drawing/2014/main" id="{988C09E2-4300-0D40-983F-EA52225119E4}"/>
              </a:ext>
            </a:extLst>
          </p:cNvPr>
          <p:cNvSpPr txBox="1">
            <a:spLocks/>
          </p:cNvSpPr>
          <p:nvPr/>
        </p:nvSpPr>
        <p:spPr>
          <a:xfrm>
            <a:off x="1981200" y="3872805"/>
            <a:ext cx="8229600" cy="29851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Find the </a:t>
            </a:r>
            <a:r>
              <a:rPr lang="en-US" sz="2800" i="1" dirty="0" err="1"/>
              <a:t>eid</a:t>
            </a:r>
            <a:r>
              <a:rPr lang="en-US" sz="2800" dirty="0" err="1"/>
              <a:t>s</a:t>
            </a:r>
            <a:r>
              <a:rPr lang="en-US" sz="2800" dirty="0"/>
              <a:t> of employees who are certified for the largest number of </a:t>
            </a:r>
            <a:r>
              <a:rPr lang="en-US" sz="2800"/>
              <a:t>aircraft</a:t>
            </a:r>
            <a:r>
              <a:rPr lang="en-US" altLang="zh-CN" sz="2800"/>
              <a:t>s</a:t>
            </a:r>
            <a:r>
              <a:rPr lang="en-US" sz="2800"/>
              <a:t>.</a:t>
            </a:r>
            <a:endParaRPr lang="en-US" sz="2800" dirty="0"/>
          </a:p>
        </p:txBody>
      </p:sp>
    </p:spTree>
    <p:extLst>
      <p:ext uri="{BB962C8B-B14F-4D97-AF65-F5344CB8AC3E}">
        <p14:creationId xmlns:p14="http://schemas.microsoft.com/office/powerpoint/2010/main" val="174146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b="1">
                <a:ea typeface="新細明體" charset="-120"/>
              </a:rPr>
              <a:t>Remarks</a:t>
            </a:r>
          </a:p>
        </p:txBody>
      </p:sp>
      <p:sp>
        <p:nvSpPr>
          <p:cNvPr id="13315" name="Content Placeholder 2"/>
          <p:cNvSpPr>
            <a:spLocks noGrp="1"/>
          </p:cNvSpPr>
          <p:nvPr>
            <p:ph idx="1"/>
          </p:nvPr>
        </p:nvSpPr>
        <p:spPr/>
        <p:txBody>
          <a:bodyPr>
            <a:normAutofit/>
          </a:bodyPr>
          <a:lstStyle/>
          <a:p>
            <a:pPr>
              <a:buFont typeface="Wingdings" pitchFamily="2" charset="2"/>
              <a:buChar char="Ø"/>
            </a:pPr>
            <a:r>
              <a:rPr lang="zh-CN" altLang="en-US" sz="2400" dirty="0">
                <a:ea typeface="新細明體" charset="-120"/>
              </a:rPr>
              <a:t> </a:t>
            </a:r>
            <a:r>
              <a:rPr lang="en-US" altLang="en-US" sz="2400" dirty="0">
                <a:ea typeface="新細明體" charset="-120"/>
              </a:rPr>
              <a:t>There is </a:t>
            </a:r>
            <a:r>
              <a:rPr lang="en-US" altLang="en-US" sz="2400" dirty="0">
                <a:solidFill>
                  <a:schemeClr val="accent2"/>
                </a:solidFill>
                <a:ea typeface="新細明體" charset="-120"/>
              </a:rPr>
              <a:t>no aggregate function </a:t>
            </a:r>
            <a:r>
              <a:rPr lang="en-US" altLang="en-US" sz="2400" dirty="0">
                <a:ea typeface="新細明體" charset="-120"/>
              </a:rPr>
              <a:t>in relational algebra</a:t>
            </a:r>
          </a:p>
          <a:p>
            <a:pPr>
              <a:buFont typeface="Wingdings" pitchFamily="2" charset="2"/>
              <a:buChar char="Ø"/>
            </a:pPr>
            <a:endParaRPr lang="en-US" altLang="en-US" sz="2400" dirty="0">
              <a:ea typeface="新細明體" charset="-120"/>
            </a:endParaRPr>
          </a:p>
          <a:p>
            <a:pPr>
              <a:buFont typeface="Wingdings" pitchFamily="2" charset="2"/>
              <a:buChar char="Ø"/>
            </a:pPr>
            <a:r>
              <a:rPr lang="zh-CN" altLang="en-US" sz="2400" dirty="0">
                <a:ea typeface="新細明體" charset="-120"/>
              </a:rPr>
              <a:t> </a:t>
            </a:r>
            <a:r>
              <a:rPr lang="en-US" altLang="en-US" sz="2400" dirty="0">
                <a:ea typeface="新細明體" charset="-120"/>
              </a:rPr>
              <a:t>Queries written in relational algebra </a:t>
            </a:r>
            <a:r>
              <a:rPr lang="en-US" altLang="en-US" sz="2400" b="1" dirty="0">
                <a:solidFill>
                  <a:schemeClr val="accent2"/>
                </a:solidFill>
                <a:ea typeface="新細明體" charset="-120"/>
              </a:rPr>
              <a:t>can</a:t>
            </a:r>
            <a:r>
              <a:rPr lang="en-US" altLang="en-US" sz="2400" dirty="0">
                <a:ea typeface="新細明體" charset="-120"/>
              </a:rPr>
              <a:t> be expressed by SQL</a:t>
            </a:r>
          </a:p>
          <a:p>
            <a:pPr>
              <a:buFont typeface="Wingdings" pitchFamily="2" charset="2"/>
              <a:buChar char="Ø"/>
            </a:pPr>
            <a:r>
              <a:rPr lang="zh-CN" altLang="en-US" sz="2400" dirty="0">
                <a:ea typeface="新細明體" charset="-120"/>
              </a:rPr>
              <a:t> </a:t>
            </a:r>
            <a:r>
              <a:rPr lang="en-US" altLang="en-US" sz="2400" dirty="0">
                <a:ea typeface="新細明體" charset="-120"/>
              </a:rPr>
              <a:t>Queries written in SQL </a:t>
            </a:r>
            <a:r>
              <a:rPr lang="en-US" altLang="en-US" sz="2400" b="1" dirty="0">
                <a:solidFill>
                  <a:schemeClr val="accent2"/>
                </a:solidFill>
                <a:ea typeface="新細明體" charset="-120"/>
              </a:rPr>
              <a:t>may not</a:t>
            </a:r>
            <a:r>
              <a:rPr lang="en-US" altLang="en-US" sz="2400" dirty="0">
                <a:solidFill>
                  <a:schemeClr val="accent2"/>
                </a:solidFill>
                <a:ea typeface="新細明體" charset="-120"/>
              </a:rPr>
              <a:t> </a:t>
            </a:r>
            <a:r>
              <a:rPr lang="en-US" altLang="en-US" sz="2400" dirty="0">
                <a:ea typeface="新細明體" charset="-120"/>
              </a:rPr>
              <a:t>be expressed by relational algebra</a:t>
            </a:r>
            <a:br>
              <a:rPr lang="en-US" altLang="en-US" sz="2400" dirty="0">
                <a:ea typeface="新細明體" charset="-120"/>
              </a:rPr>
            </a:br>
            <a:endParaRPr lang="en-US" altLang="en-US" sz="2400" dirty="0">
              <a:ea typeface="新細明體" charset="-120"/>
            </a:endParaRPr>
          </a:p>
          <a:p>
            <a:pPr>
              <a:buFont typeface="Arial" panose="020B0604020202020204" pitchFamily="34" charset="0"/>
              <a:buChar char="•"/>
            </a:pPr>
            <a:r>
              <a:rPr lang="zh-CN" altLang="en-US" sz="2400" dirty="0"/>
              <a:t> </a:t>
            </a:r>
            <a:r>
              <a:rPr lang="en-US" altLang="zh-CN" sz="2400" dirty="0"/>
              <a:t>A useful practice is to compare R</a:t>
            </a:r>
            <a:r>
              <a:rPr lang="en-US" altLang="zh-TW" sz="2400" dirty="0"/>
              <a:t>elation</a:t>
            </a:r>
            <a:r>
              <a:rPr lang="en-US" altLang="zh-CN" sz="2400" dirty="0"/>
              <a:t>al</a:t>
            </a:r>
            <a:r>
              <a:rPr lang="en-US" altLang="zh-TW" sz="2400" dirty="0"/>
              <a:t> </a:t>
            </a:r>
            <a:r>
              <a:rPr lang="en-US" altLang="zh-CN" sz="2400" dirty="0"/>
              <a:t>A</a:t>
            </a:r>
            <a:r>
              <a:rPr lang="en-US" altLang="zh-TW" sz="2400" dirty="0"/>
              <a:t>lgebra</a:t>
            </a:r>
            <a:r>
              <a:rPr lang="en-US" altLang="zh-CN" sz="2400" dirty="0"/>
              <a:t> with SQL. </a:t>
            </a:r>
          </a:p>
          <a:p>
            <a:pPr lvl="1">
              <a:buFont typeface="Arial" panose="020B0604020202020204" pitchFamily="34" charset="0"/>
              <a:buChar char="•"/>
            </a:pPr>
            <a:r>
              <a:rPr lang="en-US" altLang="zh-CN" sz="2200" dirty="0"/>
              <a:t>Given a query by relational algebra, rewrite it by SQL; vice versa.</a:t>
            </a:r>
          </a:p>
          <a:p>
            <a:pPr>
              <a:buFont typeface="Wingdings" pitchFamily="2" charset="2"/>
              <a:buChar char="Ø"/>
            </a:pPr>
            <a:endParaRPr lang="en-US" altLang="en-US" sz="2400" dirty="0">
              <a:ea typeface="新細明體" charset="-120"/>
            </a:endParaRPr>
          </a:p>
        </p:txBody>
      </p:sp>
      <p:sp>
        <p:nvSpPr>
          <p:cNvPr id="4" name="投影片編號版面配置區 3"/>
          <p:cNvSpPr>
            <a:spLocks noGrp="1"/>
          </p:cNvSpPr>
          <p:nvPr>
            <p:ph type="sldNum" sz="quarter" idx="12"/>
          </p:nvPr>
        </p:nvSpPr>
        <p:spPr/>
        <p:txBody>
          <a:bodyPr/>
          <a:lstStyle/>
          <a:p>
            <a:pPr>
              <a:defRPr/>
            </a:pPr>
            <a:fld id="{AA63E7FF-B5B5-4906-89CE-F5D014EF42BE}" type="slidenum">
              <a:rPr lang="zh-TW" altLang="en-US" smtClean="0"/>
              <a:pPr>
                <a:defRPr/>
              </a:pPr>
              <a:t>21</a:t>
            </a:fld>
            <a:endParaRPr lang="zh-TW" altLang="en-US"/>
          </a:p>
        </p:txBody>
      </p:sp>
    </p:spTree>
    <p:extLst>
      <p:ext uri="{BB962C8B-B14F-4D97-AF65-F5344CB8AC3E}">
        <p14:creationId xmlns:p14="http://schemas.microsoft.com/office/powerpoint/2010/main" val="32451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b="1" dirty="0"/>
              <a:t>Relational Algebra </a:t>
            </a:r>
            <a:endParaRPr lang="zh-TW" altLang="en-US" b="1" dirty="0"/>
          </a:p>
        </p:txBody>
      </p:sp>
      <p:sp>
        <p:nvSpPr>
          <p:cNvPr id="3076" name="內容版面配置區 3"/>
          <p:cNvSpPr>
            <a:spLocks noGrp="1"/>
          </p:cNvSpPr>
          <p:nvPr>
            <p:ph sz="half" idx="2"/>
          </p:nvPr>
        </p:nvSpPr>
        <p:spPr>
          <a:xfrm>
            <a:off x="1097280" y="1980029"/>
            <a:ext cx="9662578" cy="3378200"/>
          </a:xfrm>
        </p:spPr>
        <p:txBody>
          <a:bodyPr>
            <a:normAutofit/>
          </a:bodyPr>
          <a:lstStyle/>
          <a:p>
            <a:pPr>
              <a:buFont typeface="Arial" panose="020B0604020202020204" pitchFamily="34" charset="0"/>
              <a:buChar char="•"/>
            </a:pPr>
            <a:r>
              <a:rPr lang="en-US" altLang="zh-TW" sz="2400" dirty="0"/>
              <a:t> </a:t>
            </a:r>
            <a:r>
              <a:rPr lang="en-US" altLang="zh-CN" sz="2400" i="1" dirty="0">
                <a:solidFill>
                  <a:schemeClr val="accent2"/>
                </a:solidFill>
              </a:rPr>
              <a:t>Query languages: </a:t>
            </a:r>
            <a:r>
              <a:rPr lang="en-US" altLang="zh-CN" sz="2400" dirty="0"/>
              <a:t>Allow manipulation and retrieval of data from a database.</a:t>
            </a:r>
          </a:p>
          <a:p>
            <a:pPr>
              <a:buFont typeface="Arial" panose="020B0604020202020204" pitchFamily="34" charset="0"/>
              <a:buChar char="•"/>
            </a:pPr>
            <a:endParaRPr lang="en-US" altLang="zh-CN" sz="2400" dirty="0"/>
          </a:p>
          <a:p>
            <a:pPr>
              <a:buFont typeface="Arial" panose="020B0604020202020204" pitchFamily="34" charset="0"/>
              <a:buChar char="•"/>
            </a:pPr>
            <a:r>
              <a:rPr lang="en-US" altLang="zh-CN" sz="2400" i="1" dirty="0">
                <a:solidFill>
                  <a:schemeClr val="accent2"/>
                </a:solidFill>
              </a:rPr>
              <a:t> Relational algebra: </a:t>
            </a:r>
            <a:r>
              <a:rPr lang="en-US" altLang="zh-CN" sz="2400" dirty="0"/>
              <a:t>Instruct system</a:t>
            </a:r>
            <a:r>
              <a:rPr lang="zh-CN" altLang="en-US" sz="2400" dirty="0"/>
              <a:t> </a:t>
            </a:r>
            <a:r>
              <a:rPr lang="en-US" altLang="zh-CN" sz="2400" dirty="0"/>
              <a:t>operations to produce the desired results.</a:t>
            </a:r>
          </a:p>
          <a:p>
            <a:pPr lvl="1">
              <a:buFont typeface="Arial" panose="020B0604020202020204" pitchFamily="34" charset="0"/>
              <a:buChar char="•"/>
            </a:pPr>
            <a:r>
              <a:rPr lang="en-US" altLang="zh-CN" sz="2200" dirty="0"/>
              <a:t>Input &amp; Output: relation instance.</a:t>
            </a:r>
          </a:p>
          <a:p>
            <a:pPr eaLnBrk="1" hangingPunct="1">
              <a:buFont typeface="Arial" panose="020B0604020202020204" pitchFamily="34" charset="0"/>
              <a:buChar char="•"/>
            </a:pPr>
            <a:endParaRPr lang="zh-TW" altLang="en-US" sz="2400" dirty="0"/>
          </a:p>
        </p:txBody>
      </p:sp>
      <p:sp>
        <p:nvSpPr>
          <p:cNvPr id="3079"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ct val="0"/>
              </a:spcBef>
              <a:buFontTx/>
              <a:buNone/>
            </a:pPr>
            <a:endParaRPr lang="zh-TW" altLang="en-US" sz="1800"/>
          </a:p>
        </p:txBody>
      </p:sp>
      <p:sp>
        <p:nvSpPr>
          <p:cNvPr id="8" name="投影片編號版面配置區 7"/>
          <p:cNvSpPr>
            <a:spLocks noGrp="1"/>
          </p:cNvSpPr>
          <p:nvPr>
            <p:ph type="sldNum" sz="quarter" idx="12"/>
          </p:nvPr>
        </p:nvSpPr>
        <p:spPr/>
        <p:txBody>
          <a:bodyPr/>
          <a:lstStyle/>
          <a:p>
            <a:pPr>
              <a:defRPr/>
            </a:pPr>
            <a:fld id="{CAE078A9-A2CB-4BA3-A40B-E661BA3CFFB6}" type="slidenum">
              <a:rPr lang="zh-TW" altLang="en-US" smtClean="0"/>
              <a:pPr>
                <a:defRPr/>
              </a:pPr>
              <a:t>3</a:t>
            </a:fld>
            <a:endParaRPr lang="zh-TW" altLang="en-US"/>
          </a:p>
        </p:txBody>
      </p:sp>
    </p:spTree>
    <p:extLst>
      <p:ext uri="{BB962C8B-B14F-4D97-AF65-F5344CB8AC3E}">
        <p14:creationId xmlns:p14="http://schemas.microsoft.com/office/powerpoint/2010/main" val="93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b="1" dirty="0"/>
              <a:t>General Operators</a:t>
            </a:r>
            <a:endParaRPr lang="zh-TW" altLang="en-US" b="1" dirty="0"/>
          </a:p>
        </p:txBody>
      </p:sp>
      <p:sp>
        <p:nvSpPr>
          <p:cNvPr id="3075" name="文字版面配置區 2"/>
          <p:cNvSpPr>
            <a:spLocks noGrp="1"/>
          </p:cNvSpPr>
          <p:nvPr>
            <p:ph type="body" idx="1"/>
          </p:nvPr>
        </p:nvSpPr>
        <p:spPr/>
        <p:txBody>
          <a:bodyPr/>
          <a:lstStyle/>
          <a:p>
            <a:pPr eaLnBrk="1" hangingPunct="1"/>
            <a:r>
              <a:rPr lang="en-US" altLang="zh-TW" dirty="0"/>
              <a:t>Basic operators</a:t>
            </a:r>
            <a:endParaRPr lang="zh-TW" altLang="en-US" dirty="0"/>
          </a:p>
        </p:txBody>
      </p:sp>
      <p:sp>
        <p:nvSpPr>
          <p:cNvPr id="3076" name="內容版面配置區 3"/>
          <p:cNvSpPr>
            <a:spLocks noGrp="1"/>
          </p:cNvSpPr>
          <p:nvPr>
            <p:ph sz="half" idx="2"/>
          </p:nvPr>
        </p:nvSpPr>
        <p:spPr>
          <a:xfrm>
            <a:off x="975360" y="2582334"/>
            <a:ext cx="4937760" cy="3378200"/>
          </a:xfrm>
        </p:spPr>
        <p:txBody>
          <a:bodyPr>
            <a:normAutofit/>
          </a:bodyPr>
          <a:lstStyle/>
          <a:p>
            <a:pPr eaLnBrk="1" hangingPunct="1">
              <a:buFont typeface="Wingdings" pitchFamily="2" charset="2"/>
              <a:buChar char="Ø"/>
            </a:pPr>
            <a:r>
              <a:rPr lang="zh-CN" altLang="en-US" sz="2400" dirty="0"/>
              <a:t> </a:t>
            </a:r>
            <a:r>
              <a:rPr lang="en-US" altLang="zh-TW" sz="2400" dirty="0"/>
              <a:t>Selection (</a:t>
            </a:r>
            <a:r>
              <a:rPr lang="en-US" altLang="zh-TW" sz="2400" dirty="0">
                <a:sym typeface="Symbol" pitchFamily="18" charset="2"/>
              </a:rPr>
              <a:t></a:t>
            </a:r>
            <a:r>
              <a:rPr lang="en-US" altLang="zh-TW" sz="2400" dirty="0"/>
              <a:t>)</a:t>
            </a:r>
          </a:p>
          <a:p>
            <a:pPr eaLnBrk="1" hangingPunct="1">
              <a:buFont typeface="Wingdings" pitchFamily="2" charset="2"/>
              <a:buChar char="Ø"/>
            </a:pPr>
            <a:r>
              <a:rPr lang="zh-CN" altLang="en-US" sz="2400" dirty="0"/>
              <a:t> </a:t>
            </a:r>
            <a:r>
              <a:rPr lang="en-US" altLang="zh-TW" sz="2400" dirty="0"/>
              <a:t>Projection (</a:t>
            </a:r>
            <a:r>
              <a:rPr lang="en-US" altLang="zh-TW" sz="2400" dirty="0">
                <a:sym typeface="Symbol" pitchFamily="18" charset="2"/>
              </a:rPr>
              <a:t></a:t>
            </a:r>
            <a:r>
              <a:rPr lang="en-US" altLang="zh-TW" sz="2400" dirty="0"/>
              <a:t>)</a:t>
            </a:r>
          </a:p>
          <a:p>
            <a:pPr>
              <a:buFont typeface="Wingdings" pitchFamily="2" charset="2"/>
              <a:buChar char="Ø"/>
            </a:pPr>
            <a:r>
              <a:rPr lang="zh-CN" altLang="en-US" sz="2400" dirty="0"/>
              <a:t> </a:t>
            </a:r>
            <a:r>
              <a:rPr lang="en-US" altLang="zh-TW" sz="2400" dirty="0"/>
              <a:t>Union (</a:t>
            </a:r>
            <a:r>
              <a:rPr lang="en-US" altLang="zh-TW" sz="2400" b="1" dirty="0">
                <a:sym typeface="Symbol" pitchFamily="18" charset="2"/>
              </a:rPr>
              <a:t></a:t>
            </a:r>
            <a:r>
              <a:rPr lang="en-US" altLang="zh-TW" sz="2400" dirty="0"/>
              <a:t>)</a:t>
            </a:r>
          </a:p>
          <a:p>
            <a:pPr eaLnBrk="1" hangingPunct="1">
              <a:buFont typeface="Wingdings" pitchFamily="2" charset="2"/>
              <a:buChar char="Ø"/>
            </a:pPr>
            <a:r>
              <a:rPr lang="zh-CN" altLang="en-US" sz="2400" dirty="0"/>
              <a:t> </a:t>
            </a:r>
            <a:r>
              <a:rPr lang="en-US" altLang="zh-TW" sz="2400" dirty="0"/>
              <a:t>Set difference (</a:t>
            </a:r>
            <a:r>
              <a:rPr lang="en-US" altLang="zh-CN" sz="2400" dirty="0">
                <a:latin typeface="Arial" charset="0"/>
                <a:sym typeface="Symbol" pitchFamily="18" charset="2"/>
              </a:rPr>
              <a:t>–</a:t>
            </a:r>
            <a:r>
              <a:rPr lang="en-US" altLang="zh-TW" sz="2400" dirty="0"/>
              <a:t>)</a:t>
            </a:r>
          </a:p>
          <a:p>
            <a:pPr>
              <a:buFont typeface="Wingdings" pitchFamily="2" charset="2"/>
              <a:buChar char="Ø"/>
            </a:pPr>
            <a:r>
              <a:rPr lang="zh-CN" altLang="en-US" sz="2400" dirty="0"/>
              <a:t> </a:t>
            </a:r>
            <a:r>
              <a:rPr lang="en-US" altLang="zh-TW" sz="2400" dirty="0"/>
              <a:t>Cartesian Product (×)</a:t>
            </a:r>
          </a:p>
          <a:p>
            <a:pPr eaLnBrk="1" hangingPunct="1">
              <a:buFont typeface="Wingdings" pitchFamily="2" charset="2"/>
              <a:buChar char="Ø"/>
            </a:pPr>
            <a:r>
              <a:rPr lang="zh-CN" altLang="en-US" sz="2400" dirty="0"/>
              <a:t> </a:t>
            </a:r>
            <a:r>
              <a:rPr lang="en-US" altLang="zh-TW" sz="2400" dirty="0"/>
              <a:t>Rename (</a:t>
            </a:r>
            <a:r>
              <a:rPr lang="en-US" altLang="zh-TW" sz="2400" dirty="0">
                <a:sym typeface="Symbol" pitchFamily="18" charset="2"/>
              </a:rPr>
              <a:t></a:t>
            </a:r>
            <a:r>
              <a:rPr lang="en-US" altLang="zh-TW" sz="2400" dirty="0"/>
              <a:t>)</a:t>
            </a:r>
          </a:p>
          <a:p>
            <a:pPr eaLnBrk="1" hangingPunct="1">
              <a:buFont typeface="Wingdings" pitchFamily="2" charset="2"/>
              <a:buChar char="Ø"/>
            </a:pPr>
            <a:endParaRPr lang="zh-TW" altLang="en-US" sz="2400" dirty="0"/>
          </a:p>
        </p:txBody>
      </p:sp>
      <p:sp>
        <p:nvSpPr>
          <p:cNvPr id="3077" name="文字版面配置區 4"/>
          <p:cNvSpPr>
            <a:spLocks noGrp="1"/>
          </p:cNvSpPr>
          <p:nvPr>
            <p:ph type="body" sz="quarter" idx="3"/>
          </p:nvPr>
        </p:nvSpPr>
        <p:spPr/>
        <p:txBody>
          <a:bodyPr/>
          <a:lstStyle/>
          <a:p>
            <a:pPr eaLnBrk="1" hangingPunct="1"/>
            <a:r>
              <a:rPr lang="en-US" altLang="zh-TW"/>
              <a:t>Additional operators</a:t>
            </a:r>
            <a:endParaRPr lang="zh-TW" altLang="en-US"/>
          </a:p>
        </p:txBody>
      </p:sp>
      <p:sp>
        <p:nvSpPr>
          <p:cNvPr id="3079"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ct val="0"/>
              </a:spcBef>
              <a:buFontTx/>
              <a:buNone/>
            </a:pPr>
            <a:endParaRPr lang="zh-TW" altLang="en-US" sz="1800"/>
          </a:p>
        </p:txBody>
      </p:sp>
      <p:sp>
        <p:nvSpPr>
          <p:cNvPr id="8" name="投影片編號版面配置區 7"/>
          <p:cNvSpPr>
            <a:spLocks noGrp="1"/>
          </p:cNvSpPr>
          <p:nvPr>
            <p:ph type="sldNum" sz="quarter" idx="12"/>
          </p:nvPr>
        </p:nvSpPr>
        <p:spPr/>
        <p:txBody>
          <a:bodyPr/>
          <a:lstStyle/>
          <a:p>
            <a:pPr>
              <a:defRPr/>
            </a:pPr>
            <a:fld id="{CAE078A9-A2CB-4BA3-A40B-E661BA3CFFB6}" type="slidenum">
              <a:rPr lang="zh-TW" altLang="en-US" smtClean="0"/>
              <a:pPr>
                <a:defRPr/>
              </a:pPr>
              <a:t>4</a:t>
            </a:fld>
            <a:endParaRPr lang="zh-TW" altLang="en-US"/>
          </a:p>
        </p:txBody>
      </p:sp>
      <p:sp>
        <p:nvSpPr>
          <p:cNvPr id="9" name="內容版面配置區 3">
            <a:extLst>
              <a:ext uri="{FF2B5EF4-FFF2-40B4-BE49-F238E27FC236}">
                <a16:creationId xmlns:a16="http://schemas.microsoft.com/office/drawing/2014/main" id="{C98D955F-5106-9245-8F84-0D087EEE3F63}"/>
              </a:ext>
            </a:extLst>
          </p:cNvPr>
          <p:cNvSpPr txBox="1">
            <a:spLocks/>
          </p:cNvSpPr>
          <p:nvPr/>
        </p:nvSpPr>
        <p:spPr>
          <a:xfrm>
            <a:off x="6096000" y="2582334"/>
            <a:ext cx="4937760" cy="3378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zh-CN" altLang="en-US" sz="2400" dirty="0"/>
              <a:t> </a:t>
            </a:r>
            <a:r>
              <a:rPr lang="en-US" altLang="zh-TW" sz="2400" dirty="0"/>
              <a:t>Intersection (</a:t>
            </a:r>
            <a:r>
              <a:rPr lang="en-US" altLang="zh-TW" sz="2400" b="1" dirty="0">
                <a:sym typeface="Symbol" pitchFamily="18" charset="2"/>
              </a:rPr>
              <a:t></a:t>
            </a:r>
            <a:r>
              <a:rPr lang="en-US" altLang="zh-TW" sz="2400" dirty="0"/>
              <a:t>)</a:t>
            </a:r>
          </a:p>
          <a:p>
            <a:pPr>
              <a:buFont typeface="Wingdings" pitchFamily="2" charset="2"/>
              <a:buChar char="Ø"/>
            </a:pPr>
            <a:r>
              <a:rPr lang="zh-CN" altLang="en-US" sz="2400" dirty="0"/>
              <a:t> </a:t>
            </a:r>
            <a:r>
              <a:rPr lang="en-US" altLang="zh-TW" sz="2400" dirty="0"/>
              <a:t>Join (</a:t>
            </a:r>
            <a:r>
              <a:rPr lang="zh-SG" altLang="en-US" sz="2400" dirty="0"/>
              <a:t>⋈</a:t>
            </a:r>
            <a:r>
              <a:rPr lang="en-US" altLang="zh-TW" sz="2400" dirty="0"/>
              <a:t>)</a:t>
            </a:r>
          </a:p>
          <a:p>
            <a:pPr>
              <a:buFont typeface="Wingdings" pitchFamily="2" charset="2"/>
              <a:buChar char="Ø"/>
            </a:pPr>
            <a:r>
              <a:rPr lang="zh-CN" altLang="en-US" sz="2400" dirty="0"/>
              <a:t> </a:t>
            </a:r>
            <a:r>
              <a:rPr lang="en-US" altLang="zh-TW" sz="2400" dirty="0"/>
              <a:t>Division (/)</a:t>
            </a:r>
          </a:p>
          <a:p>
            <a:endParaRPr lang="zh-TW" altLang="en-US" sz="2400" dirty="0"/>
          </a:p>
        </p:txBody>
      </p:sp>
    </p:spTree>
    <p:extLst>
      <p:ext uri="{BB962C8B-B14F-4D97-AF65-F5344CB8AC3E}">
        <p14:creationId xmlns:p14="http://schemas.microsoft.com/office/powerpoint/2010/main" val="393478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b="1" dirty="0"/>
              <a:t>Selection (</a:t>
            </a:r>
            <a:r>
              <a:rPr lang="en-US" altLang="en-US" b="1" dirty="0">
                <a:sym typeface="Symbol" pitchFamily="2" charset="2"/>
              </a:rPr>
              <a:t>σ</a:t>
            </a:r>
            <a:r>
              <a:rPr lang="en-US" altLang="zh-TW" b="1" dirty="0"/>
              <a:t>)</a:t>
            </a:r>
            <a:endParaRPr lang="zh-TW" altLang="en-US" b="1" dirty="0"/>
          </a:p>
        </p:txBody>
      </p:sp>
      <p:sp>
        <p:nvSpPr>
          <p:cNvPr id="6147" name="內容版面配置區 2"/>
          <p:cNvSpPr>
            <a:spLocks noGrp="1"/>
          </p:cNvSpPr>
          <p:nvPr>
            <p:ph idx="1"/>
          </p:nvPr>
        </p:nvSpPr>
        <p:spPr/>
        <p:txBody>
          <a:bodyPr>
            <a:normAutofit/>
          </a:bodyPr>
          <a:lstStyle/>
          <a:p>
            <a:r>
              <a:rPr lang="en-US" altLang="en-US" sz="2400" dirty="0"/>
              <a:t>R2 := </a:t>
            </a:r>
            <a:r>
              <a:rPr lang="en-US" altLang="en-US" sz="2400" dirty="0" err="1">
                <a:sym typeface="Symbol" pitchFamily="2" charset="2"/>
              </a:rPr>
              <a:t>σ</a:t>
            </a:r>
            <a:r>
              <a:rPr lang="en-US" altLang="en-US" sz="2400" i="1" baseline="-25000" dirty="0" err="1"/>
              <a:t>C</a:t>
            </a:r>
            <a:r>
              <a:rPr lang="en-US" altLang="en-US" sz="2400" i="1" baseline="-25000" dirty="0"/>
              <a:t> </a:t>
            </a:r>
            <a:r>
              <a:rPr lang="en-US" altLang="en-US" sz="2400" dirty="0"/>
              <a:t>(R1)</a:t>
            </a:r>
          </a:p>
          <a:p>
            <a:pPr eaLnBrk="1" hangingPunct="1"/>
            <a:r>
              <a:rPr lang="en-US" altLang="zh-TW" sz="2400" i="1" dirty="0">
                <a:sym typeface="Symbol" pitchFamily="18" charset="2"/>
              </a:rPr>
              <a:t>C: </a:t>
            </a:r>
            <a:r>
              <a:rPr lang="en-US" altLang="zh-TW" sz="2400" dirty="0">
                <a:sym typeface="Symbol" pitchFamily="18" charset="2"/>
              </a:rPr>
              <a:t>selection condition</a:t>
            </a:r>
          </a:p>
          <a:p>
            <a:pPr lvl="1" eaLnBrk="1" hangingPunct="1"/>
            <a:r>
              <a:rPr lang="en-US" altLang="zh-TW" sz="2400" dirty="0"/>
              <a:t>Logical connectives: and (</a:t>
            </a:r>
            <a:r>
              <a:rPr lang="en-US" altLang="zh-TW" sz="2400" dirty="0">
                <a:sym typeface="Symbol" panose="05050102010706020507" pitchFamily="18" charset="2"/>
              </a:rPr>
              <a:t></a:t>
            </a:r>
            <a:r>
              <a:rPr lang="en-US" altLang="zh-TW" sz="2400" dirty="0"/>
              <a:t>), or (</a:t>
            </a:r>
            <a:r>
              <a:rPr lang="en-US" altLang="zh-TW" sz="2400" dirty="0">
                <a:sym typeface="Symbol" panose="05050102010706020507" pitchFamily="18" charset="2"/>
              </a:rPr>
              <a:t></a:t>
            </a:r>
            <a:r>
              <a:rPr lang="en-US" altLang="zh-TW" sz="2400" dirty="0"/>
              <a:t>)</a:t>
            </a:r>
          </a:p>
          <a:p>
            <a:pPr lvl="1" eaLnBrk="1" hangingPunct="1"/>
            <a:r>
              <a:rPr lang="en-US" altLang="zh-TW" sz="2400" dirty="0"/>
              <a:t>Comparison operators: </a:t>
            </a:r>
            <a:r>
              <a:rPr kumimoji="1" lang="en-US" altLang="zh-TW" sz="2400" kern="0" dirty="0">
                <a:solidFill>
                  <a:srgbClr val="000000"/>
                </a:solidFill>
                <a:latin typeface="Times New Roman"/>
                <a:sym typeface="Symbol" panose="05050102010706020507" pitchFamily="18" charset="2"/>
              </a:rPr>
              <a:t>, , , , , </a:t>
            </a:r>
            <a:endParaRPr lang="zh-TW" altLang="en-US" sz="2400" dirty="0"/>
          </a:p>
          <a:p>
            <a:pPr eaLnBrk="1" hangingPunct="1"/>
            <a:r>
              <a:rPr lang="en-US" altLang="zh-TW" sz="2400" dirty="0">
                <a:sym typeface="Symbol" pitchFamily="18" charset="2"/>
              </a:rPr>
              <a:t>Example: </a:t>
            </a:r>
            <a:r>
              <a:rPr lang="en-US" altLang="zh-TW" sz="2400" baseline="-25000" dirty="0">
                <a:solidFill>
                  <a:schemeClr val="accent2"/>
                </a:solidFill>
                <a:sym typeface="Symbol" pitchFamily="18" charset="2"/>
              </a:rPr>
              <a:t>year&gt;2</a:t>
            </a:r>
            <a:r>
              <a:rPr lang="en-US" altLang="zh-TW" sz="2400" dirty="0">
                <a:sym typeface="Symbol" pitchFamily="18" charset="2"/>
              </a:rPr>
              <a:t>(S1)</a:t>
            </a:r>
          </a:p>
          <a:p>
            <a:pPr eaLnBrk="1" hangingPunct="1"/>
            <a:endParaRPr lang="en-US" altLang="zh-TW" sz="2400" dirty="0">
              <a:sym typeface="Symbol" pitchFamily="18" charset="2"/>
            </a:endParaRPr>
          </a:p>
          <a:p>
            <a:pPr eaLnBrk="1" hangingPunct="1"/>
            <a:endParaRPr lang="en-US" altLang="zh-TW" sz="2400" dirty="0"/>
          </a:p>
        </p:txBody>
      </p:sp>
      <p:sp>
        <p:nvSpPr>
          <p:cNvPr id="20" name="投影片編號版面配置區 19"/>
          <p:cNvSpPr>
            <a:spLocks noGrp="1"/>
          </p:cNvSpPr>
          <p:nvPr>
            <p:ph type="sldNum" sz="quarter" idx="12"/>
          </p:nvPr>
        </p:nvSpPr>
        <p:spPr/>
        <p:txBody>
          <a:bodyPr/>
          <a:lstStyle/>
          <a:p>
            <a:pPr>
              <a:defRPr/>
            </a:pPr>
            <a:fld id="{AA63E7FF-B5B5-4906-89CE-F5D014EF42BE}" type="slidenum">
              <a:rPr lang="zh-TW" altLang="en-US" smtClean="0"/>
              <a:pPr>
                <a:defRPr/>
              </a:pPr>
              <a:t>5</a:t>
            </a:fld>
            <a:endParaRPr lang="zh-TW" altLang="en-US"/>
          </a:p>
        </p:txBody>
      </p:sp>
      <p:sp>
        <p:nvSpPr>
          <p:cNvPr id="14" name="向右箭號 6"/>
          <p:cNvSpPr/>
          <p:nvPr/>
        </p:nvSpPr>
        <p:spPr>
          <a:xfrm>
            <a:off x="5652308" y="5148692"/>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16" name="表格 10"/>
          <p:cNvGraphicFramePr>
            <a:graphicFrameLocks noGrp="1"/>
          </p:cNvGraphicFramePr>
          <p:nvPr>
            <p:extLst>
              <p:ext uri="{D42A27DB-BD31-4B8C-83A1-F6EECF244321}">
                <p14:modId xmlns:p14="http://schemas.microsoft.com/office/powerpoint/2010/main" val="418285809"/>
              </p:ext>
            </p:extLst>
          </p:nvPr>
        </p:nvGraphicFramePr>
        <p:xfrm>
          <a:off x="1978833" y="4385104"/>
          <a:ext cx="3455986" cy="1482724"/>
        </p:xfrm>
        <a:graphic>
          <a:graphicData uri="http://schemas.openxmlformats.org/drawingml/2006/table">
            <a:tbl>
              <a:tblPr firstRow="1" bandRow="1">
                <a:tableStyleId>{5940675A-B579-460E-94D1-54222C63F5DA}</a:tableStyleId>
              </a:tblPr>
              <a:tblGrid>
                <a:gridCol w="863996">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6">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solidFill>
                            <a:schemeClr val="accent2">
                              <a:lumMod val="50000"/>
                            </a:schemeClr>
                          </a:solidFill>
                        </a:rPr>
                        <a:t>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17" name="表格 12"/>
          <p:cNvGraphicFramePr>
            <a:graphicFrameLocks noGrp="1"/>
          </p:cNvGraphicFramePr>
          <p:nvPr>
            <p:extLst>
              <p:ext uri="{D42A27DB-BD31-4B8C-83A1-F6EECF244321}">
                <p14:modId xmlns:p14="http://schemas.microsoft.com/office/powerpoint/2010/main" val="1446689385"/>
              </p:ext>
            </p:extLst>
          </p:nvPr>
        </p:nvGraphicFramePr>
        <p:xfrm>
          <a:off x="6444470" y="4756256"/>
          <a:ext cx="3455988" cy="1112838"/>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946">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3" marB="45733">
                    <a:solidFill>
                      <a:schemeClr val="tx1">
                        <a:lumMod val="75000"/>
                        <a:lumOff val="25000"/>
                      </a:schemeClr>
                    </a:solidFill>
                  </a:tcPr>
                </a:tc>
                <a:extLst>
                  <a:ext uri="{0D108BD9-81ED-4DB2-BD59-A6C34878D82A}">
                    <a16:rowId xmlns:a16="http://schemas.microsoft.com/office/drawing/2014/main" val="10000"/>
                  </a:ext>
                </a:extLst>
              </a:tr>
              <a:tr h="370946">
                <a:tc>
                  <a:txBody>
                    <a:bodyPr/>
                    <a:lstStyle/>
                    <a:p>
                      <a:pPr algn="ctr"/>
                      <a:r>
                        <a:rPr lang="en-US" altLang="zh-TW" sz="1800" dirty="0"/>
                        <a:t>1</a:t>
                      </a:r>
                      <a:endParaRPr lang="zh-TW" altLang="en-US" sz="1800" dirty="0"/>
                    </a:p>
                  </a:txBody>
                  <a:tcPr marL="91430" marR="91430" marT="45733" marB="45733">
                    <a:solidFill>
                      <a:schemeClr val="bg1">
                        <a:lumMod val="95000"/>
                      </a:schemeClr>
                    </a:solidFill>
                  </a:tcPr>
                </a:tc>
                <a:tc>
                  <a:txBody>
                    <a:bodyPr/>
                    <a:lstStyle/>
                    <a:p>
                      <a:pPr algn="ctr"/>
                      <a:r>
                        <a:rPr lang="en-US" altLang="zh-TW" sz="1800" dirty="0"/>
                        <a:t>Peter</a:t>
                      </a:r>
                      <a:endParaRPr lang="zh-TW" altLang="en-US" sz="1800" dirty="0"/>
                    </a:p>
                  </a:txBody>
                  <a:tcPr marL="91430" marR="91430" marT="45733" marB="45733">
                    <a:solidFill>
                      <a:schemeClr val="bg1">
                        <a:lumMod val="95000"/>
                      </a:schemeClr>
                    </a:solidFill>
                  </a:tcPr>
                </a:tc>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22</a:t>
                      </a:r>
                      <a:endParaRPr lang="zh-TW" altLang="en-US" sz="1800" dirty="0"/>
                    </a:p>
                  </a:txBody>
                  <a:tcPr marL="91430" marR="91430" marT="45733" marB="45733">
                    <a:solidFill>
                      <a:schemeClr val="bg1">
                        <a:lumMod val="95000"/>
                      </a:schemeClr>
                    </a:solidFill>
                  </a:tcPr>
                </a:tc>
                <a:extLst>
                  <a:ext uri="{0D108BD9-81ED-4DB2-BD59-A6C34878D82A}">
                    <a16:rowId xmlns:a16="http://schemas.microsoft.com/office/drawing/2014/main" val="10001"/>
                  </a:ext>
                </a:extLst>
              </a:tr>
              <a:tr h="370946">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algn="ctr"/>
                      <a:r>
                        <a:rPr lang="en-US" altLang="zh-TW" sz="1800" dirty="0"/>
                        <a:t>Mary</a:t>
                      </a:r>
                      <a:endParaRPr lang="zh-TW" altLang="en-US" sz="1800" dirty="0"/>
                    </a:p>
                  </a:txBody>
                  <a:tcPr marL="91430" marR="91430" marT="45733" marB="45733">
                    <a:solidFill>
                      <a:schemeClr val="bg1">
                        <a:lumMod val="95000"/>
                      </a:schemeClr>
                    </a:solidFill>
                  </a:tcPr>
                </a:tc>
                <a:tc>
                  <a:txBody>
                    <a:bodyPr/>
                    <a:lstStyle/>
                    <a:p>
                      <a:pPr algn="ctr"/>
                      <a:r>
                        <a:rPr lang="en-US" altLang="zh-TW" sz="1800" dirty="0"/>
                        <a:t>4</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21</a:t>
                      </a:r>
                      <a:endParaRPr lang="zh-TW" altLang="en-US" sz="1800" dirty="0"/>
                    </a:p>
                  </a:txBody>
                  <a:tcPr marL="91430" marR="91430" marT="45733" marB="45733">
                    <a:solidFill>
                      <a:schemeClr val="bg1">
                        <a:lumMod val="95000"/>
                      </a:schemeClr>
                    </a:solidFill>
                  </a:tcPr>
                </a:tc>
                <a:extLst>
                  <a:ext uri="{0D108BD9-81ED-4DB2-BD59-A6C34878D82A}">
                    <a16:rowId xmlns:a16="http://schemas.microsoft.com/office/drawing/2014/main" val="10002"/>
                  </a:ext>
                </a:extLst>
              </a:tr>
            </a:tbl>
          </a:graphicData>
        </a:graphic>
      </p:graphicFrame>
      <p:sp>
        <p:nvSpPr>
          <p:cNvPr id="18" name="Text Box 408"/>
          <p:cNvSpPr txBox="1">
            <a:spLocks noChangeArrowheads="1"/>
          </p:cNvSpPr>
          <p:nvPr/>
        </p:nvSpPr>
        <p:spPr bwMode="auto">
          <a:xfrm>
            <a:off x="3167076" y="5946038"/>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Tree>
    <p:extLst>
      <p:ext uri="{BB962C8B-B14F-4D97-AF65-F5344CB8AC3E}">
        <p14:creationId xmlns:p14="http://schemas.microsoft.com/office/powerpoint/2010/main" val="157258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b="1" dirty="0"/>
              <a:t>Projection (</a:t>
            </a:r>
            <a:r>
              <a:rPr lang="en-US" altLang="zh-TW" b="1" dirty="0">
                <a:sym typeface="Symbol" pitchFamily="18" charset="2"/>
              </a:rPr>
              <a:t></a:t>
            </a:r>
            <a:r>
              <a:rPr lang="en-US" altLang="zh-TW" b="1" dirty="0"/>
              <a:t>)</a:t>
            </a:r>
            <a:endParaRPr lang="zh-TW" altLang="en-US" b="1" dirty="0"/>
          </a:p>
        </p:txBody>
      </p:sp>
      <p:sp>
        <p:nvSpPr>
          <p:cNvPr id="6147" name="內容版面配置區 2"/>
          <p:cNvSpPr>
            <a:spLocks noGrp="1"/>
          </p:cNvSpPr>
          <p:nvPr>
            <p:ph idx="1"/>
          </p:nvPr>
        </p:nvSpPr>
        <p:spPr/>
        <p:txBody>
          <a:bodyPr>
            <a:normAutofit/>
          </a:bodyPr>
          <a:lstStyle/>
          <a:p>
            <a:pPr eaLnBrk="1" hangingPunct="1"/>
            <a:r>
              <a:rPr lang="en-US" altLang="en-US" sz="2400" dirty="0"/>
              <a:t>R2 := </a:t>
            </a:r>
            <a:r>
              <a:rPr lang="en-US" altLang="zh-TW" sz="2400" dirty="0">
                <a:sym typeface="Symbol" pitchFamily="18" charset="2"/>
              </a:rPr>
              <a:t> </a:t>
            </a:r>
            <a:r>
              <a:rPr lang="en-US" altLang="zh-CN" sz="2400" i="1" baseline="-25000" dirty="0">
                <a:sym typeface="Symbol" pitchFamily="2" charset="2"/>
              </a:rPr>
              <a:t>L</a:t>
            </a:r>
            <a:r>
              <a:rPr lang="en-US" altLang="en-US" sz="2400" i="1" baseline="-25000" dirty="0"/>
              <a:t> </a:t>
            </a:r>
            <a:r>
              <a:rPr lang="en-US" altLang="en-US" sz="2400" dirty="0"/>
              <a:t>(R1)</a:t>
            </a:r>
          </a:p>
          <a:p>
            <a:pPr eaLnBrk="1" hangingPunct="1"/>
            <a:r>
              <a:rPr lang="en-US" altLang="en-US" sz="2400" i="1" dirty="0"/>
              <a:t>L: </a:t>
            </a:r>
            <a:r>
              <a:rPr lang="en-US" altLang="en-US" sz="2400" dirty="0"/>
              <a:t>a list of attributes from the schema of R1.</a:t>
            </a:r>
            <a:endParaRPr lang="en-US" altLang="zh-TW" sz="2400" dirty="0"/>
          </a:p>
          <a:p>
            <a:pPr eaLnBrk="1" hangingPunct="1"/>
            <a:r>
              <a:rPr lang="en-US" altLang="zh-TW" sz="2400" dirty="0">
                <a:sym typeface="Symbol" pitchFamily="18" charset="2"/>
              </a:rPr>
              <a:t>Example: </a:t>
            </a:r>
            <a:r>
              <a:rPr lang="en-US" altLang="zh-TW" sz="2400" baseline="-25000" dirty="0" err="1">
                <a:solidFill>
                  <a:schemeClr val="accent2"/>
                </a:solidFill>
                <a:sym typeface="Symbol" pitchFamily="18" charset="2"/>
              </a:rPr>
              <a:t>name,age</a:t>
            </a:r>
            <a:r>
              <a:rPr lang="en-US" altLang="zh-TW" sz="2400" dirty="0">
                <a:sym typeface="Symbol" pitchFamily="18" charset="2"/>
              </a:rPr>
              <a:t>(S1)</a:t>
            </a:r>
            <a:endParaRPr lang="zh-TW" altLang="en-US" sz="2400" dirty="0"/>
          </a:p>
        </p:txBody>
      </p:sp>
      <p:sp>
        <p:nvSpPr>
          <p:cNvPr id="8" name="向右箭號 7"/>
          <p:cNvSpPr/>
          <p:nvPr/>
        </p:nvSpPr>
        <p:spPr>
          <a:xfrm>
            <a:off x="5951910" y="4509318"/>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12" name="表格 11"/>
          <p:cNvGraphicFramePr>
            <a:graphicFrameLocks noGrp="1"/>
          </p:cNvGraphicFramePr>
          <p:nvPr/>
        </p:nvGraphicFramePr>
        <p:xfrm>
          <a:off x="2278435" y="3933056"/>
          <a:ext cx="3455986" cy="1482724"/>
        </p:xfrm>
        <a:graphic>
          <a:graphicData uri="http://schemas.openxmlformats.org/drawingml/2006/table">
            <a:tbl>
              <a:tblPr firstRow="1" bandRow="1">
                <a:tableStyleId>{5940675A-B579-460E-94D1-54222C63F5DA}</a:tableStyleId>
              </a:tblPr>
              <a:tblGrid>
                <a:gridCol w="863996">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6">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solidFill>
                      <a:schemeClr val="accent2">
                        <a:lumMod val="50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solidFill>
                      <a:schemeClr val="accent2">
                        <a:lumMod val="50000"/>
                      </a:schemeClr>
                    </a:solidFill>
                  </a:tcPr>
                </a:tc>
                <a:extLst>
                  <a:ext uri="{0D108BD9-81ED-4DB2-BD59-A6C34878D82A}">
                    <a16:rowId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tc>
                  <a:txBody>
                    <a:bodyPr/>
                    <a:lstStyle/>
                    <a:p>
                      <a:pPr algn="ctr"/>
                      <a:r>
                        <a:rPr lang="en-US" altLang="zh-TW" sz="1800" dirty="0"/>
                        <a:t>3</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tc>
                  <a:txBody>
                    <a:bodyPr/>
                    <a:lstStyle/>
                    <a:p>
                      <a:pPr algn="ctr"/>
                      <a:r>
                        <a:rPr lang="en-US" altLang="zh-TW" sz="1800" dirty="0"/>
                        <a:t>2</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t>4</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15" name="表格 14"/>
          <p:cNvGraphicFramePr>
            <a:graphicFrameLocks noGrp="1"/>
          </p:cNvGraphicFramePr>
          <p:nvPr/>
        </p:nvGraphicFramePr>
        <p:xfrm>
          <a:off x="6744072" y="3933056"/>
          <a:ext cx="1728788" cy="1482724"/>
        </p:xfrm>
        <a:graphic>
          <a:graphicData uri="http://schemas.openxmlformats.org/drawingml/2006/table">
            <a:tbl>
              <a:tblPr firstRow="1" bandRow="1">
                <a:tableStyleId>{5940675A-B579-460E-94D1-54222C63F5DA}</a:tableStyleId>
              </a:tblPr>
              <a:tblGrid>
                <a:gridCol w="864395">
                  <a:extLst>
                    <a:ext uri="{9D8B030D-6E8A-4147-A177-3AD203B41FA5}">
                      <a16:colId xmlns:a16="http://schemas.microsoft.com/office/drawing/2014/main" val="20000"/>
                    </a:ext>
                  </a:extLst>
                </a:gridCol>
                <a:gridCol w="864393">
                  <a:extLst>
                    <a:ext uri="{9D8B030D-6E8A-4147-A177-3AD203B41FA5}">
                      <a16:colId xmlns:a16="http://schemas.microsoft.com/office/drawing/2014/main" val="20001"/>
                    </a:ext>
                  </a:extLst>
                </a:gridCol>
              </a:tblGrid>
              <a:tr h="370681">
                <a:tc>
                  <a:txBody>
                    <a:bodyPr/>
                    <a:lstStyle/>
                    <a:p>
                      <a:pPr algn="ctr"/>
                      <a:r>
                        <a:rPr lang="en-US" altLang="zh-TW" sz="1800" dirty="0">
                          <a:solidFill>
                            <a:schemeClr val="bg1"/>
                          </a:solidFill>
                        </a:rPr>
                        <a:t>name</a:t>
                      </a:r>
                      <a:endParaRPr lang="zh-TW" altLang="en-US" sz="1800" dirty="0">
                        <a:solidFill>
                          <a:schemeClr val="bg1"/>
                        </a:solidFill>
                      </a:endParaRPr>
                    </a:p>
                  </a:txBody>
                  <a:tcPr marL="91472" marR="91472"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72" marR="91472" marT="45700" marB="45700">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t>Peter</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22</a:t>
                      </a:r>
                      <a:endParaRPr lang="zh-TW" altLang="en-US" sz="1800" dirty="0"/>
                    </a:p>
                  </a:txBody>
                  <a:tcPr marL="91472" marR="91472" marT="45700" marB="45700">
                    <a:solidFill>
                      <a:schemeClr val="bg1">
                        <a:lumMod val="95000"/>
                      </a:schemeClr>
                    </a:solidFill>
                  </a:tcPr>
                </a:tc>
                <a:extLst>
                  <a:ext uri="{0D108BD9-81ED-4DB2-BD59-A6C34878D82A}">
                    <a16:rowId xmlns:a16="http://schemas.microsoft.com/office/drawing/2014/main" val="10001"/>
                  </a:ext>
                </a:extLst>
              </a:tr>
              <a:tr h="370681">
                <a:tc>
                  <a:txBody>
                    <a:bodyPr/>
                    <a:lstStyle/>
                    <a:p>
                      <a:pPr algn="ctr"/>
                      <a:r>
                        <a:rPr lang="en-US" altLang="zh-TW" sz="1800" dirty="0"/>
                        <a:t>John</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20</a:t>
                      </a:r>
                      <a:endParaRPr lang="zh-TW" altLang="en-US" sz="1800" dirty="0"/>
                    </a:p>
                  </a:txBody>
                  <a:tcPr marL="91472" marR="91472" marT="45700" marB="45700">
                    <a:solidFill>
                      <a:schemeClr val="bg1">
                        <a:lumMod val="95000"/>
                      </a:schemeClr>
                    </a:solidFill>
                  </a:tcPr>
                </a:tc>
                <a:extLst>
                  <a:ext uri="{0D108BD9-81ED-4DB2-BD59-A6C34878D82A}">
                    <a16:rowId xmlns:a16="http://schemas.microsoft.com/office/drawing/2014/main" val="10002"/>
                  </a:ext>
                </a:extLst>
              </a:tr>
              <a:tr h="370681">
                <a:tc>
                  <a:txBody>
                    <a:bodyPr/>
                    <a:lstStyle/>
                    <a:p>
                      <a:pPr algn="ctr"/>
                      <a:r>
                        <a:rPr lang="en-US" altLang="zh-TW" sz="1800" dirty="0"/>
                        <a:t>Mary</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21</a:t>
                      </a:r>
                      <a:endParaRPr lang="zh-TW" altLang="en-US" sz="1800" dirty="0"/>
                    </a:p>
                  </a:txBody>
                  <a:tcPr marL="91472" marR="91472" marT="45700" marB="45700">
                    <a:solidFill>
                      <a:schemeClr val="bg1">
                        <a:lumMod val="95000"/>
                      </a:schemeClr>
                    </a:solidFill>
                  </a:tcPr>
                </a:tc>
                <a:extLst>
                  <a:ext uri="{0D108BD9-81ED-4DB2-BD59-A6C34878D82A}">
                    <a16:rowId xmlns:a16="http://schemas.microsoft.com/office/drawing/2014/main" val="10003"/>
                  </a:ext>
                </a:extLst>
              </a:tr>
            </a:tbl>
          </a:graphicData>
        </a:graphic>
      </p:graphicFrame>
      <p:sp>
        <p:nvSpPr>
          <p:cNvPr id="20" name="投影片編號版面配置區 19"/>
          <p:cNvSpPr>
            <a:spLocks noGrp="1"/>
          </p:cNvSpPr>
          <p:nvPr>
            <p:ph type="sldNum" sz="quarter" idx="12"/>
          </p:nvPr>
        </p:nvSpPr>
        <p:spPr/>
        <p:txBody>
          <a:bodyPr/>
          <a:lstStyle/>
          <a:p>
            <a:pPr>
              <a:defRPr/>
            </a:pPr>
            <a:fld id="{AA63E7FF-B5B5-4906-89CE-F5D014EF42BE}" type="slidenum">
              <a:rPr lang="zh-TW" altLang="en-US" smtClean="0"/>
              <a:pPr>
                <a:defRPr/>
              </a:pPr>
              <a:t>6</a:t>
            </a:fld>
            <a:endParaRPr lang="zh-TW" altLang="en-US" dirty="0"/>
          </a:p>
        </p:txBody>
      </p:sp>
      <p:sp>
        <p:nvSpPr>
          <p:cNvPr id="14" name="Text Box 408"/>
          <p:cNvSpPr txBox="1">
            <a:spLocks noChangeArrowheads="1"/>
          </p:cNvSpPr>
          <p:nvPr/>
        </p:nvSpPr>
        <p:spPr bwMode="auto">
          <a:xfrm>
            <a:off x="3466678" y="5598343"/>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Tree>
    <p:extLst>
      <p:ext uri="{BB962C8B-B14F-4D97-AF65-F5344CB8AC3E}">
        <p14:creationId xmlns:p14="http://schemas.microsoft.com/office/powerpoint/2010/main" val="172340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normAutofit/>
          </a:bodyPr>
          <a:lstStyle/>
          <a:p>
            <a:r>
              <a:rPr lang="en-US" altLang="zh-TW" sz="3200" b="1" dirty="0"/>
              <a:t>Union (</a:t>
            </a:r>
            <a:r>
              <a:rPr lang="en-US" altLang="zh-TW" sz="3200" b="1" dirty="0">
                <a:sym typeface="Symbol" pitchFamily="18" charset="2"/>
              </a:rPr>
              <a:t></a:t>
            </a:r>
            <a:r>
              <a:rPr lang="en-US" altLang="zh-TW" sz="3200" b="1" dirty="0"/>
              <a:t>), Intersection (</a:t>
            </a:r>
            <a:r>
              <a:rPr lang="en-US" altLang="zh-TW" sz="3200" b="1" dirty="0">
                <a:sym typeface="Symbol" pitchFamily="18" charset="2"/>
              </a:rPr>
              <a:t></a:t>
            </a:r>
            <a:r>
              <a:rPr lang="en-US" altLang="zh-TW" sz="3200" b="1" dirty="0"/>
              <a:t>)</a:t>
            </a:r>
            <a:r>
              <a:rPr lang="en-US" altLang="zh-CN" sz="3200" b="1" dirty="0"/>
              <a:t>,</a:t>
            </a:r>
            <a:r>
              <a:rPr lang="zh-CN" altLang="en-US" sz="3200" b="1" dirty="0"/>
              <a:t> </a:t>
            </a:r>
            <a:r>
              <a:rPr lang="en-US" altLang="zh-TW" sz="3200" b="1" dirty="0"/>
              <a:t>Set difference (</a:t>
            </a:r>
            <a:r>
              <a:rPr lang="en-US" altLang="zh-CN" sz="3200" dirty="0">
                <a:latin typeface="Arial" charset="0"/>
                <a:sym typeface="Symbol" pitchFamily="18" charset="2"/>
              </a:rPr>
              <a:t>–</a:t>
            </a:r>
            <a:r>
              <a:rPr lang="en-US" altLang="zh-TW" sz="3200" b="1" dirty="0"/>
              <a:t>), </a:t>
            </a:r>
            <a:endParaRPr lang="zh-TW" altLang="en-US" sz="3200" b="1" dirty="0"/>
          </a:p>
        </p:txBody>
      </p:sp>
      <p:sp>
        <p:nvSpPr>
          <p:cNvPr id="5" name="內容版面配置區 3">
            <a:extLst>
              <a:ext uri="{FF2B5EF4-FFF2-40B4-BE49-F238E27FC236}">
                <a16:creationId xmlns:a16="http://schemas.microsoft.com/office/drawing/2014/main" id="{E8217630-D3A6-634D-8ECD-48A1B361352F}"/>
              </a:ext>
            </a:extLst>
          </p:cNvPr>
          <p:cNvSpPr txBox="1">
            <a:spLocks/>
          </p:cNvSpPr>
          <p:nvPr/>
        </p:nvSpPr>
        <p:spPr>
          <a:xfrm>
            <a:off x="1097280" y="2012932"/>
            <a:ext cx="9662578" cy="33782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ltLang="zh-TW" sz="2400" dirty="0"/>
              <a:t> S1 and S2 must be union-compatible</a:t>
            </a:r>
          </a:p>
          <a:p>
            <a:pPr>
              <a:buFont typeface="Arial" panose="020B0604020202020204" pitchFamily="34" charset="0"/>
              <a:buChar char="•"/>
            </a:pPr>
            <a:r>
              <a:rPr lang="en-US" altLang="zh-TW" sz="2400" dirty="0"/>
              <a:t> </a:t>
            </a:r>
            <a:r>
              <a:rPr lang="en-US" altLang="zh-TW" sz="2400" i="1" dirty="0">
                <a:solidFill>
                  <a:schemeClr val="accent2"/>
                </a:solidFill>
              </a:rPr>
              <a:t>S1 </a:t>
            </a:r>
            <a:r>
              <a:rPr lang="en-US" altLang="zh-TW" sz="2400" b="1" i="1" dirty="0">
                <a:solidFill>
                  <a:schemeClr val="accent2"/>
                </a:solidFill>
                <a:sym typeface="Symbol" pitchFamily="18" charset="2"/>
              </a:rPr>
              <a:t></a:t>
            </a:r>
            <a:r>
              <a:rPr lang="en-US" altLang="zh-TW" sz="2400" i="1" dirty="0">
                <a:solidFill>
                  <a:schemeClr val="accent2"/>
                </a:solidFill>
              </a:rPr>
              <a:t> S2:</a:t>
            </a:r>
            <a:r>
              <a:rPr lang="en-US" altLang="zh-TW" sz="2400" dirty="0">
                <a:solidFill>
                  <a:schemeClr val="accent2"/>
                </a:solidFill>
              </a:rPr>
              <a:t> </a:t>
            </a:r>
            <a:r>
              <a:rPr lang="en-US" altLang="zh-TW" sz="2400" dirty="0"/>
              <a:t>returns a relation instance containing all tuples that occur in either relation S1 or relation S2 (or both).</a:t>
            </a:r>
          </a:p>
          <a:p>
            <a:pPr>
              <a:buFont typeface="Arial" panose="020B0604020202020204" pitchFamily="34" charset="0"/>
              <a:buChar char="•"/>
            </a:pPr>
            <a:r>
              <a:rPr lang="zh-CN" altLang="en-US" sz="2400" i="1" dirty="0">
                <a:solidFill>
                  <a:schemeClr val="accent2"/>
                </a:solidFill>
              </a:rPr>
              <a:t> </a:t>
            </a:r>
            <a:r>
              <a:rPr lang="en-US" altLang="zh-TW" sz="2400" i="1" dirty="0">
                <a:solidFill>
                  <a:schemeClr val="accent2"/>
                </a:solidFill>
              </a:rPr>
              <a:t>S1 </a:t>
            </a:r>
            <a:r>
              <a:rPr lang="en-US" altLang="zh-TW" sz="2400" b="1" i="1" dirty="0">
                <a:solidFill>
                  <a:schemeClr val="accent2"/>
                </a:solidFill>
                <a:sym typeface="Symbol" pitchFamily="18" charset="2"/>
              </a:rPr>
              <a:t></a:t>
            </a:r>
            <a:r>
              <a:rPr lang="en-US" altLang="zh-TW" sz="2400" i="1" dirty="0">
                <a:solidFill>
                  <a:schemeClr val="accent2"/>
                </a:solidFill>
              </a:rPr>
              <a:t> S2: </a:t>
            </a:r>
            <a:r>
              <a:rPr lang="en-US" altLang="zh-TW" sz="2400" dirty="0"/>
              <a:t>returns a relation instance containing all tuples that occur in both S1 and S2.</a:t>
            </a:r>
          </a:p>
          <a:p>
            <a:pPr>
              <a:buFont typeface="Arial" panose="020B0604020202020204" pitchFamily="34" charset="0"/>
              <a:buChar char="•"/>
            </a:pPr>
            <a:r>
              <a:rPr lang="zh-CN" altLang="en-US" sz="2400" i="1" dirty="0">
                <a:solidFill>
                  <a:schemeClr val="accent2"/>
                </a:solidFill>
              </a:rPr>
              <a:t> </a:t>
            </a:r>
            <a:r>
              <a:rPr lang="en-US" altLang="zh-TW" sz="2400" i="1" dirty="0">
                <a:solidFill>
                  <a:schemeClr val="accent2"/>
                </a:solidFill>
              </a:rPr>
              <a:t>S1 </a:t>
            </a:r>
            <a:r>
              <a:rPr lang="en-US" altLang="zh-CN" sz="2400" i="1" dirty="0">
                <a:solidFill>
                  <a:schemeClr val="accent2"/>
                </a:solidFill>
                <a:latin typeface="Arial" charset="0"/>
                <a:sym typeface="Symbol" pitchFamily="18" charset="2"/>
              </a:rPr>
              <a:t>–</a:t>
            </a:r>
            <a:r>
              <a:rPr lang="en-US" altLang="zh-TW" sz="2400" i="1" dirty="0">
                <a:solidFill>
                  <a:schemeClr val="accent2"/>
                </a:solidFill>
              </a:rPr>
              <a:t> S2: </a:t>
            </a:r>
            <a:r>
              <a:rPr lang="en-US" altLang="zh-TW" sz="2400" dirty="0"/>
              <a:t>returns a relation instance containing all the tuples that occur in S1 but not in S2.</a:t>
            </a:r>
          </a:p>
          <a:p>
            <a:pPr>
              <a:buFont typeface="Arial" panose="020B0604020202020204" pitchFamily="34" charset="0"/>
              <a:buChar char="•"/>
            </a:pPr>
            <a:endParaRPr lang="en-US" altLang="zh-TW" sz="2400" dirty="0"/>
          </a:p>
          <a:p>
            <a:pPr>
              <a:buFont typeface="Arial" panose="020B0604020202020204" pitchFamily="34" charset="0"/>
              <a:buChar char="•"/>
            </a:pPr>
            <a:endParaRPr lang="en-US" altLang="zh-TW" sz="2400" dirty="0"/>
          </a:p>
        </p:txBody>
      </p:sp>
      <p:sp>
        <p:nvSpPr>
          <p:cNvPr id="8" name="投影片編號版面配置區 19">
            <a:extLst>
              <a:ext uri="{FF2B5EF4-FFF2-40B4-BE49-F238E27FC236}">
                <a16:creationId xmlns:a16="http://schemas.microsoft.com/office/drawing/2014/main" id="{3A3DB4AC-D8BB-B34A-B405-056B4830B2EA}"/>
              </a:ext>
            </a:extLst>
          </p:cNvPr>
          <p:cNvSpPr>
            <a:spLocks noGrp="1"/>
          </p:cNvSpPr>
          <p:nvPr>
            <p:ph type="sldNum" sz="quarter" idx="12"/>
          </p:nvPr>
        </p:nvSpPr>
        <p:spPr>
          <a:xfrm>
            <a:off x="9900458" y="6459785"/>
            <a:ext cx="1312025" cy="365125"/>
          </a:xfrm>
        </p:spPr>
        <p:txBody>
          <a:bodyPr/>
          <a:lstStyle/>
          <a:p>
            <a:pPr>
              <a:defRPr/>
            </a:pPr>
            <a:fld id="{AA63E7FF-B5B5-4906-89CE-F5D014EF42BE}" type="slidenum">
              <a:rPr lang="zh-TW" altLang="en-US" smtClean="0"/>
              <a:pPr>
                <a:defRPr/>
              </a:pPr>
              <a:t>7</a:t>
            </a:fld>
            <a:endParaRPr lang="zh-TW" altLang="en-US" dirty="0"/>
          </a:p>
        </p:txBody>
      </p:sp>
    </p:spTree>
    <p:extLst>
      <p:ext uri="{BB962C8B-B14F-4D97-AF65-F5344CB8AC3E}">
        <p14:creationId xmlns:p14="http://schemas.microsoft.com/office/powerpoint/2010/main" val="341189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en-US" altLang="zh-TW" sz="3200" b="1" dirty="0"/>
              <a:t>Union (</a:t>
            </a:r>
            <a:r>
              <a:rPr lang="en-US" altLang="zh-TW" sz="3200" b="1" dirty="0">
                <a:sym typeface="Symbol" pitchFamily="18" charset="2"/>
              </a:rPr>
              <a:t></a:t>
            </a:r>
            <a:r>
              <a:rPr lang="en-US" altLang="zh-TW" sz="3200" b="1" dirty="0"/>
              <a:t>), Set difference (</a:t>
            </a:r>
            <a:r>
              <a:rPr lang="en-US" altLang="zh-CN" sz="3200" dirty="0">
                <a:latin typeface="Arial" charset="0"/>
                <a:sym typeface="Symbol" pitchFamily="18" charset="2"/>
              </a:rPr>
              <a:t>–</a:t>
            </a:r>
            <a:r>
              <a:rPr lang="en-US" altLang="zh-TW" sz="3200" b="1" dirty="0"/>
              <a:t>), Intersection (</a:t>
            </a:r>
            <a:r>
              <a:rPr lang="en-US" altLang="zh-TW" sz="3200" b="1" dirty="0">
                <a:sym typeface="Symbol" pitchFamily="18" charset="2"/>
              </a:rPr>
              <a:t></a:t>
            </a:r>
            <a:r>
              <a:rPr lang="en-US" altLang="zh-TW" sz="3200" b="1" dirty="0"/>
              <a:t>)  </a:t>
            </a:r>
            <a:endParaRPr lang="zh-TW" altLang="en-US" sz="3200" b="1" dirty="0"/>
          </a:p>
        </p:txBody>
      </p:sp>
      <p:graphicFrame>
        <p:nvGraphicFramePr>
          <p:cNvPr id="4" name="表格 3"/>
          <p:cNvGraphicFramePr>
            <a:graphicFrameLocks noGrp="1"/>
          </p:cNvGraphicFramePr>
          <p:nvPr>
            <p:extLst>
              <p:ext uri="{D42A27DB-BD31-4B8C-83A1-F6EECF244321}">
                <p14:modId xmlns:p14="http://schemas.microsoft.com/office/powerpoint/2010/main" val="2559465971"/>
              </p:ext>
            </p:extLst>
          </p:nvPr>
        </p:nvGraphicFramePr>
        <p:xfrm>
          <a:off x="1775520" y="1964559"/>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solidFill>
                            <a:schemeClr val="accent2">
                              <a:lumMod val="50000"/>
                            </a:schemeClr>
                          </a:solidFill>
                        </a:rPr>
                        <a:t>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0681">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10310205"/>
              </p:ext>
            </p:extLst>
          </p:nvPr>
        </p:nvGraphicFramePr>
        <p:xfrm>
          <a:off x="1775520" y="3909172"/>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70681">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70681">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David</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10" name="表格 9"/>
          <p:cNvGraphicFramePr>
            <a:graphicFrameLocks noGrp="1"/>
          </p:cNvGraphicFramePr>
          <p:nvPr/>
        </p:nvGraphicFramePr>
        <p:xfrm>
          <a:off x="6751255" y="1800348"/>
          <a:ext cx="3455988" cy="1844676"/>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968">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6" marB="45736">
                    <a:solidFill>
                      <a:schemeClr val="tx1">
                        <a:lumMod val="75000"/>
                        <a:lumOff val="25000"/>
                      </a:schemeClr>
                    </a:solidFill>
                  </a:tcPr>
                </a:tc>
                <a:extLst>
                  <a:ext uri="{0D108BD9-81ED-4DB2-BD59-A6C34878D82A}">
                    <a16:rowId xmlns:a16="http://schemas.microsoft.com/office/drawing/2014/main" val="10000"/>
                  </a:ext>
                </a:extLst>
              </a:tr>
              <a:tr h="370968">
                <a:tc>
                  <a:txBody>
                    <a:bodyPr/>
                    <a:lstStyle/>
                    <a:p>
                      <a:pPr algn="ctr"/>
                      <a:r>
                        <a:rPr lang="en-US" altLang="zh-TW" sz="1800" dirty="0"/>
                        <a:t>1</a:t>
                      </a:r>
                      <a:endParaRPr lang="zh-TW" altLang="en-US" sz="1800" dirty="0"/>
                    </a:p>
                  </a:txBody>
                  <a:tcPr marL="91430" marR="91430" marT="45736" marB="45736">
                    <a:solidFill>
                      <a:schemeClr val="bg1">
                        <a:lumMod val="95000"/>
                      </a:schemeClr>
                    </a:solidFill>
                  </a:tcPr>
                </a:tc>
                <a:tc>
                  <a:txBody>
                    <a:bodyPr/>
                    <a:lstStyle/>
                    <a:p>
                      <a:pPr algn="ctr"/>
                      <a:r>
                        <a:rPr lang="en-US" altLang="zh-TW" sz="1800" dirty="0"/>
                        <a:t>Peter</a:t>
                      </a:r>
                      <a:endParaRPr lang="zh-TW" altLang="en-US" sz="1800" dirty="0"/>
                    </a:p>
                  </a:txBody>
                  <a:tcPr marL="91430" marR="91430" marT="45736" marB="45736">
                    <a:solidFill>
                      <a:schemeClr val="bg1">
                        <a:lumMod val="95000"/>
                      </a:schemeClr>
                    </a:solidFill>
                  </a:tcPr>
                </a:tc>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22</a:t>
                      </a:r>
                      <a:endParaRPr lang="zh-TW" altLang="en-US" sz="1800" dirty="0"/>
                    </a:p>
                  </a:txBody>
                  <a:tcPr marL="91430" marR="91430" marT="45736" marB="45736">
                    <a:solidFill>
                      <a:schemeClr val="bg1">
                        <a:lumMod val="95000"/>
                      </a:schemeClr>
                    </a:solidFill>
                  </a:tcPr>
                </a:tc>
                <a:extLst>
                  <a:ext uri="{0D108BD9-81ED-4DB2-BD59-A6C34878D82A}">
                    <a16:rowId xmlns:a16="http://schemas.microsoft.com/office/drawing/2014/main" val="10001"/>
                  </a:ext>
                </a:extLst>
              </a:tr>
              <a:tr h="370968">
                <a:tc>
                  <a:txBody>
                    <a:bodyPr/>
                    <a:lstStyle/>
                    <a:p>
                      <a:pPr algn="ctr"/>
                      <a:r>
                        <a:rPr lang="en-US" altLang="zh-TW" sz="1800" dirty="0"/>
                        <a:t>2</a:t>
                      </a:r>
                      <a:endParaRPr lang="zh-TW" altLang="en-US" sz="1800" dirty="0"/>
                    </a:p>
                  </a:txBody>
                  <a:tcPr marL="91430" marR="91430" marT="45736" marB="45736">
                    <a:solidFill>
                      <a:schemeClr val="bg1">
                        <a:lumMod val="95000"/>
                      </a:schemeClr>
                    </a:solidFill>
                  </a:tcPr>
                </a:tc>
                <a:tc>
                  <a:txBody>
                    <a:bodyPr/>
                    <a:lstStyle/>
                    <a:p>
                      <a:pPr algn="ctr"/>
                      <a:r>
                        <a:rPr lang="en-US" altLang="zh-TW" sz="1800" dirty="0"/>
                        <a:t>John</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20</a:t>
                      </a:r>
                      <a:endParaRPr lang="zh-TW" altLang="en-US" sz="1800" dirty="0"/>
                    </a:p>
                  </a:txBody>
                  <a:tcPr marL="91430" marR="91430" marT="45736" marB="45736">
                    <a:solidFill>
                      <a:schemeClr val="bg1">
                        <a:lumMod val="95000"/>
                      </a:schemeClr>
                    </a:solidFill>
                  </a:tcPr>
                </a:tc>
                <a:extLst>
                  <a:ext uri="{0D108BD9-81ED-4DB2-BD59-A6C34878D82A}">
                    <a16:rowId xmlns:a16="http://schemas.microsoft.com/office/drawing/2014/main" val="10002"/>
                  </a:ext>
                </a:extLst>
              </a:tr>
              <a:tr h="365886">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Mary</a:t>
                      </a:r>
                      <a:endParaRPr lang="zh-TW" altLang="en-US" sz="1800" dirty="0"/>
                    </a:p>
                  </a:txBody>
                  <a:tcPr marL="91430" marR="91430" marT="45736" marB="45736">
                    <a:solidFill>
                      <a:schemeClr val="bg1">
                        <a:lumMod val="95000"/>
                      </a:schemeClr>
                    </a:solidFill>
                  </a:tcPr>
                </a:tc>
                <a:tc>
                  <a:txBody>
                    <a:bodyPr/>
                    <a:lstStyle/>
                    <a:p>
                      <a:pPr algn="ctr"/>
                      <a:r>
                        <a:rPr lang="en-US" altLang="zh-TW" sz="1800" dirty="0"/>
                        <a:t>4</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21</a:t>
                      </a:r>
                    </a:p>
                  </a:txBody>
                  <a:tcPr marL="91430" marR="91430" marT="45736" marB="45736">
                    <a:solidFill>
                      <a:schemeClr val="bg1">
                        <a:lumMod val="95000"/>
                      </a:schemeClr>
                    </a:solidFill>
                  </a:tcPr>
                </a:tc>
                <a:extLst>
                  <a:ext uri="{0D108BD9-81ED-4DB2-BD59-A6C34878D82A}">
                    <a16:rowId xmlns:a16="http://schemas.microsoft.com/office/drawing/2014/main" val="10003"/>
                  </a:ext>
                </a:extLst>
              </a:tr>
              <a:tr h="365886">
                <a:tc>
                  <a:txBody>
                    <a:bodyPr/>
                    <a:lstStyle/>
                    <a:p>
                      <a:pPr algn="ctr"/>
                      <a:r>
                        <a:rPr lang="en-US" altLang="zh-TW" sz="1800" dirty="0"/>
                        <a:t>4</a:t>
                      </a:r>
                      <a:endParaRPr lang="zh-TW" altLang="en-US" sz="1800" dirty="0"/>
                    </a:p>
                  </a:txBody>
                  <a:tcPr marL="91430" marR="91430" marT="45736" marB="45736">
                    <a:solidFill>
                      <a:schemeClr val="bg1">
                        <a:lumMod val="95000"/>
                      </a:schemeClr>
                    </a:solidFill>
                  </a:tcPr>
                </a:tc>
                <a:tc>
                  <a:txBody>
                    <a:bodyPr/>
                    <a:lstStyle/>
                    <a:p>
                      <a:pPr algn="ctr"/>
                      <a:r>
                        <a:rPr lang="en-US" altLang="zh-TW" sz="1800" dirty="0"/>
                        <a:t>David</a:t>
                      </a:r>
                      <a:endParaRPr lang="zh-TW" altLang="en-US" sz="1800" dirty="0"/>
                    </a:p>
                  </a:txBody>
                  <a:tcPr marL="91430" marR="91430" marT="45736" marB="45736">
                    <a:solidFill>
                      <a:schemeClr val="bg1">
                        <a:lumMod val="95000"/>
                      </a:schemeClr>
                    </a:solidFill>
                  </a:tcPr>
                </a:tc>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22</a:t>
                      </a:r>
                    </a:p>
                  </a:txBody>
                  <a:tcPr marL="91430" marR="91430" marT="45736" marB="45736">
                    <a:solidFill>
                      <a:schemeClr val="bg1">
                        <a:lumMod val="95000"/>
                      </a:schemeClr>
                    </a:solidFill>
                  </a:tcPr>
                </a:tc>
                <a:extLst>
                  <a:ext uri="{0D108BD9-81ED-4DB2-BD59-A6C34878D82A}">
                    <a16:rowId xmlns:a16="http://schemas.microsoft.com/office/drawing/2014/main" val="10004"/>
                  </a:ext>
                </a:extLst>
              </a:tr>
            </a:tbl>
          </a:graphicData>
        </a:graphic>
      </p:graphicFrame>
      <p:sp>
        <p:nvSpPr>
          <p:cNvPr id="12" name="Text Box 408"/>
          <p:cNvSpPr txBox="1">
            <a:spLocks noChangeArrowheads="1"/>
          </p:cNvSpPr>
          <p:nvPr/>
        </p:nvSpPr>
        <p:spPr bwMode="auto">
          <a:xfrm>
            <a:off x="2963764" y="3467196"/>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
        <p:nvSpPr>
          <p:cNvPr id="15" name="Text Box 408"/>
          <p:cNvSpPr txBox="1">
            <a:spLocks noChangeArrowheads="1"/>
          </p:cNvSpPr>
          <p:nvPr/>
        </p:nvSpPr>
        <p:spPr bwMode="auto">
          <a:xfrm>
            <a:off x="2963764" y="5407931"/>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S2</a:t>
            </a:r>
          </a:p>
        </p:txBody>
      </p:sp>
      <p:sp>
        <p:nvSpPr>
          <p:cNvPr id="3" name="Rectangle 2"/>
          <p:cNvSpPr/>
          <p:nvPr/>
        </p:nvSpPr>
        <p:spPr>
          <a:xfrm>
            <a:off x="10298450" y="2538020"/>
            <a:ext cx="914033" cy="369332"/>
          </a:xfrm>
          <a:prstGeom prst="rect">
            <a:avLst/>
          </a:prstGeom>
        </p:spPr>
        <p:txBody>
          <a:bodyPr wrap="none">
            <a:spAutoFit/>
          </a:bodyPr>
          <a:lstStyle/>
          <a:p>
            <a:pPr eaLnBrk="1" hangingPunct="1"/>
            <a:r>
              <a:rPr lang="en-US" altLang="zh-TW" dirty="0">
                <a:sym typeface="Symbol" pitchFamily="18" charset="2"/>
              </a:rPr>
              <a:t>S1 </a:t>
            </a:r>
            <a:r>
              <a:rPr lang="en-US" altLang="zh-TW" b="1" dirty="0">
                <a:sym typeface="Symbol" pitchFamily="18" charset="2"/>
              </a:rPr>
              <a:t></a:t>
            </a:r>
            <a:r>
              <a:rPr lang="en-US" altLang="zh-TW" dirty="0">
                <a:sym typeface="Symbol" pitchFamily="18" charset="2"/>
              </a:rPr>
              <a:t> S2</a:t>
            </a:r>
            <a:endParaRPr lang="zh-TW" altLang="en-US" i="1" dirty="0">
              <a:solidFill>
                <a:srgbClr val="C00000"/>
              </a:solidFill>
            </a:endParaRPr>
          </a:p>
        </p:txBody>
      </p:sp>
      <p:graphicFrame>
        <p:nvGraphicFramePr>
          <p:cNvPr id="16" name="表格 9"/>
          <p:cNvGraphicFramePr>
            <a:graphicFrameLocks noGrp="1"/>
          </p:cNvGraphicFramePr>
          <p:nvPr/>
        </p:nvGraphicFramePr>
        <p:xfrm>
          <a:off x="6751255" y="4001084"/>
          <a:ext cx="3455988" cy="741364"/>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682">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a16="http://schemas.microsoft.com/office/drawing/2014/main" val="10000"/>
                  </a:ext>
                </a:extLst>
              </a:tr>
              <a:tr h="370682">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10291341" y="4187100"/>
            <a:ext cx="864339" cy="369332"/>
          </a:xfrm>
          <a:prstGeom prst="rect">
            <a:avLst/>
          </a:prstGeom>
        </p:spPr>
        <p:txBody>
          <a:bodyPr wrap="none">
            <a:spAutoFit/>
          </a:bodyPr>
          <a:lstStyle/>
          <a:p>
            <a:r>
              <a:rPr lang="en-US" altLang="zh-TW" dirty="0"/>
              <a:t>S1 </a:t>
            </a:r>
            <a:r>
              <a:rPr lang="en-US" altLang="zh-CN" dirty="0">
                <a:latin typeface="Arial" charset="0"/>
                <a:sym typeface="Symbol" pitchFamily="18" charset="2"/>
              </a:rPr>
              <a:t>–</a:t>
            </a:r>
            <a:r>
              <a:rPr lang="en-US" altLang="zh-TW" dirty="0">
                <a:sym typeface="Symbol" pitchFamily="18" charset="2"/>
              </a:rPr>
              <a:t> S2</a:t>
            </a:r>
          </a:p>
        </p:txBody>
      </p:sp>
      <p:graphicFrame>
        <p:nvGraphicFramePr>
          <p:cNvPr id="17" name="表格 7"/>
          <p:cNvGraphicFramePr>
            <a:graphicFrameLocks noGrp="1"/>
          </p:cNvGraphicFramePr>
          <p:nvPr/>
        </p:nvGraphicFramePr>
        <p:xfrm>
          <a:off x="6751255" y="5171137"/>
          <a:ext cx="3455988" cy="1112838"/>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7">
                  <a:extLst>
                    <a:ext uri="{9D8B030D-6E8A-4147-A177-3AD203B41FA5}">
                      <a16:colId xmlns:a16="http://schemas.microsoft.com/office/drawing/2014/main" val="20003"/>
                    </a:ext>
                  </a:extLst>
                </a:gridCol>
              </a:tblGrid>
              <a:tr h="370946">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3" marB="45733">
                    <a:solidFill>
                      <a:schemeClr val="tx1">
                        <a:lumMod val="75000"/>
                        <a:lumOff val="25000"/>
                      </a:schemeClr>
                    </a:solidFill>
                  </a:tcPr>
                </a:tc>
                <a:extLst>
                  <a:ext uri="{0D108BD9-81ED-4DB2-BD59-A6C34878D82A}">
                    <a16:rowId xmlns:a16="http://schemas.microsoft.com/office/drawing/2014/main" val="10000"/>
                  </a:ext>
                </a:extLst>
              </a:tr>
              <a:tr h="370946">
                <a:tc>
                  <a:txBody>
                    <a:bodyPr/>
                    <a:lstStyle/>
                    <a:p>
                      <a:pPr algn="ctr"/>
                      <a:r>
                        <a:rPr lang="en-US" altLang="zh-TW" sz="1800" dirty="0"/>
                        <a:t>2</a:t>
                      </a:r>
                      <a:endParaRPr lang="zh-TW" altLang="en-US" sz="1800" dirty="0"/>
                    </a:p>
                  </a:txBody>
                  <a:tcPr marL="91430" marR="91430" marT="45733" marB="45733">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John</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20</a:t>
                      </a:r>
                      <a:endParaRPr lang="zh-TW" altLang="en-US" sz="1800" dirty="0"/>
                    </a:p>
                  </a:txBody>
                  <a:tcPr marL="91430" marR="91430" marT="45733" marB="45733">
                    <a:solidFill>
                      <a:schemeClr val="bg1">
                        <a:lumMod val="95000"/>
                      </a:schemeClr>
                    </a:solidFill>
                  </a:tcPr>
                </a:tc>
                <a:extLst>
                  <a:ext uri="{0D108BD9-81ED-4DB2-BD59-A6C34878D82A}">
                    <a16:rowId xmlns:a16="http://schemas.microsoft.com/office/drawing/2014/main" val="10001"/>
                  </a:ext>
                </a:extLst>
              </a:tr>
              <a:tr h="370946">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Mary</a:t>
                      </a:r>
                      <a:endParaRPr lang="zh-TW" altLang="en-US" sz="1800" dirty="0"/>
                    </a:p>
                  </a:txBody>
                  <a:tcPr marL="91430" marR="91430" marT="45733" marB="45733">
                    <a:solidFill>
                      <a:schemeClr val="bg1">
                        <a:lumMod val="95000"/>
                      </a:schemeClr>
                    </a:solidFill>
                  </a:tcPr>
                </a:tc>
                <a:tc>
                  <a:txBody>
                    <a:bodyPr/>
                    <a:lstStyle/>
                    <a:p>
                      <a:pPr algn="ctr"/>
                      <a:r>
                        <a:rPr lang="en-US" altLang="zh-TW" sz="1800" dirty="0"/>
                        <a:t>4</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21</a:t>
                      </a:r>
                      <a:endParaRPr lang="zh-TW" altLang="en-US" sz="1800" dirty="0"/>
                    </a:p>
                  </a:txBody>
                  <a:tcPr marL="91430" marR="91430" marT="45733" marB="45733">
                    <a:solidFill>
                      <a:schemeClr val="bg1">
                        <a:lumMod val="95000"/>
                      </a:schemeClr>
                    </a:solidFill>
                  </a:tcPr>
                </a:tc>
                <a:extLst>
                  <a:ext uri="{0D108BD9-81ED-4DB2-BD59-A6C34878D82A}">
                    <a16:rowId xmlns:a16="http://schemas.microsoft.com/office/drawing/2014/main" val="10002"/>
                  </a:ext>
                </a:extLst>
              </a:tr>
            </a:tbl>
          </a:graphicData>
        </a:graphic>
      </p:graphicFrame>
      <p:sp>
        <p:nvSpPr>
          <p:cNvPr id="9" name="Rectangle 8"/>
          <p:cNvSpPr/>
          <p:nvPr/>
        </p:nvSpPr>
        <p:spPr>
          <a:xfrm>
            <a:off x="10298450" y="5472268"/>
            <a:ext cx="914033" cy="369332"/>
          </a:xfrm>
          <a:prstGeom prst="rect">
            <a:avLst/>
          </a:prstGeom>
        </p:spPr>
        <p:txBody>
          <a:bodyPr wrap="none">
            <a:spAutoFit/>
          </a:bodyPr>
          <a:lstStyle/>
          <a:p>
            <a:pPr eaLnBrk="1" hangingPunct="1"/>
            <a:r>
              <a:rPr lang="en-US" altLang="zh-TW" dirty="0"/>
              <a:t>S1 </a:t>
            </a:r>
            <a:r>
              <a:rPr lang="en-US" altLang="zh-TW" b="1" dirty="0">
                <a:sym typeface="Symbol" pitchFamily="18" charset="2"/>
              </a:rPr>
              <a:t></a:t>
            </a:r>
            <a:r>
              <a:rPr lang="en-US" altLang="zh-TW" dirty="0">
                <a:sym typeface="Symbol" pitchFamily="18" charset="2"/>
              </a:rPr>
              <a:t> S2</a:t>
            </a:r>
          </a:p>
        </p:txBody>
      </p:sp>
      <p:sp>
        <p:nvSpPr>
          <p:cNvPr id="19" name="圓角矩形 18"/>
          <p:cNvSpPr/>
          <p:nvPr/>
        </p:nvSpPr>
        <p:spPr>
          <a:xfrm>
            <a:off x="2018160" y="5743401"/>
            <a:ext cx="4320480" cy="539750"/>
          </a:xfrm>
          <a:prstGeom prst="roundRect">
            <a:avLst/>
          </a:prstGeom>
          <a:solidFill>
            <a:schemeClr val="accent1">
              <a:lumMod val="20000"/>
              <a:lumOff val="8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solidFill>
                  <a:schemeClr val="tx1"/>
                </a:solidFill>
                <a:sym typeface="Symbol" pitchFamily="18" charset="2"/>
              </a:rPr>
              <a:t>S1  S2 = S1 – (S1 – S2)</a:t>
            </a:r>
          </a:p>
        </p:txBody>
      </p:sp>
      <p:sp>
        <p:nvSpPr>
          <p:cNvPr id="20" name="投影片編號版面配置區 19">
            <a:extLst>
              <a:ext uri="{FF2B5EF4-FFF2-40B4-BE49-F238E27FC236}">
                <a16:creationId xmlns:a16="http://schemas.microsoft.com/office/drawing/2014/main" id="{A20A85BF-BB2A-824C-8704-B7E6FC2307C1}"/>
              </a:ext>
            </a:extLst>
          </p:cNvPr>
          <p:cNvSpPr>
            <a:spLocks noGrp="1"/>
          </p:cNvSpPr>
          <p:nvPr>
            <p:ph type="sldNum" sz="quarter" idx="12"/>
          </p:nvPr>
        </p:nvSpPr>
        <p:spPr>
          <a:xfrm>
            <a:off x="9900458" y="6459785"/>
            <a:ext cx="1312025" cy="365125"/>
          </a:xfrm>
        </p:spPr>
        <p:txBody>
          <a:bodyPr/>
          <a:lstStyle/>
          <a:p>
            <a:pPr>
              <a:defRPr/>
            </a:pPr>
            <a:fld id="{AA63E7FF-B5B5-4906-89CE-F5D014EF42BE}" type="slidenum">
              <a:rPr lang="zh-TW" altLang="en-US" smtClean="0"/>
              <a:pPr>
                <a:defRPr/>
              </a:pPr>
              <a:t>8</a:t>
            </a:fld>
            <a:endParaRPr lang="zh-TW" altLang="en-US" dirty="0"/>
          </a:p>
        </p:txBody>
      </p:sp>
    </p:spTree>
    <p:extLst>
      <p:ext uri="{BB962C8B-B14F-4D97-AF65-F5344CB8AC3E}">
        <p14:creationId xmlns:p14="http://schemas.microsoft.com/office/powerpoint/2010/main" val="161813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2"/>
          <p:cNvSpPr>
            <a:spLocks noGrp="1"/>
          </p:cNvSpPr>
          <p:nvPr>
            <p:ph idx="1"/>
          </p:nvPr>
        </p:nvSpPr>
        <p:spPr>
          <a:xfrm>
            <a:off x="1181719" y="1922890"/>
            <a:ext cx="8229600" cy="4525963"/>
          </a:xfrm>
        </p:spPr>
        <p:txBody>
          <a:bodyPr>
            <a:normAutofit/>
          </a:bodyPr>
          <a:lstStyle/>
          <a:p>
            <a:r>
              <a:rPr lang="en-US" altLang="zh-TW" sz="2400" dirty="0"/>
              <a:t>R3 := R1 × R2</a:t>
            </a:r>
          </a:p>
          <a:p>
            <a:pPr lvl="1" eaLnBrk="1" hangingPunct="1"/>
            <a:r>
              <a:rPr lang="en-US" altLang="zh-CN" sz="2400" dirty="0"/>
              <a:t>Pair each tuple </a:t>
            </a:r>
            <a:r>
              <a:rPr lang="en-US" altLang="zh-CN" sz="2400" dirty="0">
                <a:solidFill>
                  <a:schemeClr val="accent2"/>
                </a:solidFill>
              </a:rPr>
              <a:t>t1</a:t>
            </a:r>
            <a:r>
              <a:rPr lang="en-US" altLang="zh-CN" sz="2400" dirty="0"/>
              <a:t> of R1 with each tuple </a:t>
            </a:r>
            <a:r>
              <a:rPr lang="en-US" altLang="zh-CN" sz="2400" dirty="0">
                <a:solidFill>
                  <a:schemeClr val="accent2"/>
                </a:solidFill>
              </a:rPr>
              <a:t>t2</a:t>
            </a:r>
            <a:r>
              <a:rPr lang="en-US" altLang="zh-CN" sz="2400" dirty="0"/>
              <a:t> of R2.</a:t>
            </a:r>
          </a:p>
          <a:p>
            <a:pPr lvl="1" eaLnBrk="1" hangingPunct="1"/>
            <a:r>
              <a:rPr lang="en-US" altLang="zh-CN" sz="2400" dirty="0"/>
              <a:t>Concatenation </a:t>
            </a:r>
            <a:r>
              <a:rPr lang="en-US" altLang="zh-CN" sz="2400" dirty="0">
                <a:solidFill>
                  <a:schemeClr val="accent2"/>
                </a:solidFill>
              </a:rPr>
              <a:t>t1t2</a:t>
            </a:r>
            <a:r>
              <a:rPr lang="en-US" altLang="zh-CN" sz="2400" dirty="0"/>
              <a:t> is a tuple of R3.</a:t>
            </a:r>
          </a:p>
          <a:p>
            <a:pPr eaLnBrk="1" hangingPunct="1"/>
            <a:r>
              <a:rPr lang="en-US" altLang="zh-TW" sz="2400" dirty="0"/>
              <a:t>Example: R1 X R2</a:t>
            </a:r>
            <a:endParaRPr lang="zh-TW" altLang="en-US" sz="2400" dirty="0"/>
          </a:p>
        </p:txBody>
      </p:sp>
      <p:sp>
        <p:nvSpPr>
          <p:cNvPr id="10242" name="標題 1"/>
          <p:cNvSpPr>
            <a:spLocks noGrp="1"/>
          </p:cNvSpPr>
          <p:nvPr>
            <p:ph type="title"/>
          </p:nvPr>
        </p:nvSpPr>
        <p:spPr/>
        <p:txBody>
          <a:bodyPr/>
          <a:lstStyle/>
          <a:p>
            <a:pPr eaLnBrk="1" hangingPunct="1"/>
            <a:r>
              <a:rPr lang="en-US" altLang="zh-TW" b="1" dirty="0"/>
              <a:t>Cartesian Product (</a:t>
            </a:r>
            <a:r>
              <a:rPr lang="en-US" altLang="zh-TW" dirty="0"/>
              <a:t>×</a:t>
            </a:r>
            <a:r>
              <a:rPr lang="en-US" altLang="zh-TW" b="1" dirty="0"/>
              <a:t>)</a:t>
            </a:r>
            <a:endParaRPr lang="zh-TW"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761607077"/>
              </p:ext>
            </p:extLst>
          </p:nvPr>
        </p:nvGraphicFramePr>
        <p:xfrm>
          <a:off x="3896531" y="3429000"/>
          <a:ext cx="1728788" cy="1112838"/>
        </p:xfrm>
        <a:graphic>
          <a:graphicData uri="http://schemas.openxmlformats.org/drawingml/2006/table">
            <a:tbl>
              <a:tblPr firstRow="1" bandRow="1">
                <a:tableStyleId>{5940675A-B579-460E-94D1-54222C63F5DA}</a:tableStyleId>
              </a:tblPr>
              <a:tblGrid>
                <a:gridCol w="864393">
                  <a:extLst>
                    <a:ext uri="{9D8B030D-6E8A-4147-A177-3AD203B41FA5}">
                      <a16:colId xmlns:a16="http://schemas.microsoft.com/office/drawing/2014/main" val="20000"/>
                    </a:ext>
                  </a:extLst>
                </a:gridCol>
                <a:gridCol w="864395">
                  <a:extLst>
                    <a:ext uri="{9D8B030D-6E8A-4147-A177-3AD203B41FA5}">
                      <a16:colId xmlns:a16="http://schemas.microsoft.com/office/drawing/2014/main" val="20001"/>
                    </a:ext>
                  </a:extLst>
                </a:gridCol>
              </a:tblGrid>
              <a:tr h="370946">
                <a:tc>
                  <a:txBody>
                    <a:bodyPr/>
                    <a:lstStyle/>
                    <a:p>
                      <a:pPr algn="ctr"/>
                      <a:r>
                        <a:rPr lang="en-US" altLang="zh-TW" sz="1800" dirty="0">
                          <a:solidFill>
                            <a:schemeClr val="bg1"/>
                          </a:solidFill>
                        </a:rPr>
                        <a:t>A</a:t>
                      </a:r>
                      <a:endParaRPr lang="zh-TW" altLang="en-US" sz="1800" dirty="0">
                        <a:solidFill>
                          <a:schemeClr val="bg1"/>
                        </a:solidFill>
                      </a:endParaRPr>
                    </a:p>
                  </a:txBody>
                  <a:tcPr marL="91472" marR="91472" marT="45733" marB="45733">
                    <a:solidFill>
                      <a:schemeClr val="accent2">
                        <a:lumMod val="75000"/>
                      </a:schemeClr>
                    </a:solidFill>
                  </a:tcPr>
                </a:tc>
                <a:tc>
                  <a:txBody>
                    <a:bodyPr/>
                    <a:lstStyle/>
                    <a:p>
                      <a:pPr algn="ctr"/>
                      <a:r>
                        <a:rPr lang="en-US" altLang="zh-TW" sz="1800" dirty="0">
                          <a:solidFill>
                            <a:schemeClr val="bg1"/>
                          </a:solidFill>
                        </a:rPr>
                        <a:t>B</a:t>
                      </a:r>
                      <a:endParaRPr lang="zh-TW" altLang="en-US" sz="1800" dirty="0">
                        <a:solidFill>
                          <a:schemeClr val="bg1"/>
                        </a:solidFill>
                      </a:endParaRPr>
                    </a:p>
                  </a:txBody>
                  <a:tcPr marL="91472" marR="91472" marT="45733" marB="45733">
                    <a:solidFill>
                      <a:schemeClr val="accent2">
                        <a:lumMod val="75000"/>
                      </a:schemeClr>
                    </a:solidFill>
                  </a:tcPr>
                </a:tc>
                <a:extLst>
                  <a:ext uri="{0D108BD9-81ED-4DB2-BD59-A6C34878D82A}">
                    <a16:rowId xmlns:a16="http://schemas.microsoft.com/office/drawing/2014/main" val="10000"/>
                  </a:ext>
                </a:extLst>
              </a:tr>
              <a:tr h="370946">
                <a:tc>
                  <a:txBody>
                    <a:bodyPr/>
                    <a:lstStyle/>
                    <a:p>
                      <a:pPr algn="ctr"/>
                      <a:r>
                        <a:rPr lang="en-US" altLang="zh-TW" sz="1800" dirty="0"/>
                        <a:t>a1</a:t>
                      </a:r>
                      <a:endParaRPr lang="zh-TW" altLang="en-US" sz="1800" dirty="0"/>
                    </a:p>
                  </a:txBody>
                  <a:tcPr marL="91472" marR="91472" marT="45733" marB="45733">
                    <a:solidFill>
                      <a:schemeClr val="accent2">
                        <a:lumMod val="20000"/>
                        <a:lumOff val="80000"/>
                      </a:schemeClr>
                    </a:solidFill>
                  </a:tcPr>
                </a:tc>
                <a:tc>
                  <a:txBody>
                    <a:bodyPr/>
                    <a:lstStyle/>
                    <a:p>
                      <a:pPr algn="ctr"/>
                      <a:r>
                        <a:rPr lang="en-US" altLang="zh-TW" sz="1800" dirty="0"/>
                        <a:t>b1</a:t>
                      </a:r>
                      <a:endParaRPr lang="zh-TW" altLang="en-US" sz="1800" dirty="0"/>
                    </a:p>
                  </a:txBody>
                  <a:tcPr marL="91472" marR="91472" marT="45733" marB="45733">
                    <a:solidFill>
                      <a:schemeClr val="accent2">
                        <a:lumMod val="20000"/>
                        <a:lumOff val="80000"/>
                      </a:schemeClr>
                    </a:solidFill>
                  </a:tcPr>
                </a:tc>
                <a:extLst>
                  <a:ext uri="{0D108BD9-81ED-4DB2-BD59-A6C34878D82A}">
                    <a16:rowId xmlns:a16="http://schemas.microsoft.com/office/drawing/2014/main" val="10001"/>
                  </a:ext>
                </a:extLst>
              </a:tr>
              <a:tr h="370946">
                <a:tc>
                  <a:txBody>
                    <a:bodyPr/>
                    <a:lstStyle/>
                    <a:p>
                      <a:pPr algn="ctr"/>
                      <a:r>
                        <a:rPr lang="en-US" altLang="zh-TW" sz="1800" dirty="0"/>
                        <a:t>a2</a:t>
                      </a:r>
                      <a:endParaRPr lang="zh-TW" altLang="en-US" sz="1800" dirty="0"/>
                    </a:p>
                  </a:txBody>
                  <a:tcPr marL="91472" marR="91472" marT="45733" marB="45733">
                    <a:solidFill>
                      <a:schemeClr val="accent2">
                        <a:lumMod val="40000"/>
                        <a:lumOff val="60000"/>
                      </a:schemeClr>
                    </a:solidFill>
                  </a:tcPr>
                </a:tc>
                <a:tc>
                  <a:txBody>
                    <a:bodyPr/>
                    <a:lstStyle/>
                    <a:p>
                      <a:pPr algn="ctr"/>
                      <a:r>
                        <a:rPr lang="en-US" altLang="zh-TW" sz="1800" dirty="0"/>
                        <a:t>b2</a:t>
                      </a:r>
                      <a:endParaRPr lang="zh-TW" altLang="en-US" sz="1800" dirty="0"/>
                    </a:p>
                  </a:txBody>
                  <a:tcPr marL="91472" marR="91472" marT="45733" marB="45733">
                    <a:solidFill>
                      <a:schemeClr val="accent2">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76139462"/>
              </p:ext>
            </p:extLst>
          </p:nvPr>
        </p:nvGraphicFramePr>
        <p:xfrm>
          <a:off x="3896531" y="4858262"/>
          <a:ext cx="1728788" cy="1112838"/>
        </p:xfrm>
        <a:graphic>
          <a:graphicData uri="http://schemas.openxmlformats.org/drawingml/2006/table">
            <a:tbl>
              <a:tblPr firstRow="1" bandRow="1">
                <a:tableStyleId>{5940675A-B579-460E-94D1-54222C63F5DA}</a:tableStyleId>
              </a:tblPr>
              <a:tblGrid>
                <a:gridCol w="864393">
                  <a:extLst>
                    <a:ext uri="{9D8B030D-6E8A-4147-A177-3AD203B41FA5}">
                      <a16:colId xmlns:a16="http://schemas.microsoft.com/office/drawing/2014/main" val="20000"/>
                    </a:ext>
                  </a:extLst>
                </a:gridCol>
                <a:gridCol w="864395">
                  <a:extLst>
                    <a:ext uri="{9D8B030D-6E8A-4147-A177-3AD203B41FA5}">
                      <a16:colId xmlns:a16="http://schemas.microsoft.com/office/drawing/2014/main" val="20001"/>
                    </a:ext>
                  </a:extLst>
                </a:gridCol>
              </a:tblGrid>
              <a:tr h="370946">
                <a:tc>
                  <a:txBody>
                    <a:bodyPr/>
                    <a:lstStyle/>
                    <a:p>
                      <a:pPr algn="ctr"/>
                      <a:r>
                        <a:rPr lang="en-US" altLang="zh-TW" sz="1800" dirty="0">
                          <a:solidFill>
                            <a:schemeClr val="bg1"/>
                          </a:solidFill>
                        </a:rPr>
                        <a:t>B</a:t>
                      </a:r>
                      <a:endParaRPr lang="zh-TW" altLang="en-US" sz="1800" dirty="0">
                        <a:solidFill>
                          <a:schemeClr val="bg1"/>
                        </a:solidFill>
                      </a:endParaRPr>
                    </a:p>
                  </a:txBody>
                  <a:tcPr marL="91472" marR="91472" marT="45733" marB="45733">
                    <a:solidFill>
                      <a:schemeClr val="accent3">
                        <a:lumMod val="50000"/>
                      </a:schemeClr>
                    </a:solidFill>
                  </a:tcPr>
                </a:tc>
                <a:tc>
                  <a:txBody>
                    <a:bodyPr/>
                    <a:lstStyle/>
                    <a:p>
                      <a:pPr algn="ctr"/>
                      <a:r>
                        <a:rPr lang="en-US" altLang="zh-TW" sz="1800" dirty="0">
                          <a:solidFill>
                            <a:schemeClr val="bg1"/>
                          </a:solidFill>
                        </a:rPr>
                        <a:t>C</a:t>
                      </a:r>
                      <a:endParaRPr lang="zh-TW" altLang="en-US" sz="1800" dirty="0">
                        <a:solidFill>
                          <a:schemeClr val="bg1"/>
                        </a:solidFill>
                      </a:endParaRPr>
                    </a:p>
                  </a:txBody>
                  <a:tcPr marL="91472" marR="91472" marT="45733" marB="45733">
                    <a:solidFill>
                      <a:schemeClr val="accent3">
                        <a:lumMod val="50000"/>
                      </a:schemeClr>
                    </a:solidFill>
                  </a:tcPr>
                </a:tc>
                <a:extLst>
                  <a:ext uri="{0D108BD9-81ED-4DB2-BD59-A6C34878D82A}">
                    <a16:rowId xmlns:a16="http://schemas.microsoft.com/office/drawing/2014/main" val="10000"/>
                  </a:ext>
                </a:extLst>
              </a:tr>
              <a:tr h="370946">
                <a:tc>
                  <a:txBody>
                    <a:bodyPr/>
                    <a:lstStyle/>
                    <a:p>
                      <a:pPr algn="ctr"/>
                      <a:r>
                        <a:rPr lang="en-US" altLang="zh-TW" sz="1800" dirty="0"/>
                        <a:t>b1</a:t>
                      </a:r>
                      <a:endParaRPr lang="zh-TW" altLang="en-US" sz="1800" dirty="0"/>
                    </a:p>
                  </a:txBody>
                  <a:tcPr marL="91472" marR="91472" marT="45733" marB="45733">
                    <a:solidFill>
                      <a:schemeClr val="accent3">
                        <a:lumMod val="20000"/>
                        <a:lumOff val="80000"/>
                      </a:schemeClr>
                    </a:solidFill>
                  </a:tcPr>
                </a:tc>
                <a:tc>
                  <a:txBody>
                    <a:bodyPr/>
                    <a:lstStyle/>
                    <a:p>
                      <a:pPr algn="ctr"/>
                      <a:r>
                        <a:rPr lang="en-US" altLang="zh-TW" sz="1800" dirty="0"/>
                        <a:t>c1</a:t>
                      </a:r>
                      <a:endParaRPr lang="zh-TW" altLang="en-US" sz="1800" dirty="0"/>
                    </a:p>
                  </a:txBody>
                  <a:tcPr marL="91472" marR="91472" marT="45733" marB="45733">
                    <a:solidFill>
                      <a:schemeClr val="accent3">
                        <a:lumMod val="20000"/>
                        <a:lumOff val="80000"/>
                      </a:schemeClr>
                    </a:solidFill>
                  </a:tcPr>
                </a:tc>
                <a:extLst>
                  <a:ext uri="{0D108BD9-81ED-4DB2-BD59-A6C34878D82A}">
                    <a16:rowId xmlns:a16="http://schemas.microsoft.com/office/drawing/2014/main" val="10001"/>
                  </a:ext>
                </a:extLst>
              </a:tr>
              <a:tr h="370946">
                <a:tc>
                  <a:txBody>
                    <a:bodyPr/>
                    <a:lstStyle/>
                    <a:p>
                      <a:pPr algn="ctr"/>
                      <a:r>
                        <a:rPr lang="en-US" altLang="zh-TW" sz="1800" dirty="0"/>
                        <a:t>b2</a:t>
                      </a:r>
                      <a:endParaRPr lang="zh-TW" altLang="en-US" sz="1800" dirty="0"/>
                    </a:p>
                  </a:txBody>
                  <a:tcPr marL="91472" marR="91472" marT="45733" marB="45733">
                    <a:solidFill>
                      <a:schemeClr val="accent3">
                        <a:lumMod val="40000"/>
                        <a:lumOff val="60000"/>
                      </a:schemeClr>
                    </a:solidFill>
                  </a:tcPr>
                </a:tc>
                <a:tc>
                  <a:txBody>
                    <a:bodyPr/>
                    <a:lstStyle/>
                    <a:p>
                      <a:pPr algn="ctr"/>
                      <a:r>
                        <a:rPr lang="en-US" altLang="zh-TW" sz="1800" dirty="0"/>
                        <a:t>c2</a:t>
                      </a:r>
                      <a:endParaRPr lang="zh-TW" altLang="en-US" sz="1800" dirty="0"/>
                    </a:p>
                  </a:txBody>
                  <a:tcPr marL="91472" marR="91472" marT="45733" marB="45733">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80957351"/>
              </p:ext>
            </p:extLst>
          </p:nvPr>
        </p:nvGraphicFramePr>
        <p:xfrm>
          <a:off x="7273646" y="3778163"/>
          <a:ext cx="3455986" cy="1844676"/>
        </p:xfrm>
        <a:graphic>
          <a:graphicData uri="http://schemas.openxmlformats.org/drawingml/2006/table">
            <a:tbl>
              <a:tblPr firstRow="1" bandRow="1">
                <a:tableStyleId>{5940675A-B579-460E-94D1-54222C63F5DA}</a:tableStyleId>
              </a:tblPr>
              <a:tblGrid>
                <a:gridCol w="863996">
                  <a:extLst>
                    <a:ext uri="{9D8B030D-6E8A-4147-A177-3AD203B41FA5}">
                      <a16:colId xmlns:a16="http://schemas.microsoft.com/office/drawing/2014/main" val="20000"/>
                    </a:ext>
                  </a:extLst>
                </a:gridCol>
                <a:gridCol w="863997">
                  <a:extLst>
                    <a:ext uri="{9D8B030D-6E8A-4147-A177-3AD203B41FA5}">
                      <a16:colId xmlns:a16="http://schemas.microsoft.com/office/drawing/2014/main" val="20001"/>
                    </a:ext>
                  </a:extLst>
                </a:gridCol>
                <a:gridCol w="863997">
                  <a:extLst>
                    <a:ext uri="{9D8B030D-6E8A-4147-A177-3AD203B41FA5}">
                      <a16:colId xmlns:a16="http://schemas.microsoft.com/office/drawing/2014/main" val="20002"/>
                    </a:ext>
                  </a:extLst>
                </a:gridCol>
                <a:gridCol w="863996">
                  <a:extLst>
                    <a:ext uri="{9D8B030D-6E8A-4147-A177-3AD203B41FA5}">
                      <a16:colId xmlns:a16="http://schemas.microsoft.com/office/drawing/2014/main" val="20003"/>
                    </a:ext>
                  </a:extLst>
                </a:gridCol>
              </a:tblGrid>
              <a:tr h="370968">
                <a:tc>
                  <a:txBody>
                    <a:bodyPr/>
                    <a:lstStyle/>
                    <a:p>
                      <a:pPr algn="ctr"/>
                      <a:r>
                        <a:rPr lang="en-US" altLang="zh-TW" sz="1800" dirty="0">
                          <a:solidFill>
                            <a:schemeClr val="bg1"/>
                          </a:solidFill>
                        </a:rPr>
                        <a:t>R1.A</a:t>
                      </a:r>
                      <a:endParaRPr lang="zh-TW" altLang="en-US" sz="1800" dirty="0">
                        <a:solidFill>
                          <a:schemeClr val="bg1"/>
                        </a:solidFill>
                      </a:endParaRPr>
                    </a:p>
                  </a:txBody>
                  <a:tcPr marL="91430" marR="91430" marT="45736" marB="45736">
                    <a:solidFill>
                      <a:schemeClr val="accent2">
                        <a:lumMod val="75000"/>
                      </a:schemeClr>
                    </a:solidFill>
                  </a:tcPr>
                </a:tc>
                <a:tc>
                  <a:txBody>
                    <a:bodyPr/>
                    <a:lstStyle/>
                    <a:p>
                      <a:pPr algn="ctr"/>
                      <a:r>
                        <a:rPr lang="en-US" altLang="zh-TW" sz="1800" dirty="0">
                          <a:solidFill>
                            <a:schemeClr val="bg1"/>
                          </a:solidFill>
                        </a:rPr>
                        <a:t>R1.B</a:t>
                      </a:r>
                      <a:endParaRPr lang="zh-TW" altLang="en-US" sz="1800" dirty="0">
                        <a:solidFill>
                          <a:schemeClr val="bg1"/>
                        </a:solidFill>
                      </a:endParaRPr>
                    </a:p>
                  </a:txBody>
                  <a:tcPr marL="91430" marR="91430" marT="45736" marB="45736">
                    <a:solidFill>
                      <a:schemeClr val="accent2">
                        <a:lumMod val="75000"/>
                      </a:schemeClr>
                    </a:solidFill>
                  </a:tcPr>
                </a:tc>
                <a:tc>
                  <a:txBody>
                    <a:bodyPr/>
                    <a:lstStyle/>
                    <a:p>
                      <a:pPr algn="ctr"/>
                      <a:r>
                        <a:rPr lang="en-US" altLang="zh-TW" sz="1800" dirty="0">
                          <a:solidFill>
                            <a:schemeClr val="bg1"/>
                          </a:solidFill>
                        </a:rPr>
                        <a:t>R2.B</a:t>
                      </a:r>
                      <a:endParaRPr lang="zh-TW" altLang="en-US" sz="1800" dirty="0">
                        <a:solidFill>
                          <a:schemeClr val="bg1"/>
                        </a:solidFill>
                      </a:endParaRPr>
                    </a:p>
                  </a:txBody>
                  <a:tcPr marL="91430" marR="91430" marT="45736" marB="45736">
                    <a:solidFill>
                      <a:schemeClr val="accent3">
                        <a:lumMod val="50000"/>
                      </a:schemeClr>
                    </a:solidFill>
                  </a:tcPr>
                </a:tc>
                <a:tc>
                  <a:txBody>
                    <a:bodyPr/>
                    <a:lstStyle/>
                    <a:p>
                      <a:pPr algn="ctr"/>
                      <a:r>
                        <a:rPr lang="en-US" altLang="zh-TW" sz="1800" dirty="0">
                          <a:solidFill>
                            <a:schemeClr val="bg1"/>
                          </a:solidFill>
                        </a:rPr>
                        <a:t>R2.C</a:t>
                      </a:r>
                      <a:endParaRPr lang="zh-TW" altLang="en-US" sz="1800" dirty="0">
                        <a:solidFill>
                          <a:schemeClr val="bg1"/>
                        </a:solidFill>
                      </a:endParaRPr>
                    </a:p>
                  </a:txBody>
                  <a:tcPr marL="91430" marR="91430" marT="45736" marB="45736">
                    <a:solidFill>
                      <a:schemeClr val="accent3">
                        <a:lumMod val="50000"/>
                      </a:schemeClr>
                    </a:solidFill>
                  </a:tcPr>
                </a:tc>
                <a:extLst>
                  <a:ext uri="{0D108BD9-81ED-4DB2-BD59-A6C34878D82A}">
                    <a16:rowId xmlns:a16="http://schemas.microsoft.com/office/drawing/2014/main" val="10000"/>
                  </a:ext>
                </a:extLst>
              </a:tr>
              <a:tr h="370968">
                <a:tc>
                  <a:txBody>
                    <a:bodyPr/>
                    <a:lstStyle/>
                    <a:p>
                      <a:pPr algn="ctr"/>
                      <a:r>
                        <a:rPr lang="en-US" altLang="zh-TW" sz="1800" dirty="0"/>
                        <a:t>a1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3">
                        <a:lumMod val="20000"/>
                        <a:lumOff val="80000"/>
                      </a:schemeClr>
                    </a:solidFill>
                  </a:tcPr>
                </a:tc>
                <a:tc>
                  <a:txBody>
                    <a:bodyPr/>
                    <a:lstStyle/>
                    <a:p>
                      <a:pPr algn="ctr"/>
                      <a:r>
                        <a:rPr lang="en-US" altLang="zh-TW" sz="1800" dirty="0"/>
                        <a:t>c1</a:t>
                      </a:r>
                      <a:endParaRPr lang="zh-TW" altLang="en-US" sz="1800" dirty="0"/>
                    </a:p>
                  </a:txBody>
                  <a:tcPr marL="91430" marR="91430" marT="45736" marB="45736">
                    <a:solidFill>
                      <a:schemeClr val="accent3">
                        <a:lumMod val="20000"/>
                        <a:lumOff val="80000"/>
                      </a:schemeClr>
                    </a:solidFill>
                  </a:tcPr>
                </a:tc>
                <a:extLst>
                  <a:ext uri="{0D108BD9-81ED-4DB2-BD59-A6C34878D82A}">
                    <a16:rowId xmlns:a16="http://schemas.microsoft.com/office/drawing/2014/main" val="10001"/>
                  </a:ext>
                </a:extLst>
              </a:tr>
              <a:tr h="370968">
                <a:tc>
                  <a:txBody>
                    <a:bodyPr/>
                    <a:lstStyle/>
                    <a:p>
                      <a:pPr algn="ctr"/>
                      <a:r>
                        <a:rPr lang="en-US" altLang="zh-TW" sz="1800" dirty="0"/>
                        <a:t>a1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b2</a:t>
                      </a:r>
                      <a:endParaRPr lang="zh-TW" altLang="en-US" sz="1800" dirty="0"/>
                    </a:p>
                  </a:txBody>
                  <a:tcPr marL="91430" marR="91430" marT="45736" marB="45736">
                    <a:solidFill>
                      <a:schemeClr val="accent3">
                        <a:lumMod val="40000"/>
                        <a:lumOff val="60000"/>
                      </a:schemeClr>
                    </a:solidFill>
                  </a:tcPr>
                </a:tc>
                <a:tc>
                  <a:txBody>
                    <a:bodyPr/>
                    <a:lstStyle/>
                    <a:p>
                      <a:pPr algn="ctr"/>
                      <a:r>
                        <a:rPr lang="en-US" altLang="zh-TW" sz="1800" dirty="0"/>
                        <a:t>c2</a:t>
                      </a:r>
                      <a:endParaRPr lang="zh-TW" altLang="en-US" sz="1800" dirty="0"/>
                    </a:p>
                  </a:txBody>
                  <a:tcPr marL="91430" marR="91430" marT="45736" marB="45736">
                    <a:solidFill>
                      <a:schemeClr val="accent3">
                        <a:lumMod val="40000"/>
                        <a:lumOff val="60000"/>
                      </a:schemeClr>
                    </a:solidFill>
                  </a:tcPr>
                </a:tc>
                <a:extLst>
                  <a:ext uri="{0D108BD9-81ED-4DB2-BD59-A6C34878D82A}">
                    <a16:rowId xmlns:a16="http://schemas.microsoft.com/office/drawing/2014/main" val="10002"/>
                  </a:ext>
                </a:extLst>
              </a:tr>
              <a:tr h="365886">
                <a:tc>
                  <a:txBody>
                    <a:bodyPr/>
                    <a:lstStyle/>
                    <a:p>
                      <a:pPr algn="ctr"/>
                      <a:r>
                        <a:rPr lang="en-US" altLang="zh-TW" sz="1800" dirty="0"/>
                        <a:t>a2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b1</a:t>
                      </a:r>
                      <a:endParaRPr lang="zh-TW" altLang="en-US" sz="1800" dirty="0"/>
                    </a:p>
                  </a:txBody>
                  <a:tcPr marL="91430" marR="91430" marT="45736" marB="45736">
                    <a:solidFill>
                      <a:schemeClr val="accent3">
                        <a:lumMod val="20000"/>
                        <a:lumOff val="80000"/>
                      </a:schemeClr>
                    </a:solidFill>
                  </a:tcPr>
                </a:tc>
                <a:tc>
                  <a:txBody>
                    <a:bodyPr/>
                    <a:lstStyle/>
                    <a:p>
                      <a:pPr algn="ctr"/>
                      <a:r>
                        <a:rPr lang="en-US" altLang="zh-TW" sz="1800" dirty="0"/>
                        <a:t>c1</a:t>
                      </a:r>
                    </a:p>
                  </a:txBody>
                  <a:tcPr marL="91430" marR="91430" marT="45736" marB="45736">
                    <a:solidFill>
                      <a:schemeClr val="accent3">
                        <a:lumMod val="20000"/>
                        <a:lumOff val="80000"/>
                      </a:schemeClr>
                    </a:solidFill>
                  </a:tcPr>
                </a:tc>
                <a:extLst>
                  <a:ext uri="{0D108BD9-81ED-4DB2-BD59-A6C34878D82A}">
                    <a16:rowId xmlns:a16="http://schemas.microsoft.com/office/drawing/2014/main" val="10003"/>
                  </a:ext>
                </a:extLst>
              </a:tr>
              <a:tr h="365886">
                <a:tc>
                  <a:txBody>
                    <a:bodyPr/>
                    <a:lstStyle/>
                    <a:p>
                      <a:pPr algn="ctr"/>
                      <a:r>
                        <a:rPr lang="en-US" altLang="zh-TW" sz="1800" dirty="0"/>
                        <a:t>a2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3">
                        <a:lumMod val="40000"/>
                        <a:lumOff val="60000"/>
                      </a:schemeClr>
                    </a:solidFill>
                  </a:tcPr>
                </a:tc>
                <a:tc>
                  <a:txBody>
                    <a:bodyPr/>
                    <a:lstStyle/>
                    <a:p>
                      <a:pPr algn="ctr"/>
                      <a:r>
                        <a:rPr lang="en-US" altLang="zh-TW" sz="1800" dirty="0"/>
                        <a:t>c2</a:t>
                      </a:r>
                    </a:p>
                  </a:txBody>
                  <a:tcPr marL="91430" marR="91430" marT="45736" marB="45736">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9</a:t>
            </a:fld>
            <a:endParaRPr lang="zh-TW" altLang="en-US"/>
          </a:p>
        </p:txBody>
      </p:sp>
      <p:sp>
        <p:nvSpPr>
          <p:cNvPr id="13" name="Text Box 408"/>
          <p:cNvSpPr txBox="1">
            <a:spLocks noChangeArrowheads="1"/>
          </p:cNvSpPr>
          <p:nvPr/>
        </p:nvSpPr>
        <p:spPr bwMode="auto">
          <a:xfrm>
            <a:off x="4221175" y="4504538"/>
            <a:ext cx="1079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R1</a:t>
            </a:r>
            <a:endParaRPr lang="en-US" altLang="zh-CN" sz="1800" dirty="0">
              <a:latin typeface="Arial" charset="0"/>
            </a:endParaRPr>
          </a:p>
        </p:txBody>
      </p:sp>
      <p:sp>
        <p:nvSpPr>
          <p:cNvPr id="14" name="Text Box 408"/>
          <p:cNvSpPr txBox="1">
            <a:spLocks noChangeArrowheads="1"/>
          </p:cNvSpPr>
          <p:nvPr/>
        </p:nvSpPr>
        <p:spPr bwMode="auto">
          <a:xfrm>
            <a:off x="4221175" y="5944698"/>
            <a:ext cx="1079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R2</a:t>
            </a:r>
            <a:endParaRPr lang="en-US" altLang="zh-CN" sz="1800" dirty="0">
              <a:latin typeface="Arial" charset="0"/>
            </a:endParaRPr>
          </a:p>
        </p:txBody>
      </p:sp>
      <p:sp>
        <p:nvSpPr>
          <p:cNvPr id="15" name="向右箭號 6"/>
          <p:cNvSpPr/>
          <p:nvPr/>
        </p:nvSpPr>
        <p:spPr>
          <a:xfrm rot="1274356">
            <a:off x="5839868" y="4194528"/>
            <a:ext cx="1210118" cy="29686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向右箭號 6"/>
          <p:cNvSpPr/>
          <p:nvPr/>
        </p:nvSpPr>
        <p:spPr>
          <a:xfrm rot="20512690">
            <a:off x="5818690" y="4981492"/>
            <a:ext cx="1210118" cy="29686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87595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15900</TotalTime>
  <Words>1468</Words>
  <Application>Microsoft Macintosh PowerPoint</Application>
  <PresentationFormat>Widescreen</PresentationFormat>
  <Paragraphs>483</Paragraphs>
  <Slides>21</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等线</vt:lpstr>
      <vt:lpstr>等线</vt:lpstr>
      <vt:lpstr>Arial</vt:lpstr>
      <vt:lpstr>Calibri</vt:lpstr>
      <vt:lpstr>Calibri Light</vt:lpstr>
      <vt:lpstr>Monotype Sorts</vt:lpstr>
      <vt:lpstr>Times New Roman</vt:lpstr>
      <vt:lpstr>Wingdings</vt:lpstr>
      <vt:lpstr>Wingdings 2</vt:lpstr>
      <vt:lpstr>HDOfficeLightV0</vt:lpstr>
      <vt:lpstr>回顾</vt:lpstr>
      <vt:lpstr>CSCI3170 Introduction to Database Systems</vt:lpstr>
      <vt:lpstr>Outline</vt:lpstr>
      <vt:lpstr>Relational Algebra </vt:lpstr>
      <vt:lpstr>General Operators</vt:lpstr>
      <vt:lpstr>Selection (σ)</vt:lpstr>
      <vt:lpstr>Projection ()</vt:lpstr>
      <vt:lpstr>Union (), Intersection (), Set difference (–), </vt:lpstr>
      <vt:lpstr>Union (), Set difference (–), Intersection ()  </vt:lpstr>
      <vt:lpstr>Cartesian Product (×)</vt:lpstr>
      <vt:lpstr>Join (⋈)</vt:lpstr>
      <vt:lpstr>Join (⋈)</vt:lpstr>
      <vt:lpstr>Division (/)</vt:lpstr>
      <vt:lpstr>Division (/)</vt:lpstr>
      <vt:lpstr>Rename ()</vt:lpstr>
      <vt:lpstr>Rename ()</vt:lpstr>
      <vt:lpstr>Precedence</vt:lpstr>
      <vt:lpstr>Practice</vt:lpstr>
      <vt:lpstr>Query 1</vt:lpstr>
      <vt:lpstr>Query 2</vt:lpstr>
      <vt:lpstr>Query 3</vt:lpstr>
      <vt:lpstr>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付新宇</dc:creator>
  <cp:lastModifiedBy>Microsoft Office User</cp:lastModifiedBy>
  <cp:revision>392</cp:revision>
  <dcterms:created xsi:type="dcterms:W3CDTF">2016-10-06T12:24:02Z</dcterms:created>
  <dcterms:modified xsi:type="dcterms:W3CDTF">2021-10-04T03:30:42Z</dcterms:modified>
</cp:coreProperties>
</file>