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0" r:id="rId2"/>
    <p:sldId id="258" r:id="rId3"/>
    <p:sldId id="259" r:id="rId4"/>
    <p:sldId id="319" r:id="rId5"/>
    <p:sldId id="304" r:id="rId6"/>
    <p:sldId id="282" r:id="rId7"/>
    <p:sldId id="284" r:id="rId8"/>
    <p:sldId id="309" r:id="rId9"/>
    <p:sldId id="310" r:id="rId10"/>
    <p:sldId id="311" r:id="rId11"/>
    <p:sldId id="305" r:id="rId12"/>
    <p:sldId id="261" r:id="rId13"/>
    <p:sldId id="307" r:id="rId14"/>
    <p:sldId id="306" r:id="rId15"/>
    <p:sldId id="316" r:id="rId16"/>
    <p:sldId id="318" r:id="rId17"/>
    <p:sldId id="308" r:id="rId18"/>
    <p:sldId id="313" r:id="rId19"/>
    <p:sldId id="315" r:id="rId20"/>
    <p:sldId id="314" r:id="rId21"/>
    <p:sldId id="31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700"/>
  </p:normalViewPr>
  <p:slideViewPr>
    <p:cSldViewPr>
      <p:cViewPr varScale="1">
        <p:scale>
          <a:sx n="79" d="100"/>
          <a:sy n="79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2021/11/27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5.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mysql.com/doc/connector-j/5.1/en/connector-j-usagenotes-connect-drivermanag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j/5.1/en/connector-j-usagenotes-statemen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PreparedStatement-interfa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dbc/results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sc.cuhk.edu.hk/all-it/wifi-and-network/cuhk-vpn/" TargetMode="External"/><Relationship Id="rId2" Type="http://schemas.openxmlformats.org/officeDocument/2006/relationships/hyperlink" Target="https://www.cse.cuhk.edu.hk/misc/cse-account-password-vp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e.cuhk.edu.hk/misc/cse-account-password-vp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.ele.tue.nl/mininoc/doc/ssh.htm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CSCI3170 Introduction to Database Systems</a:t>
            </a:r>
            <a:endParaRPr lang="zh-TW" altLang="en-US" b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/>
              <a:t>Tutorial 5 – </a:t>
            </a:r>
            <a:r>
              <a:rPr lang="en-US" altLang="zh-CN" b="1" dirty="0"/>
              <a:t>Connect to MySQL Database, Run MySQL in Java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SSH Secure Shell Recommended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007797" cy="374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41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" y="4077072"/>
            <a:ext cx="6963747" cy="2667372"/>
          </a:xfrm>
          <a:prstGeom prst="rect">
            <a:avLst/>
          </a:prstGeom>
        </p:spPr>
      </p:pic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3. Connect to MySQL(In Terminal)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/>
              <a:t>After you login successfully, type:</a:t>
            </a:r>
          </a:p>
          <a:p>
            <a:pPr marL="0" indent="0" eaLnBrk="1" hangingPunct="1">
              <a:buNone/>
            </a:pPr>
            <a:endParaRPr lang="en-US" altLang="zh-TW" sz="2800" dirty="0"/>
          </a:p>
          <a:p>
            <a:pPr marL="0" indent="0" eaLnBrk="1" hangingPunct="1">
              <a:buNone/>
            </a:pPr>
            <a:r>
              <a:rPr lang="en-US" altLang="zh-TW" sz="2800" dirty="0"/>
              <a:t>to access MySQL using your MySQL account.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7" name="矩形圖說文字 7"/>
          <p:cNvSpPr/>
          <p:nvPr/>
        </p:nvSpPr>
        <p:spPr>
          <a:xfrm>
            <a:off x="1907704" y="3068960"/>
            <a:ext cx="4248472" cy="864096"/>
          </a:xfrm>
          <a:prstGeom prst="wedgeRectCallout">
            <a:avLst>
              <a:gd name="adj1" fmla="val 36345"/>
              <a:gd name="adj2" fmla="val 9545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FF0000"/>
                </a:solidFill>
              </a:rPr>
              <a:t>username is your group name,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e.g. Group11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default password: CSCI3170</a:t>
            </a:r>
            <a:endParaRPr lang="en-US" altLang="zh-TW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字方塊 3"/>
          <p:cNvSpPr txBox="1"/>
          <p:nvPr/>
        </p:nvSpPr>
        <p:spPr>
          <a:xfrm>
            <a:off x="1073179" y="2204864"/>
            <a:ext cx="64376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</a:rPr>
              <a:t>mysql</a:t>
            </a:r>
            <a:r>
              <a:rPr lang="en-US" altLang="zh-TW" sz="2400" b="1" dirty="0">
                <a:solidFill>
                  <a:srgbClr val="FF0000"/>
                </a:solidFill>
              </a:rPr>
              <a:t> -</a:t>
            </a:r>
            <a:r>
              <a:rPr lang="en-US" altLang="zh-CN" sz="2400" b="1" dirty="0">
                <a:solidFill>
                  <a:srgbClr val="FF0000"/>
                </a:solidFill>
              </a:rPr>
              <a:t>-host=</a:t>
            </a:r>
            <a:r>
              <a:rPr lang="en-US" altLang="zh-CN" sz="2400" b="1" dirty="0" err="1">
                <a:solidFill>
                  <a:srgbClr val="FF0000"/>
                </a:solidFill>
              </a:rPr>
              <a:t>projgw</a:t>
            </a:r>
            <a:r>
              <a:rPr lang="en-US" altLang="zh-CN" sz="2400" b="1" dirty="0">
                <a:solidFill>
                  <a:srgbClr val="FF0000"/>
                </a:solidFill>
              </a:rPr>
              <a:t> --port=2633 -</a:t>
            </a:r>
            <a:r>
              <a:rPr lang="en-US" altLang="zh-TW" sz="2400" b="1" dirty="0">
                <a:solidFill>
                  <a:srgbClr val="FF0000"/>
                </a:solidFill>
              </a:rPr>
              <a:t>u username </a:t>
            </a:r>
            <a:r>
              <a:rPr lang="mr-IN" altLang="zh-TW" sz="2400" b="1" dirty="0">
                <a:solidFill>
                  <a:srgbClr val="FF0000"/>
                </a:solidFill>
              </a:rPr>
              <a:t>–</a:t>
            </a:r>
            <a:r>
              <a:rPr lang="en-US" altLang="zh-TW" sz="2400" b="1" dirty="0">
                <a:solidFill>
                  <a:srgbClr val="FF0000"/>
                </a:solidFill>
              </a:rPr>
              <a:t>p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Change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password of logged in user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Please make sure your groupmates know the password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715131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SET PASSWORD = PASSWORD(‘</a:t>
            </a:r>
            <a:r>
              <a:rPr lang="en-US" altLang="zh-TW" sz="24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YOUR_PASSWORD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’);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1" y="4149080"/>
            <a:ext cx="6582694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4" y="4149080"/>
            <a:ext cx="6963747" cy="838317"/>
          </a:xfrm>
          <a:prstGeom prst="rect">
            <a:avLst/>
          </a:prstGeom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Use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Switch to the database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319263"/>
            <a:ext cx="358303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USE &lt;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your_database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矩形圖說文字 7"/>
          <p:cNvSpPr/>
          <p:nvPr/>
        </p:nvSpPr>
        <p:spPr>
          <a:xfrm>
            <a:off x="2051720" y="2996952"/>
            <a:ext cx="3175483" cy="864096"/>
          </a:xfrm>
          <a:prstGeom prst="wedgeRectCallout">
            <a:avLst>
              <a:gd name="adj1" fmla="val -52338"/>
              <a:gd name="adj2" fmla="val 11236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>
                <a:solidFill>
                  <a:srgbClr val="FF0000"/>
                </a:solidFill>
              </a:rPr>
              <a:t>database e.g. db11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db11 is for Group11</a:t>
            </a:r>
          </a:p>
        </p:txBody>
      </p:sp>
    </p:spTree>
    <p:extLst>
      <p:ext uri="{BB962C8B-B14F-4D97-AF65-F5344CB8AC3E}">
        <p14:creationId xmlns:p14="http://schemas.microsoft.com/office/powerpoint/2010/main" val="2856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Run MySQL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(Pre-cautionary) dropping the table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dirty="0"/>
              <a:t>Create Table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altLang="zh-TW" dirty="0"/>
              <a:t>Show the table schema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2752" y="1988840"/>
            <a:ext cx="426270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TABLE IF EXISTS S1;</a:t>
            </a:r>
          </a:p>
        </p:txBody>
      </p:sp>
      <p:sp>
        <p:nvSpPr>
          <p:cNvPr id="5" name="矩形 4"/>
          <p:cNvSpPr/>
          <p:nvPr/>
        </p:nvSpPr>
        <p:spPr>
          <a:xfrm>
            <a:off x="982752" y="2996952"/>
            <a:ext cx="525658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S1(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integer primary key,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name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(30) not null,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year integer,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age integer);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矩形 4"/>
          <p:cNvSpPr/>
          <p:nvPr/>
        </p:nvSpPr>
        <p:spPr>
          <a:xfrm>
            <a:off x="1012611" y="5733256"/>
            <a:ext cx="23762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DESCRIBE S1;</a:t>
            </a:r>
          </a:p>
        </p:txBody>
      </p:sp>
      <p:pic>
        <p:nvPicPr>
          <p:cNvPr id="2" name="Picture 1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57" y="3212976"/>
            <a:ext cx="376126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“mysql-connector-java-</a:t>
            </a:r>
            <a:r>
              <a:rPr lang="en-US" dirty="0" err="1"/>
              <a:t>version.jar</a:t>
            </a:r>
            <a:r>
              <a:rPr lang="en-US" dirty="0"/>
              <a:t>” from Blackboard</a:t>
            </a:r>
          </a:p>
          <a:p>
            <a:r>
              <a:rPr lang="en-US" dirty="0"/>
              <a:t>Transfer the JAR file to the server by using </a:t>
            </a:r>
            <a:r>
              <a:rPr lang="en-US" dirty="0" err="1"/>
              <a:t>scp</a:t>
            </a:r>
            <a:r>
              <a:rPr lang="en-US" dirty="0"/>
              <a:t> command or FTP software like WinSCP</a:t>
            </a:r>
            <a:endParaRPr lang="en-US" dirty="0">
              <a:hlinkClick r:id="rId2"/>
            </a:endParaRPr>
          </a:p>
          <a:p>
            <a:r>
              <a:rPr lang="en-US" dirty="0"/>
              <a:t>When running your java code, include the path of “mysql-connector-java-version.jar”</a:t>
            </a:r>
            <a:endParaRPr lang="en-US" dirty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文字方塊 3"/>
          <p:cNvSpPr txBox="1"/>
          <p:nvPr/>
        </p:nvSpPr>
        <p:spPr>
          <a:xfrm>
            <a:off x="1115616" y="4914022"/>
            <a:ext cx="681148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java –cp .:</a:t>
            </a:r>
            <a:r>
              <a:rPr lang="en-US" altLang="zh-TW" sz="2400" dirty="0" err="1">
                <a:solidFill>
                  <a:srgbClr val="FF0000"/>
                </a:solidFill>
                <a:latin typeface="Consolas" pitchFamily="49" charset="0"/>
              </a:rPr>
              <a:t>path_to_connector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class_name</a:t>
            </a:r>
            <a:endParaRPr lang="en-US" altLang="zh-TW" sz="24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8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C04D1-755C-A244-A2BE-638D69BD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35" y="1407691"/>
            <a:ext cx="6458729" cy="4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Connect to MySQL(In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Detail can be found in </a:t>
            </a:r>
            <a:r>
              <a:rPr lang="en-US" dirty="0">
                <a:hlinkClick r:id="rId2"/>
              </a:rPr>
              <a:t>Connecting to MySQL Using the JDBC </a:t>
            </a:r>
            <a:r>
              <a:rPr lang="en-US" dirty="0" err="1">
                <a:hlinkClick r:id="rId2"/>
              </a:rPr>
              <a:t>DriverManager</a:t>
            </a:r>
            <a:r>
              <a:rPr lang="en-US" dirty="0">
                <a:hlinkClick r:id="rId2"/>
              </a:rPr>
              <a:t> 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63" y="1484784"/>
            <a:ext cx="652381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5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4. 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Method 1:(</a:t>
            </a:r>
            <a:r>
              <a:rPr lang="en-US" b="1" dirty="0">
                <a:solidFill>
                  <a:srgbClr val="0070C0"/>
                </a:solidFill>
              </a:rPr>
              <a:t>Statement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***;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con= ***;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For </a:t>
            </a:r>
            <a:r>
              <a:rPr lang="en-US" dirty="0" err="1"/>
              <a:t>sql</a:t>
            </a:r>
            <a:r>
              <a:rPr lang="en-US" dirty="0"/>
              <a:t> involved create, insert, update, drop, delete:</a:t>
            </a:r>
          </a:p>
          <a:p>
            <a:pPr marL="0" indent="0">
              <a:buNone/>
            </a:pPr>
            <a:r>
              <a:rPr lang="en-US" dirty="0" err="1"/>
              <a:t>stmt.executeUpdate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r>
              <a:rPr lang="en-US" dirty="0"/>
              <a:t>For select query: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>
                <a:hlinkClick r:id="rId2"/>
              </a:rPr>
              <a:t>Using JDBC Statement Objects to Execute SQL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For statement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student WHERE age = </a:t>
            </a:r>
            <a:r>
              <a:rPr lang="en-US" dirty="0">
                <a:solidFill>
                  <a:srgbClr val="FF0000"/>
                </a:solidFill>
              </a:rPr>
              <a:t>%s</a:t>
            </a:r>
            <a:r>
              <a:rPr lang="en-US" dirty="0"/>
              <a:t> and gender = </a:t>
            </a:r>
            <a:r>
              <a:rPr lang="en-US" dirty="0">
                <a:solidFill>
                  <a:srgbClr val="FF0000"/>
                </a:solidFill>
              </a:rPr>
              <a:t>‘%s’</a:t>
            </a:r>
            <a:r>
              <a:rPr lang="en-US" dirty="0"/>
              <a:t>;"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aUserInputGender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err="1"/>
              <a:t>String.format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aUserInputAge</a:t>
            </a:r>
            <a:r>
              <a:rPr lang="en-US" dirty="0"/>
              <a:t>, </a:t>
            </a:r>
            <a:r>
              <a:rPr lang="en-US" dirty="0" err="1"/>
              <a:t>aUserInputGender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7584" y="2348880"/>
            <a:ext cx="4104456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9752" y="2348880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3415200" y="950290"/>
            <a:ext cx="4752528" cy="2016224"/>
          </a:xfrm>
          <a:prstGeom prst="wedgeRectCallout">
            <a:avLst>
              <a:gd name="adj1" fmla="val -46328"/>
              <a:gd name="adj2" fmla="val -602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you write gender = %s here,</a:t>
            </a:r>
          </a:p>
          <a:p>
            <a:r>
              <a:rPr lang="en-US" dirty="0"/>
              <a:t>then your </a:t>
            </a:r>
            <a:r>
              <a:rPr lang="en-US" dirty="0" err="1"/>
              <a:t>sql</a:t>
            </a:r>
            <a:r>
              <a:rPr lang="en-US" dirty="0"/>
              <a:t> statement may be:</a:t>
            </a:r>
          </a:p>
          <a:p>
            <a:r>
              <a:rPr lang="en-US" dirty="0"/>
              <a:t>SELECT * FROM student</a:t>
            </a:r>
          </a:p>
          <a:p>
            <a:r>
              <a:rPr lang="en-US" dirty="0"/>
              <a:t>WHERE age = 20 and gender = male;</a:t>
            </a:r>
          </a:p>
          <a:p>
            <a:r>
              <a:rPr lang="en-US" dirty="0"/>
              <a:t>Notice that male is regarded as a column name instead of a string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en-US" dirty="0">
                <a:ea typeface="新細明體" pitchFamily="18" charset="-120"/>
              </a:rPr>
              <a:t>Items to Learn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CSE VPN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Connect to Linux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Connect to your MySQL Database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In Terminal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新細明體" pitchFamily="18" charset="-120"/>
              </a:rPr>
              <a:t>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4. Run MySQL </a:t>
            </a:r>
            <a:r>
              <a:rPr lang="en-US" altLang="zh-CN" dirty="0">
                <a:ea typeface="新細明體" pitchFamily="18" charset="-120"/>
              </a:rPr>
              <a:t>Statement </a:t>
            </a:r>
            <a:r>
              <a:rPr lang="en-US" altLang="en-US" dirty="0">
                <a:ea typeface="新細明體" pitchFamily="18" charset="-120"/>
              </a:rPr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Method 2:(</a:t>
            </a:r>
            <a:r>
              <a:rPr lang="en-US" b="1" dirty="0" err="1">
                <a:solidFill>
                  <a:srgbClr val="0070C0"/>
                </a:solidFill>
              </a:rPr>
              <a:t>PreparedStatement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psql</a:t>
            </a:r>
            <a:r>
              <a:rPr lang="en-US" dirty="0"/>
              <a:t> = "SELECT * FROM student WHERE age =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and gender = 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/>
              <a:t>;"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aUserInputAge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String </a:t>
            </a:r>
            <a:r>
              <a:rPr lang="en-US" dirty="0" err="1"/>
              <a:t>aUserInputGender</a:t>
            </a:r>
            <a:r>
              <a:rPr lang="en-US" dirty="0"/>
              <a:t> = ***;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conn= ***;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PreparedStatement</a:t>
            </a: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conn.prepareStatement</a:t>
            </a:r>
            <a:r>
              <a:rPr lang="en-US" dirty="0"/>
              <a:t>(</a:t>
            </a:r>
            <a:r>
              <a:rPr lang="en-US" dirty="0" err="1"/>
              <a:t>psql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pstmt.setInt</a:t>
            </a:r>
            <a:r>
              <a:rPr lang="en-US" dirty="0"/>
              <a:t>(1,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aUserInputAge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pstmt.setString</a:t>
            </a:r>
            <a:r>
              <a:rPr lang="en-US" dirty="0"/>
              <a:t>(2, </a:t>
            </a:r>
            <a:r>
              <a:rPr lang="en-US" dirty="0" err="1"/>
              <a:t>aUserInputGender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pstmt.executeQuery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 err="1">
                <a:hlinkClick r:id="rId2"/>
              </a:rPr>
              <a:t>PreparedStatement</a:t>
            </a:r>
            <a:r>
              <a:rPr lang="en-US" dirty="0">
                <a:hlinkClick r:id="rId2"/>
              </a:rPr>
              <a:t> 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23728" y="2276872"/>
            <a:ext cx="5184576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19672" y="2636912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records in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“SELECT </a:t>
            </a:r>
            <a:r>
              <a:rPr lang="en-US" dirty="0">
                <a:solidFill>
                  <a:srgbClr val="FF0000"/>
                </a:solidFill>
              </a:rPr>
              <a:t>name, age </a:t>
            </a:r>
            <a:r>
              <a:rPr lang="en-US" dirty="0"/>
              <a:t>FROM student; ”</a:t>
            </a:r>
          </a:p>
          <a:p>
            <a:pPr marL="0" indent="0">
              <a:buNone/>
            </a:pPr>
            <a:r>
              <a:rPr lang="en-US" dirty="0"/>
              <a:t>…….</a:t>
            </a:r>
          </a:p>
          <a:p>
            <a:pPr marL="0" indent="0">
              <a:buNone/>
            </a:pPr>
            <a:r>
              <a:rPr lang="en-US" sz="3100" dirty="0" err="1">
                <a:solidFill>
                  <a:srgbClr val="0070C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altLang="zh-CN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resultSet.isBeforeFirst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("No records found.");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resultSet.next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resultSet.get</a:t>
            </a:r>
            <a:r>
              <a:rPr lang="en-US" altLang="zh-CN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“age”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in </a:t>
            </a:r>
            <a:r>
              <a:rPr lang="en-US" dirty="0">
                <a:hlinkClick r:id="rId2"/>
              </a:rPr>
              <a:t>JDBC: </a:t>
            </a:r>
            <a:r>
              <a:rPr lang="en-US" dirty="0" err="1">
                <a:hlinkClick r:id="rId2"/>
              </a:rPr>
              <a:t>ResultSet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6444208" y="3435790"/>
            <a:ext cx="230425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column index or column name is OK.</a:t>
            </a:r>
          </a:p>
        </p:txBody>
      </p:sp>
    </p:spTree>
    <p:extLst>
      <p:ext uri="{BB962C8B-B14F-4D97-AF65-F5344CB8AC3E}">
        <p14:creationId xmlns:p14="http://schemas.microsoft.com/office/powerpoint/2010/main" val="25242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1. </a:t>
            </a:r>
            <a:r>
              <a:rPr lang="en-US" altLang="en-US" dirty="0">
                <a:ea typeface="新細明體" pitchFamily="18" charset="-120"/>
                <a:hlinkClick r:id="rId2"/>
              </a:rPr>
              <a:t>CSE VPN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新細明體" pitchFamily="18" charset="-120"/>
              </a:rPr>
              <a:t>IPSec</a:t>
            </a:r>
            <a:r>
              <a:rPr lang="en-US" altLang="zh-CN" dirty="0">
                <a:ea typeface="新細明體" pitchFamily="18" charset="-120"/>
              </a:rPr>
              <a:t>: Similar to </a:t>
            </a:r>
            <a:r>
              <a:rPr lang="en-US" altLang="zh-CN" dirty="0">
                <a:ea typeface="新細明體" pitchFamily="18" charset="-120"/>
                <a:hlinkClick r:id="rId3"/>
              </a:rPr>
              <a:t>CUHK VPN</a:t>
            </a:r>
            <a:r>
              <a:rPr lang="en-US" altLang="zh-CN" dirty="0">
                <a:ea typeface="新細明體" pitchFamily="18" charset="-120"/>
              </a:rPr>
              <a:t>, except</a:t>
            </a:r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ED46B-7B8F-0B4B-94BB-B0BEE730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2379663"/>
            <a:ext cx="763270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1. </a:t>
            </a:r>
            <a:r>
              <a:rPr lang="en-US" altLang="en-US" dirty="0">
                <a:ea typeface="新細明體" pitchFamily="18" charset="-120"/>
                <a:hlinkClick r:id="rId2"/>
              </a:rPr>
              <a:t>CSE VPN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新細明體" pitchFamily="18" charset="-120"/>
              </a:rPr>
              <a:t>OpenVPN:</a:t>
            </a:r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  <a:p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431E-67F2-8141-9EBC-571FC541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80" y="2378382"/>
            <a:ext cx="6473440" cy="37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Connect to Linux Servers</a:t>
            </a:r>
            <a:endParaRPr lang="zh-TW" altLang="en-US" b="1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Host Name: linux1.cse.cuhk.edu.hk</a:t>
            </a:r>
          </a:p>
          <a:p>
            <a:pPr eaLnBrk="1" hangingPunct="1"/>
            <a:r>
              <a:rPr lang="en-US" altLang="zh-TW" dirty="0"/>
              <a:t>Port: 22</a:t>
            </a:r>
          </a:p>
          <a:p>
            <a:pPr eaLnBrk="1" hangingPunct="1"/>
            <a:r>
              <a:rPr lang="en-US" altLang="zh-TW" dirty="0"/>
              <a:t>For Linux/MacOS, just type in the terminal: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For other system, may need some tools.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5261711"/>
            <a:ext cx="785921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Putty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SSH Secure Shell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(Recommended)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2021" y="3543200"/>
            <a:ext cx="78592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ssh</a:t>
            </a:r>
            <a:r>
              <a:rPr lang="en-US" altLang="zh-TW" sz="2400" dirty="0"/>
              <a:t> username@linux1.cse.cuhk.edu.hk</a:t>
            </a:r>
          </a:p>
        </p:txBody>
      </p:sp>
    </p:spTree>
    <p:extLst>
      <p:ext uri="{BB962C8B-B14F-4D97-AF65-F5344CB8AC3E}">
        <p14:creationId xmlns:p14="http://schemas.microsoft.com/office/powerpoint/2010/main" val="11340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screenCap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7352"/>
            <a:ext cx="3723972" cy="3599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Connect to Linux Servers via Putty 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 descr="screenCap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078782"/>
            <a:ext cx="3290840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圖說文字 8"/>
          <p:cNvSpPr/>
          <p:nvPr/>
        </p:nvSpPr>
        <p:spPr>
          <a:xfrm>
            <a:off x="4860032" y="5113504"/>
            <a:ext cx="2952328" cy="691759"/>
          </a:xfrm>
          <a:prstGeom prst="wedgeRectCallout">
            <a:avLst>
              <a:gd name="adj1" fmla="val -21086"/>
              <a:gd name="adj2" fmla="val -19104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Click “</a:t>
            </a:r>
            <a:r>
              <a:rPr lang="en-US" altLang="zh-TW" sz="2400" b="1" dirty="0">
                <a:solidFill>
                  <a:srgbClr val="FF0000"/>
                </a:solidFill>
              </a:rPr>
              <a:t>Yes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if this window appears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ux1.cse.cuhk.edu.hk - PuT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6" y="2204864"/>
            <a:ext cx="6722440" cy="34259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Connect to Linux Servers via Putty (2)</a:t>
            </a:r>
            <a:endParaRPr lang="zh-TW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91386" y="2607295"/>
            <a:ext cx="385261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For the sake of security, our CSE Linux server will not show **** while you are typing a password.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1475656" y="1412776"/>
            <a:ext cx="6192688" cy="792088"/>
          </a:xfrm>
          <a:prstGeom prst="wedgeRectCallout">
            <a:avLst>
              <a:gd name="adj1" fmla="val -34526"/>
              <a:gd name="adj2" fmla="val 8393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Type the “</a:t>
            </a:r>
            <a:r>
              <a:rPr lang="en-US" altLang="zh-TW" sz="2400" b="1" dirty="0">
                <a:solidFill>
                  <a:srgbClr val="FF0000"/>
                </a:solidFill>
              </a:rPr>
              <a:t>username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and “</a:t>
            </a:r>
            <a:r>
              <a:rPr lang="en-US" altLang="zh-TW" sz="2400" b="1" dirty="0">
                <a:solidFill>
                  <a:srgbClr val="FF0000"/>
                </a:solidFill>
              </a:rPr>
              <a:t>password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 of your CSE Linux/Windows Account. Then press “</a:t>
            </a:r>
            <a:r>
              <a:rPr lang="en-US" altLang="zh-TW" sz="2400" b="1" dirty="0">
                <a:solidFill>
                  <a:srgbClr val="FF0000"/>
                </a:solidFill>
              </a:rPr>
              <a:t>enter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圖說文字 7"/>
          <p:cNvSpPr/>
          <p:nvPr/>
        </p:nvSpPr>
        <p:spPr>
          <a:xfrm>
            <a:off x="1528355" y="5834663"/>
            <a:ext cx="3475693" cy="618673"/>
          </a:xfrm>
          <a:prstGeom prst="wedgeRectCallout">
            <a:avLst>
              <a:gd name="adj1" fmla="val 7307"/>
              <a:gd name="adj2" fmla="val -117244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Type </a:t>
            </a:r>
            <a:r>
              <a:rPr lang="en-US" altLang="zh-TW" sz="2400" dirty="0">
                <a:solidFill>
                  <a:srgbClr val="FF0000"/>
                </a:solidFill>
              </a:rPr>
              <a:t>logout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</a:rPr>
              <a:t>exit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to quit.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Servers</a:t>
            </a:r>
            <a:br>
              <a:rPr lang="en-US" altLang="zh-TW" dirty="0"/>
            </a:br>
            <a:r>
              <a:rPr lang="en-US" altLang="zh-TW" dirty="0"/>
              <a:t>via SSH Secure Shell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9"/>
            <a:ext cx="4373633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392488" cy="3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Connect to Linux Servers</a:t>
            </a:r>
            <a:br>
              <a:rPr lang="en-US" altLang="zh-TW" dirty="0"/>
            </a:br>
            <a:r>
              <a:rPr lang="en-US" altLang="zh-TW" dirty="0"/>
              <a:t>via SSH Secure Shell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088487" cy="3417243"/>
          </a:xfrm>
          <a:prstGeom prst="rect">
            <a:avLst/>
          </a:prstGeom>
        </p:spPr>
      </p:pic>
      <p:pic>
        <p:nvPicPr>
          <p:cNvPr id="6" name="Picture 5" descr="linux7.cse.cuhk.edu.hk - default - SSH Secure She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1772816"/>
            <a:ext cx="45274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852</Words>
  <Application>Microsoft Office PowerPoint</Application>
  <PresentationFormat>On-screen Show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Office 佈景主題</vt:lpstr>
      <vt:lpstr>CSCI3170 Introduction to Database Systems</vt:lpstr>
      <vt:lpstr>Items to Learn</vt:lpstr>
      <vt:lpstr>1. CSE VPN</vt:lpstr>
      <vt:lpstr>1. CSE VPN</vt:lpstr>
      <vt:lpstr>2. Connect to Linux Servers</vt:lpstr>
      <vt:lpstr>Connect to Linux Servers via Putty (1)</vt:lpstr>
      <vt:lpstr>Connect to Linux Servers via Putty (2)</vt:lpstr>
      <vt:lpstr>Connect to Linux Servers via SSH Secure Shell (1)</vt:lpstr>
      <vt:lpstr>Connect to Linux Servers via SSH Secure Shell (2)</vt:lpstr>
      <vt:lpstr>Why SSH Secure Shell Recommended</vt:lpstr>
      <vt:lpstr>3. Connect to MySQL(In Terminal)</vt:lpstr>
      <vt:lpstr>Change Password</vt:lpstr>
      <vt:lpstr>Use your database</vt:lpstr>
      <vt:lpstr>Run MySQL Statements</vt:lpstr>
      <vt:lpstr>3. Connect to MySQL(In Java)</vt:lpstr>
      <vt:lpstr>3. Connect to MySQL(In Java)</vt:lpstr>
      <vt:lpstr>3. Connect to MySQL(In Java)</vt:lpstr>
      <vt:lpstr>4. Run MySQL Statement in Java</vt:lpstr>
      <vt:lpstr>For statement with Parameters</vt:lpstr>
      <vt:lpstr>4. Run MySQL Statement in Java</vt:lpstr>
      <vt:lpstr>Output records in ResultSet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LIU, Hoi Pan</cp:lastModifiedBy>
  <cp:revision>249</cp:revision>
  <dcterms:created xsi:type="dcterms:W3CDTF">2016-01-10T16:47:11Z</dcterms:created>
  <dcterms:modified xsi:type="dcterms:W3CDTF">2021-11-27T12:10:12Z</dcterms:modified>
</cp:coreProperties>
</file>