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26"/>
  </p:notesMasterIdLst>
  <p:handoutMasterIdLst>
    <p:handoutMasterId r:id="rId27"/>
  </p:handoutMasterIdLst>
  <p:sldIdLst>
    <p:sldId id="256" r:id="rId3"/>
    <p:sldId id="300" r:id="rId4"/>
    <p:sldId id="349" r:id="rId5"/>
    <p:sldId id="350" r:id="rId6"/>
    <p:sldId id="260" r:id="rId7"/>
    <p:sldId id="351" r:id="rId8"/>
    <p:sldId id="354" r:id="rId9"/>
    <p:sldId id="355" r:id="rId10"/>
    <p:sldId id="440" r:id="rId11"/>
    <p:sldId id="437" r:id="rId12"/>
    <p:sldId id="356" r:id="rId13"/>
    <p:sldId id="357" r:id="rId14"/>
    <p:sldId id="358" r:id="rId15"/>
    <p:sldId id="359" r:id="rId16"/>
    <p:sldId id="360" r:id="rId17"/>
    <p:sldId id="434" r:id="rId18"/>
    <p:sldId id="438" r:id="rId19"/>
    <p:sldId id="439" r:id="rId20"/>
    <p:sldId id="415" r:id="rId21"/>
    <p:sldId id="363" r:id="rId22"/>
    <p:sldId id="433" r:id="rId23"/>
    <p:sldId id="436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923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/>
    <p:restoredTop sz="94649"/>
  </p:normalViewPr>
  <p:slideViewPr>
    <p:cSldViewPr snapToGrid="0">
      <p:cViewPr varScale="1">
        <p:scale>
          <a:sx n="102" d="100"/>
          <a:sy n="102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80F76-7AFC-2F48-A4D0-B14BB0ADAF4E}" type="datetimeFigureOut">
              <a:rPr kumimoji="1" lang="zh-CN" altLang="en-US" smtClean="0"/>
              <a:t>2021/10/17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54D8-0A7F-2540-8F11-E8EE84D6C7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93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9DC79-A436-4B8E-A652-6E813430D62B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8C5F2-9128-41E0-B06B-0516D6559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56A5EC-47B0-4DF4-A0D0-E0CF3E24EC4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27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56A5EC-47B0-4DF4-A0D0-E0CF3E24EC4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857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56A5EC-47B0-4DF4-A0D0-E0CF3E24EC4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16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5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74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84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203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34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16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326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60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76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05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9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281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14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69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39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CSC3170 Tutorial 7</a:t>
            </a: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2E772-B58F-46F4-9DC3-1723A18FB6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987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1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8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9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9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4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2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27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9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61DD88-E4A9-4A88-AB72-363C282F7CEF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17E8BF-095B-434F-B4E5-34A2329CD2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0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CSCI3170 Introduction to Database Systems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TW" b="1" dirty="0"/>
              <a:t>Tutorial </a:t>
            </a:r>
            <a:r>
              <a:rPr lang="en-US" altLang="zh-CN" b="1" dirty="0"/>
              <a:t>6</a:t>
            </a:r>
            <a:r>
              <a:rPr lang="en-US" altLang="zh-TW" b="1" dirty="0"/>
              <a:t> – </a:t>
            </a:r>
            <a:r>
              <a:rPr lang="en-US" altLang="zh-TW" dirty="0"/>
              <a:t>Schema Refinement</a:t>
            </a:r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A66E1-FADF-46D0-8BAD-7D9FE76DCE42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5419BC-ACA0-1247-B55D-AAD97871447A}"/>
              </a:ext>
            </a:extLst>
          </p:cNvPr>
          <p:cNvSpPr/>
          <p:nvPr/>
        </p:nvSpPr>
        <p:spPr>
          <a:xfrm>
            <a:off x="597160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SG" altLang="en-US" dirty="0"/>
              <a:t>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00C0C3-432B-F64F-8E28-71BD18659A4A}"/>
              </a:ext>
            </a:extLst>
          </p:cNvPr>
          <p:cNvSpPr txBox="1"/>
          <p:nvPr/>
        </p:nvSpPr>
        <p:spPr>
          <a:xfrm>
            <a:off x="9354894" y="5598620"/>
            <a:ext cx="185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SG" dirty="0">
                <a:solidFill>
                  <a:schemeClr val="bg1">
                    <a:lumMod val="50000"/>
                  </a:schemeClr>
                </a:solidFill>
              </a:rPr>
              <a:t>Vito, CHEN Jiamin</a:t>
            </a: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2021/2022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T1</a:t>
            </a:r>
            <a:r>
              <a:rPr kumimoji="1" lang="en-US" altLang="zh-SG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kumimoji="1" lang="zh-SG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56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If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all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tuples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never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agree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on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α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value,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then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l-GR" altLang="zh-TW" sz="2400" dirty="0">
                <a:sym typeface="Symbol" pitchFamily="18" charset="2"/>
              </a:rPr>
              <a:t>α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→</a:t>
            </a:r>
            <a:r>
              <a:rPr lang="en-US" altLang="zh-TW" sz="2400" dirty="0">
                <a:sym typeface="Symbol" pitchFamily="18" charset="2"/>
              </a:rPr>
              <a:t> β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is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trivially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preserved.</a:t>
            </a:r>
            <a:endParaRPr lang="en-US" altLang="zh-TW" sz="2400" dirty="0">
              <a:solidFill>
                <a:srgbClr val="FF0000"/>
              </a:solidFill>
              <a:sym typeface="Symbol" pitchFamily="18" charset="2"/>
            </a:endParaRPr>
          </a:p>
          <a:p>
            <a:pPr marL="0" indent="0">
              <a:buNone/>
            </a:pPr>
            <a:endParaRPr lang="en-US" altLang="zh-TW" sz="2400" dirty="0">
              <a:sym typeface="Symbol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if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β</a:t>
            </a:r>
            <a:r>
              <a:rPr lang="zh-CN" altLang="en-US" sz="2400" dirty="0">
                <a:sym typeface="Symbol" pitchFamily="18" charset="2"/>
              </a:rPr>
              <a:t> ⊆ </a:t>
            </a:r>
            <a:r>
              <a:rPr lang="el-GR" altLang="zh-TW" sz="2400" dirty="0">
                <a:sym typeface="Symbol" pitchFamily="18" charset="2"/>
              </a:rPr>
              <a:t>α</a:t>
            </a:r>
            <a:r>
              <a:rPr lang="en-US" altLang="zh-CN" sz="2400" dirty="0">
                <a:sym typeface="Symbol" pitchFamily="18" charset="2"/>
              </a:rPr>
              <a:t>,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then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l-GR" altLang="zh-TW" sz="2400" dirty="0">
                <a:sym typeface="Symbol" pitchFamily="18" charset="2"/>
              </a:rPr>
              <a:t>α</a:t>
            </a:r>
            <a:r>
              <a:rPr lang="en-US" altLang="zh-TW" sz="2400" dirty="0">
                <a:sym typeface="Symbol" pitchFamily="18" charset="2"/>
              </a:rPr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→</a:t>
            </a:r>
            <a:r>
              <a:rPr lang="en-US" altLang="zh-TW" sz="2400" dirty="0">
                <a:sym typeface="Symbol" pitchFamily="18" charset="2"/>
              </a:rPr>
              <a:t> β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is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called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SG" sz="2400" dirty="0">
                <a:solidFill>
                  <a:srgbClr val="FF0000"/>
                </a:solidFill>
                <a:sym typeface="Symbol" pitchFamily="18" charset="2"/>
              </a:rPr>
              <a:t>trivial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dependency.</a:t>
            </a:r>
            <a:endParaRPr lang="en-US" altLang="zh-TW" sz="24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27BCC615-6515-2242-93F5-874A31F8C525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Functional</a:t>
            </a:r>
            <a:r>
              <a:rPr lang="zh-CN" altLang="en-US" b="1" dirty="0"/>
              <a:t> </a:t>
            </a:r>
            <a:r>
              <a:rPr lang="en-US" altLang="zh-CN" b="1" dirty="0"/>
              <a:t>Dependency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4444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ym typeface="Symbol" pitchFamily="18" charset="2"/>
                  </a:rPr>
                  <a:t> </a:t>
                </a:r>
                <a:r>
                  <a:rPr lang="en-US" altLang="zh-CN" sz="2400" dirty="0">
                    <a:sym typeface="Symbol" pitchFamily="18" charset="2"/>
                  </a:rPr>
                  <a:t>Attribute</a:t>
                </a:r>
                <a:r>
                  <a:rPr lang="zh-CN" altLang="en-US" sz="2400" dirty="0">
                    <a:sym typeface="Symbol" pitchFamily="18" charset="2"/>
                  </a:rPr>
                  <a:t> </a:t>
                </a:r>
                <a:r>
                  <a:rPr lang="en-US" altLang="zh-CN" sz="2400" dirty="0">
                    <a:sym typeface="Symbol" pitchFamily="18" charset="2"/>
                  </a:rPr>
                  <a:t>set</a:t>
                </a:r>
                <a:r>
                  <a:rPr lang="zh-CN" altLang="en-US" sz="2400" dirty="0">
                    <a:sym typeface="Symbol" pitchFamily="18" charset="2"/>
                  </a:rPr>
                  <a:t> </a:t>
                </a:r>
                <a:r>
                  <a:rPr lang="el-GR" altLang="zh-TW" sz="2400" dirty="0">
                    <a:sym typeface="Symbol" pitchFamily="18" charset="2"/>
                  </a:rPr>
                  <a:t>α</a:t>
                </a:r>
                <a:r>
                  <a:rPr lang="en-US" altLang="zh-TW" sz="2400" dirty="0">
                    <a:sym typeface="Symbol" pitchFamily="18" charset="2"/>
                  </a:rPr>
                  <a:t> is a </a:t>
                </a:r>
                <a:r>
                  <a:rPr lang="en-US" altLang="zh-TW" sz="2400" b="1" dirty="0">
                    <a:solidFill>
                      <a:schemeClr val="tx2"/>
                    </a:solidFill>
                    <a:sym typeface="Symbol" pitchFamily="18" charset="2"/>
                  </a:rPr>
                  <a:t>super</a:t>
                </a:r>
                <a:r>
                  <a:rPr lang="zh-CN" altLang="en-US" sz="2400" b="1" dirty="0">
                    <a:solidFill>
                      <a:schemeClr val="tx2"/>
                    </a:solidFill>
                    <a:sym typeface="Symbol" pitchFamily="18" charset="2"/>
                  </a:rPr>
                  <a:t> </a:t>
                </a:r>
                <a:r>
                  <a:rPr lang="en-US" altLang="zh-TW" sz="2400" b="1" dirty="0">
                    <a:solidFill>
                      <a:schemeClr val="tx2"/>
                    </a:solidFill>
                    <a:sym typeface="Symbol" pitchFamily="18" charset="2"/>
                  </a:rPr>
                  <a:t>key</a:t>
                </a:r>
                <a:r>
                  <a:rPr lang="en-US" altLang="zh-TW" sz="2400" dirty="0">
                    <a:sym typeface="Symbol" pitchFamily="18" charset="2"/>
                  </a:rPr>
                  <a:t> for</a:t>
                </a:r>
                <a:r>
                  <a:rPr lang="zh-CN" altLang="en-US" sz="2400" dirty="0">
                    <a:sym typeface="Symbol" pitchFamily="18" charset="2"/>
                  </a:rPr>
                  <a:t> </a:t>
                </a:r>
                <a:r>
                  <a:rPr lang="en-US" altLang="zh-CN" sz="2400" dirty="0">
                    <a:sym typeface="Symbol" pitchFamily="18" charset="2"/>
                  </a:rPr>
                  <a:t>relation</a:t>
                </a:r>
                <a:r>
                  <a:rPr lang="zh-CN" altLang="en-US" sz="2400" dirty="0">
                    <a:sym typeface="Symbol" pitchFamily="18" charset="2"/>
                  </a:rPr>
                  <a:t> </a:t>
                </a:r>
                <a:r>
                  <a:rPr lang="en-US" altLang="zh-CN" sz="2400" dirty="0">
                    <a:sym typeface="Symbol" pitchFamily="18" charset="2"/>
                  </a:rPr>
                  <a:t>schema</a:t>
                </a:r>
                <a:r>
                  <a:rPr lang="en-US" altLang="zh-TW" sz="2400" dirty="0">
                    <a:sym typeface="Symbol" pitchFamily="18" charset="2"/>
                  </a:rPr>
                  <a:t> R ⇔</a:t>
                </a:r>
                <a:r>
                  <a:rPr lang="el-GR" altLang="zh-TW" sz="2400" dirty="0">
                    <a:sym typeface="Symbol" pitchFamily="18" charset="2"/>
                  </a:rPr>
                  <a:t> α</a:t>
                </a:r>
                <a:r>
                  <a:rPr lang="en-US" altLang="zh-TW" sz="2400" dirty="0">
                    <a:sym typeface="Symbol" pitchFamily="18" charset="2"/>
                  </a:rPr>
                  <a:t> </a:t>
                </a:r>
                <a:r>
                  <a:rPr lang="en-US" altLang="zh-TW" sz="2400" dirty="0">
                    <a:sym typeface="Wingdings" panose="05000000000000000000" pitchFamily="2" charset="2"/>
                  </a:rPr>
                  <a:t>→</a:t>
                </a:r>
                <a:r>
                  <a:rPr lang="en-US" altLang="zh-TW" sz="2400" dirty="0">
                    <a:sym typeface="Symbol" pitchFamily="18" charset="2"/>
                  </a:rPr>
                  <a:t> 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ym typeface="Symbol" pitchFamily="18" charset="2"/>
                  </a:rPr>
                  <a:t> </a:t>
                </a:r>
                <a:r>
                  <a:rPr lang="el-GR" altLang="zh-TW" sz="2400" dirty="0">
                    <a:sym typeface="Symbol" pitchFamily="18" charset="2"/>
                  </a:rPr>
                  <a:t>α</a:t>
                </a:r>
                <a:r>
                  <a:rPr lang="en-US" altLang="zh-TW" sz="2400" dirty="0">
                    <a:sym typeface="Symbol" pitchFamily="18" charset="2"/>
                  </a:rPr>
                  <a:t> is a </a:t>
                </a:r>
                <a:r>
                  <a:rPr lang="en-US" altLang="zh-TW" sz="2400" b="1" dirty="0">
                    <a:solidFill>
                      <a:schemeClr val="tx2"/>
                    </a:solidFill>
                    <a:sym typeface="Symbol" pitchFamily="18" charset="2"/>
                  </a:rPr>
                  <a:t>candidate key</a:t>
                </a:r>
                <a:r>
                  <a:rPr lang="en-US" altLang="zh-TW" sz="2400" b="1" dirty="0">
                    <a:sym typeface="Symbol" pitchFamily="18" charset="2"/>
                  </a:rPr>
                  <a:t> </a:t>
                </a:r>
                <a:r>
                  <a:rPr lang="en-US" altLang="zh-TW" sz="2400" dirty="0">
                    <a:sym typeface="Symbol" pitchFamily="18" charset="2"/>
                  </a:rPr>
                  <a:t>for R ⇔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l-GR" altLang="zh-TW" sz="2400" dirty="0">
                    <a:sym typeface="Symbol" pitchFamily="18" charset="2"/>
                  </a:rPr>
                  <a:t>α</a:t>
                </a:r>
                <a:r>
                  <a:rPr lang="en-US" altLang="zh-TW" sz="2400" dirty="0">
                    <a:sym typeface="Symbol" pitchFamily="18" charset="2"/>
                  </a:rPr>
                  <a:t> </a:t>
                </a:r>
                <a:r>
                  <a:rPr lang="en-US" altLang="zh-TW" sz="2400" dirty="0">
                    <a:sym typeface="Wingdings" panose="05000000000000000000" pitchFamily="2" charset="2"/>
                  </a:rPr>
                  <a:t>→</a:t>
                </a:r>
                <a:r>
                  <a:rPr lang="en-US" altLang="zh-TW" sz="2400" dirty="0">
                    <a:sym typeface="Symbol" pitchFamily="18" charset="2"/>
                  </a:rPr>
                  <a:t> R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ym typeface="Symbol" pitchFamily="18" charset="2"/>
                  </a:rPr>
                  <a:t>There is no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altLang="zh-TW" sz="2400" dirty="0">
                    <a:sym typeface="Symbol" pitchFamily="18" charset="2"/>
                  </a:rPr>
                  <a:t> </a:t>
                </a:r>
                <a:r>
                  <a:rPr lang="en-US" altLang="zh-TW" sz="2400" dirty="0" err="1">
                    <a:sym typeface="Symbol" pitchFamily="18" charset="2"/>
                  </a:rPr>
                  <a:t>s.t.</a:t>
                </a:r>
                <a:r>
                  <a:rPr lang="en-US" altLang="zh-TW" sz="240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altLang="zh-TW" sz="2400" dirty="0">
                    <a:sym typeface="Symbol" pitchFamily="18" charset="2"/>
                  </a:rPr>
                  <a:t> </a:t>
                </a:r>
                <a:r>
                  <a:rPr lang="zh-CN" altLang="en-US" sz="2400" dirty="0">
                    <a:sym typeface="Symbol" pitchFamily="18" charset="2"/>
                  </a:rPr>
                  <a:t>⊆</a:t>
                </a:r>
                <a:r>
                  <a:rPr lang="en-US" altLang="zh-TW" sz="2400" dirty="0">
                    <a:sym typeface="Symbol" pitchFamily="18" charset="2"/>
                  </a:rPr>
                  <a:t> </a:t>
                </a:r>
                <a:r>
                  <a:rPr lang="el-GR" altLang="zh-TW" sz="2400" dirty="0">
                    <a:sym typeface="Symbol" pitchFamily="18" charset="2"/>
                  </a:rPr>
                  <a:t>α</a:t>
                </a:r>
                <a:r>
                  <a:rPr lang="en-US" altLang="zh-TW" sz="2400" dirty="0"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altLang="zh-TW" sz="2400" dirty="0">
                    <a:sym typeface="Symbol" pitchFamily="18" charset="2"/>
                  </a:rPr>
                  <a:t> </a:t>
                </a:r>
                <a:r>
                  <a:rPr lang="en-US" altLang="zh-TW" sz="2400" dirty="0">
                    <a:sym typeface="Wingdings" panose="05000000000000000000" pitchFamily="2" charset="2"/>
                  </a:rPr>
                  <a:t>→</a:t>
                </a:r>
                <a:r>
                  <a:rPr lang="en-US" altLang="zh-TW" sz="2400" dirty="0">
                    <a:sym typeface="Symbol" pitchFamily="18" charset="2"/>
                  </a:rPr>
                  <a:t> R</a:t>
                </a:r>
                <a:r>
                  <a:rPr lang="zh-CN" altLang="en-US" sz="2400" dirty="0">
                    <a:sym typeface="Symbol" pitchFamily="18" charset="2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sym typeface="Symbol" pitchFamily="18" charset="2"/>
                  </a:rPr>
                  <a:t>(minimal)</a:t>
                </a:r>
                <a:endParaRPr lang="en-US" altLang="zh-TW" sz="2400" dirty="0">
                  <a:solidFill>
                    <a:srgbClr val="FF0000"/>
                  </a:solidFill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5" t="-1887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27BCC615-6515-2242-93F5-874A31F8C525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FD</a:t>
            </a:r>
            <a:r>
              <a:rPr lang="zh-CN" altLang="en-US" b="1" dirty="0"/>
              <a:t> </a:t>
            </a:r>
            <a:r>
              <a:rPr lang="en-US" altLang="zh-CN" b="1" dirty="0"/>
              <a:t>vs</a:t>
            </a:r>
            <a:r>
              <a:rPr lang="zh-CN" altLang="en-US" b="1" dirty="0"/>
              <a:t> </a:t>
            </a:r>
            <a:r>
              <a:rPr lang="en-US" altLang="zh-CN" b="1" dirty="0"/>
              <a:t>Key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9867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FD</a:t>
            </a:r>
            <a:r>
              <a:rPr lang="zh-CN" altLang="en-US" b="1" dirty="0"/>
              <a:t> </a:t>
            </a:r>
            <a:r>
              <a:rPr lang="en-US" altLang="zh-CN" b="1" dirty="0"/>
              <a:t>vs</a:t>
            </a:r>
            <a:r>
              <a:rPr lang="zh-CN" altLang="en-US" b="1" dirty="0"/>
              <a:t> </a:t>
            </a:r>
            <a:r>
              <a:rPr lang="en-US" altLang="zh-CN" b="1" dirty="0"/>
              <a:t>Key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TW" b="1" dirty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5" name="Group 88"/>
          <p:cNvGraphicFramePr>
            <a:graphicFrameLocks noGrp="1"/>
          </p:cNvGraphicFramePr>
          <p:nvPr/>
        </p:nvGraphicFramePr>
        <p:xfrm>
          <a:off x="2150368" y="1988841"/>
          <a:ext cx="3657601" cy="3657599"/>
        </p:xfrm>
        <a:graphic>
          <a:graphicData uri="http://schemas.openxmlformats.org/drawingml/2006/table">
            <a:tbl>
              <a:tblPr/>
              <a:tblGrid>
                <a:gridCol w="92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69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6038555" y="1953671"/>
            <a:ext cx="4455096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Given:</a:t>
            </a:r>
          </a:p>
          <a:p>
            <a:pPr marL="0" indent="0" eaLnBrk="1" hangingPunct="1">
              <a:buNone/>
            </a:pP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AC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R, AD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R, ACD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R</a:t>
            </a:r>
          </a:p>
          <a:p>
            <a:pPr eaLnBrk="1" hangingPunct="1"/>
            <a:endParaRPr lang="zh-TW" altLang="en-US" sz="2800" dirty="0">
              <a:solidFill>
                <a:schemeClr val="accent6">
                  <a:lumMod val="50000"/>
                </a:schemeClr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4935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FD</a:t>
            </a:r>
            <a:r>
              <a:rPr lang="zh-CN" altLang="en-US" b="1" dirty="0"/>
              <a:t> </a:t>
            </a:r>
            <a:r>
              <a:rPr lang="en-US" altLang="zh-CN" b="1" dirty="0"/>
              <a:t>vs</a:t>
            </a:r>
            <a:r>
              <a:rPr lang="zh-CN" altLang="en-US" b="1" dirty="0"/>
              <a:t> </a:t>
            </a:r>
            <a:r>
              <a:rPr lang="en-US" altLang="zh-CN" b="1" dirty="0"/>
              <a:t>Key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TW" b="1" dirty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5" name="Group 88"/>
          <p:cNvGraphicFramePr>
            <a:graphicFrameLocks noGrp="1"/>
          </p:cNvGraphicFramePr>
          <p:nvPr/>
        </p:nvGraphicFramePr>
        <p:xfrm>
          <a:off x="2150368" y="1988841"/>
          <a:ext cx="3657601" cy="3657599"/>
        </p:xfrm>
        <a:graphic>
          <a:graphicData uri="http://schemas.openxmlformats.org/drawingml/2006/table">
            <a:tbl>
              <a:tblPr/>
              <a:tblGrid>
                <a:gridCol w="92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69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6046513" y="1949890"/>
            <a:ext cx="4455096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Given:</a:t>
            </a:r>
          </a:p>
          <a:p>
            <a:pPr marL="0" indent="0" eaLnBrk="1" hangingPunct="1">
              <a:buNone/>
            </a:pP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AC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R, AD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R, ACD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R</a:t>
            </a:r>
          </a:p>
          <a:p>
            <a:pPr eaLnBrk="1" hangingPunct="1"/>
            <a:endParaRPr lang="zh-TW" altLang="en-US" sz="2800" dirty="0">
              <a:solidFill>
                <a:schemeClr val="accent6">
                  <a:lumMod val="50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6513" y="3082765"/>
            <a:ext cx="4455096" cy="31085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∵AC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∴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AC is a super key</a:t>
            </a:r>
          </a:p>
          <a:p>
            <a:endParaRPr lang="en-US" altLang="zh-TW" sz="2800" dirty="0">
              <a:solidFill>
                <a:schemeClr val="accent3">
                  <a:lumMod val="50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∵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R is not valid</a:t>
            </a:r>
          </a:p>
          <a:p>
            <a:pPr marL="288925"/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R is not valid</a:t>
            </a:r>
          </a:p>
          <a:p>
            <a:endParaRPr lang="en-US" altLang="zh-TW" sz="2800" dirty="0">
              <a:solidFill>
                <a:schemeClr val="accent3">
                  <a:lumMod val="50000"/>
                </a:schemeClr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∴ AC is a candidate key!</a:t>
            </a:r>
            <a:endParaRPr lang="en-US" altLang="zh-TW" sz="2800" dirty="0">
              <a:solidFill>
                <a:schemeClr val="accent3">
                  <a:lumMod val="50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9447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FD</a:t>
            </a:r>
            <a:r>
              <a:rPr lang="zh-CN" altLang="en-US" b="1" dirty="0"/>
              <a:t> </a:t>
            </a:r>
            <a:r>
              <a:rPr lang="en-US" altLang="zh-CN" b="1" dirty="0"/>
              <a:t>vs</a:t>
            </a:r>
            <a:r>
              <a:rPr lang="zh-CN" altLang="en-US" b="1" dirty="0"/>
              <a:t> </a:t>
            </a:r>
            <a:r>
              <a:rPr lang="en-US" altLang="zh-CN" b="1" dirty="0"/>
              <a:t>Key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TW" b="1" dirty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5" name="Group 88"/>
          <p:cNvGraphicFramePr>
            <a:graphicFrameLocks noGrp="1"/>
          </p:cNvGraphicFramePr>
          <p:nvPr/>
        </p:nvGraphicFramePr>
        <p:xfrm>
          <a:off x="2150368" y="1988841"/>
          <a:ext cx="3657601" cy="3657599"/>
        </p:xfrm>
        <a:graphic>
          <a:graphicData uri="http://schemas.openxmlformats.org/drawingml/2006/table">
            <a:tbl>
              <a:tblPr/>
              <a:tblGrid>
                <a:gridCol w="92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69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6046513" y="1943945"/>
            <a:ext cx="4455096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Given:</a:t>
            </a:r>
          </a:p>
          <a:p>
            <a:pPr marL="0" indent="0" eaLnBrk="1" hangingPunct="1">
              <a:buNone/>
            </a:pP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AC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R, AD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R, ACD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R</a:t>
            </a:r>
          </a:p>
          <a:p>
            <a:pPr eaLnBrk="1" hangingPunct="1"/>
            <a:endParaRPr lang="zh-TW" altLang="en-US" sz="2800" dirty="0">
              <a:solidFill>
                <a:schemeClr val="accent6">
                  <a:lumMod val="50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6513" y="3075987"/>
            <a:ext cx="4455096" cy="31085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∵AD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∴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AD is a super key</a:t>
            </a:r>
          </a:p>
          <a:p>
            <a:endParaRPr lang="en-US" altLang="zh-TW" sz="2800" dirty="0">
              <a:solidFill>
                <a:schemeClr val="accent3">
                  <a:lumMod val="50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∵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R is not valid</a:t>
            </a:r>
          </a:p>
          <a:p>
            <a:pPr marL="288925"/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R is not valid</a:t>
            </a:r>
          </a:p>
          <a:p>
            <a:endParaRPr lang="en-US" altLang="zh-TW" sz="2800" dirty="0">
              <a:solidFill>
                <a:schemeClr val="accent3">
                  <a:lumMod val="50000"/>
                </a:schemeClr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∴ AD is a candidate key!</a:t>
            </a:r>
            <a:endParaRPr lang="en-US" altLang="zh-TW" sz="2800" dirty="0">
              <a:solidFill>
                <a:schemeClr val="accent3">
                  <a:lumMod val="50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6855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FD</a:t>
            </a:r>
            <a:r>
              <a:rPr lang="zh-CN" altLang="en-US" b="1" dirty="0"/>
              <a:t> </a:t>
            </a:r>
            <a:r>
              <a:rPr lang="en-US" altLang="zh-CN" b="1" dirty="0"/>
              <a:t>vs</a:t>
            </a:r>
            <a:r>
              <a:rPr lang="zh-CN" altLang="en-US" b="1" dirty="0"/>
              <a:t> </a:t>
            </a:r>
            <a:r>
              <a:rPr lang="en-US" altLang="zh-CN" b="1" dirty="0"/>
              <a:t>Key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TW" b="1" dirty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5" name="Group 88"/>
          <p:cNvGraphicFramePr>
            <a:graphicFrameLocks noGrp="1"/>
          </p:cNvGraphicFramePr>
          <p:nvPr/>
        </p:nvGraphicFramePr>
        <p:xfrm>
          <a:off x="2150368" y="1988841"/>
          <a:ext cx="3657601" cy="3657599"/>
        </p:xfrm>
        <a:graphic>
          <a:graphicData uri="http://schemas.openxmlformats.org/drawingml/2006/table">
            <a:tbl>
              <a:tblPr/>
              <a:tblGrid>
                <a:gridCol w="92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69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DD"/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976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6046513" y="1838438"/>
            <a:ext cx="4455096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Given:</a:t>
            </a:r>
          </a:p>
          <a:p>
            <a:pPr marL="0" indent="0" eaLnBrk="1" hangingPunct="1">
              <a:buNone/>
            </a:pP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AC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R, AD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R, ACD 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  <a:sym typeface="Symbol" panose="05050102010706020507" pitchFamily="18" charset="2"/>
              </a:rPr>
              <a:t> R</a:t>
            </a:r>
          </a:p>
          <a:p>
            <a:pPr eaLnBrk="1" hangingPunct="1"/>
            <a:endParaRPr lang="zh-TW" altLang="en-US" sz="2800" dirty="0">
              <a:solidFill>
                <a:schemeClr val="accent6">
                  <a:lumMod val="50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6513" y="2988065"/>
            <a:ext cx="4455096" cy="31085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∵ACD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R </a:t>
            </a:r>
          </a:p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∴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ACD is a super key</a:t>
            </a:r>
          </a:p>
          <a:p>
            <a:endParaRPr lang="en-US" altLang="zh-TW" sz="2800" dirty="0">
              <a:solidFill>
                <a:schemeClr val="accent3">
                  <a:lumMod val="50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∵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AC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R is valid</a:t>
            </a:r>
          </a:p>
          <a:p>
            <a:pPr marL="288925"/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AD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R is valid</a:t>
            </a:r>
          </a:p>
          <a:p>
            <a:endParaRPr lang="en-US" altLang="zh-TW" sz="2800" dirty="0">
              <a:solidFill>
                <a:schemeClr val="accent3">
                  <a:lumMod val="50000"/>
                </a:schemeClr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∴ ACD is </a:t>
            </a:r>
            <a:r>
              <a:rPr lang="en-US" altLang="zh-TW" sz="2800" b="1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NOT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 a candidate key!</a:t>
            </a:r>
            <a:endParaRPr lang="en-US" altLang="zh-TW" sz="2800" dirty="0">
              <a:solidFill>
                <a:schemeClr val="accent3">
                  <a:lumMod val="50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2790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Functional</a:t>
            </a:r>
            <a:r>
              <a:rPr lang="zh-CN" altLang="en-US" b="1" dirty="0"/>
              <a:t> </a:t>
            </a:r>
            <a:r>
              <a:rPr lang="en-US" altLang="zh-CN" b="1" dirty="0"/>
              <a:t>Dependency</a:t>
            </a:r>
            <a:r>
              <a:rPr lang="zh-CN" altLang="en-US" b="1" dirty="0"/>
              <a:t> </a:t>
            </a:r>
            <a:r>
              <a:rPr lang="en-US" altLang="zh-CN" b="1" dirty="0"/>
              <a:t>Reasoning</a:t>
            </a:r>
            <a:endParaRPr lang="zh-TW" altLang="en-US" b="1" dirty="0"/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78A9-A2CB-4BA3-A40B-E661BA3CFFB6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sp>
        <p:nvSpPr>
          <p:cNvPr id="16" name="內容版面配置區 3">
            <a:extLst>
              <a:ext uri="{FF2B5EF4-FFF2-40B4-BE49-F238E27FC236}">
                <a16:creationId xmlns:a16="http://schemas.microsoft.com/office/drawing/2014/main" id="{17709747-4323-B041-8C9A-E67A2E9A5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980028"/>
            <a:ext cx="11094720" cy="4227341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chemeClr val="tx2"/>
                </a:solidFill>
              </a:rPr>
              <a:t>Definition</a:t>
            </a:r>
          </a:p>
          <a:p>
            <a:pPr indent="20955">
              <a:buNone/>
            </a:pPr>
            <a:r>
              <a:rPr lang="en-US" altLang="zh-CN" sz="2400" dirty="0"/>
              <a:t>F</a:t>
            </a:r>
            <a:r>
              <a:rPr lang="en-US" altLang="zh-TW" sz="2400" dirty="0"/>
              <a:t> –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set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FDs</a:t>
            </a:r>
            <a:r>
              <a:rPr lang="en-US" altLang="zh-TW" sz="2400" dirty="0"/>
              <a:t>, </a:t>
            </a:r>
            <a:r>
              <a:rPr lang="en-US" altLang="zh-CN" sz="2400" dirty="0"/>
              <a:t>f</a:t>
            </a:r>
            <a:r>
              <a:rPr lang="zh-CN" altLang="en-US" sz="2400" dirty="0"/>
              <a:t> </a:t>
            </a:r>
            <a:r>
              <a:rPr lang="en-US" altLang="zh-TW" sz="2400" dirty="0"/>
              <a:t>–</a:t>
            </a:r>
            <a:r>
              <a:rPr lang="zh-CN" altLang="en-US" sz="2400" dirty="0"/>
              <a:t> </a:t>
            </a:r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FD</a:t>
            </a:r>
            <a:endParaRPr lang="en-US" altLang="zh-TW" sz="2400" dirty="0">
              <a:latin typeface="Cambria Math" panose="02040503050406030204"/>
              <a:ea typeface="Cambria Math" panose="02040503050406030204"/>
            </a:endParaRPr>
          </a:p>
          <a:p>
            <a:pPr indent="20955">
              <a:buNone/>
            </a:pPr>
            <a:r>
              <a:rPr lang="en-US" altLang="zh-TW" sz="2400" dirty="0">
                <a:solidFill>
                  <a:schemeClr val="accent2"/>
                </a:solidFill>
                <a:latin typeface="Cambria Math" panose="02040503050406030204"/>
                <a:ea typeface="Cambria Math" panose="02040503050406030204"/>
                <a:sym typeface="Wingdings" panose="05000000000000000000" pitchFamily="2" charset="2"/>
              </a:rPr>
              <a:t>F</a:t>
            </a:r>
            <a:r>
              <a:rPr lang="zh-CN" altLang="en-US" sz="2400" dirty="0">
                <a:solidFill>
                  <a:schemeClr val="accent2"/>
                </a:solidFill>
                <a:latin typeface="Cambria Math" panose="02040503050406030204"/>
                <a:ea typeface="Cambria Math" panose="02040503050406030204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solidFill>
                  <a:schemeClr val="accent2"/>
                </a:solidFill>
                <a:latin typeface="Cambria Math" panose="02040503050406030204"/>
                <a:ea typeface="Cambria Math" panose="02040503050406030204"/>
                <a:sym typeface="Wingdings" panose="05000000000000000000" pitchFamily="2" charset="2"/>
              </a:rPr>
              <a:t>→ </a:t>
            </a:r>
            <a:r>
              <a:rPr lang="el-GR" altLang="zh-TW" sz="2400" dirty="0">
                <a:solidFill>
                  <a:schemeClr val="accent2"/>
                </a:solidFill>
                <a:latin typeface="Cambria Math" panose="02040503050406030204"/>
                <a:ea typeface="Cambria Math" panose="02040503050406030204"/>
                <a:sym typeface="Wingdings" panose="05000000000000000000" pitchFamily="2" charset="2"/>
              </a:rPr>
              <a:t>f</a:t>
            </a:r>
            <a:r>
              <a:rPr lang="zh-CN" altLang="en-US" sz="2400" dirty="0">
                <a:solidFill>
                  <a:schemeClr val="accent2"/>
                </a:solidFill>
                <a:latin typeface="Cambria Math" panose="02040503050406030204"/>
                <a:ea typeface="Cambria Math" panose="02040503050406030204"/>
              </a:rPr>
              <a:t> </a:t>
            </a:r>
            <a:r>
              <a:rPr lang="en-US" altLang="zh-TW" sz="2400" dirty="0">
                <a:solidFill>
                  <a:schemeClr val="accent2"/>
                </a:solidFill>
                <a:latin typeface="Cambria Math" panose="02040503050406030204"/>
                <a:ea typeface="Cambria Math" panose="02040503050406030204"/>
              </a:rPr>
              <a:t> </a:t>
            </a:r>
            <a:r>
              <a:rPr lang="en-US" altLang="zh-CN" sz="2400" dirty="0">
                <a:ea typeface="Cambria Math" panose="02040503050406030204"/>
              </a:rPr>
              <a:t>means:</a:t>
            </a:r>
            <a:r>
              <a:rPr lang="zh-CN" altLang="en-US" sz="2400" dirty="0">
                <a:ea typeface="Cambria Math" panose="02040503050406030204"/>
              </a:rPr>
              <a:t> </a:t>
            </a:r>
            <a:r>
              <a:rPr lang="en-US" altLang="zh-CN" sz="2400" dirty="0">
                <a:ea typeface="Cambria Math" panose="02040503050406030204"/>
              </a:rPr>
              <a:t>If</a:t>
            </a:r>
            <a:r>
              <a:rPr lang="zh-CN" altLang="en-US" sz="2400" dirty="0">
                <a:ea typeface="Cambria Math" panose="02040503050406030204"/>
              </a:rPr>
              <a:t> </a:t>
            </a:r>
            <a:r>
              <a:rPr lang="en-US" altLang="zh-CN" sz="2400" dirty="0">
                <a:ea typeface="Cambria Math" panose="02040503050406030204"/>
              </a:rPr>
              <a:t>whenever</a:t>
            </a:r>
            <a:r>
              <a:rPr lang="zh-CN" altLang="en-US" sz="2400" dirty="0">
                <a:ea typeface="Cambria Math" panose="02040503050406030204"/>
              </a:rPr>
              <a:t> </a:t>
            </a:r>
            <a:r>
              <a:rPr lang="en-US" altLang="zh-CN" sz="2400" dirty="0">
                <a:ea typeface="Cambria Math" panose="02040503050406030204"/>
              </a:rPr>
              <a:t>all</a:t>
            </a:r>
            <a:r>
              <a:rPr lang="zh-CN" altLang="en-US" sz="2400" dirty="0">
                <a:ea typeface="Cambria Math" panose="02040503050406030204"/>
              </a:rPr>
              <a:t> </a:t>
            </a:r>
            <a:r>
              <a:rPr lang="en-US" altLang="zh-CN" sz="2400" dirty="0">
                <a:ea typeface="Cambria Math" panose="02040503050406030204"/>
              </a:rPr>
              <a:t>FDs</a:t>
            </a:r>
            <a:r>
              <a:rPr lang="zh-CN" altLang="en-US" sz="2400" dirty="0">
                <a:ea typeface="Cambria Math" panose="02040503050406030204"/>
              </a:rPr>
              <a:t> </a:t>
            </a:r>
            <a:r>
              <a:rPr lang="en-US" altLang="zh-CN" sz="2400" dirty="0">
                <a:ea typeface="Cambria Math" panose="02040503050406030204"/>
              </a:rPr>
              <a:t>in</a:t>
            </a:r>
            <a:r>
              <a:rPr lang="zh-CN" altLang="en-US" sz="2400" dirty="0">
                <a:ea typeface="Cambria Math" panose="02040503050406030204"/>
              </a:rPr>
              <a:t> </a:t>
            </a:r>
            <a:r>
              <a:rPr lang="en-US" altLang="zh-CN" sz="2400" dirty="0">
                <a:ea typeface="Cambria Math" panose="02040503050406030204"/>
              </a:rPr>
              <a:t>F</a:t>
            </a:r>
            <a:r>
              <a:rPr lang="zh-CN" altLang="en-US" sz="2400" dirty="0">
                <a:ea typeface="Cambria Math" panose="02040503050406030204"/>
              </a:rPr>
              <a:t> </a:t>
            </a:r>
            <a:r>
              <a:rPr lang="en-US" altLang="zh-CN" sz="2400" dirty="0">
                <a:ea typeface="Cambria Math" panose="02040503050406030204"/>
              </a:rPr>
              <a:t>are</a:t>
            </a:r>
            <a:r>
              <a:rPr lang="zh-CN" altLang="en-US" sz="2400" dirty="0">
                <a:ea typeface="Cambria Math" panose="02040503050406030204"/>
              </a:rPr>
              <a:t> </a:t>
            </a:r>
            <a:r>
              <a:rPr lang="en-US" altLang="zh-CN" sz="2400" dirty="0">
                <a:ea typeface="Cambria Math" panose="02040503050406030204"/>
              </a:rPr>
              <a:t>true,</a:t>
            </a:r>
            <a:r>
              <a:rPr lang="zh-CN" altLang="en-US" sz="2400" dirty="0">
                <a:ea typeface="Cambria Math" panose="02040503050406030204"/>
              </a:rPr>
              <a:t> </a:t>
            </a:r>
            <a:r>
              <a:rPr lang="en-US" altLang="zh-CN" sz="2400" dirty="0">
                <a:ea typeface="Cambria Math" panose="02040503050406030204"/>
              </a:rPr>
              <a:t>then</a:t>
            </a:r>
            <a:r>
              <a:rPr lang="zh-CN" altLang="en-US" sz="2400" dirty="0">
                <a:ea typeface="Cambria Math" panose="02040503050406030204"/>
              </a:rPr>
              <a:t> </a:t>
            </a:r>
            <a:r>
              <a:rPr lang="en-US" altLang="zh-CN" sz="2400" dirty="0">
                <a:ea typeface="Cambria Math" panose="02040503050406030204"/>
              </a:rPr>
              <a:t>f</a:t>
            </a:r>
            <a:r>
              <a:rPr lang="zh-CN" altLang="en-US" sz="2400" dirty="0">
                <a:ea typeface="Cambria Math" panose="02040503050406030204"/>
              </a:rPr>
              <a:t> </a:t>
            </a:r>
            <a:r>
              <a:rPr lang="en-US" altLang="zh-CN" sz="2400" dirty="0">
                <a:ea typeface="Cambria Math" panose="02040503050406030204"/>
              </a:rPr>
              <a:t>is</a:t>
            </a:r>
            <a:r>
              <a:rPr lang="zh-CN" altLang="en-US" sz="2400" dirty="0">
                <a:ea typeface="Cambria Math" panose="02040503050406030204"/>
              </a:rPr>
              <a:t> </a:t>
            </a:r>
            <a:r>
              <a:rPr lang="en-US" altLang="zh-CN" sz="2400" dirty="0">
                <a:ea typeface="Cambria Math" panose="02040503050406030204"/>
              </a:rPr>
              <a:t>true</a:t>
            </a:r>
          </a:p>
          <a:p>
            <a:pPr indent="20955">
              <a:buNone/>
            </a:pPr>
            <a:r>
              <a:rPr lang="en-US" altLang="zh-TW" sz="2400" dirty="0"/>
              <a:t>	E.g. F = {A</a:t>
            </a:r>
            <a:r>
              <a:rPr lang="zh-CN" altLang="en-US" sz="2400" dirty="0"/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→</a:t>
            </a:r>
            <a:r>
              <a:rPr lang="zh-CN" altLang="en-US" sz="2400" dirty="0"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B, B</a:t>
            </a:r>
            <a:r>
              <a:rPr lang="zh-CN" altLang="en-US" sz="2400" dirty="0"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→ C}, </a:t>
            </a:r>
            <a:r>
              <a:rPr lang="en-US" altLang="zh-TW" sz="2400" dirty="0"/>
              <a:t>F implies A</a:t>
            </a:r>
            <a:r>
              <a:rPr lang="en-US" altLang="zh-TW" sz="2400" dirty="0">
                <a:sym typeface="Wingdings" panose="05000000000000000000" pitchFamily="2" charset="2"/>
              </a:rPr>
              <a:t> → C</a:t>
            </a:r>
          </a:p>
          <a:p>
            <a:pPr indent="20955">
              <a:buNone/>
            </a:pPr>
            <a:endParaRPr lang="en-US" altLang="zh-CN" sz="2400" dirty="0">
              <a:ea typeface="Cambria Math" panose="02040503050406030204"/>
            </a:endParaRPr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en-US" altLang="zh-TW" sz="2400" i="1" dirty="0">
                <a:solidFill>
                  <a:schemeClr val="tx2"/>
                </a:solidFill>
              </a:rPr>
              <a:t>F</a:t>
            </a:r>
            <a:r>
              <a:rPr lang="en-US" altLang="zh-TW" sz="2400" i="1" baseline="30000" dirty="0">
                <a:solidFill>
                  <a:schemeClr val="tx2"/>
                </a:solidFill>
              </a:rPr>
              <a:t>+</a:t>
            </a:r>
            <a:r>
              <a:rPr lang="en-US" altLang="zh-TW" sz="2400" i="1" dirty="0">
                <a:solidFill>
                  <a:schemeClr val="tx2"/>
                </a:solidFill>
              </a:rPr>
              <a:t> </a:t>
            </a:r>
            <a:r>
              <a:rPr lang="en-US" altLang="zh-TW" sz="2400" dirty="0"/>
              <a:t>– </a:t>
            </a:r>
            <a:r>
              <a:rPr lang="en-US" altLang="zh-TW" sz="2400" dirty="0">
                <a:solidFill>
                  <a:schemeClr val="accent2"/>
                </a:solidFill>
              </a:rPr>
              <a:t>closure of F:</a:t>
            </a:r>
            <a:r>
              <a:rPr lang="en-US" altLang="zh-TW" sz="2400" dirty="0"/>
              <a:t> the set of all functional dependencies that F implies</a:t>
            </a:r>
          </a:p>
          <a:p>
            <a:pPr indent="0">
              <a:buNone/>
            </a:pPr>
            <a:r>
              <a:rPr lang="en-US" altLang="zh-TW" sz="2400" dirty="0"/>
              <a:t>	E.g. F = {A </a:t>
            </a:r>
            <a:r>
              <a:rPr lang="en-US" altLang="zh-TW" sz="2400" dirty="0">
                <a:sym typeface="Wingdings" panose="05000000000000000000" pitchFamily="2" charset="2"/>
              </a:rPr>
              <a:t>→ B}</a:t>
            </a:r>
          </a:p>
          <a:p>
            <a:pPr marL="336550" indent="0">
              <a:buNone/>
            </a:pPr>
            <a:r>
              <a:rPr lang="en-US" altLang="zh-TW" sz="2400" dirty="0"/>
              <a:t>	F</a:t>
            </a:r>
            <a:r>
              <a:rPr lang="en-US" altLang="zh-TW" sz="2400" baseline="30000" dirty="0"/>
              <a:t>+</a:t>
            </a:r>
            <a:r>
              <a:rPr lang="en-US" altLang="zh-TW" sz="2400" dirty="0"/>
              <a:t> = {A</a:t>
            </a:r>
            <a:r>
              <a:rPr lang="en-US" altLang="zh-TW" sz="2400" dirty="0">
                <a:sym typeface="Wingdings" panose="05000000000000000000" pitchFamily="2" charset="2"/>
              </a:rPr>
              <a:t> → A, B → B, AB → AB, A → B, A → AB, AB → A, AB → B}</a:t>
            </a:r>
            <a:endParaRPr lang="en-US" altLang="zh-TW" sz="2400" dirty="0"/>
          </a:p>
          <a:p>
            <a:pPr marL="43434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indent="20955">
              <a:buNone/>
            </a:pPr>
            <a:endParaRPr lang="en-US" altLang="zh-CN" sz="2400" dirty="0">
              <a:ea typeface="Cambria Math" panose="02040503050406030204"/>
            </a:endParaRPr>
          </a:p>
          <a:p>
            <a:pPr indent="20955">
              <a:buNone/>
            </a:pPr>
            <a:endParaRPr lang="en-US" altLang="zh-TW" sz="2400" dirty="0">
              <a:solidFill>
                <a:schemeClr val="tx2"/>
              </a:solidFill>
              <a:ea typeface="Cambria Math" panose="02040503050406030204"/>
            </a:endParaRPr>
          </a:p>
          <a:p>
            <a:pPr indent="20955">
              <a:buNone/>
            </a:pPr>
            <a:endParaRPr lang="en-US" altLang="zh-TW" sz="2400" dirty="0">
              <a:solidFill>
                <a:schemeClr val="tx2"/>
              </a:solidFill>
              <a:ea typeface="Cambria Math" panose="02040503050406030204"/>
            </a:endParaRPr>
          </a:p>
          <a:p>
            <a:pPr indent="20955">
              <a:buNone/>
            </a:pPr>
            <a:endParaRPr lang="en-US" altLang="zh-TW" sz="2400" dirty="0">
              <a:ea typeface="Cambria Math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2401320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FD</a:t>
            </a:r>
            <a:r>
              <a:rPr lang="zh-CN" altLang="en-US" b="1" dirty="0"/>
              <a:t> </a:t>
            </a:r>
            <a:r>
              <a:rPr lang="en-US" altLang="zh-CN" b="1" dirty="0"/>
              <a:t>Reasoning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b="1" dirty="0"/>
              <a:t>Armstrong’s</a:t>
            </a:r>
            <a:r>
              <a:rPr lang="zh-CN" altLang="en-US" b="1" dirty="0"/>
              <a:t> </a:t>
            </a:r>
            <a:r>
              <a:rPr lang="en-US" altLang="zh-CN" b="1" dirty="0"/>
              <a:t>Axioms</a:t>
            </a:r>
            <a:endParaRPr lang="zh-TW" altLang="en-US" b="1" dirty="0"/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78A9-A2CB-4BA3-A40B-E661BA3CFFB6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sp>
        <p:nvSpPr>
          <p:cNvPr id="16" name="內容版面配置區 3">
            <a:extLst>
              <a:ext uri="{FF2B5EF4-FFF2-40B4-BE49-F238E27FC236}">
                <a16:creationId xmlns:a16="http://schemas.microsoft.com/office/drawing/2014/main" id="{17709747-4323-B041-8C9A-E67A2E9A5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980028"/>
            <a:ext cx="11094720" cy="4227341"/>
          </a:xfrm>
        </p:spPr>
        <p:txBody>
          <a:bodyPr>
            <a:normAutofit/>
          </a:bodyPr>
          <a:lstStyle/>
          <a:p>
            <a:pPr marL="43434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/>
                </a:solidFill>
              </a:rPr>
              <a:t>Reflexivity: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TW" sz="2400" dirty="0"/>
              <a:t>If </a:t>
            </a:r>
            <a:r>
              <a:rPr lang="el-GR" altLang="zh-TW" sz="2400" dirty="0"/>
              <a:t>β ⊆ α </a:t>
            </a:r>
            <a:r>
              <a:rPr lang="en-US" altLang="zh-TW" sz="2400" dirty="0"/>
              <a:t>then </a:t>
            </a:r>
            <a:r>
              <a:rPr lang="el-GR" altLang="zh-TW" sz="2400" dirty="0"/>
              <a:t>α </a:t>
            </a:r>
            <a:r>
              <a:rPr lang="en-US" altLang="zh-TW" sz="2400" dirty="0">
                <a:sym typeface="Wingdings" panose="05000000000000000000" pitchFamily="2" charset="2"/>
              </a:rPr>
              <a:t>→</a:t>
            </a:r>
            <a:r>
              <a:rPr lang="el-GR" altLang="zh-TW" sz="2400" dirty="0"/>
              <a:t> β</a:t>
            </a:r>
            <a:r>
              <a:rPr lang="zh-CN" altLang="en-US" sz="2400" dirty="0"/>
              <a:t> </a:t>
            </a:r>
            <a:r>
              <a:rPr lang="en-US" altLang="zh-CN" sz="2400" dirty="0"/>
              <a:t>(trivial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dependency)</a:t>
            </a:r>
            <a:endParaRPr lang="en-US" altLang="zh-TW" sz="2400" dirty="0"/>
          </a:p>
          <a:p>
            <a:pPr marL="43434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/>
                </a:solidFill>
              </a:rPr>
              <a:t>Augmentation:</a:t>
            </a:r>
            <a:r>
              <a:rPr lang="zh-CN" altLang="en-US" sz="2400" dirty="0"/>
              <a:t> </a:t>
            </a:r>
            <a:r>
              <a:rPr lang="en-US" altLang="zh-TW" sz="2400" dirty="0"/>
              <a:t>If </a:t>
            </a:r>
            <a:r>
              <a:rPr lang="el-GR" altLang="zh-TW" sz="2400" dirty="0"/>
              <a:t>α </a:t>
            </a:r>
            <a:r>
              <a:rPr lang="en-US" altLang="zh-TW" sz="2400" dirty="0">
                <a:sym typeface="Wingdings" panose="05000000000000000000" pitchFamily="2" charset="2"/>
              </a:rPr>
              <a:t>→</a:t>
            </a:r>
            <a:r>
              <a:rPr lang="el-GR" altLang="zh-TW" sz="2400" dirty="0"/>
              <a:t> β </a:t>
            </a:r>
            <a:r>
              <a:rPr lang="en-US" altLang="zh-TW" sz="2400" dirty="0"/>
              <a:t>then </a:t>
            </a:r>
            <a:r>
              <a:rPr lang="el-GR" altLang="zh-TW" sz="2400" dirty="0"/>
              <a:t>α 𝛾 </a:t>
            </a:r>
            <a:r>
              <a:rPr lang="en-US" altLang="zh-TW" sz="2400" dirty="0">
                <a:sym typeface="Wingdings" panose="05000000000000000000" pitchFamily="2" charset="2"/>
              </a:rPr>
              <a:t>→</a:t>
            </a:r>
            <a:r>
              <a:rPr lang="el-GR" altLang="zh-TW" sz="2400" dirty="0"/>
              <a:t> β 𝛾 </a:t>
            </a:r>
            <a:endParaRPr lang="en-US" altLang="zh-TW" sz="2400" dirty="0"/>
          </a:p>
          <a:p>
            <a:pPr marL="43434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/>
                </a:solidFill>
              </a:rPr>
              <a:t>Transitivity: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TW" sz="2400" dirty="0"/>
              <a:t>If </a:t>
            </a:r>
            <a:r>
              <a:rPr lang="el-GR" altLang="zh-TW" sz="2400" dirty="0"/>
              <a:t>α </a:t>
            </a:r>
            <a:r>
              <a:rPr lang="en-US" altLang="zh-TW" sz="2400" dirty="0">
                <a:sym typeface="Wingdings" panose="05000000000000000000" pitchFamily="2" charset="2"/>
              </a:rPr>
              <a:t>→ </a:t>
            </a:r>
            <a:r>
              <a:rPr lang="el-GR" altLang="zh-TW" sz="2400" dirty="0"/>
              <a:t>β, β</a:t>
            </a:r>
            <a:r>
              <a:rPr lang="en-US" altLang="zh-TW" sz="2400" dirty="0">
                <a:sym typeface="Wingdings" panose="05000000000000000000" pitchFamily="2" charset="2"/>
              </a:rPr>
              <a:t> → </a:t>
            </a:r>
            <a:r>
              <a:rPr lang="el-GR" altLang="zh-TW" sz="2400" dirty="0"/>
              <a:t>𝛾 </a:t>
            </a:r>
            <a:r>
              <a:rPr lang="en-US" altLang="zh-TW" sz="2400" dirty="0"/>
              <a:t>then </a:t>
            </a:r>
            <a:r>
              <a:rPr lang="el-GR" altLang="zh-TW" sz="2400" dirty="0"/>
              <a:t>α </a:t>
            </a:r>
            <a:r>
              <a:rPr lang="en-US" altLang="zh-TW" sz="2400" dirty="0">
                <a:sym typeface="Wingdings" panose="05000000000000000000" pitchFamily="2" charset="2"/>
              </a:rPr>
              <a:t>→</a:t>
            </a:r>
            <a:r>
              <a:rPr lang="el-GR" altLang="zh-TW" sz="2400" dirty="0"/>
              <a:t> 𝛾</a:t>
            </a:r>
            <a:endParaRPr lang="en-US" altLang="zh-TW" sz="2400" dirty="0"/>
          </a:p>
          <a:p>
            <a:pPr indent="20955">
              <a:buNone/>
            </a:pPr>
            <a:endParaRPr lang="en-US" altLang="zh-CN" sz="2400" dirty="0">
              <a:ea typeface="Cambria Math" panose="02040503050406030204"/>
            </a:endParaRPr>
          </a:p>
          <a:p>
            <a:pPr indent="20955">
              <a:buNone/>
            </a:pPr>
            <a:endParaRPr lang="en-US" altLang="zh-TW" sz="2400" dirty="0">
              <a:solidFill>
                <a:schemeClr val="tx2"/>
              </a:solidFill>
              <a:ea typeface="Cambria Math" panose="02040503050406030204"/>
            </a:endParaRPr>
          </a:p>
          <a:p>
            <a:pPr indent="20955">
              <a:buNone/>
            </a:pPr>
            <a:endParaRPr lang="en-US" altLang="zh-TW" sz="2400" dirty="0">
              <a:solidFill>
                <a:schemeClr val="tx2"/>
              </a:solidFill>
              <a:ea typeface="Cambria Math" panose="02040503050406030204"/>
            </a:endParaRPr>
          </a:p>
          <a:p>
            <a:pPr indent="20955">
              <a:buNone/>
            </a:pPr>
            <a:endParaRPr lang="en-US" altLang="zh-TW" sz="2400" dirty="0">
              <a:ea typeface="Cambria Math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727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Attribute</a:t>
            </a:r>
            <a:r>
              <a:rPr lang="zh-CN" altLang="en-US" b="1" dirty="0"/>
              <a:t> </a:t>
            </a:r>
            <a:r>
              <a:rPr lang="en-US" altLang="zh-CN" b="1" dirty="0"/>
              <a:t>closure</a:t>
            </a:r>
            <a:endParaRPr lang="zh-TW" altLang="en-US" b="1" dirty="0"/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78A9-A2CB-4BA3-A40B-E661BA3CFFB6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sp>
        <p:nvSpPr>
          <p:cNvPr id="10" name="內容版面配置區 3">
            <a:extLst>
              <a:ext uri="{FF2B5EF4-FFF2-40B4-BE49-F238E27FC236}">
                <a16:creationId xmlns:a16="http://schemas.microsoft.com/office/drawing/2014/main" id="{C3422FFA-89D8-8F49-8ACB-B8C33D066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980028"/>
            <a:ext cx="11094720" cy="4227341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zh-CN" sz="2400" dirty="0"/>
              <a:t>Computing the closure of a set of FDs can be</a:t>
            </a:r>
            <a:r>
              <a:rPr lang="zh-CN" altLang="en-US" sz="2400" dirty="0"/>
              <a:t> </a:t>
            </a:r>
            <a:r>
              <a:rPr lang="en-US" altLang="zh-CN" sz="2400" u="sng" dirty="0"/>
              <a:t>expensive</a:t>
            </a:r>
            <a:r>
              <a:rPr lang="en-US" altLang="zh-CN" sz="2400" dirty="0"/>
              <a:t>. (Size of closure is exponential)</a:t>
            </a:r>
          </a:p>
          <a:p>
            <a:pPr indent="0">
              <a:buNone/>
            </a:pPr>
            <a:r>
              <a:rPr lang="en-US" altLang="zh-CN" sz="2400" dirty="0"/>
              <a:t>Typically, we just want to check if a given FD α → β is in the closure of a set of FDs F. </a:t>
            </a:r>
          </a:p>
          <a:p>
            <a:pPr indent="0">
              <a:buNone/>
            </a:pPr>
            <a:endParaRPr lang="en-US" altLang="zh-CN" sz="2400" dirty="0"/>
          </a:p>
          <a:p>
            <a:pPr marL="43434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An efficient check:</a:t>
            </a:r>
          </a:p>
          <a:p>
            <a:pPr indent="0">
              <a:buNone/>
            </a:pPr>
            <a:r>
              <a:rPr lang="en-US" altLang="zh-CN" sz="2400" dirty="0"/>
              <a:t>Compute attribute closure of α (denoted α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)</a:t>
            </a:r>
          </a:p>
          <a:p>
            <a:pPr indent="0">
              <a:buNone/>
            </a:pPr>
            <a:r>
              <a:rPr lang="en-US" altLang="zh-CN" sz="2400" dirty="0"/>
              <a:t>Check if β is in α</a:t>
            </a:r>
            <a:r>
              <a:rPr lang="en-US" altLang="zh-CN" sz="2400" baseline="30000" dirty="0"/>
              <a:t>+</a:t>
            </a:r>
          </a:p>
          <a:p>
            <a:pPr indent="0">
              <a:buNone/>
            </a:pPr>
            <a:r>
              <a:rPr lang="en-US" altLang="zh-CN" sz="2400" dirty="0">
                <a:ea typeface="Cambria Math" panose="02040503050406030204"/>
              </a:rPr>
              <a:t>(Sets</a:t>
            </a:r>
            <a:r>
              <a:rPr lang="zh-CN" altLang="en-US" sz="2400" dirty="0">
                <a:ea typeface="Cambria Math" panose="02040503050406030204"/>
              </a:rPr>
              <a:t> </a:t>
            </a:r>
            <a:r>
              <a:rPr lang="en-US" altLang="zh-CN" sz="2400" dirty="0">
                <a:ea typeface="Cambria Math" panose="02040503050406030204"/>
              </a:rPr>
              <a:t>of</a:t>
            </a:r>
            <a:r>
              <a:rPr lang="zh-CN" altLang="en-US" sz="2400" dirty="0">
                <a:ea typeface="Cambria Math" panose="02040503050406030204"/>
              </a:rPr>
              <a:t> </a:t>
            </a:r>
            <a:r>
              <a:rPr lang="en-US" altLang="zh-CN" sz="2400" dirty="0">
                <a:ea typeface="Cambria Math" panose="02040503050406030204"/>
              </a:rPr>
              <a:t>attributes</a:t>
            </a:r>
            <a:r>
              <a:rPr lang="zh-CN" altLang="en-US" sz="2400" dirty="0">
                <a:ea typeface="Cambria Math" panose="02040503050406030204"/>
              </a:rPr>
              <a:t> </a:t>
            </a:r>
            <a:r>
              <a:rPr lang="en-US" altLang="zh-CN" sz="2400" dirty="0">
                <a:ea typeface="Cambria Math" panose="02040503050406030204"/>
              </a:rPr>
              <a:t>functionally</a:t>
            </a:r>
            <a:r>
              <a:rPr lang="zh-CN" altLang="en-US" sz="2400" dirty="0">
                <a:ea typeface="Cambria Math" panose="02040503050406030204"/>
              </a:rPr>
              <a:t> </a:t>
            </a:r>
            <a:r>
              <a:rPr lang="en-US" altLang="zh-CN" sz="2400" dirty="0">
                <a:ea typeface="Cambria Math" panose="02040503050406030204"/>
              </a:rPr>
              <a:t>determined</a:t>
            </a:r>
            <a:r>
              <a:rPr lang="zh-CN" altLang="en-US" sz="2400" dirty="0">
                <a:ea typeface="Cambria Math" panose="02040503050406030204"/>
              </a:rPr>
              <a:t> </a:t>
            </a:r>
            <a:r>
              <a:rPr lang="en-US" altLang="zh-CN" sz="2400" dirty="0">
                <a:ea typeface="Cambria Math" panose="02040503050406030204"/>
              </a:rPr>
              <a:t>by</a:t>
            </a:r>
            <a:r>
              <a:rPr lang="zh-CN" altLang="en-US" sz="2400" dirty="0">
                <a:ea typeface="Cambria Math" panose="02040503050406030204"/>
              </a:rPr>
              <a:t> </a:t>
            </a:r>
            <a:r>
              <a:rPr lang="en-US" altLang="zh-CN" sz="2400" dirty="0"/>
              <a:t>α</a:t>
            </a:r>
            <a:r>
              <a:rPr lang="zh-CN" altLang="en-US" sz="2400" dirty="0"/>
              <a:t> </a:t>
            </a:r>
            <a:r>
              <a:rPr lang="en-US" altLang="zh-CN" sz="2400" dirty="0"/>
              <a:t>under</a:t>
            </a:r>
            <a:r>
              <a:rPr lang="zh-CN" altLang="en-US" sz="2400" dirty="0"/>
              <a:t> </a:t>
            </a:r>
            <a:r>
              <a:rPr lang="en-US" altLang="zh-CN" sz="2400" dirty="0"/>
              <a:t>F)</a:t>
            </a:r>
            <a:endParaRPr lang="en-US" altLang="zh-TW" sz="2400" dirty="0">
              <a:ea typeface="Cambria Math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40249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Attribute</a:t>
            </a:r>
            <a:r>
              <a:rPr lang="zh-CN" altLang="en-US" b="1" dirty="0"/>
              <a:t> </a:t>
            </a:r>
            <a:r>
              <a:rPr lang="en-US" altLang="zh-CN" b="1" dirty="0"/>
              <a:t>closure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92695C5E-A8F5-8141-8F91-1D0EB15A9631}"/>
              </a:ext>
            </a:extLst>
          </p:cNvPr>
          <p:cNvSpPr txBox="1">
            <a:spLocks/>
          </p:cNvSpPr>
          <p:nvPr/>
        </p:nvSpPr>
        <p:spPr>
          <a:xfrm>
            <a:off x="1097280" y="1980028"/>
            <a:ext cx="11094720" cy="422734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altLang="zh-TW" sz="2400" dirty="0">
                <a:sym typeface="Symbol" panose="05050102010706020507" pitchFamily="18" charset="2"/>
              </a:rPr>
              <a:t>α</a:t>
            </a:r>
            <a:r>
              <a:rPr lang="en-US" altLang="zh-TW" sz="2400" dirty="0"/>
              <a:t> – a set of attributes</a:t>
            </a:r>
            <a:endParaRPr lang="en-US" altLang="zh-TW" sz="2400" dirty="0">
              <a:sym typeface="Symbol" panose="05050102010706020507" pitchFamily="18" charset="2"/>
            </a:endParaRPr>
          </a:p>
          <a:p>
            <a:r>
              <a:rPr lang="el-GR" altLang="zh-TW" sz="2400" dirty="0">
                <a:solidFill>
                  <a:schemeClr val="accent2"/>
                </a:solidFill>
                <a:sym typeface="Symbol" panose="05050102010706020507" pitchFamily="18" charset="2"/>
              </a:rPr>
              <a:t>α</a:t>
            </a:r>
            <a:r>
              <a:rPr lang="en-US" altLang="zh-TW" sz="2400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+</a:t>
            </a:r>
            <a:r>
              <a:rPr lang="en-US" altLang="zh-TW" sz="2400" dirty="0">
                <a:solidFill>
                  <a:schemeClr val="accent2"/>
                </a:solidFill>
              </a:rPr>
              <a:t> </a:t>
            </a:r>
            <a:r>
              <a:rPr lang="en-US" altLang="zh-TW" sz="2400" dirty="0"/>
              <a:t>– closure of </a:t>
            </a:r>
            <a:r>
              <a:rPr lang="el-GR" altLang="zh-TW" sz="2400" dirty="0">
                <a:sym typeface="Symbol" panose="05050102010706020507" pitchFamily="18" charset="2"/>
              </a:rPr>
              <a:t>α</a:t>
            </a:r>
            <a:r>
              <a:rPr lang="en-US" altLang="zh-TW" sz="2400" dirty="0"/>
              <a:t> under F (attribute closure)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Algorithm to compute </a:t>
            </a:r>
            <a:r>
              <a:rPr lang="el-GR" altLang="zh-TW" sz="2400" dirty="0">
                <a:sym typeface="Symbol" panose="05050102010706020507" pitchFamily="18" charset="2"/>
              </a:rPr>
              <a:t>α</a:t>
            </a:r>
            <a:r>
              <a:rPr lang="en-US" altLang="zh-TW" sz="2400" baseline="30000" dirty="0">
                <a:sym typeface="Symbol" panose="05050102010706020507" pitchFamily="18" charset="2"/>
              </a:rPr>
              <a:t>+</a:t>
            </a:r>
            <a:r>
              <a:rPr lang="en-US" altLang="zh-TW" sz="2400" dirty="0"/>
              <a:t>:</a:t>
            </a:r>
            <a:endParaRPr lang="en-US" altLang="zh-TW" sz="2400" dirty="0">
              <a:sym typeface="Symbol" panose="05050102010706020507" pitchFamily="18" charset="2"/>
            </a:endParaRPr>
          </a:p>
          <a:p>
            <a:pPr indent="20955">
              <a:buFont typeface="Calibri" panose="020F0502020204030204" pitchFamily="34" charset="0"/>
              <a:buNone/>
            </a:pPr>
            <a:endParaRPr lang="en-US" altLang="zh-CN" sz="2400" dirty="0">
              <a:ea typeface="Cambria Math" panose="02040503050406030204"/>
            </a:endParaRPr>
          </a:p>
          <a:p>
            <a:pPr indent="20955">
              <a:buFont typeface="Calibri" panose="020F0502020204030204" pitchFamily="34" charset="0"/>
              <a:buNone/>
            </a:pPr>
            <a:endParaRPr lang="en-US" altLang="zh-TW" sz="2400" dirty="0">
              <a:solidFill>
                <a:schemeClr val="tx2"/>
              </a:solidFill>
              <a:ea typeface="Cambria Math" panose="02040503050406030204"/>
            </a:endParaRPr>
          </a:p>
          <a:p>
            <a:pPr indent="20955">
              <a:buFont typeface="Calibri" panose="020F0502020204030204" pitchFamily="34" charset="0"/>
              <a:buNone/>
            </a:pPr>
            <a:endParaRPr lang="en-US" altLang="zh-TW" sz="2400" dirty="0">
              <a:solidFill>
                <a:schemeClr val="tx2"/>
              </a:solidFill>
              <a:ea typeface="Cambria Math" panose="02040503050406030204"/>
            </a:endParaRPr>
          </a:p>
          <a:p>
            <a:pPr indent="20955">
              <a:buFont typeface="Calibri" panose="020F0502020204030204" pitchFamily="34" charset="0"/>
              <a:buNone/>
            </a:pPr>
            <a:endParaRPr lang="en-US" altLang="zh-TW" sz="2400" dirty="0">
              <a:ea typeface="Cambria Math" panose="02040503050406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4">
                <a:extLst>
                  <a:ext uri="{FF2B5EF4-FFF2-40B4-BE49-F238E27FC236}">
                    <a16:creationId xmlns:a16="http://schemas.microsoft.com/office/drawing/2014/main" id="{83E43071-D114-4145-B0C3-D27201B98DDE}"/>
                  </a:ext>
                </a:extLst>
              </p:cNvPr>
              <p:cNvSpPr txBox="1"/>
              <p:nvPr/>
            </p:nvSpPr>
            <p:spPr>
              <a:xfrm>
                <a:off x="4659755" y="3087716"/>
                <a:ext cx="6552728" cy="280692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6350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result := </a:t>
                </a:r>
                <a:r>
                  <a:rPr lang="el-GR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α</a:t>
                </a:r>
                <a:endParaRPr lang="en-US" altLang="zh-TW" sz="28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endParaRPr>
              </a:p>
              <a:p>
                <a:pPr marL="6350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while(changes in result) do</a:t>
                </a:r>
              </a:p>
              <a:p>
                <a:pPr marL="536575">
                  <a:lnSpc>
                    <a:spcPct val="90000"/>
                  </a:lnSpc>
                  <a:defRPr/>
                </a:pPr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for each </a:t>
                </a:r>
                <a:r>
                  <a:rPr lang="el-GR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β</a:t>
                </a:r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 </a:t>
                </a:r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</a:rPr>
                  <a:t>→</a:t>
                </a:r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Consolas" panose="020B0609020204030204" pitchFamily="49" charset="0"/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 do</a:t>
                </a:r>
              </a:p>
              <a:p>
                <a:pPr marL="1160463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if </a:t>
                </a:r>
                <a:r>
                  <a:rPr lang="el-GR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β</a:t>
                </a:r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 ⊆ result then</a:t>
                </a:r>
              </a:p>
              <a:p>
                <a:pPr marL="1806575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result := result </a:t>
                </a:r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ea typeface="Cambria Math"/>
                    <a:cs typeface="Consolas" panose="020B0609020204030204" pitchFamily="49" charset="0"/>
                    <a:sym typeface="Symbol" pitchFamily="18" charset="2"/>
                  </a:rPr>
                  <a:t>∪</a:t>
                </a:r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ea typeface="Cambria Math"/>
                    <a:cs typeface="Consolas" panose="020B0609020204030204" pitchFamily="49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Consolas" panose="020B0609020204030204" pitchFamily="49" charset="0"/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 </a:t>
                </a:r>
              </a:p>
              <a:p>
                <a:pPr marL="542925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end for</a:t>
                </a:r>
              </a:p>
              <a:p>
                <a:pPr marL="6350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Symbol" pitchFamily="18" charset="2"/>
                  </a:rPr>
                  <a:t>end while</a:t>
                </a:r>
              </a:p>
            </p:txBody>
          </p:sp>
        </mc:Choice>
        <mc:Fallback>
          <p:sp>
            <p:nvSpPr>
              <p:cNvPr id="8" name="TextBox 4">
                <a:extLst>
                  <a:ext uri="{FF2B5EF4-FFF2-40B4-BE49-F238E27FC236}">
                    <a16:creationId xmlns:a16="http://schemas.microsoft.com/office/drawing/2014/main" id="{83E43071-D114-4145-B0C3-D27201B98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55" y="3087716"/>
                <a:ext cx="6552728" cy="2806922"/>
              </a:xfrm>
              <a:prstGeom prst="rect">
                <a:avLst/>
              </a:prstGeom>
              <a:blipFill>
                <a:blip r:embed="rId3"/>
                <a:stretch>
                  <a:fillRect l="-1737" t="-3125" b="-446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72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Outline</a:t>
            </a:r>
            <a:endParaRPr lang="zh-TW" altLang="en-US" b="1" dirty="0"/>
          </a:p>
        </p:txBody>
      </p:sp>
      <p:sp>
        <p:nvSpPr>
          <p:cNvPr id="3076" name="內容版面配置區 3"/>
          <p:cNvSpPr>
            <a:spLocks noGrp="1"/>
          </p:cNvSpPr>
          <p:nvPr>
            <p:ph sz="half" idx="2"/>
          </p:nvPr>
        </p:nvSpPr>
        <p:spPr>
          <a:xfrm>
            <a:off x="1097279" y="1980029"/>
            <a:ext cx="7624690" cy="33782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p"/>
            </a:pPr>
            <a:r>
              <a:rPr lang="en-US" altLang="zh-TW" sz="2400" dirty="0"/>
              <a:t>Motivation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Schema</a:t>
            </a:r>
            <a:r>
              <a:rPr lang="zh-CN" altLang="en-US" sz="2400" dirty="0"/>
              <a:t> </a:t>
            </a:r>
            <a:r>
              <a:rPr lang="en-US" altLang="zh-CN" sz="2400" dirty="0"/>
              <a:t>Refinement</a:t>
            </a:r>
            <a:r>
              <a:rPr lang="zh-CN" altLang="en-US" sz="2400" dirty="0"/>
              <a:t> </a:t>
            </a:r>
            <a:endParaRPr lang="en-US" altLang="zh-TW" sz="2400" dirty="0"/>
          </a:p>
          <a:p>
            <a:pPr>
              <a:buFont typeface="Wingdings" pitchFamily="2" charset="2"/>
              <a:buChar char="p"/>
            </a:pPr>
            <a:endParaRPr lang="en-US" altLang="zh-TW" sz="2400" dirty="0"/>
          </a:p>
          <a:p>
            <a:pPr eaLnBrk="1" hangingPunct="1">
              <a:buFont typeface="Wingdings" pitchFamily="2" charset="2"/>
              <a:buChar char="p"/>
            </a:pPr>
            <a:r>
              <a:rPr lang="en-US" altLang="zh-CN" sz="2400" dirty="0"/>
              <a:t>Concept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TW" sz="2400" dirty="0"/>
              <a:t>Functional Dependenc</a:t>
            </a:r>
            <a:r>
              <a:rPr lang="en-US" altLang="zh-CN" sz="2400" dirty="0"/>
              <a:t>y</a:t>
            </a:r>
            <a:endParaRPr lang="en-US" altLang="zh-TW" sz="2400" dirty="0"/>
          </a:p>
          <a:p>
            <a:pPr>
              <a:buFont typeface="Wingdings" pitchFamily="2" charset="2"/>
              <a:buChar char="p"/>
            </a:pPr>
            <a:endParaRPr lang="en-US" altLang="zh-TW" sz="2400" dirty="0"/>
          </a:p>
          <a:p>
            <a:pPr>
              <a:buFont typeface="Wingdings" pitchFamily="2" charset="2"/>
              <a:buChar char="p"/>
            </a:pPr>
            <a:r>
              <a:rPr lang="en-US" altLang="zh-TW" sz="2400" dirty="0"/>
              <a:t>Functional Dependenc</a:t>
            </a:r>
            <a:r>
              <a:rPr lang="en-US" altLang="zh-CN" sz="2400" dirty="0"/>
              <a:t>y</a:t>
            </a:r>
            <a:r>
              <a:rPr lang="zh-CN" altLang="en-US" sz="2400" dirty="0"/>
              <a:t> </a:t>
            </a:r>
            <a:r>
              <a:rPr lang="en-US" altLang="zh-CN" sz="2400" dirty="0"/>
              <a:t>Reasoning</a:t>
            </a:r>
            <a:endParaRPr lang="en-US" altLang="zh-TW" sz="2400" dirty="0"/>
          </a:p>
          <a:p>
            <a:pPr eaLnBrk="1" hangingPunct="1">
              <a:buFont typeface="Wingdings" pitchFamily="2" charset="2"/>
              <a:buChar char="p"/>
            </a:pPr>
            <a:endParaRPr lang="zh-TW" altLang="en-US" sz="2400" dirty="0"/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78A9-A2CB-4BA3-A40B-E661BA3CFFB6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580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Attribute</a:t>
            </a:r>
            <a:r>
              <a:rPr lang="zh-CN" altLang="en-US" b="1" dirty="0"/>
              <a:t> </a:t>
            </a:r>
            <a:r>
              <a:rPr lang="en-US" altLang="zh-CN" b="1" dirty="0"/>
              <a:t>closure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 = (A, B, C, D)</a:t>
            </a:r>
          </a:p>
          <a:p>
            <a:r>
              <a:rPr lang="en-US" altLang="zh-TW" sz="2400" dirty="0"/>
              <a:t>F = { A </a:t>
            </a:r>
            <a:r>
              <a:rPr lang="en-US" altLang="zh-TW" sz="2400" dirty="0">
                <a:sym typeface="Symbol" panose="05050102010706020507" pitchFamily="18" charset="2"/>
              </a:rPr>
              <a:t> B, B  C }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To compute A</a:t>
            </a:r>
            <a:r>
              <a:rPr lang="en-US" altLang="zh-TW" sz="2400" baseline="30000" dirty="0">
                <a:sym typeface="Symbol" panose="05050102010706020507" pitchFamily="18" charset="2"/>
              </a:rPr>
              <a:t>+</a:t>
            </a:r>
            <a:r>
              <a:rPr lang="en-US" altLang="zh-TW" sz="2400" dirty="0">
                <a:sym typeface="Symbol" panose="05050102010706020507" pitchFamily="18" charset="2"/>
              </a:rPr>
              <a:t>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t>20</a:t>
            </a:fld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223792" y="3803556"/>
            <a:ext cx="3800464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closure</a:t>
            </a:r>
            <a:r>
              <a:rPr lang="en-US" altLang="zh-TW" sz="32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= A</a:t>
            </a:r>
          </a:p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closure</a:t>
            </a:r>
            <a:r>
              <a:rPr lang="en-US" altLang="zh-TW" sz="32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= AB</a:t>
            </a:r>
            <a:r>
              <a:rPr lang="zh-TW" altLang="en-US" sz="3200" dirty="0">
                <a:solidFill>
                  <a:srgbClr val="FF33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32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32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A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lang="en-US" altLang="zh-TW" sz="32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B)</a:t>
            </a:r>
          </a:p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closure</a:t>
            </a:r>
            <a:r>
              <a:rPr lang="en-US" altLang="zh-TW" sz="32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= ABC</a:t>
            </a:r>
            <a:r>
              <a:rPr lang="zh-TW" altLang="en-US" sz="32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32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(B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lang="en-US" altLang="zh-TW" sz="32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C)</a:t>
            </a:r>
          </a:p>
        </p:txBody>
      </p:sp>
    </p:spTree>
    <p:extLst>
      <p:ext uri="{BB962C8B-B14F-4D97-AF65-F5344CB8AC3E}">
        <p14:creationId xmlns:p14="http://schemas.microsoft.com/office/powerpoint/2010/main" val="21201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Attribute</a:t>
            </a:r>
            <a:r>
              <a:rPr lang="zh-CN" altLang="en-US" b="1" dirty="0"/>
              <a:t> </a:t>
            </a:r>
            <a:r>
              <a:rPr lang="en-US" altLang="zh-CN" b="1" dirty="0"/>
              <a:t>closure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b="1" dirty="0"/>
              <a:t>Examples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C53B15-F5E3-4D37-9A10-7BCE5EB511CC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TextBox 2"/>
          <p:cNvSpPr txBox="1"/>
          <p:nvPr/>
        </p:nvSpPr>
        <p:spPr>
          <a:xfrm>
            <a:off x="2165306" y="3543637"/>
            <a:ext cx="3888432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∵A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C, C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Wingdings" panose="05000000000000000000" pitchFamily="2" charset="2"/>
              </a:rPr>
              <a:t> D, D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Wingdings" panose="05000000000000000000" pitchFamily="2" charset="2"/>
              </a:rPr>
              <a:t> B</a:t>
            </a:r>
            <a:endParaRPr lang="en-US" altLang="zh-TW" sz="2800" dirty="0">
              <a:solidFill>
                <a:schemeClr val="accent3">
                  <a:lumMod val="50000"/>
                </a:schemeClr>
              </a:solidFill>
              <a:ea typeface="Cambria Math" panose="02040503050406030204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∴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Wingdings" panose="05000000000000000000" pitchFamily="2" charset="2"/>
              </a:rPr>
              <a:t> ABCD</a:t>
            </a:r>
            <a:endParaRPr lang="en-US" altLang="zh-TW" sz="2800" dirty="0">
              <a:solidFill>
                <a:schemeClr val="accent3">
                  <a:lumMod val="50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∵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F</a:t>
            </a:r>
          </a:p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∴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EF</a:t>
            </a:r>
          </a:p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∴ AE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ABCDEF</a:t>
            </a:r>
          </a:p>
          <a:p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ea typeface="Cambria Math" panose="02040503050406030204"/>
                <a:cs typeface="Arial" panose="020B0604020202020204" pitchFamily="34" charset="0"/>
                <a:sym typeface="Symbol" panose="05050102010706020507" pitchFamily="18" charset="2"/>
              </a:rPr>
              <a:t>∴ AE is a candidate key!</a:t>
            </a:r>
            <a:endParaRPr lang="en-US" altLang="zh-TW" sz="2800" dirty="0">
              <a:solidFill>
                <a:schemeClr val="accent3">
                  <a:lumMod val="50000"/>
                </a:schemeClr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6267268" y="3974525"/>
            <a:ext cx="3863622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closure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= AE</a:t>
            </a:r>
          </a:p>
          <a:p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closure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= ACE</a:t>
            </a:r>
            <a:r>
              <a:rPr lang="zh-TW" altLang="en-US" sz="2800" dirty="0">
                <a:solidFill>
                  <a:srgbClr val="FF33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A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C)</a:t>
            </a:r>
          </a:p>
          <a:p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closure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= ACDE</a:t>
            </a:r>
            <a:r>
              <a:rPr lang="zh-TW" altLang="en-US" sz="2800" dirty="0">
                <a:solidFill>
                  <a:srgbClr val="FF33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C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D)</a:t>
            </a:r>
          </a:p>
          <a:p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closure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= ABCDE</a:t>
            </a:r>
            <a:r>
              <a:rPr lang="zh-TW" altLang="en-US" sz="2800" dirty="0">
                <a:solidFill>
                  <a:srgbClr val="FF33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(D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B)</a:t>
            </a:r>
          </a:p>
          <a:p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closure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= ABCDEF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(E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  <a:sym typeface="Symbol" panose="05050102010706020507" pitchFamily="18" charset="2"/>
              </a:rPr>
              <a:t> F)</a:t>
            </a:r>
          </a:p>
        </p:txBody>
      </p:sp>
      <p:sp>
        <p:nvSpPr>
          <p:cNvPr id="8" name="矩形 7"/>
          <p:cNvSpPr/>
          <p:nvPr/>
        </p:nvSpPr>
        <p:spPr>
          <a:xfrm>
            <a:off x="6240038" y="3491716"/>
            <a:ext cx="1353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accent3">
                    <a:lumMod val="50000"/>
                  </a:schemeClr>
                </a:solidFill>
                <a:sym typeface="Symbol" panose="05050102010706020507" pitchFamily="18" charset="2"/>
              </a:rPr>
              <a:t>Check AE</a:t>
            </a:r>
            <a:r>
              <a:rPr lang="en-US" altLang="zh-TW" sz="2000" baseline="30000" dirty="0">
                <a:solidFill>
                  <a:schemeClr val="accent3">
                    <a:lumMod val="50000"/>
                  </a:schemeClr>
                </a:solidFill>
                <a:sym typeface="Symbol" panose="05050102010706020507" pitchFamily="18" charset="2"/>
              </a:rPr>
              <a:t>+</a:t>
            </a:r>
            <a:r>
              <a:rPr lang="en-US" altLang="zh-TW" sz="2000" dirty="0">
                <a:solidFill>
                  <a:schemeClr val="accent3">
                    <a:lumMod val="50000"/>
                  </a:schemeClr>
                </a:solidFill>
                <a:sym typeface="Symbol" panose="05050102010706020507" pitchFamily="18" charset="2"/>
              </a:rPr>
              <a:t> :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C0D03B-B946-0846-9D0D-E32E285FE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45982"/>
          </a:xfrm>
        </p:spPr>
        <p:txBody>
          <a:bodyPr/>
          <a:lstStyle/>
          <a:p>
            <a:r>
              <a:rPr lang="en-US" altLang="zh-TW" sz="2400" dirty="0"/>
              <a:t>R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TW" sz="2400" dirty="0"/>
              <a:t>(A, B, C, D, E, F)</a:t>
            </a:r>
          </a:p>
          <a:p>
            <a:r>
              <a:rPr lang="en-US" altLang="zh-TW" sz="2400" dirty="0"/>
              <a:t>F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TW" sz="2400" dirty="0"/>
              <a:t>{A</a:t>
            </a:r>
            <a:r>
              <a:rPr lang="zh-CN" altLang="en-US" sz="2400" dirty="0"/>
              <a:t> </a:t>
            </a:r>
            <a:r>
              <a:rPr lang="en-US" altLang="zh-TW" sz="2400" dirty="0"/>
              <a:t>→ C, C → D, D → B, E → F}</a:t>
            </a:r>
          </a:p>
          <a:p>
            <a:r>
              <a:rPr lang="en-US" altLang="zh-TW" sz="2400" dirty="0"/>
              <a:t>Find all the possible candidate key?</a:t>
            </a:r>
            <a:endParaRPr lang="en-US" altLang="zh-SG" sz="2400" dirty="0"/>
          </a:p>
        </p:txBody>
      </p:sp>
    </p:spTree>
    <p:extLst>
      <p:ext uri="{BB962C8B-B14F-4D97-AF65-F5344CB8AC3E}">
        <p14:creationId xmlns:p14="http://schemas.microsoft.com/office/powerpoint/2010/main" val="230499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Decomposition</a:t>
            </a:r>
            <a:endParaRPr lang="zh-TW" altLang="en-US" b="1" dirty="0"/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78A9-A2CB-4BA3-A40B-E661BA3CFFB6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graphicFrame>
        <p:nvGraphicFramePr>
          <p:cNvPr id="11" name="Group 165">
            <a:extLst>
              <a:ext uri="{FF2B5EF4-FFF2-40B4-BE49-F238E27FC236}">
                <a16:creationId xmlns:a16="http://schemas.microsoft.com/office/drawing/2014/main" id="{C2BD0703-8717-6C44-8EBA-F6B580D0D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42266"/>
              </p:ext>
            </p:extLst>
          </p:nvPr>
        </p:nvGraphicFramePr>
        <p:xfrm>
          <a:off x="3053860" y="1862797"/>
          <a:ext cx="6324600" cy="18478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Group 104">
            <a:extLst>
              <a:ext uri="{FF2B5EF4-FFF2-40B4-BE49-F238E27FC236}">
                <a16:creationId xmlns:a16="http://schemas.microsoft.com/office/drawing/2014/main" id="{999DAB71-5F5F-7B47-8C56-435B43EA8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227872"/>
              </p:ext>
            </p:extLst>
          </p:nvPr>
        </p:nvGraphicFramePr>
        <p:xfrm>
          <a:off x="2165840" y="4447736"/>
          <a:ext cx="5105400" cy="18478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Group 166">
            <a:extLst>
              <a:ext uri="{FF2B5EF4-FFF2-40B4-BE49-F238E27FC236}">
                <a16:creationId xmlns:a16="http://schemas.microsoft.com/office/drawing/2014/main" id="{79DDDEDB-1658-9D47-9DDA-101491EDC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11756"/>
              </p:ext>
            </p:extLst>
          </p:nvPr>
        </p:nvGraphicFramePr>
        <p:xfrm>
          <a:off x="8044960" y="4474699"/>
          <a:ext cx="1981200" cy="9207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Line 160">
            <a:extLst>
              <a:ext uri="{FF2B5EF4-FFF2-40B4-BE49-F238E27FC236}">
                <a16:creationId xmlns:a16="http://schemas.microsoft.com/office/drawing/2014/main" id="{7A370C3D-E09F-F54C-912D-3F85D3DE50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01760" y="3788899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61">
            <a:extLst>
              <a:ext uri="{FF2B5EF4-FFF2-40B4-BE49-F238E27FC236}">
                <a16:creationId xmlns:a16="http://schemas.microsoft.com/office/drawing/2014/main" id="{0BE531F1-3607-F74C-870A-28CEBBCC1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1960" y="3788899"/>
            <a:ext cx="1981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2">
                <a:extLst>
                  <a:ext uri="{FF2B5EF4-FFF2-40B4-BE49-F238E27FC236}">
                    <a16:creationId xmlns:a16="http://schemas.microsoft.com/office/drawing/2014/main" id="{DE19C59F-2037-3E49-996D-44A1990460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86506" y="3283241"/>
                <a:ext cx="3534508" cy="103905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marL="0"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𝑟𝑎𝑡𝑖𝑛𝑔</m:t>
                      </m:r>
                      <m:r>
                        <a:rPr lang="en-US" altLang="zh-TW" sz="320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→</m:t>
                      </m:r>
                      <m:r>
                        <a:rPr lang="en-US" altLang="zh-CN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𝐻𝑜𝑢𝑟𝑙𝑦</m:t>
                      </m:r>
                      <m:r>
                        <a:rPr lang="en-US" altLang="zh-CN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𝑤𝑎𝑔𝑒𝑠</m:t>
                      </m:r>
                    </m:oMath>
                  </m:oMathPara>
                </a14:m>
                <a:endParaRPr lang="zh-TW" alt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7" name="Rectangle 2">
                <a:extLst>
                  <a:ext uri="{FF2B5EF4-FFF2-40B4-BE49-F238E27FC236}">
                    <a16:creationId xmlns:a16="http://schemas.microsoft.com/office/drawing/2014/main" id="{DE19C59F-2037-3E49-996D-44A19904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06" y="3283241"/>
                <a:ext cx="3534508" cy="1039058"/>
              </a:xfrm>
              <a:prstGeom prst="rect">
                <a:avLst/>
              </a:prstGeom>
              <a:blipFill>
                <a:blip r:embed="rId2"/>
                <a:stretch>
                  <a:fillRect b="-10843"/>
                </a:stretch>
              </a:blipFill>
            </p:spPr>
            <p:txBody>
              <a:bodyPr/>
              <a:lstStyle/>
              <a:p>
                <a:r>
                  <a:rPr lang="zh-SG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4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a typeface="新細明體" charset="-120"/>
              </a:rPr>
              <a:t>Remarks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Decomposition: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avoid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redundant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information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by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separating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into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a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collection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of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‘smaller’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relations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>
              <a:ea typeface="新細明體" charset="-12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A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FD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is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identified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based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on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the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set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of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constraints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that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u="sng" dirty="0">
                <a:ea typeface="新細明體" charset="-120"/>
              </a:rPr>
              <a:t>explicitly/implicitly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imposed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by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the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application,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not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on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individual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relation</a:t>
            </a:r>
            <a:r>
              <a:rPr lang="zh-CN" altLang="en-US" sz="2400" dirty="0">
                <a:ea typeface="新細明體" charset="-120"/>
              </a:rPr>
              <a:t> </a:t>
            </a:r>
            <a:r>
              <a:rPr lang="en-US" altLang="zh-CN" sz="2400" dirty="0">
                <a:ea typeface="新細明體" charset="-120"/>
              </a:rPr>
              <a:t>instance.</a:t>
            </a:r>
            <a:br>
              <a:rPr lang="en-US" altLang="en-US" sz="2400" dirty="0">
                <a:ea typeface="新細明體" charset="-120"/>
              </a:rPr>
            </a:br>
            <a:endParaRPr lang="en-US" altLang="en-US" sz="2400" dirty="0"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3E7FF-B5B5-4906-89CE-F5D014EF42BE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12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Motivation</a:t>
            </a:r>
            <a:endParaRPr lang="zh-TW" altLang="en-US" b="1" dirty="0"/>
          </a:p>
        </p:txBody>
      </p:sp>
      <p:sp>
        <p:nvSpPr>
          <p:cNvPr id="3076" name="內容版面配置區 3"/>
          <p:cNvSpPr>
            <a:spLocks noGrp="1"/>
          </p:cNvSpPr>
          <p:nvPr>
            <p:ph sz="half" idx="2"/>
          </p:nvPr>
        </p:nvSpPr>
        <p:spPr>
          <a:xfrm>
            <a:off x="1097280" y="1980029"/>
            <a:ext cx="9662578" cy="337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>
                <a:solidFill>
                  <a:schemeClr val="tx2"/>
                </a:solidFill>
              </a:rPr>
              <a:t>Problems caused by redundancy: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chemeClr val="accent2"/>
                </a:solidFill>
              </a:rPr>
              <a:t> Waste of resources of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i="1" dirty="0">
                <a:solidFill>
                  <a:schemeClr val="accent2"/>
                </a:solidFill>
              </a:rPr>
              <a:t> Potential</a:t>
            </a:r>
            <a:r>
              <a:rPr lang="zh-CN" altLang="en-US" sz="2400" i="1" dirty="0">
                <a:solidFill>
                  <a:schemeClr val="accent2"/>
                </a:solidFill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information inconsistency</a:t>
            </a:r>
          </a:p>
          <a:p>
            <a:pPr marL="201168" lvl="1" indent="0">
              <a:buNone/>
            </a:pPr>
            <a:r>
              <a:rPr lang="en-US" altLang="zh-TW" sz="2000" dirty="0"/>
              <a:t>–</a:t>
            </a:r>
            <a:r>
              <a:rPr lang="en-US" altLang="zh-CN" sz="2000" i="1" dirty="0"/>
              <a:t> Update</a:t>
            </a:r>
          </a:p>
          <a:p>
            <a:pPr marL="201168" lvl="1" indent="0">
              <a:buNone/>
            </a:pPr>
            <a:r>
              <a:rPr lang="en-US" altLang="zh-TW" sz="2000" dirty="0"/>
              <a:t>– </a:t>
            </a:r>
            <a:r>
              <a:rPr lang="en-US" altLang="zh-CN" sz="2000" i="1" dirty="0"/>
              <a:t>Insertion</a:t>
            </a:r>
          </a:p>
          <a:p>
            <a:pPr marL="201168" lvl="1" indent="0">
              <a:buNone/>
            </a:pPr>
            <a:r>
              <a:rPr lang="en-US" altLang="zh-TW" sz="2000" dirty="0"/>
              <a:t>–</a:t>
            </a:r>
            <a:r>
              <a:rPr lang="en-US" altLang="zh-CN" sz="2000" i="1" dirty="0"/>
              <a:t> Deletion</a:t>
            </a:r>
            <a:endParaRPr lang="en-US" altLang="zh-CN" sz="2000" dirty="0"/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78A9-A2CB-4BA3-A40B-E661BA3CFFB6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328C1D6C-EE8E-7F46-AC26-080F45DB0D77}"/>
              </a:ext>
            </a:extLst>
          </p:cNvPr>
          <p:cNvSpPr/>
          <p:nvPr/>
        </p:nvSpPr>
        <p:spPr>
          <a:xfrm>
            <a:off x="8082489" y="5454594"/>
            <a:ext cx="1114697" cy="280863"/>
          </a:xfrm>
          <a:custGeom>
            <a:avLst/>
            <a:gdLst>
              <a:gd name="connsiteX0" fmla="*/ 0 w 1114697"/>
              <a:gd name="connsiteY0" fmla="*/ 8708 h 280863"/>
              <a:gd name="connsiteX1" fmla="*/ 209005 w 1114697"/>
              <a:gd name="connsiteY1" fmla="*/ 252548 h 280863"/>
              <a:gd name="connsiteX2" fmla="*/ 714103 w 1114697"/>
              <a:gd name="connsiteY2" fmla="*/ 261257 h 280863"/>
              <a:gd name="connsiteX3" fmla="*/ 1001485 w 1114697"/>
              <a:gd name="connsiteY3" fmla="*/ 121920 h 280863"/>
              <a:gd name="connsiteX4" fmla="*/ 1114697 w 1114697"/>
              <a:gd name="connsiteY4" fmla="*/ 0 h 28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697" h="280863">
                <a:moveTo>
                  <a:pt x="0" y="8708"/>
                </a:moveTo>
                <a:cubicBezTo>
                  <a:pt x="44994" y="109582"/>
                  <a:pt x="89988" y="210456"/>
                  <a:pt x="209005" y="252548"/>
                </a:cubicBezTo>
                <a:cubicBezTo>
                  <a:pt x="328022" y="294640"/>
                  <a:pt x="582023" y="283028"/>
                  <a:pt x="714103" y="261257"/>
                </a:cubicBezTo>
                <a:cubicBezTo>
                  <a:pt x="846183" y="239486"/>
                  <a:pt x="934719" y="165463"/>
                  <a:pt x="1001485" y="121920"/>
                </a:cubicBezTo>
                <a:cubicBezTo>
                  <a:pt x="1068251" y="78377"/>
                  <a:pt x="1091474" y="39188"/>
                  <a:pt x="1114697" y="0"/>
                </a:cubicBezTo>
              </a:path>
            </a:pathLst>
          </a:custGeom>
          <a:noFill/>
          <a:ln>
            <a:solidFill>
              <a:srgbClr val="0066FF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9EFA6C79-CBC3-E04F-988A-4861B1C96A80}"/>
              </a:ext>
            </a:extLst>
          </p:cNvPr>
          <p:cNvSpPr txBox="1"/>
          <p:nvPr/>
        </p:nvSpPr>
        <p:spPr>
          <a:xfrm>
            <a:off x="7146384" y="573333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Hourly_wages =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(rating)</a:t>
            </a:r>
          </a:p>
        </p:txBody>
      </p:sp>
      <p:graphicFrame>
        <p:nvGraphicFramePr>
          <p:cNvPr id="11" name="Group 165">
            <a:extLst>
              <a:ext uri="{FF2B5EF4-FFF2-40B4-BE49-F238E27FC236}">
                <a16:creationId xmlns:a16="http://schemas.microsoft.com/office/drawing/2014/main" id="{0ACDB454-C765-1C4B-BCEA-B42B5419E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57943"/>
              </p:ext>
            </p:extLst>
          </p:nvPr>
        </p:nvGraphicFramePr>
        <p:xfrm>
          <a:off x="4831080" y="3467373"/>
          <a:ext cx="6324600" cy="18478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36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Motivation</a:t>
            </a:r>
            <a:endParaRPr lang="zh-TW" altLang="en-US" b="1" dirty="0"/>
          </a:p>
        </p:txBody>
      </p:sp>
      <p:sp>
        <p:nvSpPr>
          <p:cNvPr id="3076" name="內容版面配置區 3"/>
          <p:cNvSpPr>
            <a:spLocks noGrp="1"/>
          </p:cNvSpPr>
          <p:nvPr>
            <p:ph sz="half" idx="2"/>
          </p:nvPr>
        </p:nvSpPr>
        <p:spPr>
          <a:xfrm>
            <a:off x="1097280" y="1980029"/>
            <a:ext cx="9662578" cy="337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-</a:t>
            </a:r>
            <a:r>
              <a:rPr lang="zh-CN" altLang="en-US" sz="2400" dirty="0"/>
              <a:t> </a:t>
            </a:r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deal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such</a:t>
            </a:r>
            <a:r>
              <a:rPr lang="zh-CN" altLang="en-US" sz="2400" dirty="0"/>
              <a:t> </a:t>
            </a:r>
            <a:r>
              <a:rPr lang="en-US" altLang="zh-CN" sz="2400" dirty="0"/>
              <a:t>situations?</a:t>
            </a:r>
          </a:p>
          <a:p>
            <a:pPr marL="0" indent="0">
              <a:buNone/>
            </a:pPr>
            <a:r>
              <a:rPr lang="en-US" altLang="zh-CN" sz="2400" dirty="0"/>
              <a:t>-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Decomposition?</a:t>
            </a:r>
            <a:r>
              <a:rPr lang="zh-CN" altLang="en-US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/>
              <a:t>Any</a:t>
            </a:r>
            <a:r>
              <a:rPr lang="zh-CN" altLang="en-US" sz="2400" dirty="0"/>
              <a:t> </a:t>
            </a:r>
            <a:r>
              <a:rPr lang="en-US" altLang="zh-CN" sz="2400" dirty="0"/>
              <a:t>rules/guidance?</a:t>
            </a:r>
          </a:p>
          <a:p>
            <a:pPr marL="0" indent="0">
              <a:buNone/>
            </a:pPr>
            <a:endParaRPr lang="en-US" altLang="zh-TW" sz="2400" b="1" dirty="0"/>
          </a:p>
          <a:p>
            <a:pPr marL="0" indent="0">
              <a:buNone/>
            </a:pPr>
            <a:endParaRPr lang="en-US" altLang="zh-TW" sz="2400" b="1" dirty="0"/>
          </a:p>
          <a:p>
            <a:pPr marL="0" indent="0">
              <a:buNone/>
            </a:pPr>
            <a:endParaRPr lang="en-US" altLang="zh-CN" sz="2400" i="1" dirty="0">
              <a:solidFill>
                <a:schemeClr val="accent2"/>
              </a:solidFill>
            </a:endParaRPr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78A9-A2CB-4BA3-A40B-E661BA3CFFB6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328C1D6C-EE8E-7F46-AC26-080F45DB0D77}"/>
              </a:ext>
            </a:extLst>
          </p:cNvPr>
          <p:cNvSpPr/>
          <p:nvPr/>
        </p:nvSpPr>
        <p:spPr>
          <a:xfrm>
            <a:off x="8082489" y="5454594"/>
            <a:ext cx="1114697" cy="280863"/>
          </a:xfrm>
          <a:custGeom>
            <a:avLst/>
            <a:gdLst>
              <a:gd name="connsiteX0" fmla="*/ 0 w 1114697"/>
              <a:gd name="connsiteY0" fmla="*/ 8708 h 280863"/>
              <a:gd name="connsiteX1" fmla="*/ 209005 w 1114697"/>
              <a:gd name="connsiteY1" fmla="*/ 252548 h 280863"/>
              <a:gd name="connsiteX2" fmla="*/ 714103 w 1114697"/>
              <a:gd name="connsiteY2" fmla="*/ 261257 h 280863"/>
              <a:gd name="connsiteX3" fmla="*/ 1001485 w 1114697"/>
              <a:gd name="connsiteY3" fmla="*/ 121920 h 280863"/>
              <a:gd name="connsiteX4" fmla="*/ 1114697 w 1114697"/>
              <a:gd name="connsiteY4" fmla="*/ 0 h 28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4697" h="280863">
                <a:moveTo>
                  <a:pt x="0" y="8708"/>
                </a:moveTo>
                <a:cubicBezTo>
                  <a:pt x="44994" y="109582"/>
                  <a:pt x="89988" y="210456"/>
                  <a:pt x="209005" y="252548"/>
                </a:cubicBezTo>
                <a:cubicBezTo>
                  <a:pt x="328022" y="294640"/>
                  <a:pt x="582023" y="283028"/>
                  <a:pt x="714103" y="261257"/>
                </a:cubicBezTo>
                <a:cubicBezTo>
                  <a:pt x="846183" y="239486"/>
                  <a:pt x="934719" y="165463"/>
                  <a:pt x="1001485" y="121920"/>
                </a:cubicBezTo>
                <a:cubicBezTo>
                  <a:pt x="1068251" y="78377"/>
                  <a:pt x="1091474" y="39188"/>
                  <a:pt x="1114697" y="0"/>
                </a:cubicBezTo>
              </a:path>
            </a:pathLst>
          </a:custGeom>
          <a:noFill/>
          <a:ln>
            <a:solidFill>
              <a:srgbClr val="0066FF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9EFA6C79-CBC3-E04F-988A-4861B1C96A80}"/>
              </a:ext>
            </a:extLst>
          </p:cNvPr>
          <p:cNvSpPr txBox="1"/>
          <p:nvPr/>
        </p:nvSpPr>
        <p:spPr>
          <a:xfrm>
            <a:off x="7146384" y="573333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Hourly_wages =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(rating)</a:t>
            </a:r>
          </a:p>
        </p:txBody>
      </p:sp>
      <p:graphicFrame>
        <p:nvGraphicFramePr>
          <p:cNvPr id="10" name="Group 165">
            <a:extLst>
              <a:ext uri="{FF2B5EF4-FFF2-40B4-BE49-F238E27FC236}">
                <a16:creationId xmlns:a16="http://schemas.microsoft.com/office/drawing/2014/main" id="{75DBC3C0-A01D-8244-BFF7-017DEFF75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91412"/>
              </p:ext>
            </p:extLst>
          </p:nvPr>
        </p:nvGraphicFramePr>
        <p:xfrm>
          <a:off x="4831080" y="3467373"/>
          <a:ext cx="6324600" cy="18478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Hourly_wages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Hours_worked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123-22-3666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231-31-5368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131-24-3650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434-26-3751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David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612-67-4134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88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Functional</a:t>
            </a:r>
            <a:r>
              <a:rPr lang="zh-CN" altLang="en-US" b="1" dirty="0"/>
              <a:t> </a:t>
            </a:r>
            <a:r>
              <a:rPr lang="en-US" altLang="zh-CN" b="1" dirty="0"/>
              <a:t>Dependency</a:t>
            </a:r>
            <a:endParaRPr lang="zh-TW" altLang="en-US" b="1" dirty="0"/>
          </a:p>
        </p:txBody>
      </p:sp>
      <p:sp>
        <p:nvSpPr>
          <p:cNvPr id="3079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78A9-A2CB-4BA3-A40B-E661BA3CFFB6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16" name="內容版面配置區 3">
            <a:extLst>
              <a:ext uri="{FF2B5EF4-FFF2-40B4-BE49-F238E27FC236}">
                <a16:creationId xmlns:a16="http://schemas.microsoft.com/office/drawing/2014/main" id="{17709747-4323-B041-8C9A-E67A2E9A5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980028"/>
            <a:ext cx="11094720" cy="391081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Functional dependency (FD) is a type of </a:t>
            </a:r>
            <a:r>
              <a:rPr lang="en-US" altLang="zh-CN" sz="2400" dirty="0"/>
              <a:t>integrity</a:t>
            </a:r>
            <a:r>
              <a:rPr lang="zh-CN" altLang="en-US" sz="2400" dirty="0"/>
              <a:t> </a:t>
            </a:r>
            <a:r>
              <a:rPr lang="en-US" altLang="zh-TW" sz="2400" dirty="0"/>
              <a:t>constraint</a:t>
            </a:r>
            <a:r>
              <a:rPr lang="en-US" altLang="zh-CN" sz="2400" dirty="0"/>
              <a:t>s</a:t>
            </a:r>
            <a:r>
              <a:rPr lang="en-US" altLang="zh-TW" sz="2400" dirty="0"/>
              <a:t> that is generalization of notation of key.</a:t>
            </a:r>
          </a:p>
          <a:p>
            <a:r>
              <a:rPr lang="en-US" altLang="zh-TW" sz="2400" b="1" dirty="0">
                <a:solidFill>
                  <a:schemeClr val="tx2"/>
                </a:solidFill>
              </a:rPr>
              <a:t>Definition</a:t>
            </a:r>
          </a:p>
          <a:p>
            <a:pPr indent="20955">
              <a:buNone/>
            </a:pPr>
            <a:r>
              <a:rPr lang="en-US" altLang="zh-TW" sz="2400" dirty="0"/>
              <a:t>R - a relation schema, </a:t>
            </a:r>
            <a:r>
              <a:rPr lang="en-US" altLang="zh-CN" sz="2400" dirty="0"/>
              <a:t>attribute</a:t>
            </a:r>
            <a:r>
              <a:rPr lang="zh-CN" altLang="en-US" sz="2400" dirty="0"/>
              <a:t> </a:t>
            </a:r>
            <a:r>
              <a:rPr lang="en-US" altLang="zh-CN" sz="2400" dirty="0"/>
              <a:t>set</a:t>
            </a:r>
            <a:r>
              <a:rPr lang="zh-CN" altLang="en-US" sz="2400" dirty="0"/>
              <a:t> </a:t>
            </a:r>
            <a:r>
              <a:rPr lang="el-GR" altLang="zh-TW" sz="2400" dirty="0">
                <a:latin typeface="Cambria Math" panose="02040503050406030204"/>
                <a:ea typeface="Cambria Math" panose="02040503050406030204"/>
              </a:rPr>
              <a:t>α</a:t>
            </a:r>
            <a:r>
              <a:rPr lang="en-US" altLang="zh-TW" sz="2400" dirty="0">
                <a:latin typeface="Cambria Math" panose="02040503050406030204"/>
                <a:ea typeface="Cambria Math" panose="02040503050406030204"/>
              </a:rPr>
              <a:t>, </a:t>
            </a:r>
            <a:r>
              <a:rPr lang="el-GR" altLang="zh-TW" sz="2400" dirty="0">
                <a:latin typeface="Cambria Math" panose="02040503050406030204"/>
                <a:ea typeface="Cambria Math" panose="02040503050406030204"/>
              </a:rPr>
              <a:t>β</a:t>
            </a:r>
            <a:r>
              <a:rPr lang="en-US" altLang="zh-TW" sz="2400" dirty="0">
                <a:latin typeface="Cambria Math" panose="02040503050406030204"/>
                <a:ea typeface="Cambria Math" panose="02040503050406030204"/>
              </a:rPr>
              <a:t> ⊂ R</a:t>
            </a:r>
            <a:r>
              <a:rPr lang="zh-CN" altLang="en-US" sz="2400" dirty="0">
                <a:latin typeface="Cambria Math" panose="02040503050406030204"/>
                <a:ea typeface="Cambria Math" panose="02040503050406030204"/>
              </a:rPr>
              <a:t> </a:t>
            </a:r>
            <a:endParaRPr lang="en-US" altLang="zh-TW" sz="2400" dirty="0">
              <a:latin typeface="Cambria Math" panose="02040503050406030204"/>
              <a:ea typeface="Cambria Math" panose="02040503050406030204"/>
            </a:endParaRPr>
          </a:p>
          <a:p>
            <a:pPr indent="20955">
              <a:buNone/>
            </a:pPr>
            <a:r>
              <a:rPr lang="el-GR" altLang="zh-TW" sz="2400" dirty="0">
                <a:solidFill>
                  <a:schemeClr val="accent2"/>
                </a:solidFill>
                <a:latin typeface="Cambria Math" panose="02040503050406030204"/>
                <a:ea typeface="Cambria Math" panose="02040503050406030204"/>
              </a:rPr>
              <a:t>α</a:t>
            </a:r>
            <a:r>
              <a:rPr lang="en-US" altLang="zh-TW" sz="2400" dirty="0">
                <a:solidFill>
                  <a:schemeClr val="accent2"/>
                </a:solidFill>
                <a:latin typeface="Cambria Math" panose="02040503050406030204"/>
                <a:ea typeface="Cambria Math" panose="02040503050406030204"/>
              </a:rPr>
              <a:t> </a:t>
            </a:r>
            <a:r>
              <a:rPr lang="en-US" altLang="zh-TW" sz="2400" dirty="0">
                <a:solidFill>
                  <a:schemeClr val="accent2"/>
                </a:solidFill>
                <a:latin typeface="Cambria Math" panose="02040503050406030204"/>
                <a:ea typeface="Cambria Math" panose="02040503050406030204"/>
                <a:sym typeface="Wingdings" panose="05000000000000000000" pitchFamily="2" charset="2"/>
              </a:rPr>
              <a:t>→ </a:t>
            </a:r>
            <a:r>
              <a:rPr lang="el-GR" altLang="zh-TW" sz="2400" dirty="0">
                <a:solidFill>
                  <a:schemeClr val="accent2"/>
                </a:solidFill>
                <a:latin typeface="Cambria Math" panose="02040503050406030204"/>
                <a:ea typeface="Cambria Math" panose="02040503050406030204"/>
              </a:rPr>
              <a:t>β</a:t>
            </a:r>
            <a:r>
              <a:rPr lang="en-US" altLang="zh-TW" sz="2400" dirty="0">
                <a:solidFill>
                  <a:schemeClr val="accent2"/>
                </a:solidFill>
                <a:latin typeface="Cambria Math" panose="02040503050406030204"/>
                <a:ea typeface="Cambria Math" panose="02040503050406030204"/>
              </a:rPr>
              <a:t> </a:t>
            </a:r>
            <a:r>
              <a:rPr lang="en-US" altLang="zh-TW" sz="2400" dirty="0">
                <a:ea typeface="Cambria Math" panose="02040503050406030204"/>
              </a:rPr>
              <a:t>if and only if,</a:t>
            </a:r>
          </a:p>
          <a:p>
            <a:pPr indent="20955">
              <a:buNone/>
            </a:pPr>
            <a:r>
              <a:rPr lang="en-US" altLang="zh-TW" sz="2400" dirty="0">
                <a:ea typeface="Cambria Math" panose="02040503050406030204"/>
              </a:rPr>
              <a:t>For </a:t>
            </a:r>
            <a:r>
              <a:rPr lang="en-US" altLang="zh-TW" sz="2400" b="1" dirty="0">
                <a:solidFill>
                  <a:srgbClr val="FF0000"/>
                </a:solidFill>
                <a:ea typeface="Cambria Math" panose="02040503050406030204"/>
              </a:rPr>
              <a:t>any relation </a:t>
            </a:r>
            <a:r>
              <a:rPr lang="en-US" altLang="zh-CN" sz="2400" b="1" dirty="0">
                <a:solidFill>
                  <a:srgbClr val="FF0000"/>
                </a:solidFill>
                <a:ea typeface="Cambria Math" panose="02040503050406030204"/>
              </a:rPr>
              <a:t>instance</a:t>
            </a:r>
            <a:r>
              <a:rPr lang="zh-CN" altLang="en-US" sz="2400" b="1" dirty="0">
                <a:solidFill>
                  <a:srgbClr val="FF0000"/>
                </a:solidFill>
                <a:ea typeface="Cambria Math" panose="02040503050406030204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Cambria Math" panose="02040503050406030204"/>
              </a:rPr>
              <a:t>r </a:t>
            </a:r>
            <a:r>
              <a:rPr lang="en-US" altLang="zh-CN" sz="2400" b="1" dirty="0">
                <a:solidFill>
                  <a:srgbClr val="FF0000"/>
                </a:solidFill>
                <a:ea typeface="Cambria Math" panose="02040503050406030204"/>
              </a:rPr>
              <a:t>of</a:t>
            </a:r>
            <a:r>
              <a:rPr lang="en-US" altLang="zh-TW" sz="2400" b="1" dirty="0">
                <a:solidFill>
                  <a:srgbClr val="FF0000"/>
                </a:solidFill>
                <a:ea typeface="Cambria Math" panose="02040503050406030204"/>
              </a:rPr>
              <a:t> R</a:t>
            </a:r>
          </a:p>
          <a:p>
            <a:pPr indent="20955">
              <a:buNone/>
            </a:pPr>
            <a:r>
              <a:rPr lang="en-US" altLang="zh-TW" sz="2400" b="1" dirty="0">
                <a:solidFill>
                  <a:srgbClr val="FF0000"/>
                </a:solidFill>
                <a:ea typeface="Cambria Math" panose="02040503050406030204"/>
              </a:rPr>
              <a:t>	</a:t>
            </a:r>
            <a:r>
              <a:rPr lang="en-US" altLang="zh-TW" sz="2400" dirty="0">
                <a:ea typeface="Cambria Math" panose="02040503050406030204"/>
              </a:rPr>
              <a:t>For </a:t>
            </a:r>
            <a:r>
              <a:rPr lang="en-US" altLang="zh-TW" sz="2400" b="1" dirty="0">
                <a:solidFill>
                  <a:srgbClr val="FF0000"/>
                </a:solidFill>
                <a:ea typeface="Cambria Math" panose="02040503050406030204"/>
              </a:rPr>
              <a:t>any two tuples t1, t2 of r</a:t>
            </a:r>
          </a:p>
          <a:p>
            <a:pPr marL="1431925" indent="20955">
              <a:buNone/>
            </a:pPr>
            <a:r>
              <a:rPr lang="en-US" altLang="zh-TW" sz="2400" dirty="0" err="1">
                <a:latin typeface="Cambria Math" panose="02040503050406030204"/>
                <a:ea typeface="Cambria Math" panose="02040503050406030204"/>
              </a:rPr>
              <a:t>П</a:t>
            </a:r>
            <a:r>
              <a:rPr lang="el-GR" altLang="zh-TW" sz="2400" dirty="0">
                <a:latin typeface="Cambria Math" panose="02040503050406030204"/>
                <a:ea typeface="Cambria Math" panose="02040503050406030204"/>
              </a:rPr>
              <a:t>α</a:t>
            </a:r>
            <a:r>
              <a:rPr lang="en-US" altLang="zh-TW" sz="2400" dirty="0">
                <a:latin typeface="Cambria Math" panose="02040503050406030204"/>
                <a:ea typeface="Cambria Math" panose="02040503050406030204"/>
              </a:rPr>
              <a:t>(t1) = </a:t>
            </a:r>
            <a:r>
              <a:rPr lang="en-US" altLang="zh-TW" sz="2400" dirty="0" err="1">
                <a:latin typeface="Cambria Math" panose="02040503050406030204"/>
                <a:ea typeface="Cambria Math" panose="02040503050406030204"/>
              </a:rPr>
              <a:t>П</a:t>
            </a:r>
            <a:r>
              <a:rPr lang="el-GR" altLang="zh-TW" sz="2400" dirty="0">
                <a:latin typeface="Cambria Math" panose="02040503050406030204"/>
                <a:ea typeface="Cambria Math" panose="02040503050406030204"/>
              </a:rPr>
              <a:t>α</a:t>
            </a:r>
            <a:r>
              <a:rPr lang="en-US" altLang="zh-TW" sz="2400" dirty="0">
                <a:latin typeface="Cambria Math" panose="02040503050406030204"/>
                <a:ea typeface="Cambria Math" panose="02040503050406030204"/>
              </a:rPr>
              <a:t>(t2) </a:t>
            </a:r>
            <a:r>
              <a:rPr lang="en-US" altLang="zh-TW" sz="2400" b="1" dirty="0">
                <a:solidFill>
                  <a:srgbClr val="FF0000"/>
                </a:solidFill>
                <a:latin typeface="Cambria Math" panose="02040503050406030204"/>
                <a:ea typeface="Cambria Math" panose="02040503050406030204"/>
              </a:rPr>
              <a:t>⇨</a:t>
            </a:r>
            <a:r>
              <a:rPr lang="en-US" altLang="zh-TW" sz="2400" dirty="0">
                <a:latin typeface="Cambria Math" panose="02040503050406030204"/>
                <a:ea typeface="Cambria Math" panose="02040503050406030204"/>
              </a:rPr>
              <a:t> </a:t>
            </a:r>
            <a:r>
              <a:rPr lang="en-US" altLang="zh-TW" sz="2400" dirty="0" err="1">
                <a:latin typeface="Cambria Math" panose="02040503050406030204"/>
                <a:ea typeface="Cambria Math" panose="02040503050406030204"/>
              </a:rPr>
              <a:t>П</a:t>
            </a:r>
            <a:r>
              <a:rPr lang="el-GR" altLang="zh-TW" sz="2400" dirty="0">
                <a:latin typeface="Cambria Math" panose="02040503050406030204"/>
                <a:ea typeface="Cambria Math" panose="02040503050406030204"/>
              </a:rPr>
              <a:t>β</a:t>
            </a:r>
            <a:r>
              <a:rPr lang="en-US" altLang="zh-TW" sz="2400" dirty="0">
                <a:latin typeface="Cambria Math" panose="02040503050406030204"/>
                <a:ea typeface="Cambria Math" panose="02040503050406030204"/>
              </a:rPr>
              <a:t>(t1) = </a:t>
            </a:r>
            <a:r>
              <a:rPr lang="en-US" altLang="zh-TW" sz="2400" dirty="0" err="1">
                <a:latin typeface="Cambria Math" panose="02040503050406030204"/>
                <a:ea typeface="Cambria Math" panose="02040503050406030204"/>
              </a:rPr>
              <a:t>П</a:t>
            </a:r>
            <a:r>
              <a:rPr lang="el-GR" altLang="zh-TW" sz="2400" dirty="0">
                <a:latin typeface="Cambria Math" panose="02040503050406030204"/>
                <a:ea typeface="Cambria Math" panose="02040503050406030204"/>
              </a:rPr>
              <a:t>β</a:t>
            </a:r>
            <a:r>
              <a:rPr lang="en-US" altLang="zh-TW" sz="2400" dirty="0">
                <a:latin typeface="Cambria Math" panose="02040503050406030204"/>
                <a:ea typeface="Cambria Math" panose="02040503050406030204"/>
              </a:rPr>
              <a:t>(t2)</a:t>
            </a:r>
            <a:r>
              <a:rPr lang="zh-CN" altLang="en-US" sz="2400" dirty="0">
                <a:latin typeface="Cambria Math" panose="02040503050406030204"/>
                <a:ea typeface="Cambria Math" panose="02040503050406030204"/>
              </a:rPr>
              <a:t>  </a:t>
            </a:r>
            <a:r>
              <a:rPr lang="en-US" altLang="zh-CN" sz="2400" dirty="0">
                <a:solidFill>
                  <a:schemeClr val="tx2"/>
                </a:solidFill>
                <a:latin typeface="Cambria Math" panose="02040503050406030204"/>
                <a:ea typeface="Cambria Math" panose="02040503050406030204"/>
              </a:rPr>
              <a:t>||</a:t>
            </a:r>
            <a:r>
              <a:rPr lang="zh-CN" altLang="en-US" sz="2400" dirty="0">
                <a:solidFill>
                  <a:schemeClr val="tx2"/>
                </a:solidFill>
                <a:latin typeface="Cambria Math" panose="02040503050406030204"/>
                <a:ea typeface="Cambria Math" panose="02040503050406030204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Cambria Math" panose="02040503050406030204"/>
                <a:ea typeface="Cambria Math" panose="02040503050406030204"/>
              </a:rPr>
              <a:t>t1.α</a:t>
            </a:r>
            <a:r>
              <a:rPr lang="zh-CN" altLang="en-US" sz="2400" dirty="0">
                <a:solidFill>
                  <a:schemeClr val="tx1"/>
                </a:solidFill>
                <a:latin typeface="Cambria Math" panose="02040503050406030204"/>
                <a:ea typeface="Cambria Math" panose="02040503050406030204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mbria Math" panose="02040503050406030204"/>
                <a:ea typeface="Cambria Math" panose="02040503050406030204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latin typeface="Cambria Math" panose="02040503050406030204"/>
                <a:ea typeface="Cambria Math" panose="02040503050406030204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mbria Math" panose="02040503050406030204"/>
                <a:ea typeface="Cambria Math" panose="02040503050406030204"/>
              </a:rPr>
              <a:t>t2.α</a:t>
            </a:r>
            <a:r>
              <a:rPr lang="zh-CN" altLang="en-US" sz="2400" dirty="0">
                <a:solidFill>
                  <a:schemeClr val="tx1"/>
                </a:solidFill>
                <a:latin typeface="Cambria Math" panose="02040503050406030204"/>
                <a:ea typeface="Cambria Math" panose="02040503050406030204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Cambria Math" panose="02040503050406030204"/>
                <a:ea typeface="Cambria Math" panose="02040503050406030204"/>
              </a:rPr>
              <a:t>⇨</a:t>
            </a:r>
            <a:r>
              <a:rPr lang="en-US" altLang="zh-TW" sz="2400" dirty="0">
                <a:latin typeface="Cambria Math" panose="02040503050406030204"/>
                <a:ea typeface="Cambria Math" panose="02040503050406030204"/>
              </a:rPr>
              <a:t> </a:t>
            </a:r>
            <a:r>
              <a:rPr lang="en-US" altLang="zh-CN" sz="2400" dirty="0">
                <a:latin typeface="Cambria Math" panose="02040503050406030204"/>
                <a:ea typeface="Cambria Math" panose="02040503050406030204"/>
              </a:rPr>
              <a:t>t1.β</a:t>
            </a:r>
            <a:r>
              <a:rPr lang="en-US" altLang="zh-TW" sz="2400" dirty="0">
                <a:latin typeface="Cambria Math" panose="02040503050406030204"/>
                <a:ea typeface="Cambria Math" panose="02040503050406030204"/>
              </a:rPr>
              <a:t> =</a:t>
            </a:r>
            <a:r>
              <a:rPr lang="zh-CN" altLang="en-US" sz="2400" dirty="0">
                <a:latin typeface="Cambria Math" panose="02040503050406030204"/>
                <a:ea typeface="Cambria Math" panose="02040503050406030204"/>
              </a:rPr>
              <a:t> </a:t>
            </a:r>
            <a:r>
              <a:rPr lang="en-US" altLang="zh-TW" sz="2400" dirty="0">
                <a:latin typeface="Cambria Math" panose="02040503050406030204"/>
                <a:ea typeface="Cambria Math" panose="02040503050406030204"/>
              </a:rPr>
              <a:t>t2</a:t>
            </a:r>
            <a:r>
              <a:rPr lang="en-US" altLang="zh-CN" sz="2400" dirty="0">
                <a:latin typeface="Cambria Math" panose="02040503050406030204"/>
                <a:ea typeface="Cambria Math" panose="02040503050406030204"/>
              </a:rPr>
              <a:t>.β</a:t>
            </a:r>
            <a:r>
              <a:rPr lang="zh-CN" altLang="en-US" sz="2400" dirty="0">
                <a:latin typeface="Cambria Math" panose="02040503050406030204"/>
                <a:ea typeface="Cambria Math" panose="02040503050406030204"/>
              </a:rPr>
              <a:t> </a:t>
            </a:r>
            <a:endParaRPr lang="en-US" altLang="zh-TW" sz="2400" dirty="0">
              <a:solidFill>
                <a:schemeClr val="tx2"/>
              </a:solidFill>
              <a:ea typeface="Cambria Math" panose="02040503050406030204"/>
            </a:endParaRPr>
          </a:p>
          <a:p>
            <a:pPr indent="20955">
              <a:buNone/>
            </a:pPr>
            <a:endParaRPr lang="en-US" altLang="zh-TW" sz="2400" dirty="0">
              <a:ea typeface="Cambria Math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393478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40" name="Group 120"/>
          <p:cNvGraphicFramePr>
            <a:graphicFrameLocks noGrp="1"/>
          </p:cNvGraphicFramePr>
          <p:nvPr>
            <p:ph type="tbl" idx="1"/>
          </p:nvPr>
        </p:nvGraphicFramePr>
        <p:xfrm>
          <a:off x="2279576" y="2204864"/>
          <a:ext cx="7772400" cy="4114800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  <a:endParaRPr kumimoji="1" lang="zh-TW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4A99160B-6916-486F-ACD1-5CEC6E1D3A67}" type="slidenum">
              <a:rPr kumimoji="0" lang="zh-TW" altLang="en-US" sz="1400">
                <a:solidFill>
                  <a:schemeClr val="bg1"/>
                </a:solidFill>
              </a:rPr>
              <a:pPr eaLnBrk="1" hangingPunct="1"/>
              <a:t>6</a:t>
            </a:fld>
            <a:endParaRPr kumimoji="0" lang="en-US" altLang="zh-TW" sz="1400" dirty="0">
              <a:solidFill>
                <a:schemeClr val="bg1"/>
              </a:solidFill>
            </a:endParaRPr>
          </a:p>
        </p:txBody>
      </p:sp>
      <p:sp>
        <p:nvSpPr>
          <p:cNvPr id="7216" name="Text Box 121"/>
          <p:cNvSpPr txBox="1">
            <a:spLocks noChangeArrowheads="1"/>
          </p:cNvSpPr>
          <p:nvPr/>
        </p:nvSpPr>
        <p:spPr bwMode="auto">
          <a:xfrm>
            <a:off x="1068878" y="1743199"/>
            <a:ext cx="10431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heck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functional dependency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following relation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satisfies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5D26E941-82C9-A34B-9A21-9C88DA97A6C7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FD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b="1" dirty="0"/>
              <a:t>Example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7696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20"/>
          <p:cNvGraphicFramePr>
            <a:graphicFrameLocks noGrp="1"/>
          </p:cNvGraphicFramePr>
          <p:nvPr>
            <p:ph idx="1"/>
          </p:nvPr>
        </p:nvGraphicFramePr>
        <p:xfrm>
          <a:off x="2207568" y="1834480"/>
          <a:ext cx="7772400" cy="4114800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Right Arrow 2"/>
          <p:cNvSpPr/>
          <p:nvPr/>
        </p:nvSpPr>
        <p:spPr>
          <a:xfrm>
            <a:off x="5447928" y="2780928"/>
            <a:ext cx="1296144" cy="7920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27650" y="6237312"/>
            <a:ext cx="633670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mbria Math" panose="02040503050406030204"/>
                <a:ea typeface="Cambria Math" panose="02040503050406030204"/>
              </a:rPr>
              <a:t>∴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</a:rPr>
              <a:t>→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 is a valid functional dependency!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447928" y="4149080"/>
            <a:ext cx="129614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96A31400-9F14-7D4E-B3C5-36837DCFC80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FD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b="1" dirty="0"/>
              <a:t>Example</a:t>
            </a:r>
            <a:endParaRPr lang="zh-TW" altLang="en-US" b="1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5752E49-EB5A-184C-BAD1-B0BEFF9F3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34480"/>
            <a:ext cx="2286000" cy="1039058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en-US" altLang="zh-TW" sz="3200" dirty="0"/>
              <a:t> →</a:t>
            </a:r>
            <a:r>
              <a:rPr lang="zh-CN" altLang="en-US" sz="3200" dirty="0"/>
              <a:t> </a:t>
            </a:r>
            <a:r>
              <a:rPr lang="en-US" altLang="zh-CN" sz="3200" dirty="0"/>
              <a:t>C</a:t>
            </a:r>
            <a:br>
              <a:rPr lang="en-US" altLang="zh-TW" sz="3200" dirty="0">
                <a:sym typeface="Symbol" pitchFamily="18" charset="2"/>
              </a:rPr>
            </a:br>
            <a:r>
              <a:rPr lang="en-US" altLang="zh-CN" sz="3200" dirty="0">
                <a:sym typeface="Symbol" pitchFamily="18" charset="2"/>
              </a:rPr>
              <a:t>a</a:t>
            </a:r>
            <a:r>
              <a:rPr lang="zh-CN" altLang="en-US" sz="3200" dirty="0">
                <a:sym typeface="Symbol" pitchFamily="18" charset="2"/>
              </a:rPr>
              <a:t> </a:t>
            </a:r>
            <a:r>
              <a:rPr lang="en-US" altLang="zh-CN" sz="3200" dirty="0">
                <a:sym typeface="Symbol" pitchFamily="18" charset="2"/>
              </a:rPr>
              <a:t>valid</a:t>
            </a:r>
            <a:r>
              <a:rPr lang="zh-CN" altLang="en-US" sz="3200" dirty="0">
                <a:sym typeface="Symbol" pitchFamily="18" charset="2"/>
              </a:rPr>
              <a:t> </a:t>
            </a:r>
            <a:r>
              <a:rPr lang="en-US" altLang="zh-CN" sz="3200" dirty="0">
                <a:sym typeface="Symbol" pitchFamily="18" charset="2"/>
              </a:rPr>
              <a:t>FD?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8699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20"/>
          <p:cNvGraphicFramePr>
            <a:graphicFrameLocks noGrp="1"/>
          </p:cNvGraphicFramePr>
          <p:nvPr>
            <p:ph idx="1"/>
          </p:nvPr>
        </p:nvGraphicFramePr>
        <p:xfrm>
          <a:off x="2212032" y="1834480"/>
          <a:ext cx="7772400" cy="4114800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8D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8D0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67610" y="6237312"/>
            <a:ext cx="705678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mbria Math" panose="02040503050406030204"/>
                <a:ea typeface="Cambria Math" panose="02040503050406030204"/>
              </a:rPr>
              <a:t>∴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C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→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 is NOT a valid functional dependency! 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5447928" y="4869160"/>
            <a:ext cx="1296144" cy="7920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644630">
            <a:off x="5703585" y="4900473"/>
            <a:ext cx="784827" cy="742204"/>
          </a:xfrm>
          <a:prstGeom prst="plus">
            <a:avLst>
              <a:gd name="adj" fmla="val 3979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C6CFFF39-A627-B64E-B4B7-D9CBE1DC4F2C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FD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b="1" dirty="0"/>
              <a:t>Example</a:t>
            </a:r>
            <a:endParaRPr lang="zh-TW" altLang="en-US" b="1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7AC4060-B6D7-504C-AF11-51B394410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34480"/>
            <a:ext cx="2286000" cy="1039058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C</a:t>
            </a:r>
            <a:r>
              <a:rPr lang="en-US" altLang="zh-TW" sz="3200" dirty="0"/>
              <a:t> →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br>
              <a:rPr lang="en-US" altLang="zh-TW" sz="3200" dirty="0">
                <a:sym typeface="Symbol" pitchFamily="18" charset="2"/>
              </a:rPr>
            </a:br>
            <a:r>
              <a:rPr lang="en-US" altLang="zh-CN" sz="3200" dirty="0">
                <a:sym typeface="Symbol" pitchFamily="18" charset="2"/>
              </a:rPr>
              <a:t>a</a:t>
            </a:r>
            <a:r>
              <a:rPr lang="zh-CN" altLang="en-US" sz="3200" dirty="0">
                <a:sym typeface="Symbol" pitchFamily="18" charset="2"/>
              </a:rPr>
              <a:t> </a:t>
            </a:r>
            <a:r>
              <a:rPr lang="en-US" altLang="zh-CN" sz="3200" dirty="0">
                <a:sym typeface="Symbol" pitchFamily="18" charset="2"/>
              </a:rPr>
              <a:t>valid</a:t>
            </a:r>
            <a:r>
              <a:rPr lang="zh-CN" altLang="en-US" sz="3200" dirty="0">
                <a:sym typeface="Symbol" pitchFamily="18" charset="2"/>
              </a:rPr>
              <a:t> </a:t>
            </a:r>
            <a:r>
              <a:rPr lang="en-US" altLang="zh-CN" sz="3200" dirty="0">
                <a:sym typeface="Symbol" pitchFamily="18" charset="2"/>
              </a:rPr>
              <a:t>FD?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778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FD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b="1" dirty="0"/>
              <a:t>Example</a:t>
            </a:r>
            <a:endParaRPr lang="zh-TW" altLang="en-US" b="1" dirty="0"/>
          </a:p>
        </p:txBody>
      </p:sp>
      <p:graphicFrame>
        <p:nvGraphicFramePr>
          <p:cNvPr id="5" name="Group 120"/>
          <p:cNvGraphicFramePr>
            <a:graphicFrameLocks noGrp="1"/>
          </p:cNvGraphicFramePr>
          <p:nvPr>
            <p:ph idx="1"/>
          </p:nvPr>
        </p:nvGraphicFramePr>
        <p:xfrm>
          <a:off x="2212032" y="1834480"/>
          <a:ext cx="7772400" cy="4114800"/>
        </p:xfrm>
        <a:graphic>
          <a:graphicData uri="http://schemas.openxmlformats.org/drawingml/2006/table">
            <a:tbl>
              <a:tblPr/>
              <a:tblGrid>
                <a:gridCol w="155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3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2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1" lang="en-US" altLang="zh-TW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PMingLiU" pitchFamily="18" charset="-120"/>
                          <a:cs typeface="Arial" panose="020B0604020202020204" pitchFamily="34" charset="0"/>
                        </a:rPr>
                        <a:t>4</a:t>
                      </a:r>
                      <a:endParaRPr kumimoji="1" lang="zh-TW" alt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3B15-F5E3-4D37-9A10-7BCE5EB511C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" name="Right Arrow 2"/>
          <p:cNvSpPr/>
          <p:nvPr/>
        </p:nvSpPr>
        <p:spPr>
          <a:xfrm rot="10800000">
            <a:off x="6972932" y="3503478"/>
            <a:ext cx="1296144" cy="7920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27B4C2CE-5E6D-8240-81ED-EC58D52279F1}"/>
              </a:ext>
            </a:extLst>
          </p:cNvPr>
          <p:cNvSpPr txBox="1"/>
          <p:nvPr/>
        </p:nvSpPr>
        <p:spPr>
          <a:xfrm>
            <a:off x="2927650" y="6237312"/>
            <a:ext cx="633670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ambria Math" panose="02040503050406030204"/>
                <a:ea typeface="Cambria Math" panose="02040503050406030204"/>
              </a:rPr>
              <a:t>∴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accent5">
                    <a:lumMod val="50000"/>
                  </a:schemeClr>
                </a:solidFill>
              </a:rPr>
              <a:t>→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B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is a valid functional dependency!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C6E329F-C946-DE46-8EBE-21BFD40A218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834480"/>
            <a:ext cx="2286000" cy="1039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D</a:t>
            </a:r>
            <a:r>
              <a:rPr lang="en-US" altLang="zh-TW" sz="3200" dirty="0"/>
              <a:t> →</a:t>
            </a:r>
            <a:r>
              <a:rPr lang="zh-CN" altLang="en-US" sz="3200" dirty="0"/>
              <a:t> </a:t>
            </a:r>
            <a:r>
              <a:rPr lang="en-US" altLang="zh-CN" sz="3200" dirty="0"/>
              <a:t>B</a:t>
            </a:r>
            <a:br>
              <a:rPr lang="en-US" altLang="zh-TW" sz="3200" dirty="0">
                <a:sym typeface="Symbol" pitchFamily="18" charset="2"/>
              </a:rPr>
            </a:br>
            <a:r>
              <a:rPr lang="en-US" altLang="zh-CN" sz="3200" dirty="0">
                <a:sym typeface="Symbol" pitchFamily="18" charset="2"/>
              </a:rPr>
              <a:t>a</a:t>
            </a:r>
            <a:r>
              <a:rPr lang="zh-CN" altLang="en-US" sz="3200" dirty="0">
                <a:sym typeface="Symbol" pitchFamily="18" charset="2"/>
              </a:rPr>
              <a:t> </a:t>
            </a:r>
            <a:r>
              <a:rPr lang="en-US" altLang="zh-CN" sz="3200" dirty="0">
                <a:sym typeface="Symbol" pitchFamily="18" charset="2"/>
              </a:rPr>
              <a:t>valid</a:t>
            </a:r>
            <a:r>
              <a:rPr lang="zh-CN" altLang="en-US" sz="3200" dirty="0">
                <a:sym typeface="Symbol" pitchFamily="18" charset="2"/>
              </a:rPr>
              <a:t> </a:t>
            </a:r>
            <a:r>
              <a:rPr lang="en-US" altLang="zh-CN" sz="3200" dirty="0">
                <a:sym typeface="Symbol" pitchFamily="18" charset="2"/>
              </a:rPr>
              <a:t>FD?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4940104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TM02900722[[fn=离子会议室]]</Template>
  <TotalTime>16555</TotalTime>
  <Words>1400</Words>
  <Application>Microsoft Macintosh PowerPoint</Application>
  <PresentationFormat>宽屏</PresentationFormat>
  <Paragraphs>521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DengXian</vt:lpstr>
      <vt:lpstr>DengXian</vt:lpstr>
      <vt:lpstr>Arial</vt:lpstr>
      <vt:lpstr>Calibri</vt:lpstr>
      <vt:lpstr>Calibri Light</vt:lpstr>
      <vt:lpstr>Cambria Math</vt:lpstr>
      <vt:lpstr>Consolas</vt:lpstr>
      <vt:lpstr>Tahoma</vt:lpstr>
      <vt:lpstr>Times New Roman</vt:lpstr>
      <vt:lpstr>Wingdings</vt:lpstr>
      <vt:lpstr>Wingdings 2</vt:lpstr>
      <vt:lpstr>HDOfficeLightV0</vt:lpstr>
      <vt:lpstr>回顾</vt:lpstr>
      <vt:lpstr>CSCI3170 Introduction to Database Systems</vt:lpstr>
      <vt:lpstr>Outline</vt:lpstr>
      <vt:lpstr>Motivation</vt:lpstr>
      <vt:lpstr>Motivation</vt:lpstr>
      <vt:lpstr>Functional Dependency</vt:lpstr>
      <vt:lpstr>PowerPoint 演示文稿</vt:lpstr>
      <vt:lpstr>Is A → C a valid FD?</vt:lpstr>
      <vt:lpstr>Is C → A a valid FD?</vt:lpstr>
      <vt:lpstr>FD - Example</vt:lpstr>
      <vt:lpstr>PowerPoint 演示文稿</vt:lpstr>
      <vt:lpstr>PowerPoint 演示文稿</vt:lpstr>
      <vt:lpstr>FD vs Key - Example</vt:lpstr>
      <vt:lpstr>FD vs Key - Example</vt:lpstr>
      <vt:lpstr>FD vs Key - Example</vt:lpstr>
      <vt:lpstr>FD vs Key - Example</vt:lpstr>
      <vt:lpstr>Functional Dependency Reasoning</vt:lpstr>
      <vt:lpstr>FD Reasoning - Armstrong’s Axioms</vt:lpstr>
      <vt:lpstr>Attribute closure</vt:lpstr>
      <vt:lpstr>Attribute closure</vt:lpstr>
      <vt:lpstr>Attribute closure - Examples</vt:lpstr>
      <vt:lpstr>Attribute closure - Examples</vt:lpstr>
      <vt:lpstr>Decomposition</vt:lpstr>
      <vt:lpstr>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付新宇</dc:creator>
  <cp:lastModifiedBy>Microsoft Office User</cp:lastModifiedBy>
  <cp:revision>430</cp:revision>
  <dcterms:created xsi:type="dcterms:W3CDTF">2016-10-06T12:24:02Z</dcterms:created>
  <dcterms:modified xsi:type="dcterms:W3CDTF">2021-10-18T02:22:48Z</dcterms:modified>
</cp:coreProperties>
</file>