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31"/>
  </p:notesMasterIdLst>
  <p:handoutMasterIdLst>
    <p:handoutMasterId r:id="rId32"/>
  </p:handoutMasterIdLst>
  <p:sldIdLst>
    <p:sldId id="256" r:id="rId3"/>
    <p:sldId id="300" r:id="rId4"/>
    <p:sldId id="349" r:id="rId5"/>
    <p:sldId id="350" r:id="rId6"/>
    <p:sldId id="442" r:id="rId7"/>
    <p:sldId id="443" r:id="rId8"/>
    <p:sldId id="444" r:id="rId9"/>
    <p:sldId id="308" r:id="rId10"/>
    <p:sldId id="309" r:id="rId11"/>
    <p:sldId id="307" r:id="rId12"/>
    <p:sldId id="446" r:id="rId13"/>
    <p:sldId id="445" r:id="rId14"/>
    <p:sldId id="447" r:id="rId15"/>
    <p:sldId id="449" r:id="rId16"/>
    <p:sldId id="351" r:id="rId17"/>
    <p:sldId id="366" r:id="rId18"/>
    <p:sldId id="332" r:id="rId19"/>
    <p:sldId id="450" r:id="rId20"/>
    <p:sldId id="451" r:id="rId21"/>
    <p:sldId id="290" r:id="rId22"/>
    <p:sldId id="389" r:id="rId23"/>
    <p:sldId id="452" r:id="rId24"/>
    <p:sldId id="403" r:id="rId25"/>
    <p:sldId id="405" r:id="rId26"/>
    <p:sldId id="406" r:id="rId27"/>
    <p:sldId id="302" r:id="rId28"/>
    <p:sldId id="321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23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/>
    <p:restoredTop sz="94628"/>
  </p:normalViewPr>
  <p:slideViewPr>
    <p:cSldViewPr snapToGrid="0">
      <p:cViewPr varScale="1">
        <p:scale>
          <a:sx n="118" d="100"/>
          <a:sy n="118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0F76-7AFC-2F48-A4D0-B14BB0ADAF4E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54D8-0A7F-2540-8F11-E8EE84D6C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93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DC79-A436-4B8E-A652-6E813430D62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8C5F2-9128-41E0-B06B-0516D6559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5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4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84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0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34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16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2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6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76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05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9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81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14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69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39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CSC3170 Tutorial 7</a:t>
            </a: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2E772-B58F-46F4-9DC3-1723A18FB6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98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8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9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4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7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9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61DD88-E4A9-4A88-AB72-363C282F7CEF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0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CSCI3170 Introduction to Database Systems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TW" b="1" dirty="0"/>
              <a:t>Tutorial 7 – NORMAL FORMS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A66E1-FADF-46D0-8BAD-7D9FE76DCE42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5419BC-ACA0-1247-B55D-AAD97871447A}"/>
              </a:ext>
            </a:extLst>
          </p:cNvPr>
          <p:cNvSpPr/>
          <p:nvPr/>
        </p:nvSpPr>
        <p:spPr>
          <a:xfrm>
            <a:off x="597160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SG" altLang="en-US" dirty="0"/>
              <a:t>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00C0C3-432B-F64F-8E28-71BD18659A4A}"/>
              </a:ext>
            </a:extLst>
          </p:cNvPr>
          <p:cNvSpPr txBox="1"/>
          <p:nvPr/>
        </p:nvSpPr>
        <p:spPr>
          <a:xfrm>
            <a:off x="9354894" y="5598620"/>
            <a:ext cx="185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SG" dirty="0">
                <a:solidFill>
                  <a:schemeClr val="bg1">
                    <a:lumMod val="50000"/>
                  </a:schemeClr>
                </a:solidFill>
              </a:rPr>
              <a:t>Vito, CHEN Jiamin</a:t>
            </a: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2021/2022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T1</a:t>
            </a:r>
            <a:r>
              <a:rPr kumimoji="1" lang="en-US" altLang="zh-SG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zh-SG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6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>
            <a:extLst>
              <a:ext uri="{FF2B5EF4-FFF2-40B4-BE49-F238E27FC236}">
                <a16:creationId xmlns:a16="http://schemas.microsoft.com/office/drawing/2014/main" id="{FF42D2E9-AF0B-8F45-BE9F-E0B338D1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6B33A1-63B5-5243-A028-663B559B64F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63490" name="Rectangle 28">
            <a:extLst>
              <a:ext uri="{FF2B5EF4-FFF2-40B4-BE49-F238E27FC236}">
                <a16:creationId xmlns:a16="http://schemas.microsoft.com/office/drawing/2014/main" id="{5E0FE3DF-43EF-8948-9A52-94660DC5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0"/>
            <a:ext cx="8686800" cy="1905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80EF2A9-174E-DE49-A82A-CF79FEFA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9144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3100">
                <a:solidFill>
                  <a:srgbClr val="006600"/>
                </a:solidFill>
                <a:sym typeface="Symbol" pitchFamily="2" charset="2"/>
              </a:rPr>
              <a:t>Example:  a lossless join decomposition</a:t>
            </a:r>
            <a:endParaRPr lang="en-US" altLang="zh-TW" sz="31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31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3100">
              <a:sym typeface="Symbol" pitchFamily="2" charset="2"/>
            </a:endParaRPr>
          </a:p>
        </p:txBody>
      </p:sp>
      <p:graphicFrame>
        <p:nvGraphicFramePr>
          <p:cNvPr id="63492" name="Object 6">
            <a:extLst>
              <a:ext uri="{FF2B5EF4-FFF2-40B4-BE49-F238E27FC236}">
                <a16:creationId xmlns:a16="http://schemas.microsoft.com/office/drawing/2014/main" id="{7DF1CFB4-46EF-3540-9A54-7E9B961061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97200" y="3886200"/>
          <a:ext cx="3708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Worksheet" r:id="rId3" imgW="1828800" imgH="546100" progId="Excel.Sheet.8">
                  <p:embed/>
                </p:oleObj>
              </mc:Choice>
              <mc:Fallback>
                <p:oleObj name="Worksheet" r:id="rId3" imgW="1828800" imgH="546100" progId="Excel.Sheet.8">
                  <p:embed/>
                  <p:pic>
                    <p:nvPicPr>
                      <p:cNvPr id="63492" name="Object 6">
                        <a:extLst>
                          <a:ext uri="{FF2B5EF4-FFF2-40B4-BE49-F238E27FC236}">
                            <a16:creationId xmlns:a16="http://schemas.microsoft.com/office/drawing/2014/main" id="{7DF1CFB4-46EF-3540-9A54-7E9B96106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324"/>
                      <a:stretch>
                        <a:fillRect/>
                      </a:stretch>
                    </p:blipFill>
                    <p:spPr bwMode="auto">
                      <a:xfrm>
                        <a:off x="2997200" y="3886200"/>
                        <a:ext cx="3708400" cy="110648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8">
            <a:extLst>
              <a:ext uri="{FF2B5EF4-FFF2-40B4-BE49-F238E27FC236}">
                <a16:creationId xmlns:a16="http://schemas.microsoft.com/office/drawing/2014/main" id="{D0CE5CD2-9C79-C849-9C16-7A104EF38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4900" y="3914776"/>
          <a:ext cx="25273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Worksheet" r:id="rId5" imgW="1244600" imgH="546100" progId="Excel.Sheet.8">
                  <p:embed/>
                </p:oleObj>
              </mc:Choice>
              <mc:Fallback>
                <p:oleObj name="Worksheet" r:id="rId5" imgW="1244600" imgH="546100" progId="Excel.Sheet.8">
                  <p:embed/>
                  <p:pic>
                    <p:nvPicPr>
                      <p:cNvPr id="63493" name="Object 8">
                        <a:extLst>
                          <a:ext uri="{FF2B5EF4-FFF2-40B4-BE49-F238E27FC236}">
                            <a16:creationId xmlns:a16="http://schemas.microsoft.com/office/drawing/2014/main" id="{D0CE5CD2-9C79-C849-9C16-7A104EF38C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3" b="-1324"/>
                      <a:stretch>
                        <a:fillRect/>
                      </a:stretch>
                    </p:blipFill>
                    <p:spPr bwMode="auto">
                      <a:xfrm>
                        <a:off x="7454900" y="3914776"/>
                        <a:ext cx="2527300" cy="11144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10">
            <a:extLst>
              <a:ext uri="{FF2B5EF4-FFF2-40B4-BE49-F238E27FC236}">
                <a16:creationId xmlns:a16="http://schemas.microsoft.com/office/drawing/2014/main" id="{293FAB82-3C53-1940-A5A8-966228186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169241"/>
              </p:ext>
            </p:extLst>
          </p:nvPr>
        </p:nvGraphicFramePr>
        <p:xfrm>
          <a:off x="7467600" y="5168901"/>
          <a:ext cx="19827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Worksheet" r:id="rId7" imgW="977900" imgH="546100" progId="Excel.Sheet.8">
                  <p:embed/>
                </p:oleObj>
              </mc:Choice>
              <mc:Fallback>
                <p:oleObj name="Worksheet" r:id="rId7" imgW="977900" imgH="546100" progId="Excel.Sheet.8">
                  <p:embed/>
                  <p:pic>
                    <p:nvPicPr>
                      <p:cNvPr id="63494" name="Object 10">
                        <a:extLst>
                          <a:ext uri="{FF2B5EF4-FFF2-40B4-BE49-F238E27FC236}">
                            <a16:creationId xmlns:a16="http://schemas.microsoft.com/office/drawing/2014/main" id="{293FAB82-3C53-1940-A5A8-9662281863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82" b="-1324"/>
                      <a:stretch>
                        <a:fillRect/>
                      </a:stretch>
                    </p:blipFill>
                    <p:spPr bwMode="auto">
                      <a:xfrm>
                        <a:off x="7467600" y="5168901"/>
                        <a:ext cx="1982788" cy="11144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12">
            <a:extLst>
              <a:ext uri="{FF2B5EF4-FFF2-40B4-BE49-F238E27FC236}">
                <a16:creationId xmlns:a16="http://schemas.microsoft.com/office/drawing/2014/main" id="{B1458F80-35EB-CD4A-B6A1-9E98C0D9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3496" name="Rectangle 13">
            <a:extLst>
              <a:ext uri="{FF2B5EF4-FFF2-40B4-BE49-F238E27FC236}">
                <a16:creationId xmlns:a16="http://schemas.microsoft.com/office/drawing/2014/main" id="{B6388B51-9304-9241-9A87-D0C6D86E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3497" name="Rectangle 14">
            <a:extLst>
              <a:ext uri="{FF2B5EF4-FFF2-40B4-BE49-F238E27FC236}">
                <a16:creationId xmlns:a16="http://schemas.microsoft.com/office/drawing/2014/main" id="{689F41BA-E61F-1148-A329-8D556806A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3498" name="Text Box 15">
            <a:extLst>
              <a:ext uri="{FF2B5EF4-FFF2-40B4-BE49-F238E27FC236}">
                <a16:creationId xmlns:a16="http://schemas.microsoft.com/office/drawing/2014/main" id="{38942990-EF13-DA44-A08B-B4CA5ACCD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7526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3499" name="Rectangle 16">
            <a:extLst>
              <a:ext uri="{FF2B5EF4-FFF2-40B4-BE49-F238E27FC236}">
                <a16:creationId xmlns:a16="http://schemas.microsoft.com/office/drawing/2014/main" id="{6323C39E-836A-C345-908D-C2E932EF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7526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3500" name="Rectangle 17">
            <a:extLst>
              <a:ext uri="{FF2B5EF4-FFF2-40B4-BE49-F238E27FC236}">
                <a16:creationId xmlns:a16="http://schemas.microsoft.com/office/drawing/2014/main" id="{850F13C6-13FB-B540-9283-42CC020CA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17526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3501" name="Text Box 18">
            <a:extLst>
              <a:ext uri="{FF2B5EF4-FFF2-40B4-BE49-F238E27FC236}">
                <a16:creationId xmlns:a16="http://schemas.microsoft.com/office/drawing/2014/main" id="{FFE29E0A-CD64-104D-9393-9167CF3BE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5908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3502" name="Rectangle 19">
            <a:extLst>
              <a:ext uri="{FF2B5EF4-FFF2-40B4-BE49-F238E27FC236}">
                <a16:creationId xmlns:a16="http://schemas.microsoft.com/office/drawing/2014/main" id="{669B9483-A7DB-6C4C-81AD-7C96C4AF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590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3503" name="Rectangle 20">
            <a:extLst>
              <a:ext uri="{FF2B5EF4-FFF2-40B4-BE49-F238E27FC236}">
                <a16:creationId xmlns:a16="http://schemas.microsoft.com/office/drawing/2014/main" id="{122F244A-A646-FC45-B061-9A7FB505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5908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3504" name="Text Box 21">
            <a:extLst>
              <a:ext uri="{FF2B5EF4-FFF2-40B4-BE49-F238E27FC236}">
                <a16:creationId xmlns:a16="http://schemas.microsoft.com/office/drawing/2014/main" id="{DA2AEE41-3972-F142-A2A5-68A748FEA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63505" name="Line 22">
            <a:extLst>
              <a:ext uri="{FF2B5EF4-FFF2-40B4-BE49-F238E27FC236}">
                <a16:creationId xmlns:a16="http://schemas.microsoft.com/office/drawing/2014/main" id="{FC62D991-4FFB-CF4E-A390-E785E6A54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3">
            <a:extLst>
              <a:ext uri="{FF2B5EF4-FFF2-40B4-BE49-F238E27FC236}">
                <a16:creationId xmlns:a16="http://schemas.microsoft.com/office/drawing/2014/main" id="{A3CEDDF9-4DE1-E146-93D0-FCF840314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438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Text Box 24">
            <a:extLst>
              <a:ext uri="{FF2B5EF4-FFF2-40B4-BE49-F238E27FC236}">
                <a16:creationId xmlns:a16="http://schemas.microsoft.com/office/drawing/2014/main" id="{F2964021-247C-3347-AB3E-6D17A3D1C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30689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63508" name="Text Box 25">
            <a:extLst>
              <a:ext uri="{FF2B5EF4-FFF2-40B4-BE49-F238E27FC236}">
                <a16:creationId xmlns:a16="http://schemas.microsoft.com/office/drawing/2014/main" id="{72C99CC8-13BE-9B41-B32E-6BAF5B10A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3434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3509" name="Text Box 26">
            <a:extLst>
              <a:ext uri="{FF2B5EF4-FFF2-40B4-BE49-F238E27FC236}">
                <a16:creationId xmlns:a16="http://schemas.microsoft.com/office/drawing/2014/main" id="{2A4F17D0-B674-4D40-A245-289BB5FB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42925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3510" name="Rectangle 29">
            <a:extLst>
              <a:ext uri="{FF2B5EF4-FFF2-40B4-BE49-F238E27FC236}">
                <a16:creationId xmlns:a16="http://schemas.microsoft.com/office/drawing/2014/main" id="{5717EC9D-3D1C-D843-AC10-D2EA765A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5334001"/>
            <a:ext cx="5218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‘Student’ can be recovered by joining the instances of IN and IM</a:t>
            </a:r>
            <a:endParaRPr kumimoji="0" lang="en-US" altLang="en-US" sz="2000">
              <a:solidFill>
                <a:srgbClr val="FF0000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Dependency Preservation</a:t>
            </a:r>
          </a:p>
        </p:txBody>
      </p:sp>
      <p:sp>
        <p:nvSpPr>
          <p:cNvPr id="3076" name="內容版面配置區 3"/>
          <p:cNvSpPr>
            <a:spLocks noGrp="1"/>
          </p:cNvSpPr>
          <p:nvPr>
            <p:ph sz="half" idx="2"/>
          </p:nvPr>
        </p:nvSpPr>
        <p:spPr>
          <a:xfrm>
            <a:off x="1097280" y="1980028"/>
            <a:ext cx="9662578" cy="41394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400" dirty="0">
                <a:sym typeface="Symbol" pitchFamily="2" charset="2"/>
              </a:rPr>
              <a:t>R</a:t>
            </a:r>
            <a:r>
              <a:rPr lang="zh-CN" altLang="en-US" sz="2400" dirty="0">
                <a:sym typeface="Symbol" pitchFamily="2" charset="2"/>
              </a:rPr>
              <a:t> </a:t>
            </a:r>
            <a:r>
              <a:rPr lang="en-US" altLang="zh-TW" sz="2400" dirty="0">
                <a:sym typeface="Symbol" pitchFamily="2" charset="2"/>
              </a:rPr>
              <a:t>-  a relation schema		F</a:t>
            </a:r>
            <a:r>
              <a:rPr lang="zh-CN" altLang="en-US" sz="2400" dirty="0">
                <a:sym typeface="Symbol" pitchFamily="2" charset="2"/>
              </a:rPr>
              <a:t> </a:t>
            </a:r>
            <a:r>
              <a:rPr lang="en-US" altLang="zh-TW" sz="2400" dirty="0">
                <a:sym typeface="Symbol" pitchFamily="2" charset="2"/>
              </a:rPr>
              <a:t>-  set of functional dependencies on R</a:t>
            </a:r>
          </a:p>
          <a:p>
            <a:pPr>
              <a:buNone/>
            </a:pPr>
            <a:r>
              <a:rPr lang="en-US" altLang="zh-TW" sz="2400" dirty="0">
                <a:sym typeface="Symbol" pitchFamily="2" charset="2"/>
              </a:rPr>
              <a:t>{ R1, R2 }  </a:t>
            </a:r>
            <a:r>
              <a:rPr lang="en-US" altLang="zh-CN" sz="2400" dirty="0">
                <a:sym typeface="Symbol" pitchFamily="2" charset="2"/>
              </a:rPr>
              <a:t>-</a:t>
            </a:r>
            <a:r>
              <a:rPr lang="en-US" altLang="zh-TW" sz="2400" dirty="0">
                <a:sym typeface="Symbol" pitchFamily="2" charset="2"/>
              </a:rPr>
              <a:t>  a decomposition of R.</a:t>
            </a:r>
          </a:p>
          <a:p>
            <a:pPr>
              <a:buNone/>
            </a:pPr>
            <a:r>
              <a:rPr lang="en-US" altLang="zh-TW" sz="2400" dirty="0">
                <a:solidFill>
                  <a:schemeClr val="accent2"/>
                </a:solidFill>
                <a:sym typeface="Symbol" pitchFamily="2" charset="2"/>
              </a:rPr>
              <a:t>Fi	-  the set of dependencies in F+ involves only attributes in Ri.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sym typeface="Symbol" pitchFamily="2" charset="2"/>
              </a:rPr>
              <a:t> </a:t>
            </a:r>
            <a:r>
              <a:rPr lang="en-US" altLang="zh-CN" sz="2400" b="1" dirty="0">
                <a:sym typeface="Symbol" pitchFamily="2" charset="2"/>
              </a:rPr>
              <a:t>D</a:t>
            </a:r>
            <a:r>
              <a:rPr lang="en-US" altLang="zh-TW" sz="2400" b="1" dirty="0">
                <a:sym typeface="Symbol" pitchFamily="2" charset="2"/>
              </a:rPr>
              <a:t>ependency is preserved</a:t>
            </a:r>
            <a:r>
              <a:rPr lang="en-US" altLang="zh-TW" sz="2400" dirty="0">
                <a:sym typeface="Symbol" pitchFamily="2" charset="2"/>
              </a:rPr>
              <a:t> if</a:t>
            </a:r>
          </a:p>
          <a:p>
            <a:pPr marL="201168" lvl="1" indent="0">
              <a:buNone/>
            </a:pPr>
            <a:r>
              <a:rPr lang="zh-TW" altLang="en-US" sz="2400" dirty="0">
                <a:latin typeface="Arial" panose="020B0604020202020204" pitchFamily="34" charset="0"/>
              </a:rPr>
              <a:t>( </a:t>
            </a:r>
            <a:r>
              <a:rPr lang="en-US" altLang="zh-TW" sz="2400" i="1" dirty="0">
                <a:latin typeface="Arial" panose="020B0604020202020204" pitchFamily="34" charset="0"/>
              </a:rPr>
              <a:t>F</a:t>
            </a:r>
            <a:r>
              <a:rPr lang="en-US" altLang="zh-TW" sz="2400" baseline="-25000" dirty="0">
                <a:latin typeface="Arial" panose="020B0604020202020204" pitchFamily="34" charset="0"/>
              </a:rPr>
              <a:t>1</a:t>
            </a:r>
            <a:r>
              <a:rPr lang="en-US" altLang="zh-TW" sz="2400" dirty="0">
                <a:latin typeface="Arial" panose="020B0604020202020204" pitchFamily="34" charset="0"/>
              </a:rPr>
              <a:t> U </a:t>
            </a:r>
            <a:r>
              <a:rPr lang="en-US" altLang="zh-TW" sz="2400" i="1" dirty="0">
                <a:latin typeface="Arial" panose="020B0604020202020204" pitchFamily="34" charset="0"/>
              </a:rPr>
              <a:t>F</a:t>
            </a:r>
            <a:r>
              <a:rPr lang="en-US" altLang="zh-TW" sz="2400" baseline="-25000" dirty="0">
                <a:latin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</a:rPr>
              <a:t> )</a:t>
            </a:r>
            <a:r>
              <a:rPr lang="en-US" altLang="zh-TW" sz="2800" baseline="40000" dirty="0">
                <a:latin typeface="Arial" panose="020B0604020202020204" pitchFamily="34" charset="0"/>
              </a:rPr>
              <a:t>+</a:t>
            </a:r>
            <a:r>
              <a:rPr lang="en-US" altLang="zh-TW" sz="2400" dirty="0">
                <a:latin typeface="Arial" panose="020B0604020202020204" pitchFamily="34" charset="0"/>
              </a:rPr>
              <a:t> = </a:t>
            </a:r>
            <a:r>
              <a:rPr lang="en-US" altLang="zh-TW" sz="2400" i="1" dirty="0">
                <a:latin typeface="Arial" panose="020B0604020202020204" pitchFamily="34" charset="0"/>
              </a:rPr>
              <a:t>F </a:t>
            </a:r>
            <a:r>
              <a:rPr lang="en-US" altLang="zh-TW" sz="2800" baseline="40000" dirty="0">
                <a:latin typeface="Arial" panose="020B0604020202020204" pitchFamily="34" charset="0"/>
              </a:rPr>
              <a:t>+</a:t>
            </a:r>
          </a:p>
          <a:p>
            <a:pPr marL="201168" lvl="1" indent="0">
              <a:buNone/>
            </a:pPr>
            <a:endParaRPr lang="en-US" altLang="zh-TW" sz="2400" dirty="0">
              <a:solidFill>
                <a:schemeClr val="accent2"/>
              </a:solidFill>
            </a:endParaRPr>
          </a:p>
          <a:p>
            <a:r>
              <a:rPr lang="en-US" altLang="zh-TW" dirty="0"/>
              <a:t>e.g.</a:t>
            </a:r>
          </a:p>
          <a:p>
            <a:pPr lvl="1"/>
            <a:r>
              <a:rPr lang="en-US" altLang="zh-TW" sz="2000" dirty="0">
                <a:latin typeface="Arial" panose="020B0604020202020204" pitchFamily="34" charset="0"/>
                <a:sym typeface="Symbol" pitchFamily="2" charset="2"/>
              </a:rPr>
              <a:t>Dependency set: F = { </a:t>
            </a:r>
            <a:r>
              <a:rPr lang="en-US" altLang="zh-TW" sz="2000" dirty="0" err="1">
                <a:latin typeface="Arial" panose="020B0604020202020204" pitchFamily="34" charset="0"/>
                <a:sym typeface="Symbol" pitchFamily="2" charset="2"/>
              </a:rPr>
              <a:t>sid</a:t>
            </a:r>
            <a:r>
              <a:rPr lang="en-US" altLang="zh-TW" sz="20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lang="en-US" altLang="zh-CN" sz="2000" dirty="0" err="1">
                <a:latin typeface="Arial" panose="020B0604020202020204" pitchFamily="34" charset="0"/>
                <a:sym typeface="Symbol" pitchFamily="2" charset="2"/>
              </a:rPr>
              <a:t>s</a:t>
            </a:r>
            <a:r>
              <a:rPr lang="en-US" altLang="zh-TW" sz="2000" dirty="0" err="1">
                <a:latin typeface="Arial" panose="020B0604020202020204" pitchFamily="34" charset="0"/>
                <a:sym typeface="Symbol" pitchFamily="2" charset="2"/>
              </a:rPr>
              <a:t>name</a:t>
            </a:r>
            <a:r>
              <a:rPr lang="en-US" altLang="zh-TW" sz="2000" dirty="0">
                <a:latin typeface="Arial" panose="020B0604020202020204" pitchFamily="34" charset="0"/>
                <a:sym typeface="Symbol" pitchFamily="2" charset="2"/>
              </a:rPr>
              <a:t>, </a:t>
            </a:r>
            <a:r>
              <a:rPr lang="en-US" altLang="zh-CN" sz="2000" dirty="0" err="1">
                <a:latin typeface="Arial" panose="020B0604020202020204" pitchFamily="34" charset="0"/>
                <a:sym typeface="Symbol" pitchFamily="2" charset="2"/>
              </a:rPr>
              <a:t>sid</a:t>
            </a:r>
            <a:r>
              <a:rPr lang="en-US" altLang="zh-TW" sz="2000" dirty="0">
                <a:latin typeface="Arial" panose="020B0604020202020204" pitchFamily="34" charset="0"/>
                <a:sym typeface="Symbol" pitchFamily="2" charset="2"/>
              </a:rPr>
              <a:t>  </a:t>
            </a:r>
            <a:r>
              <a:rPr lang="en-US" altLang="zh-CN" sz="2000" dirty="0">
                <a:latin typeface="Arial" panose="020B0604020202020204" pitchFamily="34" charset="0"/>
                <a:sym typeface="Symbol" pitchFamily="2" charset="2"/>
              </a:rPr>
              <a:t>major</a:t>
            </a:r>
            <a:r>
              <a:rPr lang="en-US" altLang="zh-TW" sz="2000" dirty="0">
                <a:latin typeface="Arial" panose="020B0604020202020204" pitchFamily="34" charset="0"/>
                <a:sym typeface="Symbol" pitchFamily="2" charset="2"/>
              </a:rPr>
              <a:t> }</a:t>
            </a:r>
            <a:endParaRPr lang="en-US" altLang="zh-TW" sz="2400" dirty="0">
              <a:solidFill>
                <a:schemeClr val="accent2"/>
              </a:solidFill>
            </a:endParaRPr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EBED36F5-EDA6-B342-A9C6-562830B7B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766" y="5525086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E30C258C-ADB7-8746-A53C-7142D8B9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766" y="5525086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4C51A75-77D2-AF43-BADB-1E695F72A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966" y="5525086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97ABE17D-7A19-8947-9965-23BD4CB62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6566" y="5067886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9C4B81B7-D647-1444-9387-CF7B4F0E2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6566" y="590608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31" name="Text Box 16">
            <a:extLst>
              <a:ext uri="{FF2B5EF4-FFF2-40B4-BE49-F238E27FC236}">
                <a16:creationId xmlns:a16="http://schemas.microsoft.com/office/drawing/2014/main" id="{F39EC07B-4A80-754F-BAD1-9B99A62AF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166" y="5601286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dirty="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32" name="Line 17">
            <a:extLst>
              <a:ext uri="{FF2B5EF4-FFF2-40B4-BE49-F238E27FC236}">
                <a16:creationId xmlns:a16="http://schemas.microsoft.com/office/drawing/2014/main" id="{09674B64-0B59-EE45-8734-65580CD43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8366" y="5296486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8">
            <a:extLst>
              <a:ext uri="{FF2B5EF4-FFF2-40B4-BE49-F238E27FC236}">
                <a16:creationId xmlns:a16="http://schemas.microsoft.com/office/drawing/2014/main" id="{78E0800D-2B98-D24B-A775-521FB7B3A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8366" y="5753686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C2312428-E291-DF49-AAA7-BA5069D33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166" y="5067886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 dirty="0" err="1">
                <a:latin typeface="Arial" panose="020B0604020202020204" pitchFamily="34" charset="0"/>
              </a:rPr>
              <a:t>sid</a:t>
            </a:r>
            <a:endParaRPr kumimoji="0" lang="en-US" altLang="zh-TW" sz="2200" u="sng" dirty="0">
              <a:latin typeface="Arial" panose="020B0604020202020204" pitchFamily="34" charset="0"/>
            </a:endParaRP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1651F2F9-F7DE-804D-A063-E3C435854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166" y="5067886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82A1BE73-18EB-244D-BC2F-804099C70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166" y="5787331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 dirty="0" err="1">
                <a:latin typeface="Arial" panose="020B0604020202020204" pitchFamily="34" charset="0"/>
              </a:rPr>
              <a:t>sid</a:t>
            </a:r>
            <a:endParaRPr kumimoji="0" lang="en-US" altLang="zh-TW" sz="2200" u="sng" dirty="0">
              <a:latin typeface="Arial" panose="020B0604020202020204" pitchFamily="34" charset="0"/>
            </a:endParaRP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0B0B6BC5-3349-884C-92FC-82D3B0C79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166" y="5787331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 err="1">
                <a:latin typeface="Arial" panose="020B0604020202020204" pitchFamily="34" charset="0"/>
              </a:rPr>
              <a:t>s</a:t>
            </a:r>
            <a:r>
              <a:rPr kumimoji="0" lang="en-US" altLang="zh-TW" sz="2200" dirty="0" err="1">
                <a:latin typeface="Arial" panose="020B0604020202020204" pitchFamily="34" charset="0"/>
              </a:rPr>
              <a:t>name</a:t>
            </a:r>
            <a:endParaRPr kumimoji="0" lang="en-US" altLang="zh-TW" sz="2200" dirty="0">
              <a:latin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914CDDE-6A83-A94E-9ECE-72A5FC881090}"/>
              </a:ext>
            </a:extLst>
          </p:cNvPr>
          <p:cNvSpPr txBox="1"/>
          <p:nvPr/>
        </p:nvSpPr>
        <p:spPr>
          <a:xfrm>
            <a:off x="7884774" y="4964948"/>
            <a:ext cx="504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</a:rPr>
              <a:t>Yes!</a:t>
            </a:r>
            <a:endParaRPr kumimoji="1" lang="zh-SG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Normal</a:t>
            </a:r>
            <a:r>
              <a:rPr lang="zh-CN" altLang="en-US" b="1" dirty="0"/>
              <a:t> </a:t>
            </a:r>
            <a:r>
              <a:rPr lang="en-US" altLang="zh-CN" b="1" dirty="0"/>
              <a:t>Forms</a:t>
            </a:r>
            <a:endParaRPr lang="zh-TW" altLang="en-US" b="1" dirty="0"/>
          </a:p>
        </p:txBody>
      </p:sp>
      <p:sp>
        <p:nvSpPr>
          <p:cNvPr id="3076" name="內容版面配置區 3"/>
          <p:cNvSpPr>
            <a:spLocks noGrp="1"/>
          </p:cNvSpPr>
          <p:nvPr>
            <p:ph sz="half" idx="2"/>
          </p:nvPr>
        </p:nvSpPr>
        <p:spPr>
          <a:xfrm>
            <a:off x="1097280" y="1980029"/>
            <a:ext cx="9662578" cy="39322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TW" sz="2400" dirty="0"/>
              <a:t>understand what problems arise from the current schema.</a:t>
            </a:r>
          </a:p>
          <a:p>
            <a:pPr marL="0" indent="0">
              <a:buNone/>
            </a:pPr>
            <a:r>
              <a:rPr lang="zh-TW" altLang="en-US" sz="2400" dirty="0">
                <a:sym typeface="Symbol" pitchFamily="2" charset="2"/>
              </a:rPr>
              <a:t> 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 </a:t>
            </a:r>
            <a:r>
              <a:rPr lang="en-US" altLang="zh-CN" sz="2400" dirty="0"/>
              <a:t>Several</a:t>
            </a:r>
            <a:r>
              <a:rPr lang="zh-CN" altLang="en-US" sz="2400" dirty="0"/>
              <a:t> </a:t>
            </a:r>
            <a:r>
              <a:rPr lang="en-US" altLang="zh-TW" sz="2400" dirty="0">
                <a:solidFill>
                  <a:schemeClr val="accent2"/>
                </a:solidFill>
              </a:rPr>
              <a:t>normal forms </a:t>
            </a:r>
            <a:r>
              <a:rPr lang="en-US" altLang="zh-TW" sz="2400" dirty="0"/>
              <a:t>have been proposed.</a:t>
            </a:r>
          </a:p>
          <a:p>
            <a:pPr lvl="1"/>
            <a:r>
              <a:rPr lang="en-US" altLang="zh-TW" sz="2400" dirty="0"/>
              <a:t>If a relation schema is in one of these normal forms, we know that certain kinds of problems cannot arise.</a:t>
            </a:r>
            <a:endParaRPr lang="en-US" altLang="zh-CN" sz="2400" i="1" dirty="0">
              <a:solidFill>
                <a:schemeClr val="accent2"/>
              </a:solidFill>
            </a:endParaRPr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94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Normal</a:t>
            </a:r>
            <a:r>
              <a:rPr lang="zh-CN" altLang="en-US" b="1" dirty="0"/>
              <a:t> </a:t>
            </a:r>
            <a:r>
              <a:rPr lang="en-US" altLang="zh-CN" b="1" dirty="0"/>
              <a:t>Forms</a:t>
            </a:r>
            <a:endParaRPr lang="zh-TW" altLang="en-US" b="1" dirty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graphicFrame>
        <p:nvGraphicFramePr>
          <p:cNvPr id="10" name="Object 27">
            <a:extLst>
              <a:ext uri="{FF2B5EF4-FFF2-40B4-BE49-F238E27FC236}">
                <a16:creationId xmlns:a16="http://schemas.microsoft.com/office/drawing/2014/main" id="{EB9AB6D6-D35C-A144-829F-804D1BC0D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94067"/>
              </p:ext>
            </p:extLst>
          </p:nvPr>
        </p:nvGraphicFramePr>
        <p:xfrm>
          <a:off x="2949892" y="5651111"/>
          <a:ext cx="63531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64363600" imgH="4102100" progId="Equation.3">
                  <p:embed/>
                </p:oleObj>
              </mc:Choice>
              <mc:Fallback>
                <p:oleObj name="Equation" r:id="rId3" imgW="64363600" imgH="4102100" progId="Equation.3">
                  <p:embed/>
                  <p:pic>
                    <p:nvPicPr>
                      <p:cNvPr id="48154" name="Object 27">
                        <a:extLst>
                          <a:ext uri="{FF2B5EF4-FFF2-40B4-BE49-F238E27FC236}">
                            <a16:creationId xmlns:a16="http://schemas.microsoft.com/office/drawing/2014/main" id="{7B12FA2A-0A49-FA47-88E0-8E0A60A9F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892" y="5651111"/>
                        <a:ext cx="63531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25">
            <a:extLst>
              <a:ext uri="{FF2B5EF4-FFF2-40B4-BE49-F238E27FC236}">
                <a16:creationId xmlns:a16="http://schemas.microsoft.com/office/drawing/2014/main" id="{C1771D99-A10D-BF42-98BC-8F352DDF1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38622"/>
              </p:ext>
            </p:extLst>
          </p:nvPr>
        </p:nvGraphicFramePr>
        <p:xfrm>
          <a:off x="2240279" y="2064141"/>
          <a:ext cx="7621715" cy="3429000"/>
        </p:xfrm>
        <a:graphic>
          <a:graphicData uri="http://schemas.openxmlformats.org/drawingml/2006/table">
            <a:tbl>
              <a:tblPr/>
              <a:tblGrid>
                <a:gridCol w="343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st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No repeating data groups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nd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No partial key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r>
                        <a:rPr kumimoji="1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rd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No transitive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Boyce-Codd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Reduce keys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r>
                        <a:rPr kumimoji="1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th</a:t>
                      </a: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No multi-valued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r>
                        <a:rPr kumimoji="1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th</a:t>
                      </a: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No join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3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 b="1" dirty="0">
                <a:solidFill>
                  <a:schemeClr val="tx1"/>
                </a:solidFill>
                <a:ea typeface="新細明體" pitchFamily="18" charset="-120"/>
              </a:rPr>
              <a:t>1</a:t>
            </a:r>
            <a:r>
              <a:rPr kumimoji="1" lang="en-US" altLang="zh-SG" b="1" baseline="30000" dirty="0">
                <a:solidFill>
                  <a:schemeClr val="tx1"/>
                </a:solidFill>
                <a:ea typeface="新細明體" pitchFamily="18" charset="-120"/>
              </a:rPr>
              <a:t>st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nd</a:t>
            </a:r>
            <a:r>
              <a:rPr lang="zh-CN" altLang="en-US" b="1" dirty="0"/>
              <a:t> </a:t>
            </a:r>
            <a:r>
              <a:rPr lang="en-US" altLang="zh-CN" b="1" dirty="0"/>
              <a:t>Normal</a:t>
            </a:r>
            <a:r>
              <a:rPr lang="zh-CN" altLang="en-US" b="1" dirty="0"/>
              <a:t> </a:t>
            </a:r>
            <a:r>
              <a:rPr lang="en-US" altLang="zh-CN" b="1" dirty="0"/>
              <a:t>Forms</a:t>
            </a:r>
            <a:endParaRPr lang="zh-TW" altLang="en-US" b="1" dirty="0"/>
          </a:p>
        </p:txBody>
      </p:sp>
      <p:sp>
        <p:nvSpPr>
          <p:cNvPr id="3076" name="內容版面配置區 3"/>
          <p:cNvSpPr>
            <a:spLocks noGrp="1"/>
          </p:cNvSpPr>
          <p:nvPr>
            <p:ph sz="half" idx="2"/>
          </p:nvPr>
        </p:nvSpPr>
        <p:spPr>
          <a:xfrm>
            <a:off x="1097280" y="1980029"/>
            <a:ext cx="9662578" cy="39322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</a:rPr>
              <a:t>1NF:</a:t>
            </a:r>
            <a:r>
              <a:rPr lang="zh-CN" altLang="en-US" sz="2400" b="1" i="1" dirty="0">
                <a:solidFill>
                  <a:schemeClr val="accent2"/>
                </a:solidFill>
              </a:rPr>
              <a:t> </a:t>
            </a:r>
            <a:r>
              <a:rPr lang="en-US" altLang="zh-CN" sz="2400" dirty="0"/>
              <a:t>A relation is in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r>
              <a:rPr lang="en-US" altLang="zh-CN" sz="2400" baseline="30000" dirty="0"/>
              <a:t>st</a:t>
            </a:r>
            <a:r>
              <a:rPr lang="zh-CN" altLang="en-US" sz="2400" dirty="0"/>
              <a:t>  </a:t>
            </a:r>
            <a:r>
              <a:rPr lang="en-US" altLang="zh-CN" sz="2400" dirty="0"/>
              <a:t>normal form if every attribute in that relation is singled valued attribute.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</a:rPr>
              <a:t>2NF: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/>
              <a:t>A relation is in 2</a:t>
            </a:r>
            <a:r>
              <a:rPr lang="en-US" altLang="zh-CN" sz="2400" baseline="30000" dirty="0"/>
              <a:t>nd </a:t>
            </a:r>
            <a:r>
              <a:rPr lang="zh-CN" altLang="en-US" sz="2400" dirty="0"/>
              <a:t> </a:t>
            </a:r>
            <a:r>
              <a:rPr lang="en-US" altLang="zh-CN" sz="2400" dirty="0"/>
              <a:t>normal form if</a:t>
            </a:r>
            <a:endParaRPr lang="en-US" altLang="zh-TW" sz="2400" dirty="0"/>
          </a:p>
          <a:p>
            <a:pPr lvl="1"/>
            <a:r>
              <a:rPr lang="en-US" altLang="zh-TW" sz="2400" dirty="0"/>
              <a:t>it has No </a:t>
            </a:r>
            <a:r>
              <a:rPr lang="en-US" altLang="zh-TW" sz="2400" dirty="0">
                <a:solidFill>
                  <a:schemeClr val="accent2"/>
                </a:solidFill>
              </a:rPr>
              <a:t>Partial Dependency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endParaRPr lang="en-US" altLang="zh-TW" sz="2400" dirty="0">
              <a:solidFill>
                <a:schemeClr val="accent2"/>
              </a:solidFill>
            </a:endParaRPr>
          </a:p>
          <a:p>
            <a:pPr lvl="1"/>
            <a:r>
              <a:rPr lang="en-US" altLang="zh-TW" sz="2400" dirty="0"/>
              <a:t>it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r>
              <a:rPr lang="en-US" altLang="zh-CN" sz="2400" baseline="30000" dirty="0"/>
              <a:t>st</a:t>
            </a:r>
            <a:r>
              <a:rPr lang="zh-CN" altLang="en-US" sz="2400" dirty="0"/>
              <a:t>  </a:t>
            </a:r>
            <a:r>
              <a:rPr lang="en-US" altLang="zh-CN" sz="2400" dirty="0"/>
              <a:t>normal form.</a:t>
            </a:r>
          </a:p>
          <a:p>
            <a:pPr lvl="1"/>
            <a:endParaRPr lang="en-US" altLang="zh-CN" sz="2400" dirty="0"/>
          </a:p>
          <a:p>
            <a:pPr lvl="1"/>
            <a:r>
              <a:rPr lang="en-SG" altLang="zh-SG" b="1" dirty="0"/>
              <a:t>Partial Dependency –</a:t>
            </a:r>
            <a:r>
              <a:rPr lang="en-SG" altLang="zh-SG" dirty="0"/>
              <a:t> If the proper subset of candidate key determines non-prime attribute, it is called partial dependency.</a:t>
            </a:r>
            <a:endParaRPr lang="en-US" altLang="zh-CN" sz="2400" dirty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83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4A99160B-6916-486F-ACD1-5CEC6E1D3A67}" type="slidenum">
              <a:rPr kumimoji="0" lang="zh-TW" altLang="en-US" sz="1400">
                <a:solidFill>
                  <a:schemeClr val="bg1"/>
                </a:solidFill>
              </a:rPr>
              <a:pPr eaLnBrk="1" hangingPunct="1"/>
              <a:t>15</a:t>
            </a:fld>
            <a:endParaRPr kumimoji="0"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7216" name="Text Box 121"/>
          <p:cNvSpPr txBox="1">
            <a:spLocks noChangeArrowheads="1"/>
          </p:cNvSpPr>
          <p:nvPr/>
        </p:nvSpPr>
        <p:spPr bwMode="auto">
          <a:xfrm>
            <a:off x="1097280" y="1851895"/>
            <a:ext cx="10431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TeacherID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TeacherID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D26E941-82C9-A34B-9A21-9C88DA97A6C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2NF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Example</a:t>
            </a:r>
            <a:endParaRPr lang="zh-TW" altLang="en-US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7058AED-5E94-F543-A318-9899F4818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04457"/>
              </p:ext>
            </p:extLst>
          </p:nvPr>
        </p:nvGraphicFramePr>
        <p:xfrm>
          <a:off x="2062480" y="2428095"/>
          <a:ext cx="8154183" cy="3564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8061">
                  <a:extLst>
                    <a:ext uri="{9D8B030D-6E8A-4147-A177-3AD203B41FA5}">
                      <a16:colId xmlns:a16="http://schemas.microsoft.com/office/drawing/2014/main" val="295611565"/>
                    </a:ext>
                  </a:extLst>
                </a:gridCol>
                <a:gridCol w="2718061">
                  <a:extLst>
                    <a:ext uri="{9D8B030D-6E8A-4147-A177-3AD203B41FA5}">
                      <a16:colId xmlns:a16="http://schemas.microsoft.com/office/drawing/2014/main" val="1951506335"/>
                    </a:ext>
                  </a:extLst>
                </a:gridCol>
                <a:gridCol w="2718061">
                  <a:extLst>
                    <a:ext uri="{9D8B030D-6E8A-4147-A177-3AD203B41FA5}">
                      <a16:colId xmlns:a16="http://schemas.microsoft.com/office/drawing/2014/main" val="2646241717"/>
                    </a:ext>
                  </a:extLst>
                </a:gridCol>
              </a:tblGrid>
              <a:tr h="594031">
                <a:tc>
                  <a:txBody>
                    <a:bodyPr/>
                    <a:lstStyle/>
                    <a:p>
                      <a:pPr algn="ctr"/>
                      <a:r>
                        <a:rPr lang="en-US" altLang="zh-SG" sz="2400" u="sng" dirty="0" err="1"/>
                        <a:t>T</a:t>
                      </a:r>
                      <a:r>
                        <a:rPr lang="en-US" altLang="zh-CN" sz="2400" u="sng" dirty="0" err="1"/>
                        <a:t>eacherID</a:t>
                      </a:r>
                      <a:endParaRPr lang="zh-SG" altLang="en-US" sz="2400" u="sn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sz="2400" u="sng" dirty="0"/>
                        <a:t>S</a:t>
                      </a:r>
                      <a:r>
                        <a:rPr lang="en-US" altLang="zh-CN" sz="2400" u="sng" dirty="0"/>
                        <a:t>ubject</a:t>
                      </a:r>
                      <a:endParaRPr lang="zh-SG" altLang="en-US" sz="2400" u="sng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Age</a:t>
                      </a:r>
                      <a:endParaRPr lang="zh-SG" alt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774314"/>
                  </a:ext>
                </a:extLst>
              </a:tr>
              <a:tr h="594031">
                <a:tc>
                  <a:txBody>
                    <a:bodyPr/>
                    <a:lstStyle/>
                    <a:p>
                      <a:pPr algn="ctr"/>
                      <a:r>
                        <a:rPr lang="en-US" altLang="zh-SG" sz="2400" dirty="0"/>
                        <a:t>1</a:t>
                      </a:r>
                      <a:r>
                        <a:rPr lang="en-US" altLang="zh-CN" sz="2400" dirty="0"/>
                        <a:t>2</a:t>
                      </a:r>
                      <a:endParaRPr lang="zh-SG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sz="2400" dirty="0"/>
                        <a:t>Chemistry</a:t>
                      </a:r>
                      <a:endParaRPr lang="zh-SG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37</a:t>
                      </a:r>
                      <a:endParaRPr lang="zh-SG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53546"/>
                  </a:ext>
                </a:extLst>
              </a:tr>
              <a:tr h="594031">
                <a:tc>
                  <a:txBody>
                    <a:bodyPr/>
                    <a:lstStyle/>
                    <a:p>
                      <a:pPr algn="ctr"/>
                      <a:r>
                        <a:rPr lang="en-US" altLang="zh-SG" sz="2400" dirty="0"/>
                        <a:t>1</a:t>
                      </a:r>
                      <a:r>
                        <a:rPr lang="en-US" altLang="zh-CN" sz="2400" dirty="0"/>
                        <a:t>2</a:t>
                      </a:r>
                      <a:endParaRPr lang="zh-SG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sz="2400" dirty="0"/>
                        <a:t>Biology</a:t>
                      </a:r>
                      <a:endParaRPr lang="zh-SG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37</a:t>
                      </a:r>
                      <a:endParaRPr lang="zh-SG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47990"/>
                  </a:ext>
                </a:extLst>
              </a:tr>
              <a:tr h="59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SG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sz="2400" dirty="0"/>
                        <a:t>E</a:t>
                      </a:r>
                      <a:r>
                        <a:rPr lang="en-US" altLang="zh-CN" sz="2400" dirty="0"/>
                        <a:t>nglish</a:t>
                      </a:r>
                      <a:endParaRPr lang="zh-SG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31</a:t>
                      </a:r>
                      <a:endParaRPr lang="zh-SG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68636"/>
                  </a:ext>
                </a:extLst>
              </a:tr>
              <a:tr h="594031">
                <a:tc>
                  <a:txBody>
                    <a:bodyPr/>
                    <a:lstStyle/>
                    <a:p>
                      <a:pPr algn="ctr"/>
                      <a:r>
                        <a:rPr lang="en-US" altLang="zh-SG" sz="2400" dirty="0"/>
                        <a:t>7</a:t>
                      </a:r>
                      <a:endParaRPr lang="zh-SG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sz="2400" dirty="0"/>
                        <a:t>Math</a:t>
                      </a:r>
                      <a:endParaRPr lang="zh-SG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SG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393444"/>
                  </a:ext>
                </a:extLst>
              </a:tr>
              <a:tr h="59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SG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sz="2400" dirty="0"/>
                        <a:t>C</a:t>
                      </a:r>
                      <a:r>
                        <a:rPr lang="en-US" altLang="zh-CN" sz="2400" dirty="0"/>
                        <a:t>omputer</a:t>
                      </a:r>
                      <a:endParaRPr lang="zh-SG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SG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16024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E2159D9A-EFB4-4F48-97A4-02594F9D5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0425" y="2909471"/>
            <a:ext cx="2286000" cy="1039058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/>
              <a:t>Violates</a:t>
            </a:r>
            <a:r>
              <a:rPr lang="zh-CN" altLang="en-US" sz="2800" dirty="0"/>
              <a:t> 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nd</a:t>
            </a:r>
            <a:r>
              <a:rPr lang="zh-CN" altLang="en-US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normal</a:t>
            </a:r>
            <a:r>
              <a:rPr lang="zh-CN" altLang="en-US" sz="2800" dirty="0"/>
              <a:t> </a:t>
            </a:r>
            <a:r>
              <a:rPr lang="en-US" altLang="zh-CN" sz="2800" dirty="0"/>
              <a:t>form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696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en-US" altLang="zh-CN" b="1" baseline="30000" dirty="0"/>
              <a:t>rd</a:t>
            </a:r>
            <a:r>
              <a:rPr lang="zh-CN" altLang="en-US" b="1" dirty="0"/>
              <a:t> </a:t>
            </a:r>
            <a:r>
              <a:rPr lang="en-US" altLang="zh-CN" b="1" dirty="0"/>
              <a:t>N</a:t>
            </a:r>
            <a:r>
              <a:rPr lang="en-US" b="1" dirty="0"/>
              <a:t>ormal </a:t>
            </a:r>
            <a:r>
              <a:rPr lang="en-US" altLang="zh-CN" b="1" dirty="0"/>
              <a:t>F</a:t>
            </a:r>
            <a:r>
              <a:rPr lang="en-US" b="1" dirty="0"/>
              <a:t>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 – a relation schema</a:t>
            </a:r>
          </a:p>
          <a:p>
            <a:r>
              <a:rPr lang="en-US" altLang="zh-TW" sz="2400" dirty="0"/>
              <a:t>F – a set of functional dependencies on R</a:t>
            </a:r>
          </a:p>
          <a:p>
            <a:r>
              <a:rPr lang="en-US" altLang="zh-TW" sz="2400" dirty="0"/>
              <a:t>A – a single attribute in R</a:t>
            </a:r>
          </a:p>
          <a:p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</a:rPr>
              <a:t>3NF: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TW" sz="2400" dirty="0"/>
              <a:t>R is in 3NF if </a:t>
            </a:r>
            <a:r>
              <a:rPr lang="en-US" altLang="zh-TW" sz="2400" b="1" i="1" u="sng" dirty="0"/>
              <a:t>ALL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α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Symbol" panose="05050102010706020507" pitchFamily="18" charset="2"/>
              </a:rPr>
              <a:t> A in F</a:t>
            </a:r>
          </a:p>
          <a:p>
            <a:pPr lvl="1"/>
            <a:r>
              <a:rPr lang="en-US" altLang="zh-TW" sz="2400" dirty="0">
                <a:sym typeface="Symbol" panose="05050102010706020507" pitchFamily="18" charset="2"/>
              </a:rPr>
              <a:t>α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Symbol" panose="05050102010706020507" pitchFamily="18" charset="2"/>
              </a:rPr>
              <a:t> A is trivial (A ∊ </a:t>
            </a:r>
            <a:r>
              <a:rPr lang="el-GR" altLang="zh-TW" sz="2400" dirty="0">
                <a:sym typeface="Symbol" panose="05050102010706020507" pitchFamily="18" charset="2"/>
              </a:rPr>
              <a:t>α</a:t>
            </a:r>
            <a:r>
              <a:rPr lang="en-US" altLang="zh-TW" sz="2400" dirty="0">
                <a:sym typeface="Symbol" panose="05050102010706020507" pitchFamily="18" charset="2"/>
              </a:rPr>
              <a:t>), </a:t>
            </a:r>
            <a:r>
              <a:rPr lang="en-US" altLang="zh-TW" sz="2400" b="1" i="1" u="sng" dirty="0">
                <a:sym typeface="Symbol" panose="05050102010706020507" pitchFamily="18" charset="2"/>
              </a:rPr>
              <a:t>OR</a:t>
            </a:r>
          </a:p>
          <a:p>
            <a:pPr lvl="1"/>
            <a:r>
              <a:rPr lang="el-GR" altLang="zh-TW" sz="2400" dirty="0">
                <a:sym typeface="Symbol" panose="05050102010706020507" pitchFamily="18" charset="2"/>
              </a:rPr>
              <a:t>α </a:t>
            </a:r>
            <a:r>
              <a:rPr lang="en-US" altLang="zh-TW" sz="2400" dirty="0">
                <a:sym typeface="Symbol" panose="05050102010706020507" pitchFamily="18" charset="2"/>
              </a:rPr>
              <a:t>is a superkey for R, </a:t>
            </a:r>
            <a:r>
              <a:rPr lang="en-US" altLang="zh-TW" sz="2400" b="1" i="1" u="sng" dirty="0">
                <a:sym typeface="Symbol" panose="05050102010706020507" pitchFamily="18" charset="2"/>
              </a:rPr>
              <a:t>OR</a:t>
            </a:r>
          </a:p>
          <a:p>
            <a:pPr lvl="1"/>
            <a:r>
              <a:rPr lang="en-US" altLang="zh-TW" sz="2400" dirty="0">
                <a:sym typeface="Symbol" panose="05050102010706020507" pitchFamily="18" charset="2"/>
              </a:rPr>
              <a:t>A is part of some key for R</a:t>
            </a:r>
          </a:p>
          <a:p>
            <a:pPr lvl="2"/>
            <a:r>
              <a:rPr lang="en-US" altLang="zh-TW" sz="2400" dirty="0">
                <a:sym typeface="Symbol" panose="05050102010706020507" pitchFamily="18" charset="2"/>
              </a:rPr>
              <a:t>E.g. , If AB is a key for R then A is a part of the key, B is also a part of the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255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3NF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Example</a:t>
            </a:r>
            <a:endParaRPr lang="en-US" altLang="zh-TW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 = (A, B, C, D, E)</a:t>
            </a:r>
          </a:p>
          <a:p>
            <a:r>
              <a:rPr lang="en-US" altLang="zh-TW" sz="2400" dirty="0"/>
              <a:t>F = {AE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Symbol" panose="05050102010706020507" pitchFamily="18" charset="2"/>
              </a:rPr>
              <a:t> BCD, D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Symbol" panose="05050102010706020507" pitchFamily="18" charset="2"/>
              </a:rPr>
              <a:t> A}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Key = {AE, DE}</a:t>
            </a:r>
          </a:p>
          <a:p>
            <a:r>
              <a:rPr lang="en-US" altLang="zh-TW" sz="2400" b="1" dirty="0">
                <a:solidFill>
                  <a:schemeClr val="tx2"/>
                </a:solidFill>
                <a:sym typeface="Symbol" panose="05050102010706020507" pitchFamily="18" charset="2"/>
              </a:rPr>
              <a:t>R is in 3NF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:</a:t>
            </a:r>
            <a:endParaRPr lang="en-US" altLang="zh-TW" sz="2400" b="1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TW" sz="2400" dirty="0">
                <a:sym typeface="Symbol" panose="05050102010706020507" pitchFamily="18" charset="2"/>
              </a:rPr>
              <a:t>Consider </a:t>
            </a:r>
            <a:r>
              <a:rPr lang="en-US" altLang="zh-TW" sz="2400" dirty="0"/>
              <a:t>AE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Symbol" panose="05050102010706020507" pitchFamily="18" charset="2"/>
              </a:rPr>
              <a:t> BCD in F</a:t>
            </a:r>
          </a:p>
          <a:p>
            <a:pPr lvl="1"/>
            <a:r>
              <a:rPr lang="en-US" altLang="zh-TW" sz="2400" dirty="0">
                <a:sym typeface="Symbol" panose="05050102010706020507" pitchFamily="18" charset="2"/>
              </a:rPr>
              <a:t>AE is a superkey!</a:t>
            </a:r>
          </a:p>
          <a:p>
            <a:pPr lvl="1"/>
            <a:r>
              <a:rPr lang="en-US" altLang="zh-TW" sz="2400" dirty="0">
                <a:sym typeface="Symbol" panose="05050102010706020507" pitchFamily="18" charset="2"/>
              </a:rPr>
              <a:t>Consider </a:t>
            </a:r>
            <a:r>
              <a:rPr lang="en-US" altLang="zh-TW" sz="2400" dirty="0"/>
              <a:t>D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Symbol" panose="05050102010706020507" pitchFamily="18" charset="2"/>
              </a:rPr>
              <a:t> A in F</a:t>
            </a:r>
          </a:p>
          <a:p>
            <a:pPr lvl="1"/>
            <a:r>
              <a:rPr lang="en-US" altLang="zh-TW" sz="2400" dirty="0">
                <a:sym typeface="Symbol" panose="05050102010706020507" pitchFamily="18" charset="2"/>
              </a:rPr>
              <a:t>A is a part of the key AE!</a:t>
            </a:r>
          </a:p>
          <a:p>
            <a:pPr lvl="1"/>
            <a:endParaRPr lang="en-US" altLang="zh-TW" sz="2400" dirty="0">
              <a:sym typeface="Symbol" panose="05050102010706020507" pitchFamily="18" charset="2"/>
            </a:endParaRPr>
          </a:p>
          <a:p>
            <a:pPr lvl="1"/>
            <a:endParaRPr lang="en-US" altLang="zh-TW" sz="2400" dirty="0">
              <a:sym typeface="Symbol" panose="05050102010706020507" pitchFamily="18" charset="2"/>
            </a:endParaRPr>
          </a:p>
        </p:txBody>
      </p:sp>
      <p:sp>
        <p:nvSpPr>
          <p:cNvPr id="2867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3493-EC1B-44BC-9444-C90F814D9CF2}" type="slidenum">
              <a:rPr lang="zh-TW" altLang="en-US" smtClean="0"/>
              <a:t>17</a:t>
            </a:fld>
            <a:endParaRPr lang="en-US" altLang="zh-TW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77654" y="2949473"/>
            <a:ext cx="4378816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 is in 3NF if </a:t>
            </a:r>
            <a:r>
              <a:rPr lang="en-US" altLang="zh-TW" sz="2800" b="1" i="1" u="sng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ALL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α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A in F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α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 A is trivial (A ∊ α), </a:t>
            </a:r>
            <a:r>
              <a:rPr lang="en-US" altLang="zh-TW" sz="2800" b="1" i="1" u="sng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OR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α is a superkey for R, </a:t>
            </a:r>
            <a:r>
              <a:rPr lang="en-US" altLang="zh-TW" sz="2800" b="1" i="1" u="sng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OR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A is part of some key for R</a:t>
            </a:r>
          </a:p>
        </p:txBody>
      </p:sp>
    </p:spTree>
    <p:extLst>
      <p:ext uri="{BB962C8B-B14F-4D97-AF65-F5344CB8AC3E}">
        <p14:creationId xmlns:p14="http://schemas.microsoft.com/office/powerpoint/2010/main" val="99789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Boyce Codd normal form (BCNF)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 – a relation schema</a:t>
            </a:r>
          </a:p>
          <a:p>
            <a:r>
              <a:rPr lang="en-US" altLang="zh-TW" sz="2400" dirty="0"/>
              <a:t>F – a set of functional dependencies on R</a:t>
            </a:r>
          </a:p>
          <a:p>
            <a:r>
              <a:rPr lang="en-US" altLang="zh-TW" sz="2400" dirty="0"/>
              <a:t>R is in BCNF if </a:t>
            </a:r>
            <a:r>
              <a:rPr lang="en-US" altLang="zh-TW" sz="2400" b="1" i="1" u="sng" dirty="0"/>
              <a:t>ALL</a:t>
            </a:r>
            <a:r>
              <a:rPr lang="en-US" altLang="zh-TW" sz="2400" dirty="0"/>
              <a:t> </a:t>
            </a:r>
            <a:r>
              <a:rPr lang="el-GR" altLang="zh-TW" sz="2400" dirty="0">
                <a:sym typeface="Symbol" panose="05050102010706020507" pitchFamily="18" charset="2"/>
              </a:rPr>
              <a:t>α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Symbol" panose="05050102010706020507" pitchFamily="18" charset="2"/>
              </a:rPr>
              <a:t> A in F</a:t>
            </a:r>
          </a:p>
          <a:p>
            <a:pPr lvl="1"/>
            <a:r>
              <a:rPr lang="el-GR" altLang="zh-TW" sz="2400" dirty="0">
                <a:sym typeface="Symbol" panose="05050102010706020507" pitchFamily="18" charset="2"/>
              </a:rPr>
              <a:t>α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Symbol" panose="05050102010706020507" pitchFamily="18" charset="2"/>
              </a:rPr>
              <a:t> A is trivial (A ∊ </a:t>
            </a:r>
            <a:r>
              <a:rPr lang="el-GR" altLang="zh-TW" sz="2400" dirty="0">
                <a:sym typeface="Symbol" panose="05050102010706020507" pitchFamily="18" charset="2"/>
              </a:rPr>
              <a:t>α</a:t>
            </a:r>
            <a:r>
              <a:rPr lang="en-US" altLang="zh-TW" sz="2400" dirty="0">
                <a:sym typeface="Symbol" panose="05050102010706020507" pitchFamily="18" charset="2"/>
              </a:rPr>
              <a:t>), </a:t>
            </a:r>
            <a:r>
              <a:rPr lang="en-US" altLang="zh-TW" sz="2400" b="1" i="1" u="sng" dirty="0">
                <a:sym typeface="Symbol" panose="05050102010706020507" pitchFamily="18" charset="2"/>
              </a:rPr>
              <a:t>OR</a:t>
            </a:r>
          </a:p>
          <a:p>
            <a:pPr lvl="1"/>
            <a:r>
              <a:rPr lang="el-GR" altLang="zh-TW" sz="2400" dirty="0">
                <a:sym typeface="Symbol" panose="05050102010706020507" pitchFamily="18" charset="2"/>
              </a:rPr>
              <a:t>α </a:t>
            </a:r>
            <a:r>
              <a:rPr lang="en-US" altLang="zh-TW" sz="2400" dirty="0">
                <a:sym typeface="Symbol" panose="05050102010706020507" pitchFamily="18" charset="2"/>
              </a:rPr>
              <a:t>is a </a:t>
            </a:r>
            <a:r>
              <a:rPr lang="en-US" altLang="zh-TW" sz="2400" dirty="0" err="1">
                <a:sym typeface="Symbol" panose="05050102010706020507" pitchFamily="18" charset="2"/>
              </a:rPr>
              <a:t>superkey</a:t>
            </a:r>
            <a:r>
              <a:rPr lang="en-US" altLang="zh-TW" sz="2400" dirty="0">
                <a:sym typeface="Symbol" panose="05050102010706020507" pitchFamily="18" charset="2"/>
              </a:rPr>
              <a:t> for R</a:t>
            </a:r>
          </a:p>
          <a:p>
            <a:pPr lvl="1"/>
            <a:r>
              <a:rPr lang="en-US" altLang="zh-CN" sz="2400" b="1" strike="sngStrike" dirty="0">
                <a:sym typeface="Symbol" panose="05050102010706020507" pitchFamily="18" charset="2"/>
              </a:rPr>
              <a:t>OR</a:t>
            </a:r>
            <a:r>
              <a:rPr lang="en-US" altLang="zh-CN" sz="2400" strike="sngStrike" dirty="0">
                <a:sym typeface="Symbol" panose="05050102010706020507" pitchFamily="18" charset="2"/>
              </a:rPr>
              <a:t>(3NF)</a:t>
            </a:r>
            <a:r>
              <a:rPr lang="zh-CN" altLang="en-US" sz="2400" strike="sngStrike" dirty="0">
                <a:sym typeface="Symbol" panose="05050102010706020507" pitchFamily="18" charset="2"/>
              </a:rPr>
              <a:t> </a:t>
            </a:r>
            <a:r>
              <a:rPr lang="en-US" altLang="zh-TW" sz="2400" strike="sngStrike" dirty="0">
                <a:sym typeface="Symbol" panose="05050102010706020507" pitchFamily="18" charset="2"/>
              </a:rPr>
              <a:t>A is part of some key for R</a:t>
            </a:r>
          </a:p>
          <a:p>
            <a:pPr marL="201168" lvl="1" indent="0">
              <a:buNone/>
            </a:pPr>
            <a:endParaRPr lang="en-US" altLang="zh-TW" sz="2400" strike="sngStrike" dirty="0">
              <a:sym typeface="Symbol" panose="05050102010706020507" pitchFamily="18" charset="2"/>
            </a:endParaRPr>
          </a:p>
          <a:p>
            <a:pPr marL="201168" lvl="1" indent="0">
              <a:buNone/>
            </a:pPr>
            <a:endParaRPr lang="en-US" altLang="zh-TW" sz="2400" strike="sngStrike" dirty="0">
              <a:sym typeface="Symbol" panose="05050102010706020507" pitchFamily="18" charset="2"/>
            </a:endParaRPr>
          </a:p>
          <a:p>
            <a:pPr lvl="1"/>
            <a:endParaRPr lang="en-US" altLang="zh-TW" sz="2400" dirty="0">
              <a:sym typeface="Symbol" panose="05050102010706020507" pitchFamily="18" charset="2"/>
            </a:endParaRPr>
          </a:p>
          <a:p>
            <a:endParaRPr lang="en-US" altLang="zh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t>18</a:t>
            </a:fld>
            <a:endParaRPr lang="zh-TW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782352" y="2133600"/>
          <a:ext cx="3312368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2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Note: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√</a:t>
                      </a:r>
                      <a:endParaRPr lang="en-US" sz="3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If R is in BCNF then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 is in 3NF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×</a:t>
                      </a:r>
                      <a:endParaRPr lang="en-US" sz="3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If R is in 3NF then </a:t>
                      </a:r>
                      <a:endParaRPr lang="en-US" sz="28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2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R is in BCNF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55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BCNF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Example1</a:t>
            </a:r>
            <a:endParaRPr lang="en-US" altLang="zh-TW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 = (A, B, C, D, E)</a:t>
            </a:r>
          </a:p>
          <a:p>
            <a:r>
              <a:rPr lang="en-US" altLang="zh-TW" sz="2400" dirty="0"/>
              <a:t>F = {AE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Symbol" panose="05050102010706020507" pitchFamily="18" charset="2"/>
              </a:rPr>
              <a:t> BCD, D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en-US" altLang="zh-TW" sz="2400" dirty="0">
                <a:sym typeface="Symbol" panose="05050102010706020507" pitchFamily="18" charset="2"/>
              </a:rPr>
              <a:t> A}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Key = {AE, DE}</a:t>
            </a:r>
          </a:p>
          <a:p>
            <a:r>
              <a:rPr lang="en-US" altLang="zh-TW" sz="2400" b="1" dirty="0">
                <a:solidFill>
                  <a:schemeClr val="tx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(in</a:t>
            </a:r>
            <a:r>
              <a:rPr lang="zh-CN" altLang="en-US" sz="24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3NF)</a:t>
            </a:r>
            <a:r>
              <a:rPr lang="en-US" altLang="zh-TW" sz="2400" b="1" dirty="0">
                <a:solidFill>
                  <a:schemeClr val="tx2"/>
                </a:solidFill>
                <a:sym typeface="Symbol" panose="05050102010706020507" pitchFamily="18" charset="2"/>
              </a:rPr>
              <a:t> is in not BCNF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:</a:t>
            </a:r>
            <a:endParaRPr lang="en-US" altLang="zh-TW" sz="2400" b="1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r>
              <a:rPr lang="en-US" altLang="zh-TW" sz="2400" dirty="0">
                <a:sym typeface="Symbol" panose="05050102010706020507" pitchFamily="18" charset="2"/>
              </a:rPr>
              <a:t>Consider D </a:t>
            </a:r>
            <a:r>
              <a:rPr lang="en-US" altLang="zh-TW" sz="2400" dirty="0">
                <a:sym typeface="Wingdings" panose="05000000000000000000" pitchFamily="2" charset="2"/>
              </a:rPr>
              <a:t> A</a:t>
            </a:r>
            <a:endParaRPr lang="en-US" altLang="zh-TW" sz="2400" dirty="0">
              <a:sym typeface="Symbol" panose="05050102010706020507" pitchFamily="18" charset="2"/>
            </a:endParaRPr>
          </a:p>
          <a:p>
            <a:pPr lvl="1"/>
            <a:r>
              <a:rPr lang="en-US" altLang="zh-TW" sz="2400" dirty="0">
                <a:sym typeface="Symbol" panose="05050102010706020507" pitchFamily="18" charset="2"/>
              </a:rPr>
              <a:t>{ A } ⊄ { D },  it’s not a trivial FD</a:t>
            </a:r>
          </a:p>
          <a:p>
            <a:pPr lvl="1"/>
            <a:r>
              <a:rPr lang="en-US" altLang="zh-TW" sz="2400" dirty="0">
                <a:sym typeface="Symbol" panose="05050102010706020507" pitchFamily="18" charset="2"/>
              </a:rPr>
              <a:t>D is not a key for R.</a:t>
            </a:r>
          </a:p>
        </p:txBody>
      </p:sp>
      <p:sp>
        <p:nvSpPr>
          <p:cNvPr id="2867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3493-EC1B-44BC-9444-C90F814D9CF2}" type="slidenum">
              <a:rPr lang="zh-TW" altLang="en-US" smtClean="0"/>
              <a:t>19</a:t>
            </a:fld>
            <a:endParaRPr lang="en-US" altLang="zh-TW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3265966-D0D5-C14D-86D1-0BDEA1646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495" y="2472419"/>
            <a:ext cx="4355975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 is in BCNF if </a:t>
            </a: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ALL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α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A in F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α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 A is trivial (A ∊ α), </a:t>
            </a: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OR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α is a superkey for R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A57B609-5EA8-684E-AD35-1A75FE4C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5714092"/>
            <a:ext cx="806489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BCNF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implies 3NF but 3NF cannot imply BCNF!!!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076" name="內容版面配置區 3"/>
          <p:cNvSpPr>
            <a:spLocks noGrp="1"/>
          </p:cNvSpPr>
          <p:nvPr>
            <p:ph sz="half" idx="2"/>
          </p:nvPr>
        </p:nvSpPr>
        <p:spPr>
          <a:xfrm>
            <a:off x="1097279" y="1980029"/>
            <a:ext cx="7624690" cy="33782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p"/>
            </a:pPr>
            <a:r>
              <a:rPr lang="en-US" altLang="zh-CN" sz="2400" dirty="0"/>
              <a:t>Decomposition</a:t>
            </a:r>
            <a:r>
              <a:rPr lang="zh-CN" altLang="en-US" sz="2400" dirty="0"/>
              <a:t> </a:t>
            </a:r>
            <a:r>
              <a:rPr lang="en-US" altLang="zh-CN" sz="2400" dirty="0"/>
              <a:t>problems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goals</a:t>
            </a:r>
            <a:endParaRPr lang="en-US" altLang="zh-TW" sz="2400" dirty="0"/>
          </a:p>
          <a:p>
            <a:pPr>
              <a:buFont typeface="Wingdings" pitchFamily="2" charset="2"/>
              <a:buChar char="p"/>
            </a:pPr>
            <a:endParaRPr lang="en-US" altLang="zh-TW" sz="2400" dirty="0"/>
          </a:p>
          <a:p>
            <a:pPr>
              <a:buFont typeface="Wingdings" pitchFamily="2" charset="2"/>
              <a:buChar char="p"/>
            </a:pPr>
            <a:r>
              <a:rPr lang="en-US" altLang="zh-CN" sz="2400" dirty="0"/>
              <a:t>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 , 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3</a:t>
            </a:r>
            <a:r>
              <a:rPr lang="en-US" altLang="zh-CN" sz="2400" baseline="30000" dirty="0">
                <a:solidFill>
                  <a:schemeClr val="accent2"/>
                </a:solidFill>
              </a:rPr>
              <a:t>rd</a:t>
            </a:r>
            <a:r>
              <a:rPr lang="en-US" altLang="zh-CN" sz="2400" dirty="0">
                <a:solidFill>
                  <a:schemeClr val="accent2"/>
                </a:solidFill>
              </a:rPr>
              <a:t> and Boyce Codd normal form (BCNF)</a:t>
            </a:r>
          </a:p>
          <a:p>
            <a:pPr>
              <a:buFont typeface="Wingdings" pitchFamily="2" charset="2"/>
              <a:buChar char="p"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en-US" altLang="zh-TW" sz="2400" dirty="0"/>
              <a:t>Decomposition algorithms</a:t>
            </a:r>
            <a:endParaRPr lang="zh-TW" altLang="en-US" sz="2400" dirty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580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BCNF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Example2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2400" dirty="0"/>
                  <a:t>R =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latin typeface="Cambria Math"/>
                      </a:rPr>
                      <m:t>𝐴</m:t>
                    </m:r>
                    <m:r>
                      <a:rPr lang="en-US" altLang="zh-TW" sz="2400" i="1" dirty="0" smtClean="0">
                        <a:latin typeface="Cambria Math"/>
                      </a:rPr>
                      <m:t>, </m:t>
                    </m:r>
                    <m:r>
                      <a:rPr lang="en-US" altLang="zh-TW" sz="2400" i="1" dirty="0" smtClean="0">
                        <a:latin typeface="Cambria Math"/>
                      </a:rPr>
                      <m:t>𝐵</m:t>
                    </m:r>
                    <m:r>
                      <a:rPr lang="en-US" altLang="zh-TW" sz="2400" i="1" dirty="0" smtClean="0">
                        <a:latin typeface="Cambria Math"/>
                      </a:rPr>
                      <m:t>, </m:t>
                    </m:r>
                    <m:r>
                      <a:rPr lang="en-US" altLang="zh-TW" sz="2400" i="1" dirty="0" smtClean="0">
                        <a:latin typeface="Cambria Math"/>
                      </a:rPr>
                      <m:t>𝐶</m:t>
                    </m:r>
                    <m:r>
                      <a:rPr lang="en-US" altLang="zh-TW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2400" dirty="0"/>
                  <a:t>F =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{ </m:t>
                    </m:r>
                    <m:r>
                      <a:rPr lang="en-US" altLang="zh-TW" sz="2400" i="1" dirty="0" smtClean="0">
                        <a:latin typeface="Cambria Math"/>
                      </a:rPr>
                      <m:t>𝐴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→ 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→ 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𝐶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 }</m:t>
                    </m:r>
                  </m:oMath>
                </a14:m>
                <a:endParaRPr lang="en-US" altLang="zh-TW" sz="2400" dirty="0">
                  <a:sym typeface="Symbol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2400" dirty="0">
                    <a:sym typeface="Symbol" pitchFamily="18" charset="2"/>
                  </a:rPr>
                  <a:t>Key =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{ 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 }</m:t>
                    </m:r>
                  </m:oMath>
                </a14:m>
                <a:endParaRPr lang="en-US" altLang="zh-TW" sz="2400" dirty="0">
                  <a:sym typeface="Symbol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2400" dirty="0">
                    <a:sym typeface="Symbol" pitchFamily="18" charset="2"/>
                  </a:rPr>
                  <a:t>R is not in BCNF, why?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TW" sz="2400" dirty="0">
                    <a:sym typeface="Symbol" pitchFamily="18" charset="2"/>
                  </a:rPr>
                  <a:t>F =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{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→ 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altLang="zh-TW" sz="2400" i="1" dirty="0">
                        <a:solidFill>
                          <a:srgbClr val="FF3300"/>
                        </a:solidFill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altLang="zh-TW" sz="2400" i="1" dirty="0">
                        <a:solidFill>
                          <a:srgbClr val="FF3300"/>
                        </a:solidFill>
                        <a:latin typeface="Cambria Math"/>
                        <a:sym typeface="Symbol" pitchFamily="18" charset="2"/>
                      </a:rPr>
                      <m:t>→ </m:t>
                    </m:r>
                    <m:r>
                      <a:rPr lang="en-US" altLang="zh-TW" sz="2400" i="1" dirty="0">
                        <a:solidFill>
                          <a:srgbClr val="FF3300"/>
                        </a:solidFill>
                        <a:latin typeface="Cambria Math"/>
                        <a:sym typeface="Symbol" pitchFamily="18" charset="2"/>
                      </a:rPr>
                      <m:t>𝐶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}</m:t>
                    </m:r>
                  </m:oMath>
                </a14:m>
                <a:endParaRPr lang="en-US" altLang="zh-TW" sz="2400" dirty="0">
                  <a:sym typeface="Symbol" pitchFamily="18" charset="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TW" sz="2400" dirty="0">
                    <a:sym typeface="Symbol" pitchFamily="18" charset="2"/>
                  </a:rPr>
                  <a:t>B is not a </a:t>
                </a:r>
                <a:r>
                  <a:rPr lang="en-US" altLang="zh-TW" sz="2400" dirty="0" err="1">
                    <a:sym typeface="Symbol" pitchFamily="18" charset="2"/>
                  </a:rPr>
                  <a:t>superkey</a:t>
                </a:r>
                <a:r>
                  <a:rPr lang="en-US" altLang="zh-TW" sz="2400" dirty="0">
                    <a:sym typeface="Symbol" pitchFamily="18" charset="2"/>
                  </a:rPr>
                  <a:t>, </a:t>
                </a:r>
              </a:p>
              <a:p>
                <a:pPr lvl="1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{ 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𝐶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 } ⊄ { 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altLang="zh-TW" sz="2400" i="1" dirty="0">
                        <a:latin typeface="Cambria Math"/>
                        <a:sym typeface="Symbol" pitchFamily="18" charset="2"/>
                      </a:rPr>
                      <m:t> } </m:t>
                    </m:r>
                  </m:oMath>
                </a14:m>
                <a:r>
                  <a:rPr lang="en-US" altLang="zh-TW" sz="2400" dirty="0">
                    <a:sym typeface="Symbol" pitchFamily="18" charset="2"/>
                  </a:rPr>
                  <a:t>(non-trivial)</a:t>
                </a:r>
              </a:p>
              <a:p>
                <a:pPr lvl="1" eaLnBrk="1" hangingPunct="1">
                  <a:lnSpc>
                    <a:spcPct val="80000"/>
                  </a:lnSpc>
                </a:pPr>
                <a:endParaRPr lang="en-US" altLang="zh-TW" sz="2400" dirty="0">
                  <a:sym typeface="Symbol" pitchFamily="18" charset="2"/>
                </a:endParaRPr>
              </a:p>
              <a:p>
                <a:pPr marL="201168" lvl="1" indent="0" eaLnBrk="1" hangingPunct="1">
                  <a:lnSpc>
                    <a:spcPct val="80000"/>
                  </a:lnSpc>
                  <a:buNone/>
                </a:pPr>
                <a:r>
                  <a:rPr lang="en-US" altLang="zh-TW" sz="2400" b="1" i="1" dirty="0">
                    <a:solidFill>
                      <a:schemeClr val="accent2"/>
                    </a:solidFill>
                    <a:sym typeface="Symbol" pitchFamily="18" charset="2"/>
                  </a:rPr>
                  <a:t>Decompose</a:t>
                </a:r>
                <a:r>
                  <a:rPr lang="en-US" altLang="zh-TW" sz="2400" dirty="0">
                    <a:sym typeface="Symbol" pitchFamily="18" charset="2"/>
                  </a:rPr>
                  <a:t> R into R</a:t>
                </a:r>
                <a:r>
                  <a:rPr lang="en-US" altLang="zh-TW" sz="2400" baseline="-25000" dirty="0">
                    <a:sym typeface="Symbol" pitchFamily="18" charset="2"/>
                  </a:rPr>
                  <a:t>1</a:t>
                </a:r>
                <a:r>
                  <a:rPr lang="en-US" altLang="zh-TW" sz="2400" dirty="0">
                    <a:sym typeface="Symbol" pitchFamily="18" charset="2"/>
                  </a:rPr>
                  <a:t> = (A, B), R</a:t>
                </a:r>
                <a:r>
                  <a:rPr lang="en-US" altLang="zh-TW" sz="2400" baseline="-25000" dirty="0">
                    <a:sym typeface="Symbol" pitchFamily="18" charset="2"/>
                  </a:rPr>
                  <a:t>2</a:t>
                </a:r>
                <a:r>
                  <a:rPr lang="en-US" altLang="zh-TW" sz="2400" dirty="0">
                    <a:sym typeface="Symbol" pitchFamily="18" charset="2"/>
                  </a:rPr>
                  <a:t> = (B, C), then R</a:t>
                </a:r>
                <a:r>
                  <a:rPr lang="en-US" altLang="zh-TW" sz="2400" baseline="-25000" dirty="0">
                    <a:sym typeface="Symbol" pitchFamily="18" charset="2"/>
                  </a:rPr>
                  <a:t>1</a:t>
                </a:r>
                <a:r>
                  <a:rPr lang="en-US" altLang="zh-TW" sz="2400" dirty="0">
                    <a:sym typeface="Symbol" pitchFamily="18" charset="2"/>
                  </a:rPr>
                  <a:t>, R</a:t>
                </a:r>
                <a:r>
                  <a:rPr lang="en-US" altLang="zh-TW" sz="2400" baseline="-25000" dirty="0">
                    <a:sym typeface="Symbol" pitchFamily="18" charset="2"/>
                  </a:rPr>
                  <a:t>2</a:t>
                </a:r>
                <a:r>
                  <a:rPr lang="en-US" altLang="zh-TW" sz="2400" dirty="0">
                    <a:sym typeface="Symbol" pitchFamily="18" charset="2"/>
                  </a:rPr>
                  <a:t> are in BCNF</a:t>
                </a:r>
              </a:p>
            </p:txBody>
          </p:sp>
        </mc:Choice>
        <mc:Fallback xmlns=""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2830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A417849A-56E5-4022-9C49-95215C351F99}" type="slidenum">
              <a:rPr kumimoji="0" lang="zh-TW" altLang="en-US" sz="1400"/>
              <a:pPr eaLnBrk="1" hangingPunct="1"/>
              <a:t>20</a:t>
            </a:fld>
            <a:endParaRPr kumimoji="0" lang="en-US" altLang="zh-TW" sz="1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C0370ED-A2B1-4F46-A638-8CBB05A45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495" y="2472419"/>
            <a:ext cx="4355975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eaLnBrk="0" hangingPunct="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 is in BCNF if </a:t>
            </a: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ALL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α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A in F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α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 A is trivial (A ∊ α), </a:t>
            </a:r>
            <a:r>
              <a:rPr lang="en-US" altLang="zh-TW" sz="2800" b="1" u="sng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OR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latin typeface="+mn-lt"/>
                <a:sym typeface="Symbol" panose="05050102010706020507" pitchFamily="18" charset="2"/>
              </a:rPr>
              <a:t>α is a superkey for R</a:t>
            </a:r>
          </a:p>
        </p:txBody>
      </p:sp>
    </p:spTree>
    <p:extLst>
      <p:ext uri="{BB962C8B-B14F-4D97-AF65-F5344CB8AC3E}">
        <p14:creationId xmlns:p14="http://schemas.microsoft.com/office/powerpoint/2010/main" val="3634384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95F198-F85C-412C-AB49-78AE54EB7BF5}" type="slidenum">
              <a:rPr lang="zh-TW" altLang="en-US" smtClean="0"/>
              <a:t>21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BCNF</a:t>
            </a:r>
            <a:r>
              <a:rPr lang="zh-CN" altLang="en-US" b="1" dirty="0"/>
              <a:t> </a:t>
            </a:r>
            <a:r>
              <a:rPr lang="en-US" altLang="zh-CN" b="1" dirty="0"/>
              <a:t>Decomposition</a:t>
            </a:r>
            <a:r>
              <a:rPr lang="zh-CN" altLang="en-US" b="1" dirty="0"/>
              <a:t> </a:t>
            </a:r>
            <a:r>
              <a:rPr lang="en-US" altLang="zh-CN" b="1" dirty="0"/>
              <a:t>Algorithm</a:t>
            </a:r>
            <a:endParaRPr lang="en-US" altLang="zh-TW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60742F-D641-B84F-948E-D702EFA9E732}"/>
              </a:ext>
            </a:extLst>
          </p:cNvPr>
          <p:cNvSpPr txBox="1">
            <a:spLocks noChangeArrowheads="1"/>
          </p:cNvSpPr>
          <p:nvPr/>
        </p:nvSpPr>
        <p:spPr>
          <a:xfrm>
            <a:off x="1554480" y="2536100"/>
            <a:ext cx="9295228" cy="31249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buFont typeface="Wingdings" panose="05000000000000000000" pitchFamily="2" charset="2"/>
              <a:buNone/>
            </a:pPr>
            <a:r>
              <a:rPr lang="en-US" altLang="zh-TW" sz="3200" dirty="0">
                <a:solidFill>
                  <a:schemeClr val="accent4">
                    <a:lumMod val="50000"/>
                  </a:schemeClr>
                </a:solidFill>
                <a:sym typeface="Symbol" panose="05050102010706020507" pitchFamily="18" charset="2"/>
              </a:rPr>
              <a:t>Suppose R is not in BCNF, A is an attribute, and X </a:t>
            </a:r>
            <a:r>
              <a:rPr lang="en-US" altLang="zh-TW" sz="3200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→ </a:t>
            </a:r>
            <a:r>
              <a:rPr lang="en-US" altLang="zh-TW" sz="3200" dirty="0">
                <a:solidFill>
                  <a:schemeClr val="accent4">
                    <a:lumMod val="50000"/>
                  </a:schemeClr>
                </a:solidFill>
                <a:sym typeface="Symbol" panose="05050102010706020507" pitchFamily="18" charset="2"/>
              </a:rPr>
              <a:t>A is a FD that violates the BCNF conditions.</a:t>
            </a:r>
          </a:p>
          <a:p>
            <a:pPr marL="457200" indent="-457200">
              <a:spcBef>
                <a:spcPts val="500"/>
              </a:spcBef>
              <a:buFont typeface="Wingdings" panose="05000000000000000000" pitchFamily="2" charset="2"/>
              <a:buAutoNum type="arabicPeriod"/>
            </a:pPr>
            <a:r>
              <a:rPr lang="en-US" altLang="zh-TW" sz="3200" dirty="0">
                <a:solidFill>
                  <a:schemeClr val="accent4">
                    <a:lumMod val="50000"/>
                  </a:schemeClr>
                </a:solidFill>
                <a:sym typeface="Symbol" panose="05050102010706020507" pitchFamily="18" charset="2"/>
              </a:rPr>
              <a:t>Remove A from R</a:t>
            </a:r>
          </a:p>
          <a:p>
            <a:pPr marL="457200" indent="-457200">
              <a:spcBef>
                <a:spcPts val="500"/>
              </a:spcBef>
              <a:buFont typeface="Wingdings" panose="05000000000000000000" pitchFamily="2" charset="2"/>
              <a:buAutoNum type="arabicPeriod"/>
            </a:pPr>
            <a:r>
              <a:rPr lang="en-US" altLang="zh-TW" sz="3200" dirty="0">
                <a:solidFill>
                  <a:schemeClr val="accent4">
                    <a:lumMod val="50000"/>
                  </a:schemeClr>
                </a:solidFill>
                <a:sym typeface="Symbol" panose="05050102010706020507" pitchFamily="18" charset="2"/>
              </a:rPr>
              <a:t>Decompose R into XA and R-A</a:t>
            </a:r>
          </a:p>
          <a:p>
            <a:pPr marL="457200" indent="-457200">
              <a:spcBef>
                <a:spcPts val="500"/>
              </a:spcBef>
              <a:buFont typeface="Wingdings" panose="05000000000000000000" pitchFamily="2" charset="2"/>
              <a:buAutoNum type="arabicPeriod"/>
            </a:pPr>
            <a:r>
              <a:rPr lang="en-US" altLang="zh-TW" sz="3200" dirty="0">
                <a:solidFill>
                  <a:schemeClr val="accent4">
                    <a:lumMod val="50000"/>
                  </a:schemeClr>
                </a:solidFill>
                <a:sym typeface="Symbol" panose="05050102010706020507" pitchFamily="18" charset="2"/>
              </a:rPr>
              <a:t>Repeat this process until all the relations become BCNF</a:t>
            </a:r>
          </a:p>
        </p:txBody>
      </p:sp>
    </p:spTree>
    <p:extLst>
      <p:ext uri="{BB962C8B-B14F-4D97-AF65-F5344CB8AC3E}">
        <p14:creationId xmlns:p14="http://schemas.microsoft.com/office/powerpoint/2010/main" val="71694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BCNF</a:t>
            </a:r>
            <a:r>
              <a:rPr lang="zh-CN" altLang="en-US" b="1" dirty="0"/>
              <a:t> </a:t>
            </a:r>
            <a:r>
              <a:rPr lang="en-US" altLang="zh-CN" b="1" dirty="0"/>
              <a:t>Algo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tx1"/>
                </a:solidFill>
                <a:sym typeface="+mn-ea"/>
              </a:rPr>
              <a:t>R = (A,B,C,D,E)</a:t>
            </a:r>
            <a:endParaRPr lang="en-US" altLang="zh-TW" sz="24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tx1"/>
                </a:solidFill>
                <a:sym typeface="+mn-ea"/>
              </a:rPr>
              <a:t>Key = AC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 = {</a:t>
            </a:r>
            <a:r>
              <a:rPr lang="en-US" altLang="zh-TW" sz="2400" dirty="0">
                <a:solidFill>
                  <a:schemeClr val="tx1"/>
                </a:solidFill>
                <a:sym typeface="+mn-ea"/>
              </a:rPr>
              <a:t>A </a:t>
            </a:r>
            <a:r>
              <a:rPr lang="en-US" altLang="zh-TW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TW" sz="2400" dirty="0">
                <a:solidFill>
                  <a:schemeClr val="tx1"/>
                </a:solidFill>
                <a:sym typeface="Symbol" panose="05050102010706020507" pitchFamily="18" charset="2"/>
              </a:rPr>
              <a:t>A  D,C  E</a:t>
            </a: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Please perform BCNF decomposition on 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C53B15-F5E3-4D37-9A10-7BCE5EB511CC}" type="slidenum">
              <a:rPr lang="zh-TW" altLang="en-US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904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BCNF</a:t>
            </a:r>
            <a:r>
              <a:rPr lang="zh-CN" altLang="en-US" b="1" dirty="0"/>
              <a:t> </a:t>
            </a:r>
            <a:r>
              <a:rPr lang="en-US" altLang="zh-CN" b="1" dirty="0"/>
              <a:t>Algo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C53B15-F5E3-4D37-9A10-7BCE5EB511C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75420" y="4479434"/>
            <a:ext cx="1944216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R = (A,B,C,D,E)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Key = AC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 B</a:t>
            </a:r>
            <a:endParaRPr lang="en-US" altLang="zh-TW" sz="2400" dirty="0">
              <a:solidFill>
                <a:schemeClr val="accent2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solidFill>
                <a:schemeClr val="accent2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solidFill>
                <a:schemeClr val="accent2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15339"/>
              </p:ext>
            </p:extLst>
          </p:nvPr>
        </p:nvGraphicFramePr>
        <p:xfrm>
          <a:off x="3864297" y="1963385"/>
          <a:ext cx="6480175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3" imgW="1970405" imgH="1300480" progId="Visio.Drawing.11">
                  <p:embed/>
                </p:oleObj>
              </mc:Choice>
              <mc:Fallback>
                <p:oleObj name="Visio" r:id="rId3" imgW="1970405" imgH="1300480" progId="Visio.Drawing.11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297" y="1963385"/>
                        <a:ext cx="6480175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80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BCNF</a:t>
            </a:r>
            <a:r>
              <a:rPr lang="zh-CN" altLang="en-US" b="1" dirty="0"/>
              <a:t> </a:t>
            </a:r>
            <a:r>
              <a:rPr lang="en-US" altLang="zh-CN" b="1" dirty="0"/>
              <a:t>Algo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C53B15-F5E3-4D37-9A10-7BCE5EB511CC}" type="slidenum">
              <a:rPr lang="zh-TW" altLang="en-US" smtClean="0"/>
              <a:t>24</a:t>
            </a:fld>
            <a:endParaRPr lang="zh-TW" alt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306616"/>
              </p:ext>
            </p:extLst>
          </p:nvPr>
        </p:nvGraphicFramePr>
        <p:xfrm>
          <a:off x="3862389" y="1963385"/>
          <a:ext cx="6480175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3" imgW="1970405" imgH="1300480" progId="Visio.Drawing.11">
                  <p:embed/>
                </p:oleObj>
              </mc:Choice>
              <mc:Fallback>
                <p:oleObj name="Visio" r:id="rId3" imgW="1970405" imgH="1300480" progId="Visio.Drawing.11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9" y="1963385"/>
                        <a:ext cx="6480175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7230735-E809-6E45-AB05-A820CBF9D8DE}"/>
              </a:ext>
            </a:extLst>
          </p:cNvPr>
          <p:cNvSpPr/>
          <p:nvPr/>
        </p:nvSpPr>
        <p:spPr>
          <a:xfrm>
            <a:off x="875420" y="4479434"/>
            <a:ext cx="1944216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R = (A,B,C,D,E)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Key = AC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 B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D</a:t>
            </a:r>
            <a:endParaRPr lang="en-US" altLang="zh-TW" sz="2400" dirty="0">
              <a:solidFill>
                <a:schemeClr val="accent2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solidFill>
                <a:schemeClr val="accent2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3998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BCNF</a:t>
            </a:r>
            <a:r>
              <a:rPr lang="zh-CN" altLang="en-US" b="1" dirty="0"/>
              <a:t> </a:t>
            </a:r>
            <a:r>
              <a:rPr lang="en-US" altLang="zh-CN" b="1" dirty="0"/>
              <a:t>Algo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C53B15-F5E3-4D37-9A10-7BCE5EB511CC}" type="slidenum">
              <a:rPr lang="zh-TW" altLang="en-US" smtClean="0"/>
              <a:t>25</a:t>
            </a:fld>
            <a:endParaRPr lang="zh-TW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542966"/>
              </p:ext>
            </p:extLst>
          </p:nvPr>
        </p:nvGraphicFramePr>
        <p:xfrm>
          <a:off x="3791744" y="1963385"/>
          <a:ext cx="6478587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3" imgW="2588260" imgH="1766570" progId="Visio.Drawing.11">
                  <p:embed/>
                </p:oleObj>
              </mc:Choice>
              <mc:Fallback>
                <p:oleObj name="Visio" r:id="rId3" imgW="2588260" imgH="1766570" progId="Visio.Drawing.11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1963385"/>
                        <a:ext cx="6478587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F489838-254A-1547-84B9-6EA4C9D3ADAF}"/>
              </a:ext>
            </a:extLst>
          </p:cNvPr>
          <p:cNvSpPr/>
          <p:nvPr/>
        </p:nvSpPr>
        <p:spPr>
          <a:xfrm>
            <a:off x="875420" y="4479434"/>
            <a:ext cx="1944216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R = (A,B,C,D,E)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Key = AC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 B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D</a:t>
            </a:r>
            <a:endParaRPr lang="en-US" altLang="zh-TW" sz="2400" dirty="0">
              <a:solidFill>
                <a:schemeClr val="accent2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E</a:t>
            </a:r>
            <a:endParaRPr lang="en-US" altLang="zh-TW" sz="2400" dirty="0">
              <a:solidFill>
                <a:schemeClr val="accent2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6969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3NF</a:t>
            </a:r>
            <a:r>
              <a:rPr lang="zh-CN" altLang="en-US" b="1" dirty="0"/>
              <a:t> </a:t>
            </a:r>
            <a:r>
              <a:rPr lang="en-US" altLang="zh-CN" b="1" dirty="0"/>
              <a:t>Decomposition</a:t>
            </a:r>
            <a:r>
              <a:rPr lang="zh-CN" altLang="en-US" b="1" dirty="0"/>
              <a:t> </a:t>
            </a:r>
            <a:r>
              <a:rPr lang="en-US" altLang="zh-CN" b="1" dirty="0"/>
              <a:t>Algorithm</a:t>
            </a:r>
            <a:endParaRPr lang="en-US" altLang="zh-TW" dirty="0"/>
          </a:p>
        </p:txBody>
      </p:sp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FB1B736F-F727-45ED-A330-E61656A72DE1}" type="slidenum">
              <a:rPr kumimoji="0" lang="zh-TW" altLang="en-US" sz="1400"/>
              <a:pPr eaLnBrk="1" hangingPunct="1"/>
              <a:t>26</a:t>
            </a:fld>
            <a:endParaRPr kumimoji="0" lang="en-US" altLang="zh-TW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EA3803DB-FD6C-A949-B0E3-ACB4AEDC3E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54480" y="2035629"/>
                <a:ext cx="9295228" cy="36254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3500" b="1" dirty="0"/>
                  <a:t>Canonical Cover</a:t>
                </a:r>
                <a:r>
                  <a:rPr lang="zh-CN" altLang="en-US" sz="3500" b="1" dirty="0"/>
                  <a:t> </a:t>
                </a:r>
                <a:r>
                  <a:rPr lang="en-US" altLang="zh-CN" sz="3500" dirty="0"/>
                  <a:t>(minimal and equivalent set of functional dependency)</a:t>
                </a:r>
                <a:r>
                  <a:rPr lang="zh-CN" altLang="en-US" sz="3500" dirty="0"/>
                  <a:t> </a:t>
                </a:r>
                <a:r>
                  <a:rPr lang="en-US" altLang="zh-CN" sz="3500" dirty="0"/>
                  <a:t>[</a:t>
                </a:r>
                <a:r>
                  <a:rPr lang="en-US" altLang="zh-TW" sz="3500" b="1" dirty="0">
                    <a:sym typeface="Symbol" pitchFamily="18" charset="2"/>
                  </a:rPr>
                  <a:t>extraneous attribute</a:t>
                </a:r>
                <a:r>
                  <a:rPr lang="en-US" altLang="zh-CN" sz="3500" dirty="0"/>
                  <a:t>]</a:t>
                </a:r>
                <a:br>
                  <a:rPr lang="en-US" altLang="zh-TW" sz="4000" dirty="0"/>
                </a:br>
                <a:br>
                  <a:rPr lang="en-US" altLang="zh-TW" sz="4000" dirty="0"/>
                </a:br>
                <a:r>
                  <a:rPr lang="en-US" altLang="zh-TW" sz="3200" b="1" dirty="0">
                    <a:sym typeface="Symbol" pitchFamily="18" charset="2"/>
                  </a:rPr>
                  <a:t>repeat</a:t>
                </a:r>
              </a:p>
              <a:p>
                <a:pPr>
                  <a:buNone/>
                </a:pPr>
                <a:r>
                  <a:rPr lang="en-US" altLang="zh-TW" sz="3200" dirty="0">
                    <a:sym typeface="Symbol" pitchFamily="18" charset="2"/>
                  </a:rPr>
                  <a:t>		Replace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𝛼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  <a:sym typeface="Symbol" pitchFamily="18" charset="2"/>
                      </a:rPr>
                      <m:t>→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𝛽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3200" dirty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𝛼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  <a:sym typeface="Symbol" pitchFamily="18" charset="2"/>
                      </a:rPr>
                      <m:t>→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𝛽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3200" dirty="0">
                    <a:sym typeface="Symbol" pitchFamily="18" charset="2"/>
                  </a:rPr>
                  <a:t>	by </a:t>
                </a:r>
                <a:r>
                  <a:rPr lang="zh-CN" altLang="en-US" sz="32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𝛼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/>
                        <a:sym typeface="Symbol" pitchFamily="18" charset="2"/>
                      </a:rPr>
                      <m:t>→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𝛽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𝛽</m:t>
                        </m:r>
                      </m:e>
                      <m:sub>
                        <m:r>
                          <a:rPr lang="en-US" altLang="zh-TW" sz="3200" i="1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3200" dirty="0">
                  <a:sym typeface="Symbol" pitchFamily="18" charset="2"/>
                </a:endParaRPr>
              </a:p>
              <a:p>
                <a:pPr>
                  <a:buNone/>
                </a:pPr>
                <a:r>
                  <a:rPr lang="en-US" altLang="zh-TW" sz="3200" dirty="0">
                    <a:sym typeface="Symbol" pitchFamily="18" charset="2"/>
                  </a:rPr>
                  <a:t>		Delete any </a:t>
                </a:r>
                <a:r>
                  <a:rPr lang="en-US" altLang="zh-TW" sz="3200" b="1" dirty="0">
                    <a:sym typeface="Symbol" pitchFamily="18" charset="2"/>
                  </a:rPr>
                  <a:t>extraneous attribute</a:t>
                </a:r>
              </a:p>
              <a:p>
                <a:pPr>
                  <a:buNone/>
                </a:pPr>
                <a:r>
                  <a:rPr lang="en-US" altLang="zh-TW" sz="3200" dirty="0">
                    <a:sym typeface="Symbol" pitchFamily="18" charset="2"/>
                  </a:rPr>
                  <a:t>			from any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/>
                        <a:sym typeface="Symbol" pitchFamily="18" charset="2"/>
                      </a:rPr>
                      <m:t>𝛼</m:t>
                    </m:r>
                    <m:r>
                      <a:rPr lang="en-US" altLang="zh-TW" sz="3200" i="1">
                        <a:latin typeface="Cambria Math"/>
                        <a:sym typeface="Symbol" pitchFamily="18" charset="2"/>
                      </a:rPr>
                      <m:t>→</m:t>
                    </m:r>
                    <m:r>
                      <a:rPr lang="en-US" altLang="zh-TW" sz="3200" i="1">
                        <a:latin typeface="Cambria Math"/>
                        <a:sym typeface="Symbol" pitchFamily="18" charset="2"/>
                      </a:rPr>
                      <m:t>𝛽</m:t>
                    </m:r>
                  </m:oMath>
                </a14:m>
                <a:br>
                  <a:rPr lang="en-US" altLang="zh-TW" sz="3200" b="1" dirty="0">
                    <a:sym typeface="Symbol" pitchFamily="18" charset="2"/>
                  </a:rPr>
                </a:br>
                <a:r>
                  <a:rPr lang="en-US" altLang="zh-TW" sz="3200" b="1" dirty="0">
                    <a:sym typeface="Symbol" pitchFamily="18" charset="2"/>
                  </a:rPr>
                  <a:t>until</a:t>
                </a:r>
                <a:r>
                  <a:rPr lang="en-US" altLang="zh-TW" sz="3200" dirty="0">
                    <a:sym typeface="Symbol" pitchFamily="18" charset="2"/>
                  </a:rPr>
                  <a:t> F does not change</a:t>
                </a:r>
              </a:p>
              <a:p>
                <a:pPr>
                  <a:buNone/>
                </a:pPr>
                <a:endParaRPr lang="en-US" altLang="zh-TW" sz="4000" dirty="0"/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EA3803DB-FD6C-A949-B0E3-ACB4AEDC3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035629"/>
                <a:ext cx="9295228" cy="3625415"/>
              </a:xfrm>
              <a:prstGeom prst="rect">
                <a:avLst/>
              </a:prstGeom>
              <a:blipFill>
                <a:blip r:embed="rId2"/>
                <a:stretch>
                  <a:fillRect l="-1359" t="-4828"/>
                </a:stretch>
              </a:blip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32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>
            <a:extLst>
              <a:ext uri="{FF2B5EF4-FFF2-40B4-BE49-F238E27FC236}">
                <a16:creationId xmlns:a16="http://schemas.microsoft.com/office/drawing/2014/main" id="{941B8B7E-26A9-224D-AF01-C9BB65B0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0D9E68-15B0-9E44-BBD8-90C3828F30B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14EA2926-2023-A04A-9436-50452271D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/>
              <a:t>Normalization</a:t>
            </a:r>
            <a:endParaRPr lang="en-US" altLang="zh-TW" dirty="0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ED4736C-AAD4-9846-8AFC-C019C8C56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Consider algorithms for converting relations to BCNF or 3NF.</a:t>
            </a:r>
          </a:p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If a relation schema is </a:t>
            </a:r>
            <a:r>
              <a:rPr lang="en-US" altLang="zh-CN" sz="2800" u="sng" dirty="0">
                <a:solidFill>
                  <a:schemeClr val="accent2"/>
                </a:solidFill>
              </a:rPr>
              <a:t>NOT</a:t>
            </a:r>
            <a:r>
              <a:rPr lang="en-US" altLang="zh-TW" sz="2800" dirty="0">
                <a:solidFill>
                  <a:schemeClr val="accent2"/>
                </a:solidFill>
              </a:rPr>
              <a:t> in </a:t>
            </a:r>
            <a:r>
              <a:rPr lang="en-US" altLang="zh-TW" sz="2800" b="1" dirty="0">
                <a:solidFill>
                  <a:schemeClr val="accent2"/>
                </a:solidFill>
              </a:rPr>
              <a:t>BCNF</a:t>
            </a:r>
            <a:r>
              <a:rPr lang="en-US" altLang="zh-CN" sz="2800" b="1" dirty="0">
                <a:solidFill>
                  <a:schemeClr val="accent2"/>
                </a:solidFill>
              </a:rPr>
              <a:t>:</a:t>
            </a:r>
            <a:endParaRPr lang="en-US" altLang="zh-TW" sz="2800" b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TW" sz="2400" dirty="0"/>
              <a:t>it is possible to obtain a lossless-join decomposition into a collection of BCNF relation schemas.</a:t>
            </a:r>
          </a:p>
          <a:p>
            <a:pPr lvl="1" eaLnBrk="1" hangingPunct="1"/>
            <a:r>
              <a:rPr lang="en-US" altLang="zh-TW" sz="2400" dirty="0"/>
              <a:t>Dependency-preserving is </a:t>
            </a:r>
            <a:r>
              <a:rPr lang="en-US" altLang="zh-TW" sz="2400" u="sng" dirty="0"/>
              <a:t>not guaranteed</a:t>
            </a:r>
            <a:r>
              <a:rPr lang="en-US" altLang="zh-TW" sz="2400" dirty="0"/>
              <a:t>.</a:t>
            </a:r>
          </a:p>
          <a:p>
            <a:pPr eaLnBrk="1" hangingPunct="1"/>
            <a:r>
              <a:rPr lang="en-US" altLang="zh-TW" sz="2800" b="1" dirty="0">
                <a:solidFill>
                  <a:schemeClr val="accent2"/>
                </a:solidFill>
              </a:rPr>
              <a:t>3NF</a:t>
            </a:r>
            <a:r>
              <a:rPr lang="en-US" altLang="zh-CN" sz="2800" b="1" dirty="0">
                <a:solidFill>
                  <a:schemeClr val="accent2"/>
                </a:solidFill>
              </a:rPr>
              <a:t>:</a:t>
            </a:r>
            <a:endParaRPr lang="en-US" altLang="zh-TW" sz="2800" b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TW" sz="2400" dirty="0"/>
              <a:t>There is </a:t>
            </a:r>
            <a:r>
              <a:rPr lang="en-US" altLang="zh-TW" sz="2400" u="sng" dirty="0"/>
              <a:t>always</a:t>
            </a:r>
            <a:r>
              <a:rPr lang="en-US" altLang="zh-TW" sz="2400" dirty="0"/>
              <a:t> a dependency-preserving, lossless-join decomposition into a collection of 3NF relation schemas.</a:t>
            </a:r>
          </a:p>
        </p:txBody>
      </p:sp>
    </p:spTree>
    <p:extLst>
      <p:ext uri="{BB962C8B-B14F-4D97-AF65-F5344CB8AC3E}">
        <p14:creationId xmlns:p14="http://schemas.microsoft.com/office/powerpoint/2010/main" val="1487466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新細明體" charset="-120"/>
              </a:rPr>
              <a:t>Remarks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Functional Dependency &amp; Normal Forms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ea typeface="新細明體" charset="-120"/>
              </a:rPr>
              <a:t> Normalization(Decomposition)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ea typeface="新細明體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Design goals:</a:t>
            </a:r>
          </a:p>
          <a:p>
            <a:pPr lvl="1"/>
            <a:r>
              <a:rPr lang="en-US" altLang="zh-TW" sz="2400" dirty="0">
                <a:sym typeface="Symbol" pitchFamily="2" charset="2"/>
              </a:rPr>
              <a:t>BCNF </a:t>
            </a:r>
            <a:r>
              <a:rPr lang="en-US" altLang="zh-TW" sz="2400" dirty="0">
                <a:solidFill>
                  <a:schemeClr val="accent2"/>
                </a:solidFill>
                <a:sym typeface="Symbol" pitchFamily="2" charset="2"/>
              </a:rPr>
              <a:t>(or 3NF acceptable)</a:t>
            </a:r>
          </a:p>
          <a:p>
            <a:pPr lvl="1"/>
            <a:r>
              <a:rPr lang="en-US" altLang="zh-TW" sz="2400" dirty="0">
                <a:sym typeface="Symbol" pitchFamily="2" charset="2"/>
              </a:rPr>
              <a:t>Lossless join</a:t>
            </a:r>
          </a:p>
          <a:p>
            <a:pPr lvl="1"/>
            <a:r>
              <a:rPr lang="en-US" altLang="zh-TW" sz="2400" dirty="0">
                <a:solidFill>
                  <a:schemeClr val="accent2"/>
                </a:solidFill>
                <a:sym typeface="Symbol" pitchFamily="2" charset="2"/>
              </a:rPr>
              <a:t>Dependency preservation</a:t>
            </a:r>
          </a:p>
          <a:p>
            <a:pPr lvl="1">
              <a:buFont typeface="Wingdings" pitchFamily="2" charset="2"/>
              <a:buChar char="Ø"/>
            </a:pPr>
            <a:endParaRPr lang="en-US" altLang="en-US" sz="2200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3E7FF-B5B5-4906-89CE-F5D014EF42BE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12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Last</a:t>
            </a:r>
            <a:r>
              <a:rPr lang="zh-CN" altLang="en-US" b="1" dirty="0"/>
              <a:t> </a:t>
            </a:r>
            <a:r>
              <a:rPr lang="en-US" altLang="zh-CN" b="1" dirty="0"/>
              <a:t>week</a:t>
            </a:r>
            <a:endParaRPr lang="zh-TW" altLang="en-US" b="1" dirty="0"/>
          </a:p>
        </p:txBody>
      </p:sp>
      <p:sp>
        <p:nvSpPr>
          <p:cNvPr id="3076" name="內容版面配置區 3"/>
          <p:cNvSpPr>
            <a:spLocks noGrp="1"/>
          </p:cNvSpPr>
          <p:nvPr>
            <p:ph sz="half" idx="2"/>
          </p:nvPr>
        </p:nvSpPr>
        <p:spPr>
          <a:xfrm>
            <a:off x="1097280" y="1980029"/>
            <a:ext cx="9662578" cy="3932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(cont.) Problems caused by redundancy: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chemeClr val="accent2"/>
                </a:solidFill>
              </a:rPr>
              <a:t> Decomposition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chemeClr val="accent2"/>
                </a:solidFill>
              </a:rPr>
              <a:t> Functional dependency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- How do we find redundance?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- How to make use of FDs for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decomposition?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- What are the goals of decomposition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(schema design)?</a:t>
            </a:r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graphicFrame>
        <p:nvGraphicFramePr>
          <p:cNvPr id="11" name="Group 165">
            <a:extLst>
              <a:ext uri="{FF2B5EF4-FFF2-40B4-BE49-F238E27FC236}">
                <a16:creationId xmlns:a16="http://schemas.microsoft.com/office/drawing/2014/main" id="{0ACDB454-C765-1C4B-BCEA-B42B5419E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29985"/>
              </p:ext>
            </p:extLst>
          </p:nvPr>
        </p:nvGraphicFramePr>
        <p:xfrm>
          <a:off x="5684833" y="2930697"/>
          <a:ext cx="63246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4479976B-0D47-3941-AFA5-3673A2707B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928569" y="4850248"/>
                <a:ext cx="5837129" cy="64241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rating</m:t>
                      </m:r>
                      <m:r>
                        <a:rPr lang="en-US" altLang="zh-TW" sz="240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Hourly</m:t>
                      </m:r>
                      <m:r>
                        <a:rPr lang="en-US" altLang="zh-CN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wages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4479976B-0D47-3941-AFA5-3673A2707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69" y="4850248"/>
                <a:ext cx="5837129" cy="642414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68894BB9-AEAD-C444-9164-02082817E2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26480" y="5269871"/>
                <a:ext cx="5837129" cy="64241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Id</m:t>
                      </m:r>
                      <m:r>
                        <a:rPr lang="en-US" altLang="zh-TW" sz="2400" i="0" smtClean="0">
                          <a:solidFill>
                            <a:schemeClr val="accent2"/>
                          </a:solidFill>
                          <a:latin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name</m:t>
                      </m:r>
                      <m:r>
                        <a:rPr lang="en-US" altLang="zh-CN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68894BB9-AEAD-C444-9164-02082817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5269871"/>
                <a:ext cx="5837129" cy="642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36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Decomposition</a:t>
            </a:r>
            <a:endParaRPr lang="zh-TW" altLang="en-US" b="1" dirty="0"/>
          </a:p>
        </p:txBody>
      </p:sp>
      <p:sp>
        <p:nvSpPr>
          <p:cNvPr id="3076" name="內容版面配置區 3"/>
          <p:cNvSpPr>
            <a:spLocks noGrp="1"/>
          </p:cNvSpPr>
          <p:nvPr>
            <p:ph sz="half" idx="2"/>
          </p:nvPr>
        </p:nvSpPr>
        <p:spPr>
          <a:xfrm>
            <a:off x="1097280" y="1980029"/>
            <a:ext cx="9662578" cy="3378200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{R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…, R</a:t>
            </a:r>
            <a:r>
              <a:rPr lang="en-US" altLang="zh-TW" sz="2400" baseline="-25000" dirty="0"/>
              <a:t>n</a:t>
            </a:r>
            <a:r>
              <a:rPr lang="en-US" altLang="zh-TW" sz="2400" dirty="0"/>
              <a:t>} – a set of relation schemas</a:t>
            </a:r>
          </a:p>
          <a:p>
            <a:r>
              <a:rPr lang="en-US" altLang="zh-TW" sz="2400" b="1" dirty="0"/>
              <a:t>Def: </a:t>
            </a:r>
            <a:r>
              <a:rPr lang="en-US" altLang="zh-TW" sz="2400" dirty="0"/>
              <a:t>{R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…, R</a:t>
            </a:r>
            <a:r>
              <a:rPr lang="en-US" altLang="zh-TW" sz="2400" baseline="-25000" dirty="0"/>
              <a:t>n</a:t>
            </a:r>
            <a:r>
              <a:rPr lang="en-US" altLang="zh-TW" sz="2400" dirty="0"/>
              <a:t>} is a </a:t>
            </a:r>
            <a:r>
              <a:rPr lang="en-US" altLang="zh-TW" sz="2400" i="1" dirty="0">
                <a:solidFill>
                  <a:schemeClr val="accent2"/>
                </a:solidFill>
              </a:rPr>
              <a:t>decomposition</a:t>
            </a:r>
            <a:r>
              <a:rPr lang="en-US" altLang="zh-TW" sz="2400" dirty="0"/>
              <a:t> of R</a:t>
            </a:r>
          </a:p>
          <a:p>
            <a:pPr marL="201168" lvl="1" indent="0">
              <a:buNone/>
            </a:pPr>
            <a:r>
              <a:rPr lang="en-US" altLang="zh-TW" sz="2400" dirty="0"/>
              <a:t>	if R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ea typeface="Cambria Math" panose="02040503050406030204"/>
              </a:rPr>
              <a:t>⋃</a:t>
            </a:r>
            <a:r>
              <a:rPr lang="en-US" altLang="zh-TW" sz="2400" dirty="0"/>
              <a:t> R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r>
              <a:rPr lang="en-US" altLang="zh-TW" sz="2400" dirty="0">
                <a:ea typeface="Cambria Math" panose="02040503050406030204"/>
              </a:rPr>
              <a:t>⋃</a:t>
            </a:r>
            <a:r>
              <a:rPr lang="en-US" altLang="zh-TW" sz="2400" dirty="0"/>
              <a:t> … </a:t>
            </a:r>
            <a:r>
              <a:rPr lang="en-US" altLang="zh-TW" sz="2400" dirty="0">
                <a:ea typeface="Cambria Math" panose="02040503050406030204"/>
              </a:rPr>
              <a:t>⋃</a:t>
            </a:r>
            <a:r>
              <a:rPr lang="en-US" altLang="zh-TW" sz="2400" dirty="0"/>
              <a:t> R</a:t>
            </a:r>
            <a:r>
              <a:rPr lang="en-US" altLang="zh-TW" sz="2400" baseline="-25000" dirty="0"/>
              <a:t>n</a:t>
            </a:r>
            <a:r>
              <a:rPr lang="en-US" altLang="zh-TW" sz="2400" dirty="0"/>
              <a:t> = R</a:t>
            </a:r>
          </a:p>
          <a:p>
            <a:r>
              <a:rPr lang="en-US" altLang="zh-TW" dirty="0"/>
              <a:t>e.g.</a:t>
            </a:r>
          </a:p>
          <a:p>
            <a:pPr lvl="1"/>
            <a:r>
              <a:rPr lang="en-US" altLang="zh-TW" sz="2000" dirty="0"/>
              <a:t>R = (A, B, C)</a:t>
            </a:r>
          </a:p>
          <a:p>
            <a:pPr lvl="1"/>
            <a:r>
              <a:rPr lang="en-US" altLang="zh-TW" sz="2000" dirty="0"/>
              <a:t>R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 = (A, B)</a:t>
            </a:r>
          </a:p>
          <a:p>
            <a:pPr lvl="1"/>
            <a:r>
              <a:rPr lang="en-US" altLang="zh-TW" sz="2000" dirty="0"/>
              <a:t>R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= (A, C)</a:t>
            </a:r>
          </a:p>
          <a:p>
            <a:r>
              <a:rPr lang="en-US" altLang="zh-TW" sz="2400" dirty="0"/>
              <a:t>R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R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is a decomposition of R</a:t>
            </a:r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graphicFrame>
        <p:nvGraphicFramePr>
          <p:cNvPr id="11" name="Group 104">
            <a:extLst>
              <a:ext uri="{FF2B5EF4-FFF2-40B4-BE49-F238E27FC236}">
                <a16:creationId xmlns:a16="http://schemas.microsoft.com/office/drawing/2014/main" id="{422CD27D-1471-FF47-BB2E-0C0411978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31024"/>
              </p:ext>
            </p:extLst>
          </p:nvPr>
        </p:nvGraphicFramePr>
        <p:xfrm>
          <a:off x="6462268" y="2250721"/>
          <a:ext cx="51054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166">
            <a:extLst>
              <a:ext uri="{FF2B5EF4-FFF2-40B4-BE49-F238E27FC236}">
                <a16:creationId xmlns:a16="http://schemas.microsoft.com/office/drawing/2014/main" id="{6876B6EE-7693-6E40-899F-D482FC2B0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74955"/>
              </p:ext>
            </p:extLst>
          </p:nvPr>
        </p:nvGraphicFramePr>
        <p:xfrm>
          <a:off x="8024368" y="4433515"/>
          <a:ext cx="1981200" cy="920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88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Decomposition</a:t>
            </a:r>
            <a:endParaRPr lang="zh-TW" altLang="en-US" b="1" dirty="0"/>
          </a:p>
        </p:txBody>
      </p:sp>
      <p:sp>
        <p:nvSpPr>
          <p:cNvPr id="3076" name="內容版面配置區 3"/>
          <p:cNvSpPr>
            <a:spLocks noGrp="1"/>
          </p:cNvSpPr>
          <p:nvPr>
            <p:ph sz="half" idx="2"/>
          </p:nvPr>
        </p:nvSpPr>
        <p:spPr>
          <a:xfrm>
            <a:off x="1097280" y="1980029"/>
            <a:ext cx="9662578" cy="3932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Problems caused by decomposition: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chemeClr val="accent2"/>
                </a:solidFill>
              </a:rPr>
              <a:t> </a:t>
            </a:r>
            <a:r>
              <a:rPr lang="en-US" altLang="zh-CN" sz="2400" i="1" dirty="0"/>
              <a:t>Expensive queries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(unavoidable)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chemeClr val="accent2"/>
                </a:solidFill>
              </a:rPr>
              <a:t> Information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chemeClr val="accent2"/>
                </a:solidFill>
              </a:rPr>
              <a:t> Dependencies</a:t>
            </a:r>
            <a:r>
              <a:rPr lang="zh-CN" altLang="en-US" sz="2400" i="1" dirty="0">
                <a:solidFill>
                  <a:schemeClr val="accent2"/>
                </a:solidFill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break</a:t>
            </a:r>
            <a:r>
              <a:rPr lang="zh-CN" altLang="en-US" sz="2400" i="1" dirty="0">
                <a:solidFill>
                  <a:schemeClr val="accent2"/>
                </a:solidFill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into</a:t>
            </a:r>
            <a:r>
              <a:rPr lang="zh-CN" altLang="en-US" sz="2400" i="1" dirty="0">
                <a:solidFill>
                  <a:schemeClr val="accent2"/>
                </a:solidFill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relations </a:t>
            </a:r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graphicFrame>
        <p:nvGraphicFramePr>
          <p:cNvPr id="9" name="Group 104">
            <a:extLst>
              <a:ext uri="{FF2B5EF4-FFF2-40B4-BE49-F238E27FC236}">
                <a16:creationId xmlns:a16="http://schemas.microsoft.com/office/drawing/2014/main" id="{FFCAAF68-45D9-3443-94EA-E9D928962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88150"/>
              </p:ext>
            </p:extLst>
          </p:nvPr>
        </p:nvGraphicFramePr>
        <p:xfrm>
          <a:off x="6462268" y="2250721"/>
          <a:ext cx="51054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Group 166">
            <a:extLst>
              <a:ext uri="{FF2B5EF4-FFF2-40B4-BE49-F238E27FC236}">
                <a16:creationId xmlns:a16="http://schemas.microsoft.com/office/drawing/2014/main" id="{EE6F30F4-4042-2B4B-8AD0-BC0C6E6C1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2404"/>
              </p:ext>
            </p:extLst>
          </p:nvPr>
        </p:nvGraphicFramePr>
        <p:xfrm>
          <a:off x="8024368" y="4433515"/>
          <a:ext cx="1981200" cy="920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2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Decomposition</a:t>
            </a:r>
            <a:endParaRPr lang="zh-TW" altLang="en-US" b="1" dirty="0"/>
          </a:p>
        </p:txBody>
      </p:sp>
      <p:sp>
        <p:nvSpPr>
          <p:cNvPr id="3076" name="內容版面配置區 3"/>
          <p:cNvSpPr>
            <a:spLocks noGrp="1"/>
          </p:cNvSpPr>
          <p:nvPr>
            <p:ph sz="half" idx="2"/>
          </p:nvPr>
        </p:nvSpPr>
        <p:spPr>
          <a:xfrm>
            <a:off x="1097280" y="1980029"/>
            <a:ext cx="9662578" cy="3932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Problems caused by decomposition: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chemeClr val="accent2"/>
                </a:solidFill>
              </a:rPr>
              <a:t> </a:t>
            </a:r>
            <a:r>
              <a:rPr lang="en-US" altLang="zh-CN" sz="2400" i="1" dirty="0"/>
              <a:t>Expensive queries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(unavoidable)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chemeClr val="accent2"/>
                </a:solidFill>
              </a:rPr>
              <a:t> Information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chemeClr val="accent2"/>
                </a:solidFill>
              </a:rPr>
              <a:t> Dependencies</a:t>
            </a:r>
            <a:r>
              <a:rPr lang="zh-CN" altLang="en-US" sz="2400" i="1" dirty="0">
                <a:solidFill>
                  <a:schemeClr val="accent2"/>
                </a:solidFill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break</a:t>
            </a:r>
            <a:r>
              <a:rPr lang="zh-CN" altLang="en-US" sz="2400" i="1" dirty="0">
                <a:solidFill>
                  <a:schemeClr val="accent2"/>
                </a:solidFill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into</a:t>
            </a:r>
            <a:r>
              <a:rPr lang="zh-CN" altLang="en-US" sz="2400" i="1" dirty="0">
                <a:solidFill>
                  <a:schemeClr val="accent2"/>
                </a:solidFill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relations </a:t>
            </a:r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graphicFrame>
        <p:nvGraphicFramePr>
          <p:cNvPr id="9" name="Group 104">
            <a:extLst>
              <a:ext uri="{FF2B5EF4-FFF2-40B4-BE49-F238E27FC236}">
                <a16:creationId xmlns:a16="http://schemas.microsoft.com/office/drawing/2014/main" id="{FFCAAF68-45D9-3443-94EA-E9D928962188}"/>
              </a:ext>
            </a:extLst>
          </p:cNvPr>
          <p:cNvGraphicFramePr>
            <a:graphicFrameLocks noGrp="1"/>
          </p:cNvGraphicFramePr>
          <p:nvPr/>
        </p:nvGraphicFramePr>
        <p:xfrm>
          <a:off x="6462268" y="2250721"/>
          <a:ext cx="51054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Group 166">
            <a:extLst>
              <a:ext uri="{FF2B5EF4-FFF2-40B4-BE49-F238E27FC236}">
                <a16:creationId xmlns:a16="http://schemas.microsoft.com/office/drawing/2014/main" id="{EE6F30F4-4042-2B4B-8AD0-BC0C6E6C1F69}"/>
              </a:ext>
            </a:extLst>
          </p:cNvPr>
          <p:cNvGraphicFramePr>
            <a:graphicFrameLocks noGrp="1"/>
          </p:cNvGraphicFramePr>
          <p:nvPr/>
        </p:nvGraphicFramePr>
        <p:xfrm>
          <a:off x="8024368" y="4433515"/>
          <a:ext cx="1981200" cy="920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26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Lossless Join Decomposition</a:t>
            </a:r>
            <a:endParaRPr lang="zh-TW" altLang="en-US" b="1" dirty="0"/>
          </a:p>
        </p:txBody>
      </p:sp>
      <p:sp>
        <p:nvSpPr>
          <p:cNvPr id="3076" name="內容版面配置區 3"/>
          <p:cNvSpPr>
            <a:spLocks noGrp="1"/>
          </p:cNvSpPr>
          <p:nvPr>
            <p:ph sz="half" idx="2"/>
          </p:nvPr>
        </p:nvSpPr>
        <p:spPr>
          <a:xfrm>
            <a:off x="1097280" y="1980029"/>
            <a:ext cx="9662578" cy="3932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400" dirty="0">
                <a:sym typeface="Symbol" pitchFamily="2" charset="2"/>
              </a:rPr>
              <a:t>The relation schemas { </a:t>
            </a:r>
            <a:r>
              <a:rPr lang="en-US" altLang="zh-TW" sz="2400" i="1" dirty="0">
                <a:sym typeface="Symbol" pitchFamily="2" charset="2"/>
              </a:rPr>
              <a:t>R</a:t>
            </a:r>
            <a:r>
              <a:rPr lang="en-US" altLang="zh-TW" sz="2400" baseline="-25000" dirty="0">
                <a:sym typeface="Symbol" pitchFamily="2" charset="2"/>
              </a:rPr>
              <a:t>1</a:t>
            </a:r>
            <a:r>
              <a:rPr lang="en-US" altLang="zh-TW" sz="2400" dirty="0">
                <a:sym typeface="Symbol" pitchFamily="2" charset="2"/>
              </a:rPr>
              <a:t>, </a:t>
            </a:r>
            <a:r>
              <a:rPr lang="en-US" altLang="zh-TW" sz="2400" i="1" dirty="0">
                <a:sym typeface="Symbol" pitchFamily="2" charset="2"/>
              </a:rPr>
              <a:t>R</a:t>
            </a:r>
            <a:r>
              <a:rPr lang="en-US" altLang="zh-TW" sz="2400" baseline="-25000" dirty="0">
                <a:sym typeface="Symbol" pitchFamily="2" charset="2"/>
              </a:rPr>
              <a:t>2</a:t>
            </a:r>
            <a:r>
              <a:rPr lang="en-US" altLang="zh-TW" sz="2400" dirty="0">
                <a:sym typeface="Symbol" pitchFamily="2" charset="2"/>
              </a:rPr>
              <a:t>, …, </a:t>
            </a:r>
            <a:r>
              <a:rPr lang="en-US" altLang="zh-TW" sz="2400" i="1" dirty="0">
                <a:sym typeface="Symbol" pitchFamily="2" charset="2"/>
              </a:rPr>
              <a:t>R</a:t>
            </a:r>
            <a:r>
              <a:rPr lang="en-US" altLang="zh-TW" sz="2400" baseline="-25000" dirty="0">
                <a:sym typeface="Symbol" pitchFamily="2" charset="2"/>
              </a:rPr>
              <a:t>n</a:t>
            </a:r>
            <a:r>
              <a:rPr lang="en-US" altLang="zh-TW" sz="2400" dirty="0">
                <a:sym typeface="Symbol" pitchFamily="2" charset="2"/>
              </a:rPr>
              <a:t> } is a </a:t>
            </a:r>
            <a:r>
              <a:rPr lang="en-US" altLang="zh-TW" sz="2400" b="1" dirty="0">
                <a:solidFill>
                  <a:schemeClr val="accent2"/>
                </a:solidFill>
                <a:sym typeface="Symbol" pitchFamily="2" charset="2"/>
              </a:rPr>
              <a:t>lossless-join decomposition</a:t>
            </a:r>
            <a:r>
              <a:rPr lang="en-US" altLang="zh-TW" sz="2400" dirty="0">
                <a:solidFill>
                  <a:schemeClr val="accent2"/>
                </a:solidFill>
                <a:sym typeface="Symbol" pitchFamily="2" charset="2"/>
              </a:rPr>
              <a:t> </a:t>
            </a:r>
            <a:r>
              <a:rPr lang="en-US" altLang="zh-TW" sz="2400" dirty="0">
                <a:sym typeface="Symbol" pitchFamily="2" charset="2"/>
              </a:rPr>
              <a:t>of R if: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Symbol" pitchFamily="2" charset="2"/>
              </a:rPr>
              <a:t> </a:t>
            </a:r>
            <a:r>
              <a:rPr lang="en-US" altLang="zh-TW" sz="2400" dirty="0">
                <a:sym typeface="Symbol" pitchFamily="2" charset="2"/>
              </a:rPr>
              <a:t>for all possible relation</a:t>
            </a:r>
            <a:r>
              <a:rPr lang="zh-TW" altLang="en-US" sz="2400" dirty="0">
                <a:sym typeface="Symbol" pitchFamily="2" charset="2"/>
              </a:rPr>
              <a:t> </a:t>
            </a:r>
            <a:r>
              <a:rPr lang="en-US" altLang="zh-TW" sz="2400" dirty="0">
                <a:sym typeface="Symbol" pitchFamily="2" charset="2"/>
              </a:rPr>
              <a:t>instances </a:t>
            </a:r>
            <a:r>
              <a:rPr lang="en-US" altLang="zh-TW" sz="2400" i="1" dirty="0">
                <a:sym typeface="Symbol" pitchFamily="2" charset="2"/>
              </a:rPr>
              <a:t>r</a:t>
            </a:r>
            <a:r>
              <a:rPr lang="en-US" altLang="zh-TW" sz="2400" dirty="0">
                <a:sym typeface="Symbol" pitchFamily="2" charset="2"/>
              </a:rPr>
              <a:t> on schema </a:t>
            </a:r>
            <a:r>
              <a:rPr lang="en-US" altLang="zh-TW" sz="2400" i="1" dirty="0">
                <a:sym typeface="Symbol" pitchFamily="2" charset="2"/>
              </a:rPr>
              <a:t>R</a:t>
            </a:r>
            <a:r>
              <a:rPr lang="en-US" altLang="zh-TW" sz="2400" dirty="0">
                <a:sym typeface="Symbol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zh-TW" sz="2400" dirty="0">
                <a:sym typeface="Symbol" pitchFamily="2" charset="2"/>
              </a:rPr>
              <a:t>	</a:t>
            </a:r>
            <a:r>
              <a:rPr lang="en-US" altLang="zh-TW" sz="2400" i="1" dirty="0">
                <a:sym typeface="Symbol" pitchFamily="2" charset="2"/>
              </a:rPr>
              <a:t>r</a:t>
            </a:r>
            <a:r>
              <a:rPr lang="en-US" altLang="zh-TW" sz="2400" dirty="0">
                <a:sym typeface="Symbol" pitchFamily="2" charset="2"/>
              </a:rPr>
              <a:t> =  </a:t>
            </a:r>
            <a:r>
              <a:rPr lang="en-US" altLang="zh-TW" sz="2400" baseline="-25000" dirty="0">
                <a:sym typeface="Symbol" pitchFamily="2" charset="2"/>
              </a:rPr>
              <a:t>R1</a:t>
            </a:r>
            <a:r>
              <a:rPr lang="en-US" altLang="zh-TW" sz="2400" dirty="0">
                <a:sym typeface="Symbol" pitchFamily="2" charset="2"/>
              </a:rPr>
              <a:t>( r )</a:t>
            </a:r>
            <a:r>
              <a:rPr lang="zh-SG" altLang="en-US" sz="2400" dirty="0"/>
              <a:t> ⋈</a:t>
            </a:r>
            <a:r>
              <a:rPr lang="en-US" altLang="zh-TW" sz="2400" dirty="0">
                <a:sym typeface="Symbol" pitchFamily="2" charset="2"/>
              </a:rPr>
              <a:t>  </a:t>
            </a:r>
            <a:r>
              <a:rPr lang="en-US" altLang="zh-TW" sz="2400" baseline="-25000" dirty="0">
                <a:sym typeface="Symbol" pitchFamily="2" charset="2"/>
              </a:rPr>
              <a:t>R2</a:t>
            </a:r>
            <a:r>
              <a:rPr lang="en-US" altLang="zh-TW" sz="2400" dirty="0">
                <a:sym typeface="Symbol" pitchFamily="2" charset="2"/>
              </a:rPr>
              <a:t>( r )</a:t>
            </a:r>
            <a:r>
              <a:rPr lang="zh-SG" altLang="en-US" sz="2400" dirty="0"/>
              <a:t> ⋈ </a:t>
            </a:r>
            <a:r>
              <a:rPr lang="en-US" altLang="zh-TW" sz="2400" dirty="0">
                <a:sym typeface="Symbol" pitchFamily="2" charset="2"/>
              </a:rPr>
              <a:t>… </a:t>
            </a:r>
            <a:r>
              <a:rPr lang="zh-SG" altLang="en-US" sz="2400" dirty="0"/>
              <a:t>⋈ </a:t>
            </a:r>
            <a:r>
              <a:rPr lang="en-US" altLang="zh-TW" sz="2400" dirty="0">
                <a:sym typeface="Symbol" pitchFamily="2" charset="2"/>
              </a:rPr>
              <a:t> </a:t>
            </a:r>
            <a:r>
              <a:rPr lang="en-US" altLang="zh-TW" sz="2400" baseline="-25000" dirty="0">
                <a:sym typeface="Symbol" pitchFamily="2" charset="2"/>
              </a:rPr>
              <a:t>Rn</a:t>
            </a:r>
            <a:r>
              <a:rPr lang="en-US" altLang="zh-TW" sz="2400" dirty="0">
                <a:sym typeface="Symbol" pitchFamily="2" charset="2"/>
              </a:rPr>
              <a:t>( r )</a:t>
            </a:r>
          </a:p>
          <a:p>
            <a:r>
              <a:rPr lang="en-US" altLang="zh-TW" dirty="0"/>
              <a:t>e.g.</a:t>
            </a:r>
          </a:p>
          <a:p>
            <a:pPr lvl="1"/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decomposition</a:t>
            </a:r>
            <a:r>
              <a:rPr lang="zh-CN" altLang="en-US" sz="2000" dirty="0"/>
              <a:t> </a:t>
            </a:r>
            <a:r>
              <a:rPr lang="en-US" altLang="zh-CN" sz="2000" dirty="0"/>
              <a:t>lossless?</a:t>
            </a:r>
            <a:endParaRPr lang="en-US" altLang="zh-TW" sz="2000" dirty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40387B2-86F5-B043-A42B-C1E0F3903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734" y="448207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3093A6A4-CF74-274A-807A-9AC1A6C79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734" y="448207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0341A7FC-DA72-BE4C-B283-DA20E380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934" y="448207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92D2A400-37EE-8640-9132-B3808B6FF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534" y="402487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2B854D43-F72B-4F42-8667-5C2BCF5F8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534" y="486307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BC86627F-1250-3F4F-B1CD-031BDC10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134" y="455827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dirty="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784C917A-205C-0742-9965-302E2F4D41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8334" y="425347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2E47C095-A73E-204C-B112-93792334A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8334" y="471067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3CF486E9-7CB9-0B49-8D41-B7F527265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134" y="402487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A77000FB-D023-B34B-9AD5-A6F9BCC0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134" y="402487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A4D8EBA8-D47A-CC42-97CB-9A5763EB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334" y="478687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DF18CBEE-6267-FE4B-977C-1C187A436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134" y="478687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F94C8D-29D2-5E45-8DCD-F1359D8D4E67}"/>
              </a:ext>
            </a:extLst>
          </p:cNvPr>
          <p:cNvSpPr txBox="1"/>
          <p:nvPr/>
        </p:nvSpPr>
        <p:spPr>
          <a:xfrm>
            <a:off x="4308550" y="5562159"/>
            <a:ext cx="504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</a:rPr>
              <a:t>NO!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(instance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example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in</a:t>
            </a:r>
            <a:r>
              <a:rPr kumimoji="1" lang="zh-CN" altLang="en-US" sz="2400" dirty="0">
                <a:solidFill>
                  <a:schemeClr val="accent2"/>
                </a:solidFill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</a:rPr>
              <a:t>ch19)</a:t>
            </a:r>
            <a:endParaRPr kumimoji="1" lang="zh-SG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>
            <a:extLst>
              <a:ext uri="{FF2B5EF4-FFF2-40B4-BE49-F238E27FC236}">
                <a16:creationId xmlns:a16="http://schemas.microsoft.com/office/drawing/2014/main" id="{46C19A48-91CF-4742-9B6F-843FAABF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86777-43B7-E943-AF2B-4F0629D16606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03561F1-8689-6B4C-8814-184E9571E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0"/>
            <a:ext cx="8686800" cy="1905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DC55F1D-5C7F-7B49-9A1B-187DFE7EF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9144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3100">
                <a:solidFill>
                  <a:srgbClr val="006600"/>
                </a:solidFill>
                <a:sym typeface="Symbol" pitchFamily="2" charset="2"/>
              </a:rPr>
              <a:t>Example:  a non-lossless join decomposition</a:t>
            </a:r>
            <a:endParaRPr lang="en-US" altLang="zh-TW" sz="31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3100">
              <a:sym typeface="Symbol" pitchFamily="2" charset="2"/>
            </a:endParaRPr>
          </a:p>
          <a:p>
            <a:pPr eaLnBrk="1" hangingPunct="1">
              <a:buFontTx/>
              <a:buNone/>
            </a:pPr>
            <a:endParaRPr lang="en-US" altLang="zh-TW" sz="3100">
              <a:sym typeface="Symbol" pitchFamily="2" charset="2"/>
            </a:endParaRPr>
          </a:p>
        </p:txBody>
      </p:sp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B0CAC8DD-DFB1-4B44-B2ED-A8B06373EF7E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97200" y="3886200"/>
          <a:ext cx="37084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Worksheet" r:id="rId3" imgW="1828800" imgH="546100" progId="Excel.Sheet.8">
                  <p:embed/>
                </p:oleObj>
              </mc:Choice>
              <mc:Fallback>
                <p:oleObj name="Worksheet" r:id="rId3" imgW="1828800" imgH="546100" progId="Excel.Sheet.8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B0CAC8DD-DFB1-4B44-B2ED-A8B06373E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324"/>
                      <a:stretch>
                        <a:fillRect/>
                      </a:stretch>
                    </p:blipFill>
                    <p:spPr bwMode="auto">
                      <a:xfrm>
                        <a:off x="2997200" y="3886200"/>
                        <a:ext cx="3708400" cy="1106488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Rectangle 7">
            <a:extLst>
              <a:ext uri="{FF2B5EF4-FFF2-40B4-BE49-F238E27FC236}">
                <a16:creationId xmlns:a16="http://schemas.microsoft.com/office/drawing/2014/main" id="{287415FF-88E9-2C47-886F-B768257E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4518" name="Rectangle 8">
            <a:extLst>
              <a:ext uri="{FF2B5EF4-FFF2-40B4-BE49-F238E27FC236}">
                <a16:creationId xmlns:a16="http://schemas.microsoft.com/office/drawing/2014/main" id="{65B37CF7-85F3-7A45-BACB-456D8C6AB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098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64519" name="Rectangle 9">
            <a:extLst>
              <a:ext uri="{FF2B5EF4-FFF2-40B4-BE49-F238E27FC236}">
                <a16:creationId xmlns:a16="http://schemas.microsoft.com/office/drawing/2014/main" id="{ACBBC3CB-278D-F047-8E85-AA0C7231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4520" name="Text Box 10">
            <a:extLst>
              <a:ext uri="{FF2B5EF4-FFF2-40B4-BE49-F238E27FC236}">
                <a16:creationId xmlns:a16="http://schemas.microsoft.com/office/drawing/2014/main" id="{808E9628-61A5-8C4E-8A8B-EEA09225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7526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4521" name="Text Box 13">
            <a:extLst>
              <a:ext uri="{FF2B5EF4-FFF2-40B4-BE49-F238E27FC236}">
                <a16:creationId xmlns:a16="http://schemas.microsoft.com/office/drawing/2014/main" id="{400780FD-1CAF-354D-89B1-931BDDA0F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5908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4522" name="Text Box 16">
            <a:extLst>
              <a:ext uri="{FF2B5EF4-FFF2-40B4-BE49-F238E27FC236}">
                <a16:creationId xmlns:a16="http://schemas.microsoft.com/office/drawing/2014/main" id="{68F395DB-A589-CF4A-B4F2-7E3FBDFC6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64523" name="Line 17">
            <a:extLst>
              <a:ext uri="{FF2B5EF4-FFF2-40B4-BE49-F238E27FC236}">
                <a16:creationId xmlns:a16="http://schemas.microsoft.com/office/drawing/2014/main" id="{DB7EF98A-9EDC-3F42-8E8B-A1FF910146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18">
            <a:extLst>
              <a:ext uri="{FF2B5EF4-FFF2-40B4-BE49-F238E27FC236}">
                <a16:creationId xmlns:a16="http://schemas.microsoft.com/office/drawing/2014/main" id="{545457A6-D1AF-B04B-9BE6-B0D51D2DB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438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Text Box 19">
            <a:extLst>
              <a:ext uri="{FF2B5EF4-FFF2-40B4-BE49-F238E27FC236}">
                <a16:creationId xmlns:a16="http://schemas.microsoft.com/office/drawing/2014/main" id="{8476D86B-1BF0-984E-BDBB-B91850EFC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30689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64526" name="Text Box 20">
            <a:extLst>
              <a:ext uri="{FF2B5EF4-FFF2-40B4-BE49-F238E27FC236}">
                <a16:creationId xmlns:a16="http://schemas.microsoft.com/office/drawing/2014/main" id="{53FF79E5-51B8-7847-BD9C-CE4C673E3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3434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4527" name="Text Box 21">
            <a:extLst>
              <a:ext uri="{FF2B5EF4-FFF2-40B4-BE49-F238E27FC236}">
                <a16:creationId xmlns:a16="http://schemas.microsoft.com/office/drawing/2014/main" id="{2ACF4D85-1327-534A-B1FF-D913817DB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5467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4528" name="Rectangle 23">
            <a:extLst>
              <a:ext uri="{FF2B5EF4-FFF2-40B4-BE49-F238E27FC236}">
                <a16:creationId xmlns:a16="http://schemas.microsoft.com/office/drawing/2014/main" id="{F8E62FA5-CA66-C143-A9B0-1AB11B7C2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752600"/>
            <a:ext cx="762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sid</a:t>
            </a:r>
          </a:p>
        </p:txBody>
      </p:sp>
      <p:sp>
        <p:nvSpPr>
          <p:cNvPr id="64529" name="Rectangle 24">
            <a:extLst>
              <a:ext uri="{FF2B5EF4-FFF2-40B4-BE49-F238E27FC236}">
                <a16:creationId xmlns:a16="http://schemas.microsoft.com/office/drawing/2014/main" id="{C1848DC0-45CD-C340-9F7F-968C6EC20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526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4530" name="Rectangle 26">
            <a:extLst>
              <a:ext uri="{FF2B5EF4-FFF2-40B4-BE49-F238E27FC236}">
                <a16:creationId xmlns:a16="http://schemas.microsoft.com/office/drawing/2014/main" id="{8593C490-E178-AF4C-8D50-FFFEF9A5B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514600"/>
            <a:ext cx="11430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>
                <a:latin typeface="Arial" panose="020B0604020202020204" pitchFamily="34" charset="0"/>
              </a:rPr>
              <a:t>major</a:t>
            </a:r>
          </a:p>
        </p:txBody>
      </p:sp>
      <p:sp>
        <p:nvSpPr>
          <p:cNvPr id="64531" name="Rectangle 27">
            <a:extLst>
              <a:ext uri="{FF2B5EF4-FFF2-40B4-BE49-F238E27FC236}">
                <a16:creationId xmlns:a16="http://schemas.microsoft.com/office/drawing/2014/main" id="{CC0DDA34-C46C-FC47-9C07-A4ACB16AD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14600"/>
            <a:ext cx="12192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200" u="sng">
                <a:latin typeface="Arial" panose="020B0604020202020204" pitchFamily="34" charset="0"/>
              </a:rPr>
              <a:t>sname</a:t>
            </a:r>
          </a:p>
        </p:txBody>
      </p:sp>
      <p:graphicFrame>
        <p:nvGraphicFramePr>
          <p:cNvPr id="64532" name="Object 28">
            <a:extLst>
              <a:ext uri="{FF2B5EF4-FFF2-40B4-BE49-F238E27FC236}">
                <a16:creationId xmlns:a16="http://schemas.microsoft.com/office/drawing/2014/main" id="{E165E356-1F97-A14F-AA25-F7B96440E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3962401"/>
          <a:ext cx="1905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Worksheet" r:id="rId5" imgW="977900" imgH="546100" progId="Excel.Sheet.8">
                  <p:embed/>
                </p:oleObj>
              </mc:Choice>
              <mc:Fallback>
                <p:oleObj name="Worksheet" r:id="rId5" imgW="977900" imgH="546100" progId="Excel.Sheet.8">
                  <p:embed/>
                  <p:pic>
                    <p:nvPicPr>
                      <p:cNvPr id="64532" name="Object 28">
                        <a:extLst>
                          <a:ext uri="{FF2B5EF4-FFF2-40B4-BE49-F238E27FC236}">
                            <a16:creationId xmlns:a16="http://schemas.microsoft.com/office/drawing/2014/main" id="{E165E356-1F97-A14F-AA25-F7B96440E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82" b="-1324"/>
                      <a:stretch>
                        <a:fillRect/>
                      </a:stretch>
                    </p:blipFill>
                    <p:spPr bwMode="auto">
                      <a:xfrm>
                        <a:off x="7696200" y="3962401"/>
                        <a:ext cx="1905000" cy="10699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9">
            <a:extLst>
              <a:ext uri="{FF2B5EF4-FFF2-40B4-BE49-F238E27FC236}">
                <a16:creationId xmlns:a16="http://schemas.microsoft.com/office/drawing/2014/main" id="{850B6AFD-A4C9-C94B-9FC0-7C48132E7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4614" y="5260976"/>
          <a:ext cx="28209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Worksheet" r:id="rId7" imgW="1447800" imgH="546100" progId="Excel.Sheet.8">
                  <p:embed/>
                </p:oleObj>
              </mc:Choice>
              <mc:Fallback>
                <p:oleObj name="Worksheet" r:id="rId7" imgW="1447800" imgH="546100" progId="Excel.Sheet.8">
                  <p:embed/>
                  <p:pic>
                    <p:nvPicPr>
                      <p:cNvPr id="64533" name="Object 29">
                        <a:extLst>
                          <a:ext uri="{FF2B5EF4-FFF2-40B4-BE49-F238E27FC236}">
                            <a16:creationId xmlns:a16="http://schemas.microsoft.com/office/drawing/2014/main" id="{850B6AFD-A4C9-C94B-9FC0-7C48132E7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01" b="-1324"/>
                      <a:stretch>
                        <a:fillRect/>
                      </a:stretch>
                    </p:blipFill>
                    <p:spPr bwMode="auto">
                      <a:xfrm>
                        <a:off x="7694614" y="5260976"/>
                        <a:ext cx="2820987" cy="10636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4" name="Text Box 30">
            <a:extLst>
              <a:ext uri="{FF2B5EF4-FFF2-40B4-BE49-F238E27FC236}">
                <a16:creationId xmlns:a16="http://schemas.microsoft.com/office/drawing/2014/main" id="{4B8E435C-6D79-8E42-AA8D-D37E246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4" y="5638801"/>
            <a:ext cx="31069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Student = IN</a:t>
            </a:r>
            <a:r>
              <a:rPr lang="zh-SG" altLang="en-US" sz="2400" dirty="0"/>
              <a:t> ⋈</a:t>
            </a:r>
            <a:r>
              <a:rPr lang="zh-CN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2" charset="2"/>
              </a:rPr>
              <a:t>IM????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>
            <a:extLst>
              <a:ext uri="{FF2B5EF4-FFF2-40B4-BE49-F238E27FC236}">
                <a16:creationId xmlns:a16="http://schemas.microsoft.com/office/drawing/2014/main" id="{F4B0D109-6D2A-FD4A-AF7A-D6EEC1BC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D6C29-E87C-F143-994F-62AD5CD4692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0CEE63A5-32AF-434E-B7C5-E701DA9A1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139826"/>
          <a:ext cx="1905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Worksheet" r:id="rId3" imgW="977900" imgH="546100" progId="Excel.Sheet.8">
                  <p:embed/>
                </p:oleObj>
              </mc:Choice>
              <mc:Fallback>
                <p:oleObj name="Worksheet" r:id="rId3" imgW="977900" imgH="546100" progId="Excel.Sheet.8">
                  <p:embed/>
                  <p:pic>
                    <p:nvPicPr>
                      <p:cNvPr id="65538" name="Object 2">
                        <a:extLst>
                          <a:ext uri="{FF2B5EF4-FFF2-40B4-BE49-F238E27FC236}">
                            <a16:creationId xmlns:a16="http://schemas.microsoft.com/office/drawing/2014/main" id="{0CEE63A5-32AF-434E-B7C5-E701DA9A1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82" b="-1324"/>
                      <a:stretch>
                        <a:fillRect/>
                      </a:stretch>
                    </p:blipFill>
                    <p:spPr bwMode="auto">
                      <a:xfrm>
                        <a:off x="3124200" y="1139826"/>
                        <a:ext cx="1905000" cy="1069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5A091C1D-7850-F840-AFC0-44530558F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5414" y="1146176"/>
          <a:ext cx="28209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Worksheet" r:id="rId5" imgW="1092200" imgH="495300" progId="Excel.Sheet.8">
                  <p:embed/>
                </p:oleObj>
              </mc:Choice>
              <mc:Fallback>
                <p:oleObj name="Worksheet" r:id="rId5" imgW="1092200" imgH="495300" progId="Excel.Sheet.8">
                  <p:embed/>
                  <p:pic>
                    <p:nvPicPr>
                      <p:cNvPr id="65539" name="Object 3">
                        <a:extLst>
                          <a:ext uri="{FF2B5EF4-FFF2-40B4-BE49-F238E27FC236}">
                            <a16:creationId xmlns:a16="http://schemas.microsoft.com/office/drawing/2014/main" id="{5A091C1D-7850-F840-AFC0-44530558FF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501" b="-1324"/>
                      <a:stretch>
                        <a:fillRect/>
                      </a:stretch>
                    </p:blipFill>
                    <p:spPr bwMode="auto">
                      <a:xfrm>
                        <a:off x="6475414" y="1146176"/>
                        <a:ext cx="2820987" cy="10636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4479B52C-B61F-4645-8FEA-9497E6BA6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3440114"/>
          <a:ext cx="3806825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Worksheet" r:id="rId7" imgW="1828800" imgH="876300" progId="Excel.Sheet.8">
                  <p:embed/>
                </p:oleObj>
              </mc:Choice>
              <mc:Fallback>
                <p:oleObj name="Worksheet" r:id="rId7" imgW="1828800" imgH="876300" progId="Excel.Sheet.8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4479B52C-B61F-4645-8FEA-9497E6BA6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660"/>
                      <a:stretch>
                        <a:fillRect/>
                      </a:stretch>
                    </p:blipFill>
                    <p:spPr bwMode="auto">
                      <a:xfrm>
                        <a:off x="1905001" y="3440114"/>
                        <a:ext cx="3806825" cy="1817687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>
            <a:extLst>
              <a:ext uri="{FF2B5EF4-FFF2-40B4-BE49-F238E27FC236}">
                <a16:creationId xmlns:a16="http://schemas.microsoft.com/office/drawing/2014/main" id="{7D416CB9-B251-6642-B84E-728080408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82626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IN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5939ADAF-9DF2-DD45-A2DA-0F691370C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413" y="68897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IM</a:t>
            </a: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3813169B-11AF-B241-AB12-B04119FB7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82913"/>
            <a:ext cx="190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 </a:t>
            </a:r>
            <a:r>
              <a:rPr lang="en-US" altLang="en-US" sz="2400">
                <a:sym typeface="Symbol" pitchFamily="2" charset="2"/>
              </a:rPr>
              <a:t>          IM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6DE0AF48-C405-4342-9799-A201303D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318125"/>
            <a:ext cx="693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The instance of ‘Student’ cannot be recovered by joining the instances of IN and IM.  Therefore, such a decomposition is not a lossless join decomposition.</a:t>
            </a:r>
            <a:endParaRPr kumimoji="0" lang="en-US" altLang="en-US" sz="2000">
              <a:solidFill>
                <a:srgbClr val="FF0000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graphicFrame>
        <p:nvGraphicFramePr>
          <p:cNvPr id="65545" name="Object 9">
            <a:extLst>
              <a:ext uri="{FF2B5EF4-FFF2-40B4-BE49-F238E27FC236}">
                <a16:creationId xmlns:a16="http://schemas.microsoft.com/office/drawing/2014/main" id="{F457C35E-A3C6-4B46-B281-B3A1F5889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3400" y="3694114"/>
          <a:ext cx="37084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Worksheet" r:id="rId9" imgW="1828800" imgH="546100" progId="Excel.Sheet.8">
                  <p:embed/>
                </p:oleObj>
              </mc:Choice>
              <mc:Fallback>
                <p:oleObj name="Worksheet" r:id="rId9" imgW="1828800" imgH="546100" progId="Excel.Sheet.8">
                  <p:embed/>
                  <p:pic>
                    <p:nvPicPr>
                      <p:cNvPr id="65545" name="Object 9">
                        <a:extLst>
                          <a:ext uri="{FF2B5EF4-FFF2-40B4-BE49-F238E27FC236}">
                            <a16:creationId xmlns:a16="http://schemas.microsoft.com/office/drawing/2014/main" id="{F457C35E-A3C6-4B46-B281-B3A1F5889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385" b="-1324"/>
                      <a:stretch>
                        <a:fillRect/>
                      </a:stretch>
                    </p:blipFill>
                    <p:spPr bwMode="auto">
                      <a:xfrm>
                        <a:off x="6883400" y="3694114"/>
                        <a:ext cx="3708400" cy="1106487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Text Box 10">
            <a:extLst>
              <a:ext uri="{FF2B5EF4-FFF2-40B4-BE49-F238E27FC236}">
                <a16:creationId xmlns:a16="http://schemas.microsoft.com/office/drawing/2014/main" id="{7CE32443-D5B3-BD48-A54C-0EE434EB3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260726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65547" name="Object 11">
            <a:extLst>
              <a:ext uri="{FF2B5EF4-FFF2-40B4-BE49-F238E27FC236}">
                <a16:creationId xmlns:a16="http://schemas.microsoft.com/office/drawing/2014/main" id="{9E40CB58-1D6F-9441-BAF7-8047C5E9B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733800"/>
          <a:ext cx="1219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11" imgW="3213100" imgH="3213100" progId="Equation.3">
                  <p:embed/>
                </p:oleObj>
              </mc:Choice>
              <mc:Fallback>
                <p:oleObj name="Equation" r:id="rId11" imgW="3213100" imgH="3213100" progId="Equation.3">
                  <p:embed/>
                  <p:pic>
                    <p:nvPicPr>
                      <p:cNvPr id="65547" name="Object 11">
                        <a:extLst>
                          <a:ext uri="{FF2B5EF4-FFF2-40B4-BE49-F238E27FC236}">
                            <a16:creationId xmlns:a16="http://schemas.microsoft.com/office/drawing/2014/main" id="{9E40CB58-1D6F-9441-BAF7-8047C5E9B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733800"/>
                        <a:ext cx="1219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3">
            <a:extLst>
              <a:ext uri="{FF2B5EF4-FFF2-40B4-BE49-F238E27FC236}">
                <a16:creationId xmlns:a16="http://schemas.microsoft.com/office/drawing/2014/main" id="{A0C37037-908B-5C4F-8E51-E8B549C97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048001"/>
          <a:ext cx="533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13" imgW="4686300" imgH="3213100" progId="Equation.3">
                  <p:embed/>
                </p:oleObj>
              </mc:Choice>
              <mc:Fallback>
                <p:oleObj name="Equation" r:id="rId13" imgW="4686300" imgH="3213100" progId="Equation.3">
                  <p:embed/>
                  <p:pic>
                    <p:nvPicPr>
                      <p:cNvPr id="65548" name="Object 13">
                        <a:extLst>
                          <a:ext uri="{FF2B5EF4-FFF2-40B4-BE49-F238E27FC236}">
                            <a16:creationId xmlns:a16="http://schemas.microsoft.com/office/drawing/2014/main" id="{A0C37037-908B-5C4F-8E51-E8B549C97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1"/>
                        <a:ext cx="5334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18524</TotalTime>
  <Words>1659</Words>
  <Application>Microsoft Macintosh PowerPoint</Application>
  <PresentationFormat>Widescreen</PresentationFormat>
  <Paragraphs>440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等线</vt:lpstr>
      <vt:lpstr>等线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Wingdings 2</vt:lpstr>
      <vt:lpstr>HDOfficeLightV0</vt:lpstr>
      <vt:lpstr>回顾</vt:lpstr>
      <vt:lpstr>Worksheet</vt:lpstr>
      <vt:lpstr>Equation</vt:lpstr>
      <vt:lpstr>Visio</vt:lpstr>
      <vt:lpstr>CSCI3170 Introduction to Database Systems</vt:lpstr>
      <vt:lpstr>Outline</vt:lpstr>
      <vt:lpstr>Last week</vt:lpstr>
      <vt:lpstr>Decomposition</vt:lpstr>
      <vt:lpstr>Decomposition</vt:lpstr>
      <vt:lpstr>Decomposition</vt:lpstr>
      <vt:lpstr>Lossless Join Decomposition</vt:lpstr>
      <vt:lpstr>PowerPoint Presentation</vt:lpstr>
      <vt:lpstr>PowerPoint Presentation</vt:lpstr>
      <vt:lpstr>PowerPoint Presentation</vt:lpstr>
      <vt:lpstr>Dependency Preservation</vt:lpstr>
      <vt:lpstr>Normal Forms</vt:lpstr>
      <vt:lpstr>Normal Forms</vt:lpstr>
      <vt:lpstr>1st &amp; 2nd Normal Forms</vt:lpstr>
      <vt:lpstr>Violates 2nd  normal form</vt:lpstr>
      <vt:lpstr>3rd Normal Form (3NF)</vt:lpstr>
      <vt:lpstr>3NF – Example</vt:lpstr>
      <vt:lpstr>Boyce Codd normal form (BCNF)</vt:lpstr>
      <vt:lpstr>BCNF – Example1</vt:lpstr>
      <vt:lpstr>BCNF – Example2</vt:lpstr>
      <vt:lpstr>BCNF Decomposition Algorithm</vt:lpstr>
      <vt:lpstr>BCNF Algo - Example</vt:lpstr>
      <vt:lpstr>BCNF Algo - Example</vt:lpstr>
      <vt:lpstr>BCNF Algo - Example</vt:lpstr>
      <vt:lpstr>BCNF Algo - Example</vt:lpstr>
      <vt:lpstr>3NF Decomposition Algorithm</vt:lpstr>
      <vt:lpstr>Normalization</vt:lpstr>
      <vt:lpstr>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付新宇</dc:creator>
  <cp:lastModifiedBy>Microsoft Office User</cp:lastModifiedBy>
  <cp:revision>465</cp:revision>
  <dcterms:created xsi:type="dcterms:W3CDTF">2016-10-06T12:24:02Z</dcterms:created>
  <dcterms:modified xsi:type="dcterms:W3CDTF">2021-10-27T09:31:10Z</dcterms:modified>
</cp:coreProperties>
</file>