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15" r:id="rId2"/>
    <p:sldId id="316" r:id="rId3"/>
    <p:sldId id="320" r:id="rId4"/>
    <p:sldId id="318" r:id="rId5"/>
    <p:sldId id="266" r:id="rId6"/>
    <p:sldId id="422" r:id="rId7"/>
    <p:sldId id="269" r:id="rId8"/>
    <p:sldId id="393" r:id="rId9"/>
    <p:sldId id="450" r:id="rId10"/>
    <p:sldId id="272" r:id="rId11"/>
    <p:sldId id="313" r:id="rId12"/>
    <p:sldId id="323" r:id="rId13"/>
    <p:sldId id="324" r:id="rId14"/>
    <p:sldId id="314" r:id="rId15"/>
    <p:sldId id="299" r:id="rId16"/>
    <p:sldId id="275" r:id="rId17"/>
    <p:sldId id="310" r:id="rId18"/>
    <p:sldId id="298" r:id="rId19"/>
    <p:sldId id="332" r:id="rId20"/>
    <p:sldId id="340" r:id="rId21"/>
    <p:sldId id="271" r:id="rId22"/>
    <p:sldId id="321" r:id="rId23"/>
    <p:sldId id="302" r:id="rId24"/>
    <p:sldId id="301" r:id="rId25"/>
    <p:sldId id="421" r:id="rId26"/>
    <p:sldId id="296" r:id="rId27"/>
    <p:sldId id="387" r:id="rId28"/>
    <p:sldId id="307" r:id="rId29"/>
    <p:sldId id="329" r:id="rId30"/>
    <p:sldId id="326" r:id="rId31"/>
    <p:sldId id="404" r:id="rId32"/>
    <p:sldId id="420" r:id="rId33"/>
    <p:sldId id="352" r:id="rId34"/>
    <p:sldId id="374" r:id="rId35"/>
    <p:sldId id="375" r:id="rId36"/>
    <p:sldId id="306" r:id="rId37"/>
    <p:sldId id="424" r:id="rId38"/>
    <p:sldId id="378" r:id="rId39"/>
    <p:sldId id="334" r:id="rId40"/>
    <p:sldId id="336" r:id="rId41"/>
    <p:sldId id="427" r:id="rId42"/>
    <p:sldId id="377" r:id="rId43"/>
    <p:sldId id="325" r:id="rId44"/>
    <p:sldId id="428" r:id="rId45"/>
    <p:sldId id="429" r:id="rId46"/>
    <p:sldId id="430" r:id="rId47"/>
    <p:sldId id="308" r:id="rId48"/>
    <p:sldId id="319" r:id="rId49"/>
    <p:sldId id="317" r:id="rId50"/>
    <p:sldId id="327" r:id="rId51"/>
    <p:sldId id="328" r:id="rId52"/>
    <p:sldId id="431" r:id="rId53"/>
    <p:sldId id="331" r:id="rId54"/>
    <p:sldId id="290" r:id="rId55"/>
    <p:sldId id="257" r:id="rId56"/>
    <p:sldId id="259" r:id="rId57"/>
    <p:sldId id="451" r:id="rId58"/>
    <p:sldId id="452" r:id="rId59"/>
    <p:sldId id="453" r:id="rId60"/>
    <p:sldId id="380" r:id="rId61"/>
    <p:sldId id="434" r:id="rId62"/>
    <p:sldId id="432" r:id="rId63"/>
    <p:sldId id="394" r:id="rId64"/>
    <p:sldId id="433" r:id="rId65"/>
    <p:sldId id="396" r:id="rId66"/>
    <p:sldId id="397" r:id="rId67"/>
    <p:sldId id="423" r:id="rId68"/>
    <p:sldId id="426" r:id="rId69"/>
    <p:sldId id="388" r:id="rId70"/>
    <p:sldId id="390" r:id="rId71"/>
    <p:sldId id="395" r:id="rId72"/>
    <p:sldId id="407" r:id="rId73"/>
    <p:sldId id="435" r:id="rId74"/>
    <p:sldId id="379" r:id="rId75"/>
    <p:sldId id="436" r:id="rId76"/>
    <p:sldId id="381" r:id="rId77"/>
    <p:sldId id="438" r:id="rId78"/>
    <p:sldId id="439" r:id="rId79"/>
    <p:sldId id="440" r:id="rId80"/>
    <p:sldId id="382" r:id="rId81"/>
    <p:sldId id="384" r:id="rId82"/>
    <p:sldId id="437" r:id="rId83"/>
    <p:sldId id="441" r:id="rId84"/>
    <p:sldId id="385" r:id="rId85"/>
    <p:sldId id="442" r:id="rId86"/>
    <p:sldId id="322" r:id="rId87"/>
    <p:sldId id="447" r:id="rId88"/>
    <p:sldId id="448" r:id="rId89"/>
    <p:sldId id="449" r:id="rId90"/>
    <p:sldId id="389" r:id="rId91"/>
    <p:sldId id="443" r:id="rId92"/>
    <p:sldId id="391" r:id="rId93"/>
    <p:sldId id="392" r:id="rId94"/>
    <p:sldId id="444" r:id="rId95"/>
    <p:sldId id="445" r:id="rId96"/>
    <p:sldId id="446" r:id="rId9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guage Basics" id="{45118AB4-4017-499B-83B2-9DA23940A107}">
          <p14:sldIdLst>
            <p14:sldId id="315"/>
            <p14:sldId id="316"/>
            <p14:sldId id="320"/>
            <p14:sldId id="318"/>
            <p14:sldId id="266"/>
            <p14:sldId id="422"/>
          </p14:sldIdLst>
        </p14:section>
        <p14:section name="Types" id="{59A9CF49-6750-482B-9E86-7470C955825A}">
          <p14:sldIdLst>
            <p14:sldId id="269"/>
            <p14:sldId id="393"/>
            <p14:sldId id="450"/>
            <p14:sldId id="272"/>
            <p14:sldId id="313"/>
            <p14:sldId id="323"/>
            <p14:sldId id="324"/>
            <p14:sldId id="314"/>
            <p14:sldId id="299"/>
            <p14:sldId id="275"/>
            <p14:sldId id="310"/>
            <p14:sldId id="298"/>
            <p14:sldId id="332"/>
            <p14:sldId id="340"/>
            <p14:sldId id="271"/>
            <p14:sldId id="321"/>
          </p14:sldIdLst>
        </p14:section>
        <p14:section name="Flow Control" id="{7E5E1B10-AEEE-4B7A-9438-EA9B2983FDDD}">
          <p14:sldIdLst>
            <p14:sldId id="302"/>
            <p14:sldId id="301"/>
            <p14:sldId id="421"/>
            <p14:sldId id="296"/>
            <p14:sldId id="387"/>
            <p14:sldId id="307"/>
            <p14:sldId id="329"/>
            <p14:sldId id="326"/>
          </p14:sldIdLst>
        </p14:section>
        <p14:section name="Fields &amp; Methods" id="{3F2BD533-2DEA-45DF-8DF6-601944C30B31}">
          <p14:sldIdLst>
            <p14:sldId id="404"/>
            <p14:sldId id="420"/>
            <p14:sldId id="352"/>
            <p14:sldId id="374"/>
            <p14:sldId id="375"/>
            <p14:sldId id="306"/>
            <p14:sldId id="424"/>
            <p14:sldId id="378"/>
          </p14:sldIdLst>
        </p14:section>
        <p14:section name="Constructor" id="{1C4BEFC8-AE8C-46F6-BD0B-47755EDDD0FD}">
          <p14:sldIdLst>
            <p14:sldId id="334"/>
            <p14:sldId id="336"/>
            <p14:sldId id="427"/>
            <p14:sldId id="377"/>
            <p14:sldId id="325"/>
          </p14:sldIdLst>
        </p14:section>
        <p14:section name="Instance Fields/Methods" id="{873015F8-E579-4FC9-806B-233620446188}">
          <p14:sldIdLst>
            <p14:sldId id="428"/>
            <p14:sldId id="429"/>
            <p14:sldId id="430"/>
            <p14:sldId id="308"/>
            <p14:sldId id="319"/>
            <p14:sldId id="317"/>
            <p14:sldId id="327"/>
            <p14:sldId id="328"/>
            <p14:sldId id="431"/>
            <p14:sldId id="331"/>
          </p14:sldIdLst>
        </p14:section>
        <p14:section name="API Example: Math, Random, String" id="{207537C3-00DA-4B04-9D97-4DF0E673B1A5}">
          <p14:sldIdLst>
            <p14:sldId id="290"/>
            <p14:sldId id="257"/>
            <p14:sldId id="259"/>
            <p14:sldId id="451"/>
            <p14:sldId id="452"/>
            <p14:sldId id="453"/>
          </p14:sldIdLst>
        </p14:section>
        <p14:section name="Exception Handling" id="{E290D875-2002-4586-A913-1C394A72DD2F}">
          <p14:sldIdLst>
            <p14:sldId id="380"/>
            <p14:sldId id="434"/>
            <p14:sldId id="432"/>
            <p14:sldId id="394"/>
            <p14:sldId id="433"/>
            <p14:sldId id="396"/>
            <p14:sldId id="397"/>
          </p14:sldIdLst>
        </p14:section>
        <p14:section name="Array" id="{33D8DF31-795A-4888-867C-498063E4DE2E}">
          <p14:sldIdLst>
            <p14:sldId id="423"/>
            <p14:sldId id="426"/>
            <p14:sldId id="388"/>
            <p14:sldId id="390"/>
            <p14:sldId id="395"/>
            <p14:sldId id="407"/>
          </p14:sldIdLst>
        </p14:section>
        <p14:section name="Inheritance" id="{779159E4-E72C-4418-B5A9-616E98DA4AAB}">
          <p14:sldIdLst>
            <p14:sldId id="435"/>
            <p14:sldId id="379"/>
            <p14:sldId id="436"/>
            <p14:sldId id="381"/>
            <p14:sldId id="438"/>
            <p14:sldId id="439"/>
            <p14:sldId id="440"/>
            <p14:sldId id="382"/>
            <p14:sldId id="384"/>
            <p14:sldId id="437"/>
          </p14:sldIdLst>
        </p14:section>
        <p14:section name="Polymorphism" id="{68D2A016-59AB-4A35-B99A-E846D4CB13A5}">
          <p14:sldIdLst>
            <p14:sldId id="441"/>
            <p14:sldId id="385"/>
            <p14:sldId id="442"/>
            <p14:sldId id="322"/>
            <p14:sldId id="447"/>
            <p14:sldId id="448"/>
            <p14:sldId id="449"/>
          </p14:sldIdLst>
        </p14:section>
        <p14:section name="Interface" id="{ADE4A342-2274-48AF-BF29-6279B9F93322}">
          <p14:sldIdLst>
            <p14:sldId id="389"/>
            <p14:sldId id="443"/>
            <p14:sldId id="391"/>
            <p14:sldId id="392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99CCFF"/>
    <a:srgbClr val="00FFCC"/>
    <a:srgbClr val="CC3399"/>
    <a:srgbClr val="000099"/>
    <a:srgbClr val="CCE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325-F84E-4FD3-A797-1942157420E2}" v="123" dt="2019-12-29T03:16:5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76" autoAdjust="0"/>
    <p:restoredTop sz="94674" autoAdjust="0"/>
  </p:normalViewPr>
  <p:slideViewPr>
    <p:cSldViewPr>
      <p:cViewPr varScale="1">
        <p:scale>
          <a:sx n="72" d="100"/>
          <a:sy n="72" d="100"/>
        </p:scale>
        <p:origin x="17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 Pan Chui, Dr. (CSD)" userId="06f431c5-cc1a-4439-a61b-5f3af947c103" providerId="ADAL" clId="{0A2B9325-F84E-4FD3-A797-1942157420E2}"/>
    <pc:docChg chg="undo custSel addSld delSld modSld sldOrd">
      <pc:chgData name="Yim Pan Chui, Dr. (CSD)" userId="06f431c5-cc1a-4439-a61b-5f3af947c103" providerId="ADAL" clId="{0A2B9325-F84E-4FD3-A797-1942157420E2}" dt="2019-12-25T15:33:41.871" v="793" actId="20577"/>
      <pc:docMkLst>
        <pc:docMk/>
      </pc:docMkLst>
      <pc:sldChg chg="modSp">
        <pc:chgData name="Yim Pan Chui, Dr. (CSD)" userId="06f431c5-cc1a-4439-a61b-5f3af947c103" providerId="ADAL" clId="{0A2B9325-F84E-4FD3-A797-1942157420E2}" dt="2019-12-24T01:24:46.195" v="58" actId="20577"/>
        <pc:sldMkLst>
          <pc:docMk/>
          <pc:sldMk cId="0" sldId="266"/>
        </pc:sldMkLst>
        <pc:spChg chg="mod">
          <ac:chgData name="Yim Pan Chui, Dr. (CSD)" userId="06f431c5-cc1a-4439-a61b-5f3af947c103" providerId="ADAL" clId="{0A2B9325-F84E-4FD3-A797-1942157420E2}" dt="2019-12-24T01:24:46.195" v="58" actId="20577"/>
          <ac:spMkLst>
            <pc:docMk/>
            <pc:sldMk cId="0" sldId="266"/>
            <ac:spMk id="31749" creationId="{4D45463F-8F44-4027-8476-84F657E0184D}"/>
          </ac:spMkLst>
        </pc:spChg>
      </pc:sldChg>
      <pc:sldChg chg="modSp">
        <pc:chgData name="Yim Pan Chui, Dr. (CSD)" userId="06f431c5-cc1a-4439-a61b-5f3af947c103" providerId="ADAL" clId="{0A2B9325-F84E-4FD3-A797-1942157420E2}" dt="2019-12-24T01:24:58.163" v="63" actId="20577"/>
        <pc:sldMkLst>
          <pc:docMk/>
          <pc:sldMk cId="0" sldId="269"/>
        </pc:sldMkLst>
        <pc:spChg chg="mod">
          <ac:chgData name="Yim Pan Chui, Dr. (CSD)" userId="06f431c5-cc1a-4439-a61b-5f3af947c103" providerId="ADAL" clId="{0A2B9325-F84E-4FD3-A797-1942157420E2}" dt="2019-12-24T01:24:58.163" v="63" actId="20577"/>
          <ac:spMkLst>
            <pc:docMk/>
            <pc:sldMk cId="0" sldId="269"/>
            <ac:spMk id="37893" creationId="{5FFD5023-296F-4352-8107-8A6D72605343}"/>
          </ac:spMkLst>
        </pc:spChg>
      </pc:sldChg>
      <pc:sldChg chg="add">
        <pc:chgData name="Yim Pan Chui, Dr. (CSD)" userId="06f431c5-cc1a-4439-a61b-5f3af947c103" providerId="ADAL" clId="{0A2B9325-F84E-4FD3-A797-1942157420E2}" dt="2019-12-25T14:53:37.010" v="387"/>
        <pc:sldMkLst>
          <pc:docMk/>
          <pc:sldMk cId="0" sldId="271"/>
        </pc:sldMkLst>
      </pc:sldChg>
      <pc:sldChg chg="ord">
        <pc:chgData name="Yim Pan Chui, Dr. (CSD)" userId="06f431c5-cc1a-4439-a61b-5f3af947c103" providerId="ADAL" clId="{0A2B9325-F84E-4FD3-A797-1942157420E2}" dt="2019-12-25T15:29:18.667" v="748"/>
        <pc:sldMkLst>
          <pc:docMk/>
          <pc:sldMk cId="0" sldId="272"/>
        </pc:sldMkLst>
      </pc:sldChg>
      <pc:sldChg chg="ord">
        <pc:chgData name="Yim Pan Chui, Dr. (CSD)" userId="06f431c5-cc1a-4439-a61b-5f3af947c103" providerId="ADAL" clId="{0A2B9325-F84E-4FD3-A797-1942157420E2}" dt="2019-12-25T14:54:42.135" v="391"/>
        <pc:sldMkLst>
          <pc:docMk/>
          <pc:sldMk cId="0" sldId="275"/>
        </pc:sldMkLst>
      </pc:sldChg>
      <pc:sldChg chg="modSp add modTransition">
        <pc:chgData name="Yim Pan Chui, Dr. (CSD)" userId="06f431c5-cc1a-4439-a61b-5f3af947c103" providerId="ADAL" clId="{0A2B9325-F84E-4FD3-A797-1942157420E2}" dt="2019-12-25T15:20:11.182" v="610"/>
        <pc:sldMkLst>
          <pc:docMk/>
          <pc:sldMk cId="1228135940" sldId="296"/>
        </pc:sldMkLst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7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8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9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15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19.807" v="558" actId="404"/>
          <ac:spMkLst>
            <pc:docMk/>
            <pc:sldMk cId="1228135940" sldId="296"/>
            <ac:spMk id="1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0:11.182" v="610"/>
          <ac:spMkLst>
            <pc:docMk/>
            <pc:sldMk cId="1228135940" sldId="296"/>
            <ac:spMk id="659458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5:03.151" v="549" actId="27636"/>
          <ac:spMkLst>
            <pc:docMk/>
            <pc:sldMk cId="1228135940" sldId="296"/>
            <ac:spMk id="659459" creationId="{00000000-0000-0000-0000-000000000000}"/>
          </ac:spMkLst>
        </pc:sp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10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12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14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41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4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50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15:05.824" v="556" actId="1036"/>
          <ac:cxnSpMkLst>
            <pc:docMk/>
            <pc:sldMk cId="1228135940" sldId="296"/>
            <ac:cxnSpMk id="51" creationId="{00000000-0000-0000-0000-000000000000}"/>
          </ac:cxnSpMkLst>
        </pc:cxnChg>
      </pc:sldChg>
      <pc:sldChg chg="add">
        <pc:chgData name="Yim Pan Chui, Dr. (CSD)" userId="06f431c5-cc1a-4439-a61b-5f3af947c103" providerId="ADAL" clId="{0A2B9325-F84E-4FD3-A797-1942157420E2}" dt="2019-12-25T14:49:55.776" v="366"/>
        <pc:sldMkLst>
          <pc:docMk/>
          <pc:sldMk cId="0" sldId="298"/>
        </pc:sldMkLst>
      </pc:sldChg>
      <pc:sldChg chg="add">
        <pc:chgData name="Yim Pan Chui, Dr. (CSD)" userId="06f431c5-cc1a-4439-a61b-5f3af947c103" providerId="ADAL" clId="{0A2B9325-F84E-4FD3-A797-1942157420E2}" dt="2019-12-25T14:49:55.776" v="366"/>
        <pc:sldMkLst>
          <pc:docMk/>
          <pc:sldMk cId="0" sldId="299"/>
        </pc:sldMkLst>
      </pc:sldChg>
      <pc:sldChg chg="delSp modSp add modTransition">
        <pc:chgData name="Yim Pan Chui, Dr. (CSD)" userId="06f431c5-cc1a-4439-a61b-5f3af947c103" providerId="ADAL" clId="{0A2B9325-F84E-4FD3-A797-1942157420E2}" dt="2019-12-25T15:20:32.838" v="627" actId="20577"/>
        <pc:sldMkLst>
          <pc:docMk/>
          <pc:sldMk cId="2210527815" sldId="301"/>
        </pc:sldMkLst>
        <pc:spChg chg="mod">
          <ac:chgData name="Yim Pan Chui, Dr. (CSD)" userId="06f431c5-cc1a-4439-a61b-5f3af947c103" providerId="ADAL" clId="{0A2B9325-F84E-4FD3-A797-1942157420E2}" dt="2019-12-25T15:20:32.838" v="627" actId="20577"/>
          <ac:spMkLst>
            <pc:docMk/>
            <pc:sldMk cId="2210527815" sldId="301"/>
            <ac:spMk id="2" creationId="{00000000-0000-0000-0000-000000000000}"/>
          </ac:spMkLst>
        </pc:spChg>
        <pc:spChg chg="del">
          <ac:chgData name="Yim Pan Chui, Dr. (CSD)" userId="06f431c5-cc1a-4439-a61b-5f3af947c103" providerId="ADAL" clId="{0A2B9325-F84E-4FD3-A797-1942157420E2}" dt="2019-12-25T15:12:04.479" v="532" actId="478"/>
          <ac:spMkLst>
            <pc:docMk/>
            <pc:sldMk cId="2210527815" sldId="301"/>
            <ac:spMk id="12" creationId="{00000000-0000-0000-0000-000000000000}"/>
          </ac:spMkLst>
        </pc:spChg>
        <pc:spChg chg="del">
          <ac:chgData name="Yim Pan Chui, Dr. (CSD)" userId="06f431c5-cc1a-4439-a61b-5f3af947c103" providerId="ADAL" clId="{0A2B9325-F84E-4FD3-A797-1942157420E2}" dt="2019-12-25T15:09:57.823" v="466" actId="478"/>
          <ac:spMkLst>
            <pc:docMk/>
            <pc:sldMk cId="2210527815" sldId="301"/>
            <ac:spMk id="13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12:00.385" v="531" actId="1036"/>
          <ac:spMkLst>
            <pc:docMk/>
            <pc:sldMk cId="2210527815" sldId="301"/>
            <ac:spMk id="71" creationId="{4213A079-1C7B-41A6-A3D2-30FBC40462A4}"/>
          </ac:spMkLst>
        </pc:spChg>
        <pc:spChg chg="mod">
          <ac:chgData name="Yim Pan Chui, Dr. (CSD)" userId="06f431c5-cc1a-4439-a61b-5f3af947c103" providerId="ADAL" clId="{0A2B9325-F84E-4FD3-A797-1942157420E2}" dt="2019-12-25T15:12:00.385" v="531" actId="1036"/>
          <ac:spMkLst>
            <pc:docMk/>
            <pc:sldMk cId="2210527815" sldId="301"/>
            <ac:spMk id="72" creationId="{0F35AD80-5BE7-4152-A389-CB7446172090}"/>
          </ac:spMkLst>
        </pc:spChg>
        <pc:spChg chg="mod">
          <ac:chgData name="Yim Pan Chui, Dr. (CSD)" userId="06f431c5-cc1a-4439-a61b-5f3af947c103" providerId="ADAL" clId="{0A2B9325-F84E-4FD3-A797-1942157420E2}" dt="2019-12-25T15:12:00.385" v="531" actId="1036"/>
          <ac:spMkLst>
            <pc:docMk/>
            <pc:sldMk cId="2210527815" sldId="301"/>
            <ac:spMk id="73" creationId="{B453864F-00FE-4E70-A1F3-8C4B0E6F5B92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75" creationId="{FA64707E-BDFB-46B2-BDF4-923673F58290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77" creationId="{14FAF8C7-9B37-4FF0-B003-7F4382D9C910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81" creationId="{5BE6AD33-CE16-4919-8369-5D6D76903D9E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85" creationId="{06C57132-0440-487C-9E5C-9A7CE8575E48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88" creationId="{3459C564-B9C6-492A-B492-030345F009DE}"/>
          </ac:spMkLst>
        </pc:spChg>
        <pc:spChg chg="mod">
          <ac:chgData name="Yim Pan Chui, Dr. (CSD)" userId="06f431c5-cc1a-4439-a61b-5f3af947c103" providerId="ADAL" clId="{0A2B9325-F84E-4FD3-A797-1942157420E2}" dt="2019-12-25T15:11:04.182" v="495" actId="404"/>
          <ac:spMkLst>
            <pc:docMk/>
            <pc:sldMk cId="2210527815" sldId="301"/>
            <ac:spMk id="95" creationId="{587C8E0D-0421-4EEE-AF4D-274A19BDE790}"/>
          </ac:spMkLst>
        </pc:spChg>
        <pc:spChg chg="mod">
          <ac:chgData name="Yim Pan Chui, Dr. (CSD)" userId="06f431c5-cc1a-4439-a61b-5f3af947c103" providerId="ADAL" clId="{0A2B9325-F84E-4FD3-A797-1942157420E2}" dt="2019-12-25T15:12:00.385" v="531" actId="1036"/>
          <ac:spMkLst>
            <pc:docMk/>
            <pc:sldMk cId="2210527815" sldId="301"/>
            <ac:spMk id="99" creationId="{E127E815-91DA-4BEF-A1FD-1F4E1F1CC14D}"/>
          </ac:spMkLst>
        </pc:spChg>
        <pc:spChg chg="mod">
          <ac:chgData name="Yim Pan Chui, Dr. (CSD)" userId="06f431c5-cc1a-4439-a61b-5f3af947c103" providerId="ADAL" clId="{0A2B9325-F84E-4FD3-A797-1942157420E2}" dt="2019-12-25T15:12:48.042" v="538" actId="20577"/>
          <ac:spMkLst>
            <pc:docMk/>
            <pc:sldMk cId="2210527815" sldId="301"/>
            <ac:spMk id="20484" creationId="{00000000-0000-0000-0000-000000000000}"/>
          </ac:spMkLst>
        </pc:spChg>
        <pc:grpChg chg="mod">
          <ac:chgData name="Yim Pan Chui, Dr. (CSD)" userId="06f431c5-cc1a-4439-a61b-5f3af947c103" providerId="ADAL" clId="{0A2B9325-F84E-4FD3-A797-1942157420E2}" dt="2019-12-25T15:12:00.385" v="531" actId="1036"/>
          <ac:grpSpMkLst>
            <pc:docMk/>
            <pc:sldMk cId="2210527815" sldId="301"/>
            <ac:grpSpMk id="74" creationId="{1DDDCFA3-34E8-442C-A914-9E80A57478F4}"/>
          </ac:grpSpMkLst>
        </pc:grpChg>
      </pc:sldChg>
      <pc:sldChg chg="delSp modSp add modTransition">
        <pc:chgData name="Yim Pan Chui, Dr. (CSD)" userId="06f431c5-cc1a-4439-a61b-5f3af947c103" providerId="ADAL" clId="{0A2B9325-F84E-4FD3-A797-1942157420E2}" dt="2019-12-25T15:20:45.105" v="632" actId="20577"/>
        <pc:sldMkLst>
          <pc:docMk/>
          <pc:sldMk cId="2843543902" sldId="302"/>
        </pc:sldMkLst>
        <pc:spChg chg="mod">
          <ac:chgData name="Yim Pan Chui, Dr. (CSD)" userId="06f431c5-cc1a-4439-a61b-5f3af947c103" providerId="ADAL" clId="{0A2B9325-F84E-4FD3-A797-1942157420E2}" dt="2019-12-25T15:09:30.745" v="464" actId="207"/>
          <ac:spMkLst>
            <pc:docMk/>
            <pc:sldMk cId="2843543902" sldId="302"/>
            <ac:spMk id="7" creationId="{E441AF28-0658-4AD3-A6D1-CB0AD0D806F6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9" creationId="{9BF2179F-EE8B-4D99-B506-D6E48ED2F74E}"/>
          </ac:spMkLst>
        </pc:spChg>
        <pc:spChg chg="mod">
          <ac:chgData name="Yim Pan Chui, Dr. (CSD)" userId="06f431c5-cc1a-4439-a61b-5f3af947c103" providerId="ADAL" clId="{0A2B9325-F84E-4FD3-A797-1942157420E2}" dt="2019-12-25T15:20:45.105" v="632" actId="20577"/>
          <ac:spMkLst>
            <pc:docMk/>
            <pc:sldMk cId="2843543902" sldId="302"/>
            <ac:spMk id="10" creationId="{C5AF37E9-4F41-234D-A0E8-35F7F618BB90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17" creationId="{1CA71C1C-8A66-44F7-90DD-A627E6F3E5B6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19" creationId="{E670334F-5AED-49ED-AA94-E101758E1886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26" creationId="{862F7239-EFEF-4725-B4A1-CE9A5715D794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28" creationId="{F1EC3DD6-0267-4450-BF57-A0EDF2CC6096}"/>
          </ac:spMkLst>
        </pc:spChg>
        <pc:spChg chg="mod">
          <ac:chgData name="Yim Pan Chui, Dr. (CSD)" userId="06f431c5-cc1a-4439-a61b-5f3af947c103" providerId="ADAL" clId="{0A2B9325-F84E-4FD3-A797-1942157420E2}" dt="2019-12-25T15:09:20.260" v="463" actId="404"/>
          <ac:spMkLst>
            <pc:docMk/>
            <pc:sldMk cId="2843543902" sldId="302"/>
            <ac:spMk id="35" creationId="{D58CF6E6-3D2F-4588-8B3A-85C6F3BACF99}"/>
          </ac:spMkLst>
        </pc:spChg>
        <pc:spChg chg="mod">
          <ac:chgData name="Yim Pan Chui, Dr. (CSD)" userId="06f431c5-cc1a-4439-a61b-5f3af947c103" providerId="ADAL" clId="{0A2B9325-F84E-4FD3-A797-1942157420E2}" dt="2019-12-25T15:09:30.745" v="464" actId="207"/>
          <ac:spMkLst>
            <pc:docMk/>
            <pc:sldMk cId="2843543902" sldId="302"/>
            <ac:spMk id="37" creationId="{6E105C25-1B8E-43A3-B423-5EBA825EB9F4}"/>
          </ac:spMkLst>
        </pc:spChg>
        <pc:spChg chg="mod">
          <ac:chgData name="Yim Pan Chui, Dr. (CSD)" userId="06f431c5-cc1a-4439-a61b-5f3af947c103" providerId="ADAL" clId="{0A2B9325-F84E-4FD3-A797-1942157420E2}" dt="2019-12-25T15:13:03.949" v="546" actId="20577"/>
          <ac:spMkLst>
            <pc:docMk/>
            <pc:sldMk cId="2843543902" sldId="302"/>
            <ac:spMk id="18436" creationId="{00000000-0000-0000-0000-000000000000}"/>
          </ac:spMkLst>
        </pc:spChg>
        <pc:spChg chg="del">
          <ac:chgData name="Yim Pan Chui, Dr. (CSD)" userId="06f431c5-cc1a-4439-a61b-5f3af947c103" providerId="ADAL" clId="{0A2B9325-F84E-4FD3-A797-1942157420E2}" dt="2019-12-25T15:09:52.932" v="465" actId="478"/>
          <ac:spMkLst>
            <pc:docMk/>
            <pc:sldMk cId="2843543902" sldId="302"/>
            <ac:spMk id="467975" creationId="{00000000-0000-0000-0000-000000000000}"/>
          </ac:spMkLst>
        </pc:spChg>
        <pc:grpChg chg="mod">
          <ac:chgData name="Yim Pan Chui, Dr. (CSD)" userId="06f431c5-cc1a-4439-a61b-5f3af947c103" providerId="ADAL" clId="{0A2B9325-F84E-4FD3-A797-1942157420E2}" dt="2019-12-25T15:09:30.745" v="464" actId="207"/>
          <ac:grpSpMkLst>
            <pc:docMk/>
            <pc:sldMk cId="2843543902" sldId="302"/>
            <ac:grpSpMk id="8" creationId="{9B630BDD-5602-4721-835E-15E2690841C8}"/>
          </ac:grpSpMkLst>
        </pc:grpChg>
      </pc:sldChg>
      <pc:sldChg chg="modSp add modTransition">
        <pc:chgData name="Yim Pan Chui, Dr. (CSD)" userId="06f431c5-cc1a-4439-a61b-5f3af947c103" providerId="ADAL" clId="{0A2B9325-F84E-4FD3-A797-1942157420E2}" dt="2019-12-25T15:27:10.713" v="745" actId="20577"/>
        <pc:sldMkLst>
          <pc:docMk/>
          <pc:sldMk cId="439030304" sldId="307"/>
        </pc:sldMkLst>
        <pc:spChg chg="mod">
          <ac:chgData name="Yim Pan Chui, Dr. (CSD)" userId="06f431c5-cc1a-4439-a61b-5f3af947c103" providerId="ADAL" clId="{0A2B9325-F84E-4FD3-A797-1942157420E2}" dt="2019-12-25T15:26:47.651" v="738" actId="404"/>
          <ac:spMkLst>
            <pc:docMk/>
            <pc:sldMk cId="439030304" sldId="307"/>
            <ac:spMk id="24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7:10.713" v="745" actId="20577"/>
          <ac:spMkLst>
            <pc:docMk/>
            <pc:sldMk cId="439030304" sldId="307"/>
            <ac:spMk id="659458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6:27.339" v="726" actId="14100"/>
          <ac:spMkLst>
            <pc:docMk/>
            <pc:sldMk cId="439030304" sldId="307"/>
            <ac:spMk id="659459" creationId="{00000000-0000-0000-0000-000000000000}"/>
          </ac:spMkLst>
        </pc:spChg>
        <pc:grpChg chg="mod">
          <ac:chgData name="Yim Pan Chui, Dr. (CSD)" userId="06f431c5-cc1a-4439-a61b-5f3af947c103" providerId="ADAL" clId="{0A2B9325-F84E-4FD3-A797-1942157420E2}" dt="2019-12-25T15:26:37.448" v="736" actId="1038"/>
          <ac:grpSpMkLst>
            <pc:docMk/>
            <pc:sldMk cId="439030304" sldId="307"/>
            <ac:grpSpMk id="23" creationId="{00000000-0000-0000-0000-000000000000}"/>
          </ac:grpSpMkLst>
        </pc:grpChg>
      </pc:sldChg>
      <pc:sldChg chg="modSp add">
        <pc:chgData name="Yim Pan Chui, Dr. (CSD)" userId="06f431c5-cc1a-4439-a61b-5f3af947c103" providerId="ADAL" clId="{0A2B9325-F84E-4FD3-A797-1942157420E2}" dt="2019-12-25T14:51:26.636" v="385" actId="20577"/>
        <pc:sldMkLst>
          <pc:docMk/>
          <pc:sldMk cId="0" sldId="310"/>
        </pc:sldMkLst>
        <pc:spChg chg="mod">
          <ac:chgData name="Yim Pan Chui, Dr. (CSD)" userId="06f431c5-cc1a-4439-a61b-5f3af947c103" providerId="ADAL" clId="{0A2B9325-F84E-4FD3-A797-1942157420E2}" dt="2019-12-25T14:51:26.636" v="385" actId="20577"/>
          <ac:spMkLst>
            <pc:docMk/>
            <pc:sldMk cId="0" sldId="310"/>
            <ac:spMk id="11267" creationId="{553A7968-4046-464A-91E6-D5AA2082720B}"/>
          </ac:spMkLst>
        </pc:spChg>
      </pc:sldChg>
      <pc:sldChg chg="add ord">
        <pc:chgData name="Yim Pan Chui, Dr. (CSD)" userId="06f431c5-cc1a-4439-a61b-5f3af947c103" providerId="ADAL" clId="{0A2B9325-F84E-4FD3-A797-1942157420E2}" dt="2019-12-25T15:28:54.340" v="747"/>
        <pc:sldMkLst>
          <pc:docMk/>
          <pc:sldMk cId="0" sldId="313"/>
        </pc:sldMkLst>
      </pc:sldChg>
      <pc:sldChg chg="modSp add ord">
        <pc:chgData name="Yim Pan Chui, Dr. (CSD)" userId="06f431c5-cc1a-4439-a61b-5f3af947c103" providerId="ADAL" clId="{0A2B9325-F84E-4FD3-A797-1942157420E2}" dt="2019-12-25T15:28:54.340" v="747"/>
        <pc:sldMkLst>
          <pc:docMk/>
          <pc:sldMk cId="0" sldId="314"/>
        </pc:sldMkLst>
        <pc:spChg chg="mod">
          <ac:chgData name="Yim Pan Chui, Dr. (CSD)" userId="06f431c5-cc1a-4439-a61b-5f3af947c103" providerId="ADAL" clId="{0A2B9325-F84E-4FD3-A797-1942157420E2}" dt="2019-12-24T02:49:09.693" v="278" actId="403"/>
          <ac:spMkLst>
            <pc:docMk/>
            <pc:sldMk cId="0" sldId="314"/>
            <ac:spMk id="13318" creationId="{0D98E372-47D9-4297-B326-5091059E73AC}"/>
          </ac:spMkLst>
        </pc:spChg>
      </pc:sldChg>
      <pc:sldChg chg="modSp">
        <pc:chgData name="Yim Pan Chui, Dr. (CSD)" userId="06f431c5-cc1a-4439-a61b-5f3af947c103" providerId="ADAL" clId="{0A2B9325-F84E-4FD3-A797-1942157420E2}" dt="2019-12-24T01:22:51.460" v="46" actId="20577"/>
        <pc:sldMkLst>
          <pc:docMk/>
          <pc:sldMk cId="0" sldId="315"/>
        </pc:sldMkLst>
        <pc:spChg chg="mod">
          <ac:chgData name="Yim Pan Chui, Dr. (CSD)" userId="06f431c5-cc1a-4439-a61b-5f3af947c103" providerId="ADAL" clId="{0A2B9325-F84E-4FD3-A797-1942157420E2}" dt="2019-12-24T01:22:51.460" v="46" actId="20577"/>
          <ac:spMkLst>
            <pc:docMk/>
            <pc:sldMk cId="0" sldId="315"/>
            <ac:spMk id="5125" creationId="{4EA8F3AB-21EB-4168-B021-25FA5DE24881}"/>
          </ac:spMkLst>
        </pc:spChg>
        <pc:spChg chg="mod">
          <ac:chgData name="Yim Pan Chui, Dr. (CSD)" userId="06f431c5-cc1a-4439-a61b-5f3af947c103" providerId="ADAL" clId="{0A2B9325-F84E-4FD3-A797-1942157420E2}" dt="2019-12-24T01:21:13.569" v="5" actId="20577"/>
          <ac:spMkLst>
            <pc:docMk/>
            <pc:sldMk cId="0" sldId="315"/>
            <ac:spMk id="5126" creationId="{5A254A25-A5F7-4B17-B5A0-AC1F3BCA329E}"/>
          </ac:spMkLst>
        </pc:spChg>
      </pc:sldChg>
      <pc:sldChg chg="del">
        <pc:chgData name="Yim Pan Chui, Dr. (CSD)" userId="06f431c5-cc1a-4439-a61b-5f3af947c103" providerId="ADAL" clId="{0A2B9325-F84E-4FD3-A797-1942157420E2}" dt="2019-12-24T01:23:23.835" v="47" actId="2696"/>
        <pc:sldMkLst>
          <pc:docMk/>
          <pc:sldMk cId="0" sldId="317"/>
        </pc:sldMkLst>
      </pc:sldChg>
      <pc:sldChg chg="ord">
        <pc:chgData name="Yim Pan Chui, Dr. (CSD)" userId="06f431c5-cc1a-4439-a61b-5f3af947c103" providerId="ADAL" clId="{0A2B9325-F84E-4FD3-A797-1942157420E2}" dt="2019-12-24T01:23:34.335" v="49"/>
        <pc:sldMkLst>
          <pc:docMk/>
          <pc:sldMk cId="0" sldId="318"/>
        </pc:sldMkLst>
      </pc:sldChg>
      <pc:sldChg chg="del">
        <pc:chgData name="Yim Pan Chui, Dr. (CSD)" userId="06f431c5-cc1a-4439-a61b-5f3af947c103" providerId="ADAL" clId="{0A2B9325-F84E-4FD3-A797-1942157420E2}" dt="2019-12-24T01:23:25.851" v="48" actId="2696"/>
        <pc:sldMkLst>
          <pc:docMk/>
          <pc:sldMk cId="0" sldId="319"/>
        </pc:sldMkLst>
      </pc:sldChg>
      <pc:sldChg chg="modSp add">
        <pc:chgData name="Yim Pan Chui, Dr. (CSD)" userId="06f431c5-cc1a-4439-a61b-5f3af947c103" providerId="ADAL" clId="{0A2B9325-F84E-4FD3-A797-1942157420E2}" dt="2019-12-24T01:47:44.291" v="211" actId="20577"/>
        <pc:sldMkLst>
          <pc:docMk/>
          <pc:sldMk cId="1545147921" sldId="321"/>
        </pc:sldMkLst>
        <pc:spChg chg="mod">
          <ac:chgData name="Yim Pan Chui, Dr. (CSD)" userId="06f431c5-cc1a-4439-a61b-5f3af947c103" providerId="ADAL" clId="{0A2B9325-F84E-4FD3-A797-1942157420E2}" dt="2019-12-24T01:46:25.713" v="201" actId="20577"/>
          <ac:spMkLst>
            <pc:docMk/>
            <pc:sldMk cId="1545147921" sldId="321"/>
            <ac:spMk id="2" creationId="{08374A8B-F3FF-4B6A-A097-22DA1EBAF1F3}"/>
          </ac:spMkLst>
        </pc:spChg>
        <pc:spChg chg="mod">
          <ac:chgData name="Yim Pan Chui, Dr. (CSD)" userId="06f431c5-cc1a-4439-a61b-5f3af947c103" providerId="ADAL" clId="{0A2B9325-F84E-4FD3-A797-1942157420E2}" dt="2019-12-24T01:47:44.291" v="211" actId="20577"/>
          <ac:spMkLst>
            <pc:docMk/>
            <pc:sldMk cId="1545147921" sldId="321"/>
            <ac:spMk id="3" creationId="{0CFAF15E-3BA9-48EA-9692-C1FAD8D30100}"/>
          </ac:spMkLst>
        </pc:spChg>
      </pc:sldChg>
      <pc:sldChg chg="modSp add ord">
        <pc:chgData name="Yim Pan Chui, Dr. (CSD)" userId="06f431c5-cc1a-4439-a61b-5f3af947c103" providerId="ADAL" clId="{0A2B9325-F84E-4FD3-A797-1942157420E2}" dt="2019-12-24T02:52:06.834" v="300" actId="20577"/>
        <pc:sldMkLst>
          <pc:docMk/>
          <pc:sldMk cId="1399531854" sldId="322"/>
        </pc:sldMkLst>
        <pc:spChg chg="mod">
          <ac:chgData name="Yim Pan Chui, Dr. (CSD)" userId="06f431c5-cc1a-4439-a61b-5f3af947c103" providerId="ADAL" clId="{0A2B9325-F84E-4FD3-A797-1942157420E2}" dt="2019-12-24T02:52:06.834" v="300" actId="20577"/>
          <ac:spMkLst>
            <pc:docMk/>
            <pc:sldMk cId="1399531854" sldId="322"/>
            <ac:spMk id="2" creationId="{BDD54B8C-E8D4-40AE-B70F-FF7201976833}"/>
          </ac:spMkLst>
        </pc:spChg>
        <pc:spChg chg="mod">
          <ac:chgData name="Yim Pan Chui, Dr. (CSD)" userId="06f431c5-cc1a-4439-a61b-5f3af947c103" providerId="ADAL" clId="{0A2B9325-F84E-4FD3-A797-1942157420E2}" dt="2019-12-24T02:50:57.411" v="289" actId="113"/>
          <ac:spMkLst>
            <pc:docMk/>
            <pc:sldMk cId="1399531854" sldId="322"/>
            <ac:spMk id="3" creationId="{1B426659-2C6B-4C04-9F34-C57A48400241}"/>
          </ac:spMkLst>
        </pc:spChg>
      </pc:sldChg>
      <pc:sldChg chg="add del ord">
        <pc:chgData name="Yim Pan Chui, Dr. (CSD)" userId="06f431c5-cc1a-4439-a61b-5f3af947c103" providerId="ADAL" clId="{0A2B9325-F84E-4FD3-A797-1942157420E2}" dt="2019-12-25T15:28:54.340" v="747"/>
        <pc:sldMkLst>
          <pc:docMk/>
          <pc:sldMk cId="0" sldId="323"/>
        </pc:sldMkLst>
      </pc:sldChg>
      <pc:sldChg chg="add del ord">
        <pc:chgData name="Yim Pan Chui, Dr. (CSD)" userId="06f431c5-cc1a-4439-a61b-5f3af947c103" providerId="ADAL" clId="{0A2B9325-F84E-4FD3-A797-1942157420E2}" dt="2019-12-25T15:28:54.340" v="747"/>
        <pc:sldMkLst>
          <pc:docMk/>
          <pc:sldMk cId="0" sldId="324"/>
        </pc:sldMkLst>
      </pc:sldChg>
      <pc:sldChg chg="add del">
        <pc:chgData name="Yim Pan Chui, Dr. (CSD)" userId="06f431c5-cc1a-4439-a61b-5f3af947c103" providerId="ADAL" clId="{0A2B9325-F84E-4FD3-A797-1942157420E2}" dt="2019-12-24T02:48:16.506" v="264" actId="2696"/>
        <pc:sldMkLst>
          <pc:docMk/>
          <pc:sldMk cId="0" sldId="325"/>
        </pc:sldMkLst>
      </pc:sldChg>
      <pc:sldChg chg="del">
        <pc:chgData name="Yim Pan Chui, Dr. (CSD)" userId="06f431c5-cc1a-4439-a61b-5f3af947c103" providerId="ADAL" clId="{0A2B9325-F84E-4FD3-A797-1942157420E2}" dt="2019-12-24T01:25:36.116" v="65" actId="2696"/>
        <pc:sldMkLst>
          <pc:docMk/>
          <pc:sldMk cId="4008021819" sldId="326"/>
        </pc:sldMkLst>
        <pc:spChg chg="mod">
          <ac:chgData name="Yim Pan Chui, Dr. (CSD)" userId="06f431c5-cc1a-4439-a61b-5f3af947c103" providerId="ADAL" clId="{0A2B9325-F84E-4FD3-A797-1942157420E2}" dt="2019-12-25T15:25:40.949" v="721" actId="20577"/>
          <ac:spMkLst>
            <pc:docMk/>
            <pc:sldMk cId="4008021819" sldId="326"/>
            <ac:spMk id="2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11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1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17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18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20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11.167" v="638" actId="1076"/>
          <ac:spMkLst>
            <pc:docMk/>
            <pc:sldMk cId="4008021819" sldId="326"/>
            <ac:spMk id="21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27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39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42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11.167" v="638" actId="1076"/>
          <ac:spMkLst>
            <pc:docMk/>
            <pc:sldMk cId="4008021819" sldId="326"/>
            <ac:spMk id="45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95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2:57.292" v="635" actId="207"/>
          <ac:spMkLst>
            <pc:docMk/>
            <pc:sldMk cId="4008021819" sldId="326"/>
            <ac:spMk id="96" creationId="{00000000-0000-0000-0000-000000000000}"/>
          </ac:spMkLst>
        </pc:spChg>
        <pc:spChg chg="del">
          <ac:chgData name="Yim Pan Chui, Dr. (CSD)" userId="06f431c5-cc1a-4439-a61b-5f3af947c103" providerId="ADAL" clId="{0A2B9325-F84E-4FD3-A797-1942157420E2}" dt="2019-12-25T15:25:43.760" v="722" actId="478"/>
          <ac:spMkLst>
            <pc:docMk/>
            <pc:sldMk cId="4008021819" sldId="326"/>
            <ac:spMk id="99" creationId="{00000000-0000-0000-0000-000000000000}"/>
          </ac:spMkLst>
        </pc:sp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7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8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1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36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58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5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2:57.292" v="635" actId="207"/>
          <ac:cxnSpMkLst>
            <pc:docMk/>
            <pc:sldMk cId="4008021819" sldId="326"/>
            <ac:cxnSpMk id="75" creationId="{00000000-0000-0000-0000-000000000000}"/>
          </ac:cxnSpMkLst>
        </pc:cxnChg>
      </pc:sldChg>
      <pc:sldChg chg="modSp add modTransition">
        <pc:chgData name="Yim Pan Chui, Dr. (CSD)" userId="06f431c5-cc1a-4439-a61b-5f3af947c103" providerId="ADAL" clId="{0A2B9325-F84E-4FD3-A797-1942157420E2}" dt="2019-12-25T15:24:56.432" v="700" actId="207"/>
        <pc:sldMkLst>
          <pc:docMk/>
          <pc:sldMk cId="1667810930" sldId="329"/>
        </pc:sldMkLst>
        <pc:spChg chg="mod">
          <ac:chgData name="Yim Pan Chui, Dr. (CSD)" userId="06f431c5-cc1a-4439-a61b-5f3af947c103" providerId="ADAL" clId="{0A2B9325-F84E-4FD3-A797-1942157420E2}" dt="2019-12-25T15:24:56.432" v="700" actId="207"/>
          <ac:spMkLst>
            <pc:docMk/>
            <pc:sldMk cId="1667810930" sldId="329"/>
            <ac:spMk id="2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11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1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17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18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20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58.823" v="646" actId="1076"/>
          <ac:spMkLst>
            <pc:docMk/>
            <pc:sldMk cId="1667810930" sldId="329"/>
            <ac:spMk id="21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1.042" v="642" actId="207"/>
          <ac:spMkLst>
            <pc:docMk/>
            <pc:sldMk cId="1667810930" sldId="329"/>
            <ac:spMk id="26" creationId="{5FD9ADA9-3DBF-4527-A5A9-682A9FE474E2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27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9.901" v="643" actId="207"/>
          <ac:spMkLst>
            <pc:docMk/>
            <pc:sldMk cId="1667810930" sldId="329"/>
            <ac:spMk id="42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4:04.402" v="652" actId="1038"/>
          <ac:spMkLst>
            <pc:docMk/>
            <pc:sldMk cId="1667810930" sldId="329"/>
            <ac:spMk id="45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1.042" v="642" actId="207"/>
          <ac:spMkLst>
            <pc:docMk/>
            <pc:sldMk cId="1667810930" sldId="329"/>
            <ac:spMk id="95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4:10.948" v="653" actId="1076"/>
          <ac:spMkLst>
            <pc:docMk/>
            <pc:sldMk cId="1667810930" sldId="329"/>
            <ac:spMk id="96" creationId="{00000000-0000-0000-0000-000000000000}"/>
          </ac:spMkLst>
        </pc:spChg>
        <pc:spChg chg="mod">
          <ac:chgData name="Yim Pan Chui, Dr. (CSD)" userId="06f431c5-cc1a-4439-a61b-5f3af947c103" providerId="ADAL" clId="{0A2B9325-F84E-4FD3-A797-1942157420E2}" dt="2019-12-25T15:23:31.042" v="642" actId="207"/>
          <ac:spMkLst>
            <pc:docMk/>
            <pc:sldMk cId="1667810930" sldId="329"/>
            <ac:spMk id="99" creationId="{00000000-0000-0000-0000-000000000000}"/>
          </ac:spMkLst>
        </pc:sp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7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8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1.042" v="642" actId="207"/>
          <ac:cxnSpMkLst>
            <pc:docMk/>
            <pc:sldMk cId="1667810930" sldId="329"/>
            <ac:cxnSpMk id="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1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58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59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61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75" creationId="{00000000-0000-0000-0000-000000000000}"/>
          </ac:cxnSpMkLst>
        </pc:cxnChg>
        <pc:cxnChg chg="mod">
          <ac:chgData name="Yim Pan Chui, Dr. (CSD)" userId="06f431c5-cc1a-4439-a61b-5f3af947c103" providerId="ADAL" clId="{0A2B9325-F84E-4FD3-A797-1942157420E2}" dt="2019-12-25T15:23:39.901" v="643" actId="207"/>
          <ac:cxnSpMkLst>
            <pc:docMk/>
            <pc:sldMk cId="1667810930" sldId="329"/>
            <ac:cxnSpMk id="85" creationId="{00000000-0000-0000-0000-000000000000}"/>
          </ac:cxnSpMkLst>
        </pc:cxnChg>
      </pc:sldChg>
      <pc:sldChg chg="add">
        <pc:chgData name="Yim Pan Chui, Dr. (CSD)" userId="06f431c5-cc1a-4439-a61b-5f3af947c103" providerId="ADAL" clId="{0A2B9325-F84E-4FD3-A797-1942157420E2}" dt="2019-12-25T14:52:12.870" v="386"/>
        <pc:sldMkLst>
          <pc:docMk/>
          <pc:sldMk cId="0" sldId="332"/>
        </pc:sldMkLst>
      </pc:sldChg>
      <pc:sldChg chg="add">
        <pc:chgData name="Yim Pan Chui, Dr. (CSD)" userId="06f431c5-cc1a-4439-a61b-5f3af947c103" providerId="ADAL" clId="{0A2B9325-F84E-4FD3-A797-1942157420E2}" dt="2019-12-25T14:53:37.010" v="387"/>
        <pc:sldMkLst>
          <pc:docMk/>
          <pc:sldMk cId="0" sldId="340"/>
        </pc:sldMkLst>
      </pc:sldChg>
      <pc:sldChg chg="add">
        <pc:chgData name="Yim Pan Chui, Dr. (CSD)" userId="06f431c5-cc1a-4439-a61b-5f3af947c103" providerId="ADAL" clId="{0A2B9325-F84E-4FD3-A797-1942157420E2}" dt="2019-12-25T15:19:24.557" v="606"/>
        <pc:sldMkLst>
          <pc:docMk/>
          <pc:sldMk cId="0" sldId="387"/>
        </pc:sldMkLst>
      </pc:sldChg>
      <pc:sldChg chg="modSp add modTransition">
        <pc:chgData name="Yim Pan Chui, Dr. (CSD)" userId="06f431c5-cc1a-4439-a61b-5f3af947c103" providerId="ADAL" clId="{0A2B9325-F84E-4FD3-A797-1942157420E2}" dt="2019-12-25T14:42:44.089" v="365" actId="20577"/>
        <pc:sldMkLst>
          <pc:docMk/>
          <pc:sldMk cId="0" sldId="404"/>
        </pc:sldMkLst>
        <pc:spChg chg="mod">
          <ac:chgData name="Yim Pan Chui, Dr. (CSD)" userId="06f431c5-cc1a-4439-a61b-5f3af947c103" providerId="ADAL" clId="{0A2B9325-F84E-4FD3-A797-1942157420E2}" dt="2019-12-25T14:42:44.089" v="365" actId="20577"/>
          <ac:spMkLst>
            <pc:docMk/>
            <pc:sldMk cId="0" sldId="404"/>
            <ac:spMk id="17410" creationId="{4EE57062-40B2-4DB8-BF9E-28BC8718D467}"/>
          </ac:spMkLst>
        </pc:spChg>
        <pc:spChg chg="mod">
          <ac:chgData name="Yim Pan Chui, Dr. (CSD)" userId="06f431c5-cc1a-4439-a61b-5f3af947c103" providerId="ADAL" clId="{0A2B9325-F84E-4FD3-A797-1942157420E2}" dt="2019-12-25T14:39:13.917" v="326" actId="20577"/>
          <ac:spMkLst>
            <pc:docMk/>
            <pc:sldMk cId="0" sldId="404"/>
            <ac:spMk id="17411" creationId="{3D51460A-C607-4F07-9B90-8A186A671181}"/>
          </ac:spMkLst>
        </pc:spChg>
        <pc:spChg chg="mod">
          <ac:chgData name="Yim Pan Chui, Dr. (CSD)" userId="06f431c5-cc1a-4439-a61b-5f3af947c103" providerId="ADAL" clId="{0A2B9325-F84E-4FD3-A797-1942157420E2}" dt="2019-12-25T14:39:20.713" v="327"/>
          <ac:spMkLst>
            <pc:docMk/>
            <pc:sldMk cId="0" sldId="404"/>
            <ac:spMk id="17413" creationId="{B75C35C2-5552-4160-B0E6-B317D346A14B}"/>
          </ac:spMkLst>
        </pc:spChg>
      </pc:sldChg>
      <pc:sldChg chg="modSp add modTransition">
        <pc:chgData name="Yim Pan Chui, Dr. (CSD)" userId="06f431c5-cc1a-4439-a61b-5f3af947c103" providerId="ADAL" clId="{0A2B9325-F84E-4FD3-A797-1942157420E2}" dt="2019-12-25T14:42:28.245" v="360" actId="122"/>
        <pc:sldMkLst>
          <pc:docMk/>
          <pc:sldMk cId="0" sldId="420"/>
        </pc:sldMkLst>
        <pc:spChg chg="mod">
          <ac:chgData name="Yim Pan Chui, Dr. (CSD)" userId="06f431c5-cc1a-4439-a61b-5f3af947c103" providerId="ADAL" clId="{0A2B9325-F84E-4FD3-A797-1942157420E2}" dt="2019-12-25T14:42:28.245" v="360" actId="122"/>
          <ac:spMkLst>
            <pc:docMk/>
            <pc:sldMk cId="0" sldId="420"/>
            <ac:spMk id="31746" creationId="{064F3794-D211-414C-95A8-E9D28F0E08B7}"/>
          </ac:spMkLst>
        </pc:spChg>
        <pc:spChg chg="mod">
          <ac:chgData name="Yim Pan Chui, Dr. (CSD)" userId="06f431c5-cc1a-4439-a61b-5f3af947c103" providerId="ADAL" clId="{0A2B9325-F84E-4FD3-A797-1942157420E2}" dt="2019-12-25T14:42:00.354" v="358" actId="20577"/>
          <ac:spMkLst>
            <pc:docMk/>
            <pc:sldMk cId="0" sldId="420"/>
            <ac:spMk id="31747" creationId="{A3316FFD-79C8-45A2-BED8-6C04447DFBB2}"/>
          </ac:spMkLst>
        </pc:spChg>
        <pc:spChg chg="mod">
          <ac:chgData name="Yim Pan Chui, Dr. (CSD)" userId="06f431c5-cc1a-4439-a61b-5f3af947c103" providerId="ADAL" clId="{0A2B9325-F84E-4FD3-A797-1942157420E2}" dt="2019-12-25T14:41:42.260" v="353" actId="20577"/>
          <ac:spMkLst>
            <pc:docMk/>
            <pc:sldMk cId="0" sldId="420"/>
            <ac:spMk id="31749" creationId="{09346896-46B4-4E6B-8FF5-AE065927250E}"/>
          </ac:spMkLst>
        </pc:spChg>
      </pc:sldChg>
      <pc:sldChg chg="modSp add">
        <pc:chgData name="Yim Pan Chui, Dr. (CSD)" userId="06f431c5-cc1a-4439-a61b-5f3af947c103" providerId="ADAL" clId="{0A2B9325-F84E-4FD3-A797-1942157420E2}" dt="2019-12-25T15:33:41.871" v="793" actId="20577"/>
        <pc:sldMkLst>
          <pc:docMk/>
          <pc:sldMk cId="0" sldId="421"/>
        </pc:sldMkLst>
        <pc:spChg chg="mod">
          <ac:chgData name="Yim Pan Chui, Dr. (CSD)" userId="06f431c5-cc1a-4439-a61b-5f3af947c103" providerId="ADAL" clId="{0A2B9325-F84E-4FD3-A797-1942157420E2}" dt="2019-12-25T15:31:07.088" v="750"/>
          <ac:spMkLst>
            <pc:docMk/>
            <pc:sldMk cId="0" sldId="421"/>
            <ac:spMk id="25605" creationId="{181A211E-AB6D-4CBC-BC5E-F0B1AA3DB5AF}"/>
          </ac:spMkLst>
        </pc:spChg>
        <pc:spChg chg="mod">
          <ac:chgData name="Yim Pan Chui, Dr. (CSD)" userId="06f431c5-cc1a-4439-a61b-5f3af947c103" providerId="ADAL" clId="{0A2B9325-F84E-4FD3-A797-1942157420E2}" dt="2019-12-25T15:33:41.871" v="793" actId="20577"/>
          <ac:spMkLst>
            <pc:docMk/>
            <pc:sldMk cId="0" sldId="421"/>
            <ac:spMk id="25606" creationId="{DD6D73BD-52E3-4F2B-BA66-641946C7E4E5}"/>
          </ac:spMkLst>
        </pc:spChg>
        <pc:grpChg chg="mod">
          <ac:chgData name="Yim Pan Chui, Dr. (CSD)" userId="06f431c5-cc1a-4439-a61b-5f3af947c103" providerId="ADAL" clId="{0A2B9325-F84E-4FD3-A797-1942157420E2}" dt="2019-12-25T15:32:34.604" v="784" actId="1037"/>
          <ac:grpSpMkLst>
            <pc:docMk/>
            <pc:sldMk cId="0" sldId="421"/>
            <ac:grpSpMk id="6" creationId="{E61278BC-86DF-4FBA-8C0D-FB5DC7FD6744}"/>
          </ac:grpSpMkLst>
        </pc:grpChg>
        <pc:picChg chg="mod">
          <ac:chgData name="Yim Pan Chui, Dr. (CSD)" userId="06f431c5-cc1a-4439-a61b-5f3af947c103" providerId="ADAL" clId="{0A2B9325-F84E-4FD3-A797-1942157420E2}" dt="2019-12-25T15:31:56.871" v="770" actId="1035"/>
          <ac:picMkLst>
            <pc:docMk/>
            <pc:sldMk cId="0" sldId="421"/>
            <ac:picMk id="7" creationId="{5CC62D5A-8B37-4A57-809C-EF1AD9419F3F}"/>
          </ac:picMkLst>
        </pc:picChg>
        <pc:cxnChg chg="mod">
          <ac:chgData name="Yim Pan Chui, Dr. (CSD)" userId="06f431c5-cc1a-4439-a61b-5f3af947c103" providerId="ADAL" clId="{0A2B9325-F84E-4FD3-A797-1942157420E2}" dt="2019-12-25T15:32:05.090" v="771" actId="1076"/>
          <ac:cxnSpMkLst>
            <pc:docMk/>
            <pc:sldMk cId="0" sldId="421"/>
            <ac:cxnSpMk id="4" creationId="{47883A61-3162-4D30-A8AA-6419F12382D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B26BB90C-923A-4366-A0B8-1167FF6A59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l" defTabSz="973138" eaLnBrk="1" hangingPunct="1">
              <a:defRPr sz="13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E45D8662-88D8-4FF7-829B-490227B506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6C5F27EF-FDA7-46D3-A2C2-3F7630EA5C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l" defTabSz="973138" eaLnBrk="1" hangingPunct="1">
              <a:defRPr sz="13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809A42CB-E68E-48C9-9A3E-A6EE5A1AB27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/>
            </a:lvl1pPr>
          </a:lstStyle>
          <a:p>
            <a:pPr>
              <a:defRPr/>
            </a:pPr>
            <a:fld id="{E75260D8-7B0B-4DB1-BEE1-0AA3974CC8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89978AC-4499-45DB-9826-F447E128A5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l" defTabSz="973138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1202C9E-4989-4BA0-A313-4FCB292302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E2BF19D-5339-44CC-B60E-99EC06A33B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1D9BB77-4CCE-40E6-B8F5-CBA32921B4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72555D0E-24FB-4223-BE59-E1E43EAB25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l" defTabSz="973138" eaLnBrk="1" hangingPunct="1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08743C8C-A376-485B-86E3-360A790F1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/>
            </a:lvl1pPr>
          </a:lstStyle>
          <a:p>
            <a:pPr>
              <a:defRPr/>
            </a:pPr>
            <a:fld id="{E7221B6B-358B-470D-B7A2-E998DAEACE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4A84BC-F5EC-470D-9472-30EF8CCF4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F9B2F78-94C1-4ADE-8E64-EFE54AB6200C}" type="slidenum">
              <a:rPr lang="zh-TW" altLang="en-US" sz="1300" smtClean="0"/>
              <a:pPr/>
              <a:t>1</a:t>
            </a:fld>
            <a:endParaRPr lang="en-US" altLang="zh-TW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0658868-7F58-460E-BA22-477516018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7C8EE9A-D53E-4A77-88E3-238E5B401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5337"/>
          </a:xfrm>
          <a:noFill/>
        </p:spPr>
        <p:txBody>
          <a:bodyPr lIns="95323" tIns="47661" rIns="95323" bIns="47661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0BA8FAF-D5EE-47E9-93BA-5EB204253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71D46B6-0C67-4081-9E6B-8D9A8227F9D6}" type="slidenum">
              <a:rPr lang="zh-TW" altLang="en-US" sz="1200" smtClean="0"/>
              <a:pPr/>
              <a:t>11</a:t>
            </a:fld>
            <a:endParaRPr lang="en-US" altLang="zh-TW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AABA37B-5F5D-44A5-8FA3-FFB05CB4B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4C599D1-DFD7-439E-A1B5-850499A63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A394C72-248F-4103-BDB7-C2ACFF815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ED72366-6A56-4ABC-AB21-0861CEB0C5C9}" type="slidenum">
              <a:rPr lang="zh-TW" altLang="en-US" sz="1200" smtClean="0"/>
              <a:pPr/>
              <a:t>12</a:t>
            </a:fld>
            <a:endParaRPr lang="en-US" altLang="zh-TW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F4B04D1-505B-4E4F-9D53-8E16E1497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EE688B3-92E9-477A-82BF-2B1E77C28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5391E1F-0C0E-4E49-902C-4E657B18A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BEAE89D-141D-49FF-8ED8-5750F6F1EDA1}" type="slidenum">
              <a:rPr lang="zh-TW" altLang="en-US" sz="1200" smtClean="0"/>
              <a:pPr/>
              <a:t>13</a:t>
            </a:fld>
            <a:endParaRPr lang="en-US" altLang="zh-TW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60D9441-E042-4426-AD9F-1128902D8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E920EA6-12E0-4F08-A929-291A4C589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738B943-3AF3-4D8E-931B-29DC62B53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38C800-4C3D-4B64-B7DB-DB8E9C826571}" type="slidenum">
              <a:rPr lang="zh-TW" altLang="en-US" sz="1200" smtClean="0"/>
              <a:pPr/>
              <a:t>14</a:t>
            </a:fld>
            <a:endParaRPr lang="en-US" altLang="zh-TW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C681017-41F8-4887-BA5D-DA4D46756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ADE2C9-7568-458A-8745-8E96DDCDC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B548C06-17A7-49C8-9C1F-DD3F5F177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485798F-2BB1-4EBD-B743-B8C5EC410C6B}" type="slidenum">
              <a:rPr lang="zh-TW" altLang="en-US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293A1AB-3328-41C9-A3EA-DF1E9F975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0AB4F2C-A1DC-4639-BBD2-CE97F074F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E22CBD4-4141-4289-9F36-C60044F3F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794B4A9-3028-47D9-B7DB-D47C2F7F837F}" type="slidenum">
              <a:rPr lang="zh-TW" altLang="en-US" sz="1300" smtClean="0"/>
              <a:pPr/>
              <a:t>16</a:t>
            </a:fld>
            <a:endParaRPr lang="en-US" altLang="zh-TW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9FF6A82-E230-423B-B64F-0684A7C8A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1584183-63B2-480E-9F6D-08A2405F1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EEBCECE-5761-49B6-A443-96A443E61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BD5A1A8-BB29-48EA-8587-AEFF19CCFB19}" type="slidenum">
              <a:rPr lang="zh-TW" altLang="en-US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402C7CD-C066-49BB-8617-DA9081FA0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7236AA-77FD-4542-A9EF-4F0572932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A76EC95-81DC-477D-90F7-9A5481B1E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A08C96E-F5D6-4AA5-A307-2E7B7C87FC94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12611CD-EDCF-4EAC-BCE1-7799DCA2F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8EB8CFE-EF2A-48C7-83F0-FDC56D54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F9E992A-6CEF-474F-A860-42A5E0BD6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E39CFA-1937-4BBF-B400-C0395A8BF8A5}" type="slidenum">
              <a:rPr lang="zh-TW" altLang="en-US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250A17-675B-4CED-B959-44DFAE94F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DCA2175-A3C2-476A-BCD8-9F559BFD6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221B6B-358B-470D-B7A2-E998DAEACE04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673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B42BED4-A918-4CB8-9ED0-FC3D118B2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5B50ACB-589B-42CC-BD32-AEC0DCBCB480}" type="slidenum">
              <a:rPr lang="zh-TW" altLang="en-US" sz="1300" smtClean="0"/>
              <a:pPr/>
              <a:t>2</a:t>
            </a:fld>
            <a:endParaRPr lang="en-US" altLang="zh-TW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D558FF2-1964-4A05-826A-C096A465F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4C13660-C7E1-49F5-94D8-E3FF232CE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D65B417-B8B8-44EB-A24B-7772E19B0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D157CD92-55B2-40CA-A060-B2A38D289AEE}" type="slidenum">
              <a:rPr lang="zh-TW" altLang="en-US" sz="1200" smtClean="0"/>
              <a:pPr/>
              <a:t>25</a:t>
            </a:fld>
            <a:endParaRPr lang="en-US" altLang="zh-TW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265B05-E530-447A-AFA7-E86F8AAD0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1A760E2-DDF7-4792-BBE7-73614015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8FA6938-E968-4C20-A921-9BD6F86A8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4EE05A0B-E2E4-4369-9C08-E3166881B442}" type="slidenum">
              <a:rPr lang="zh-TW" altLang="en-US" sz="1200"/>
              <a:pPr/>
              <a:t>27</a:t>
            </a:fld>
            <a:endParaRPr lang="en-US" altLang="zh-TW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B434ED-E293-4614-ABDD-71318EDEB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270E832-1108-4977-9D1A-95D643E4C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E3C4CE-9A31-47C9-957E-46576E2A2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A7A8CB-6BE6-41A2-87E0-3AA3BDEBE82B}" type="slidenum">
              <a:rPr lang="zh-TW" altLang="en-US" smtClean="0"/>
              <a:pPr/>
              <a:t>31</a:t>
            </a:fld>
            <a:endParaRPr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5F86F8-71C9-417C-8B58-0C919F6A6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06017D7-4335-46FB-BA94-E306B719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D163CDD-BBFA-436A-8183-4244B2B8F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1BF6B1-2DF3-406F-B53F-DE305386DAFB}" type="slidenum">
              <a:rPr lang="zh-TW" altLang="en-US" smtClean="0"/>
              <a:pPr/>
              <a:t>32</a:t>
            </a:fld>
            <a:endParaRPr lang="en-US" altLang="zh-TW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14ECF0-0A28-460C-924E-B5A439BED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0A2669-5554-4BB4-AB72-90F41492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87386D8-4DF1-4043-B4E8-291EE591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A123E481-A342-46DB-A3A7-9434D532E130}" type="slidenum">
              <a:rPr lang="zh-TW" altLang="en-US" sz="1200" smtClean="0"/>
              <a:pPr/>
              <a:t>33</a:t>
            </a:fld>
            <a:endParaRPr lang="en-US" altLang="zh-TW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A51AD49-6391-4EF7-B0A2-133CE04C0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9037B8C-337A-42FC-B6E3-FB1ECDD58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617B7E3-8590-4BB4-ACED-6A8FD39ED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11D79D8D-2FA2-4890-A39C-0C8F9B1DC7C2}" type="slidenum">
              <a:rPr lang="zh-TW" altLang="en-US" sz="1200" smtClean="0"/>
              <a:pPr/>
              <a:t>34</a:t>
            </a:fld>
            <a:endParaRPr lang="en-US" altLang="zh-TW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3D44A1D-B270-4E7C-9993-87793CA37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95FF363-7C36-4F24-B557-62FB0F3E2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A57EAFC-54BA-4DCA-8874-F8B306A2B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AC97CFE8-A256-4AC9-964D-76544A5E46EF}" type="slidenum">
              <a:rPr lang="zh-TW" altLang="en-US" sz="1200" smtClean="0"/>
              <a:pPr/>
              <a:t>35</a:t>
            </a:fld>
            <a:endParaRPr lang="en-US" altLang="zh-TW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FB0E07-FCC0-4E64-AD6D-F01E223C9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9BE0EF7-4E8D-4673-9998-04CE04B9C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C76A127-B7FD-4EF6-AC9B-C16BECC83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C87C53C7-E049-413A-B0F1-384666DCC5F6}" type="slidenum">
              <a:rPr lang="zh-TW" altLang="en-US" sz="1200" smtClean="0"/>
              <a:pPr/>
              <a:t>36</a:t>
            </a:fld>
            <a:endParaRPr lang="en-US" altLang="zh-TW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428ECD7-96A0-476D-ADE9-F5EA7012E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04409D4-B030-44C9-8E1B-DF9AB4A96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C526127-2B4A-4355-8FC4-7A5F55261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42F9E9A-34CE-40AC-9291-BDBFD270C7D7}" type="slidenum">
              <a:rPr lang="zh-TW" altLang="en-US" sz="1300" smtClean="0"/>
              <a:pPr/>
              <a:t>3</a:t>
            </a:fld>
            <a:endParaRPr lang="en-US" altLang="zh-TW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3854F1-93F7-4C3F-8AC3-46FD7D9AC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94C7FEE-04DE-4194-BACE-387FDCDCC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AE2FC6F-E904-45D9-A690-B1609C6F5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F30CB6ED-154F-4A71-8C9E-F355E3A23B40}" type="slidenum">
              <a:rPr lang="zh-TW" altLang="en-US" sz="1200" smtClean="0"/>
              <a:pPr/>
              <a:t>37</a:t>
            </a:fld>
            <a:endParaRPr lang="en-US" altLang="zh-TW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2D0AD35-C356-4B47-BB4D-D39299990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0EA3C01-08C1-4CE0-9138-53C4A8929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16077EC-479A-45E2-9666-97FE4DD0C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E227EE01-39AE-4AB3-B6B2-A6199B1AD56C}" type="slidenum">
              <a:rPr lang="zh-TW" altLang="en-US" sz="1200" smtClean="0"/>
              <a:pPr/>
              <a:t>38</a:t>
            </a:fld>
            <a:endParaRPr lang="en-US" altLang="zh-TW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3C391C9-7AA5-4DAE-AE2A-2DF323134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DB0182-9E9A-4386-A889-E5A0D1ED3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C267289-C949-4CED-9FE6-3C2AEB460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0231AC70-F9B9-4EF2-969C-D2B28EABE70B}" type="slidenum">
              <a:rPr lang="zh-TW" altLang="en-US" sz="1200" smtClean="0"/>
              <a:pPr/>
              <a:t>39</a:t>
            </a:fld>
            <a:endParaRPr lang="en-US" altLang="zh-TW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AA8B3A3-5BA4-43C8-835F-E69ABEA0A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286D4BA-394E-48C3-963A-B907536AD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E206D7B-39DB-41C3-80E7-A4450D7C2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4916C682-C810-4600-9DE5-AFA108BBA216}" type="slidenum">
              <a:rPr lang="zh-TW" altLang="en-US" sz="1200" smtClean="0"/>
              <a:pPr/>
              <a:t>40</a:t>
            </a:fld>
            <a:endParaRPr lang="en-US" altLang="zh-TW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82FA84F-D2FC-4EF0-ADAB-D74CB71F8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1B78E27-CA1D-407F-8927-24C1F7EE4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C6F70EB-93E5-4A66-A9B3-13B064AE9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92F0D0CC-04FB-4877-820B-39B6455AD9A0}" type="slidenum">
              <a:rPr lang="zh-TW" altLang="en-US" sz="1200" smtClean="0"/>
              <a:pPr/>
              <a:t>41</a:t>
            </a:fld>
            <a:endParaRPr lang="en-US" altLang="zh-TW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8EA6CBD-4778-4303-A6F4-7C551EF2D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06B8F88-BA1E-48E8-AAEF-A4C3BBC53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2FBDD10-A860-4C9C-B56B-3B6A0060B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ED7CDDDC-2ED4-45D4-A119-613C221D6235}" type="slidenum">
              <a:rPr lang="zh-TW" altLang="en-US" sz="1200" smtClean="0"/>
              <a:pPr/>
              <a:t>42</a:t>
            </a:fld>
            <a:endParaRPr lang="en-US" altLang="zh-TW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4A0B242-6AA9-4166-907A-612BA576E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8B4C154-1A53-4633-BEAB-2E0672102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52DB34F-3449-450A-9296-CE7C5CE8B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22DE4A00-CCBF-49A1-A0E9-4E3BF9E385B7}" type="slidenum">
              <a:rPr lang="zh-TW" altLang="en-US" sz="1200" smtClean="0"/>
              <a:pPr/>
              <a:t>43</a:t>
            </a:fld>
            <a:endParaRPr lang="en-US" altLang="zh-TW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D31F7BC-29FA-4D87-BE2A-F7F964CD3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27F00C6-2CDA-4999-AB8D-C5DEEB33F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DA7A6BE-2790-4498-96FE-C3BF9EDCA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2BEB8F1-8F81-4B94-A902-5F65D3344061}" type="slidenum">
              <a:rPr lang="zh-TW" altLang="en-US" sz="1200"/>
              <a:pPr/>
              <a:t>44</a:t>
            </a:fld>
            <a:endParaRPr lang="en-US" altLang="zh-TW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956774B-46DC-49DE-9991-515266B22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54E4D99-2D55-4C95-87BB-38D91775D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BF104DC-23CE-4129-AE36-8BED3D731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72AEAE3-4747-486D-A3E8-1FCE3BA8FF31}" type="slidenum">
              <a:rPr lang="zh-TW" altLang="en-US" sz="1200"/>
              <a:pPr/>
              <a:t>45</a:t>
            </a:fld>
            <a:endParaRPr lang="en-US" altLang="zh-TW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3592941-2B42-49BC-A377-DAAD8F989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8EA66FE-908A-489A-9CE1-C50F9B25A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584700"/>
            <a:ext cx="4873625" cy="4344988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31A93DA-776C-435C-9DFB-4045CDC91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533EAED-442C-4D7E-84DF-C4D6DCF6E61C}" type="slidenum">
              <a:rPr lang="zh-TW" altLang="en-US" sz="1200"/>
              <a:pPr/>
              <a:t>46</a:t>
            </a:fld>
            <a:endParaRPr lang="en-US" altLang="zh-TW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0BF16EB-4903-4F11-A70F-DAAC35F78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F43FA12-2FFF-4401-885D-7BFE4432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584700"/>
            <a:ext cx="4873625" cy="4344988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67C2E28-8903-4B75-84FC-D2C19B7DD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99D3562-E648-43AF-9CA8-7E156E5E18AB}" type="slidenum">
              <a:rPr lang="zh-TW" altLang="en-US" sz="1300" smtClean="0"/>
              <a:pPr/>
              <a:t>4</a:t>
            </a:fld>
            <a:endParaRPr lang="en-US" altLang="zh-TW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4ABD490-3A71-4D1F-8A8E-5B774016A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91B40A6-ED5A-41FF-95F3-B750016C9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465448B-AD08-4FBC-AF82-397E025E5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4713DA5-703E-41D0-9638-588EF969EC1B}" type="slidenum">
              <a:rPr lang="zh-TW" altLang="en-US" sz="1200"/>
              <a:pPr/>
              <a:t>47</a:t>
            </a:fld>
            <a:endParaRPr lang="en-US" altLang="zh-TW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82C3BE9-ACFD-49CE-8635-C74834621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8B0104F-288E-4C64-953A-DB49C0E2D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80E9CE2-EFF9-4A41-94A9-B63F92616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D80C45C-37DD-4ADA-829D-83B8701844F6}" type="slidenum">
              <a:rPr lang="zh-TW" altLang="en-US" sz="1200"/>
              <a:pPr/>
              <a:t>48</a:t>
            </a:fld>
            <a:endParaRPr lang="en-US" altLang="zh-TW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AE2651D-3B9E-44F2-A16B-068ED61EB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997CA02-5A23-4703-B722-DEF015189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584700"/>
            <a:ext cx="4873625" cy="4344988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C1E8D92-0456-423C-936E-C43CEF080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8C85595-BB3B-4EA5-B61D-22F756314C89}" type="slidenum">
              <a:rPr lang="zh-TW" altLang="en-US" sz="1200"/>
              <a:pPr/>
              <a:t>49</a:t>
            </a:fld>
            <a:endParaRPr lang="en-US" altLang="zh-TW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7800F7A-3B58-4735-A636-3AF3A2CB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97D647C-49EF-4F19-9A8D-B8E5CA22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584700"/>
            <a:ext cx="4873625" cy="4344988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D45F29C-0FE5-45E0-9D7D-C91DF64D0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901AF1E-B5E5-435B-9590-420DA68C6604}" type="slidenum">
              <a:rPr lang="zh-TW" altLang="en-US" sz="1200"/>
              <a:pPr/>
              <a:t>51</a:t>
            </a:fld>
            <a:endParaRPr lang="en-US" altLang="zh-TW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1919AD3-2F5C-4DF0-A9C9-F0A5462A0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C395A15-8D66-41B5-BD40-CE8F3EEDF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BA2FFF8-BD48-4A7D-9AF0-9AC63E296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1026BF7-C2F7-4F84-9827-C6F767CBDA1F}" type="slidenum">
              <a:rPr lang="zh-TW" altLang="en-US" sz="1200"/>
              <a:pPr/>
              <a:t>52</a:t>
            </a:fld>
            <a:endParaRPr lang="en-US" altLang="zh-TW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90BB571-1AA3-4389-A52D-A272BAA00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46157BD-A551-48EB-BAA8-A2C76D7CB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2D6E2C6-08AA-4E59-BC83-D132356D8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F46757D-F127-4E9A-AFF4-B29E7A92D015}" type="slidenum">
              <a:rPr lang="zh-TW" altLang="en-US" sz="1200"/>
              <a:pPr/>
              <a:t>53</a:t>
            </a:fld>
            <a:endParaRPr lang="en-US" altLang="zh-TW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21BDBF1-6914-4D34-8DA3-FF20B6471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DE8D28C-26E7-460C-8AC4-DD6630CA2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22E4B58-7214-4786-8349-4B686AA36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8CC45C7-DA5B-4DA7-BE5A-DC4DAB55C181}" type="slidenum">
              <a:rPr lang="zh-TW" altLang="en-US" smtClean="0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C1E5F6-6CD8-4F18-B711-467F1B064A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C63BC34-C4F5-4634-ADE1-BD9E3EDCC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BBA0021-60E7-49AB-BF74-7D2403F41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585B847-271C-42B0-A7FE-2B942F7F2104}" type="slidenum">
              <a:rPr lang="zh-TW" altLang="en-US" smtClean="0"/>
              <a:pPr>
                <a:spcBef>
                  <a:spcPct val="0"/>
                </a:spcBef>
              </a:pPr>
              <a:t>58</a:t>
            </a:fld>
            <a:endParaRPr lang="en-US" altLang="zh-TW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9C17CDE-A0C4-4159-9271-7AB77828D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EA2F7C-7006-4711-ABD2-2DA4E1834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253D278-9D77-48D7-A6CE-D52614601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D046A78-5CE1-456A-9AC4-084A66D8CB27}" type="slidenum">
              <a:rPr lang="zh-TW" altLang="en-US" smtClean="0"/>
              <a:pPr>
                <a:spcBef>
                  <a:spcPct val="0"/>
                </a:spcBef>
              </a:pPr>
              <a:t>59</a:t>
            </a:fld>
            <a:endParaRPr lang="en-US" altLang="zh-TW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4BE182-45FE-4D7D-AD31-568134CF2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B8DB3BA-C099-4C7D-878B-D8D2579A8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D694B5C-5DBF-4F7E-9FA7-41CF4B8EB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48FCBAA-C57C-4CF9-8FE4-1EDC12D2B829}" type="slidenum">
              <a:rPr lang="zh-TW" altLang="en-US" sz="1200"/>
              <a:pPr/>
              <a:t>60</a:t>
            </a:fld>
            <a:endParaRPr lang="en-US" altLang="zh-TW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88BC82E-A4DB-4B04-A7D5-E70E48B3F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27773AF-DF36-4BAB-A40A-EFDF541F3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ACEB562-7111-44B8-B1E2-6456CF3B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F39259E-FA45-4168-A76A-AAE0FB4D2A3C}" type="slidenum">
              <a:rPr lang="zh-TW" altLang="en-US" sz="1300" smtClean="0"/>
              <a:pPr/>
              <a:t>5</a:t>
            </a:fld>
            <a:endParaRPr lang="en-US" altLang="zh-TW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278594E-B6EF-4452-AFD9-DB5AF34E1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DC4CB73-014D-4C4F-AF44-2101812C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0D0BDE4-7450-4801-8DC2-EEF40C831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588A083-4529-4B4E-9F27-E3A048173E6A}" type="slidenum">
              <a:rPr lang="zh-TW" altLang="en-US" sz="1200"/>
              <a:pPr/>
              <a:t>62</a:t>
            </a:fld>
            <a:endParaRPr lang="en-US" altLang="zh-TW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5174451-E468-491F-A4AE-A5CDD3383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1670D0-D97A-4AAE-AC84-78CCE1462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1ACBECB-FE65-43BE-AE76-0382CB34C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BFF5D5F-A8EF-40CC-8805-21891F8EB616}" type="slidenum">
              <a:rPr lang="zh-TW" altLang="en-US" sz="1200"/>
              <a:pPr/>
              <a:t>63</a:t>
            </a:fld>
            <a:endParaRPr lang="en-US" altLang="zh-TW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38DE117-98EE-43F8-B23F-F705113EC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C9BE54C-DFFE-481E-8587-55F6AA5CD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D57E8DE-C023-412A-97FA-3C10DDC33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D063E3A-7B99-490E-B38C-975BB181C349}" type="slidenum">
              <a:rPr lang="zh-TW" altLang="en-US" sz="1200"/>
              <a:pPr/>
              <a:t>64</a:t>
            </a:fld>
            <a:endParaRPr lang="en-US" altLang="zh-TW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30D85DA-3689-4624-92E4-83E81E642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01255E1-D453-4279-A578-6DE4B1FAA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CD0842A-A99A-47DC-B742-FA86602D1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639C8C7-95C7-4DF3-BB28-F7FBB7AD2F5C}" type="slidenum">
              <a:rPr lang="zh-TW" altLang="en-US" sz="1200"/>
              <a:pPr/>
              <a:t>65</a:t>
            </a:fld>
            <a:endParaRPr lang="en-US" altLang="zh-TW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30FB496-C769-40D4-A670-02C127666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B37F68F-16AF-441F-A240-E478482A6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C329AD4-09B4-48B0-BEF5-9E1BA6DDB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217C1C3-C698-4055-AEC1-054326980855}" type="slidenum">
              <a:rPr lang="zh-TW" altLang="en-US" sz="1200"/>
              <a:pPr/>
              <a:t>66</a:t>
            </a:fld>
            <a:endParaRPr lang="en-US" altLang="zh-TW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6E14E7E-0BBF-4F63-BDCE-00AD74C42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314F8BD-412B-4FD5-B913-9C603975A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BD3C551-40B4-4B5F-BB35-C5BF7346C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74B00CC-29F3-419E-B681-F810B18E9FAD}" type="slidenum">
              <a:rPr lang="zh-TW" altLang="en-US" sz="1200" smtClean="0"/>
              <a:pPr/>
              <a:t>68</a:t>
            </a:fld>
            <a:endParaRPr lang="en-US" altLang="zh-TW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14EA46-2C0B-413A-AD48-51C1BB0EB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A43F12B-5F7F-49C0-8632-7CC567DA0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842B965-6A87-43D6-A28A-808B84655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6866C96-C583-49AD-8F18-691EF99EE7DF}" type="slidenum">
              <a:rPr lang="zh-TW" altLang="en-US" sz="1200" smtClean="0"/>
              <a:pPr/>
              <a:t>69</a:t>
            </a:fld>
            <a:endParaRPr lang="en-US" altLang="zh-TW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2293D0A-92E2-4A48-B630-47151292D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A54F680-1DB1-44DE-A578-7E68FF84C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89C4D10-F316-40A3-BC3A-115921A5E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AEE01BD-1CCE-460E-98FF-765293E83E28}" type="slidenum">
              <a:rPr lang="zh-TW" altLang="en-US" sz="1200" smtClean="0"/>
              <a:pPr/>
              <a:t>70</a:t>
            </a:fld>
            <a:endParaRPr lang="en-US" altLang="zh-TW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0D552D8-6EE5-4F0B-B956-D0E7923ED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6A9421E-1172-4AC5-B992-9E5EE6677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D27F60B-9AF1-4E82-9E5D-2CDFAB7EF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FDCC52-C8EF-4875-A0AD-680BE585F6D8}" type="slidenum">
              <a:rPr lang="zh-TW" altLang="en-US" sz="1200" smtClean="0"/>
              <a:pPr/>
              <a:t>71</a:t>
            </a:fld>
            <a:endParaRPr lang="en-US" altLang="zh-TW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6B9490A-25BE-4478-B21C-E15E4CC12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F11646E-6930-4A8C-868D-F7E2F121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31B933F-A909-4637-86B0-8F8039A01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7D09D93-CE1E-4F7E-BAF0-FFB67C2509DD}" type="slidenum">
              <a:rPr lang="zh-TW" altLang="en-US" sz="1200" smtClean="0"/>
              <a:pPr/>
              <a:t>72</a:t>
            </a:fld>
            <a:endParaRPr lang="en-US" altLang="zh-TW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C945AF-F001-4434-9F96-81554BAAB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90C327D-B416-49CF-B8BE-7647E8C79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07AC3D3-7457-465F-A937-3876FAF8F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5F8F4BC-DDFA-4FD2-8F62-C3A1A8433452}" type="slidenum">
              <a:rPr lang="zh-TW" altLang="en-US" sz="1300" smtClean="0"/>
              <a:pPr/>
              <a:t>7</a:t>
            </a:fld>
            <a:endParaRPr lang="en-US" altLang="zh-TW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05C6DB-871F-4614-B900-BEE7B5F3D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F80D901-844B-4C61-9DCF-D8A4BF478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7BF43D5-E35F-428E-8DF0-E58AA1D68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142DB71E-9926-41FD-AF9E-3C49F79F6C34}" type="slidenum">
              <a:rPr lang="zh-TW" altLang="en-US" sz="1200"/>
              <a:pPr algn="r"/>
              <a:t>73</a:t>
            </a:fld>
            <a:endParaRPr lang="en-US" altLang="zh-TW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78938BD-E2FD-4B7D-9F8D-AA861684F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A999D16-B0D0-4E46-8159-C9A5D75B0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8CAF549-1B68-4392-9313-1178BB147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E4EEA277-461A-4967-92E9-95B9B4366027}" type="slidenum">
              <a:rPr lang="zh-TW" altLang="en-US" sz="1200"/>
              <a:pPr algn="r"/>
              <a:t>74</a:t>
            </a:fld>
            <a:endParaRPr lang="en-US" altLang="zh-TW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D977CE5-51B2-4DCA-8872-F8815AD2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5E1616D-0052-4588-B3F8-BC504365B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496E6C2-228B-4F65-ACAE-FC7B848ED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1B0F6E29-77FB-4797-A5C7-A8C43BB882F1}" type="slidenum">
              <a:rPr lang="zh-TW" altLang="en-US" sz="1200"/>
              <a:pPr algn="r"/>
              <a:t>75</a:t>
            </a:fld>
            <a:endParaRPr lang="en-US" altLang="zh-TW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22FE430-39DF-44CF-BFDF-F5D2C3ABF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322614D-B7BB-4E32-A9DE-B0F00A073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2810EBF-C8BB-4F0A-86B3-183B56481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95B7DB74-9305-41B2-9D99-EEF0C9E2F52E}" type="slidenum">
              <a:rPr lang="zh-TW" altLang="en-US" sz="1200"/>
              <a:pPr algn="r"/>
              <a:t>76</a:t>
            </a:fld>
            <a:endParaRPr lang="en-US" altLang="zh-TW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3FFD0D0-2286-47ED-844C-DCB7085D4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5F15C7B-702B-4C75-818C-D8E6FB7D9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FB036BF-FAAD-4CCB-85B8-22F9F04B9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AB4816E0-7C85-4F28-A9F1-BDA5124A1255}" type="slidenum">
              <a:rPr lang="zh-TW" altLang="en-US" sz="1200"/>
              <a:pPr algn="r"/>
              <a:t>77</a:t>
            </a:fld>
            <a:endParaRPr lang="en-US" altLang="zh-TW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7F5C41-8BCF-4C2E-A711-0A9F8E083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EF7AC5D-C20C-4D87-B4B7-84C3B014D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1A5DEF3-C3ED-42AC-818D-C516379B2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4E524AC1-1DB7-405E-AB19-CB94A7FCF22D}" type="slidenum">
              <a:rPr lang="zh-TW" altLang="en-US" sz="1200"/>
              <a:pPr algn="r"/>
              <a:t>78</a:t>
            </a:fld>
            <a:endParaRPr lang="en-US" altLang="zh-TW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96EBC57-8F17-493F-9994-399EE69B7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427277B-80D2-4181-B746-9131CB9C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484796E-6764-4AB0-9619-E2F13CC10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0E6EB84B-82B5-43FD-9468-F5A0E0CEDEF5}" type="slidenum">
              <a:rPr lang="zh-TW" altLang="en-US" sz="1200"/>
              <a:pPr algn="r"/>
              <a:t>79</a:t>
            </a:fld>
            <a:endParaRPr lang="en-US" altLang="zh-TW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E93EDA0-0C8B-4B1E-BE16-77B24CCDD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84BC497-4ECF-4993-AD77-12BA6E20F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14B96D6-A2E5-4F02-84A2-6264676F8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7A083B27-A265-4C86-BF93-2CA420C4CC85}" type="slidenum">
              <a:rPr lang="zh-TW" altLang="en-US" sz="1200"/>
              <a:pPr algn="r"/>
              <a:t>80</a:t>
            </a:fld>
            <a:endParaRPr lang="en-US" altLang="zh-TW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B7BB68A-C2E7-489B-80DA-C978091D1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11BAB3C-BE9B-42F2-9BD6-D89EA4F6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A84A2CC-4A8E-428E-A3C1-8A3239372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1DDB34D0-BB94-41B4-BA79-DAD448A90772}" type="slidenum">
              <a:rPr lang="zh-TW" altLang="en-US" sz="1200"/>
              <a:pPr algn="r"/>
              <a:t>81</a:t>
            </a:fld>
            <a:endParaRPr lang="en-US" altLang="zh-TW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A2A425-3C83-47D1-A4AC-AF7BCD365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8B32393-3EAD-4B3B-A922-C2CC800CC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D248EE2-E069-4A0C-8038-03C2C9115B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4C9279B4-C00C-4C8D-ABF2-C87F76242CCD}" type="slidenum">
              <a:rPr lang="zh-TW" altLang="en-US" sz="1200"/>
              <a:pPr algn="r"/>
              <a:t>82</a:t>
            </a:fld>
            <a:endParaRPr lang="en-US" altLang="zh-TW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AACB965-ACD3-4B72-9E00-A9F174386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41FA51-0953-4816-8AB4-6CF660BF1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C95E517-C5B3-434B-BDAE-355BEE807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9B997359-C1B1-4BDA-A311-CCCAE4AE8F78}" type="slidenum">
              <a:rPr lang="zh-TW" altLang="en-US" sz="1200" smtClean="0"/>
              <a:pPr/>
              <a:t>8</a:t>
            </a:fld>
            <a:endParaRPr lang="en-US" altLang="zh-TW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A07A69-E0D3-4C8D-B4B0-1F5E636A6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3E7324F-2C07-4349-A71D-FD392710D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4497CE0-52A2-4039-9980-55A6EF896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2F98369-EDEE-4A47-8579-EB953D163F20}" type="slidenum">
              <a:rPr lang="zh-TW" altLang="en-US" sz="1200" smtClean="0"/>
              <a:pPr/>
              <a:t>83</a:t>
            </a:fld>
            <a:endParaRPr lang="en-US" altLang="zh-TW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25C6AA4-037B-428C-85DF-F6115A1AF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099BEF5-9936-498C-BAA6-0B76AC0F9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CC0BA7-3F05-4848-AF9D-B97A53113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DA2D426-6E2A-4217-B24C-121F431D30A8}" type="slidenum">
              <a:rPr lang="zh-TW" altLang="en-US" sz="1200" smtClean="0"/>
              <a:pPr/>
              <a:t>84</a:t>
            </a:fld>
            <a:endParaRPr lang="en-US" altLang="zh-TW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54A9266-3C28-42DB-AF56-82B92446B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5DB2767-2B01-4F71-9A24-D0BB7983E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0988C7D-FF92-47A4-98A6-7C7BD7276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E27E2FE-AA64-4DDE-AE74-E276E3E58FFF}" type="slidenum">
              <a:rPr lang="zh-TW" altLang="en-US" sz="1200" smtClean="0"/>
              <a:pPr/>
              <a:t>85</a:t>
            </a:fld>
            <a:endParaRPr lang="en-US" altLang="zh-TW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9E9C8E-860F-46BE-9FA6-BB992879D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0746771-193C-4335-BC12-6C092E059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99122B1-93DA-4232-9D6E-57142F44C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 defTabSz="8969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defTabSz="896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507CD4E-7DD2-44C6-9672-27A5886D8A5B}" type="slidenum">
              <a:rPr lang="zh-TW" altLang="en-US" sz="1200"/>
              <a:pPr/>
              <a:t>87</a:t>
            </a:fld>
            <a:endParaRPr lang="en-US" altLang="zh-TW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8096068-8D32-4F72-A64F-97031E5E9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D72095-8712-4587-91F4-968487423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1950B41-F92E-47D4-AC2C-0A2C1CEE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AA07132-9EE7-4882-880D-D308417F2FDD}" type="slidenum">
              <a:rPr lang="zh-TW" altLang="en-US" sz="1200" smtClean="0"/>
              <a:pPr/>
              <a:t>90</a:t>
            </a:fld>
            <a:endParaRPr lang="en-US" altLang="zh-TW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1DA0D5E-3DE1-40B1-BCFF-C71FD00E6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CED8121-846F-4148-8962-5401AD1B4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4CED358-4E3C-4574-BD51-6B3E9ED1A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F9DED2F-9469-429F-B2EE-2756A5ED45EB}" type="slidenum">
              <a:rPr lang="zh-TW" altLang="en-US" sz="1200" smtClean="0"/>
              <a:pPr/>
              <a:t>91</a:t>
            </a:fld>
            <a:endParaRPr lang="en-US" altLang="zh-TW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FB3C877-2EA6-4F53-89D3-C9A7D892A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B3788ED-E867-4909-B6E0-B7B38D70C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FBBD30-666A-4EC2-BD9B-22AE3D049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89DF1CC-5045-4776-B9AD-0B5ABC67E948}" type="slidenum">
              <a:rPr lang="zh-TW" altLang="en-US" sz="1200" smtClean="0"/>
              <a:pPr/>
              <a:t>92</a:t>
            </a:fld>
            <a:endParaRPr lang="en-US" altLang="zh-TW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8BD869E-51E6-44F4-90A7-6257529B6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8E8AF0B-42B1-444A-9CC4-61D95252C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BDDB96D-AA8C-4811-AD57-0E56CF6A3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57AA882-9FDF-4450-811E-ECABFB60D2AA}" type="slidenum">
              <a:rPr lang="zh-TW" altLang="en-US" sz="1200" smtClean="0"/>
              <a:pPr/>
              <a:t>93</a:t>
            </a:fld>
            <a:endParaRPr lang="en-US" altLang="zh-TW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29D42CC-1776-4BEE-8CA9-F0C1609C9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E7D93DD-9744-469F-9744-ABC514090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DAF2FAB-D5EF-439B-B509-3F5588F08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AB35759-AD78-48B1-9AA9-2EF26C364C72}" type="slidenum">
              <a:rPr lang="zh-TW" altLang="en-US" sz="1200" smtClean="0"/>
              <a:pPr/>
              <a:t>94</a:t>
            </a:fld>
            <a:endParaRPr lang="en-US" altLang="zh-TW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D79C1B-A6E1-4667-BC05-C40125935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B1629B4-1268-4B74-938B-E9FBB0F99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EA24CFD-44E4-46B5-90AE-6E75F6CF9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4ED2608-A954-41BD-927E-624899403B3D}" type="slidenum">
              <a:rPr lang="zh-TW" altLang="en-US" sz="1200" smtClean="0"/>
              <a:pPr/>
              <a:t>95</a:t>
            </a:fld>
            <a:endParaRPr lang="en-US" altLang="zh-TW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F94A1C9-6A1A-4926-A41F-32D2F2C0A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ADCE985-1599-495C-8AC4-5E1771DCC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9F3BC45-4FEB-4FFF-B0F0-417FE55F3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2D31F87-AB2B-4A61-937A-8D3616D8ED2E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7F8EDB7-9523-4A93-A3F9-4CFEA1D23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325942-EBDB-4B11-AD83-F4E6B707E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46F8EEB-5A5F-48D1-8E4E-9E976FCEB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F80A283-5A79-48F4-A056-C12E8125D345}" type="slidenum">
              <a:rPr lang="zh-TW" altLang="en-US" sz="1200" smtClean="0"/>
              <a:pPr/>
              <a:t>96</a:t>
            </a:fld>
            <a:endParaRPr lang="en-US" altLang="zh-TW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28D707E-B15E-4D49-94E3-E1248485F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01AF321-C5B1-4638-914D-7647FD6B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1B6ADF1-3B9A-4666-982C-88395323A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6C561F9-4874-435E-A4D6-4635C0043B6C}" type="slidenum">
              <a:rPr lang="zh-TW" altLang="en-US" sz="1300" smtClean="0"/>
              <a:pPr/>
              <a:t>10</a:t>
            </a:fld>
            <a:endParaRPr lang="en-US" altLang="zh-TW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F561B66-6795-4D11-8010-4C8990E13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9FE5C72-734D-45B0-AD82-12950F75C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>
            <a:extLst>
              <a:ext uri="{FF2B5EF4-FFF2-40B4-BE49-F238E27FC236}">
                <a16:creationId xmlns:a16="http://schemas.microsoft.com/office/drawing/2014/main" id="{DB5971E9-E4E4-4378-A1EC-E7ECCCCDB7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093200" cy="6856413"/>
            <a:chOff x="0" y="0"/>
            <a:chExt cx="5728" cy="4319"/>
          </a:xfrm>
        </p:grpSpPr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65129657-A2AF-4943-9C72-8A8FDE1775E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2" y="1947"/>
              <a:ext cx="4766" cy="119"/>
              <a:chOff x="993" y="1028"/>
              <a:chExt cx="4766" cy="119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769E0CA0-A1E6-43D4-9738-8B34F63204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06C0C9C8-4591-42A4-B12C-1ADFE7989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516F54B-BC4B-4C42-BD1A-DE3456328C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AE57954-56B9-4A62-9EB7-E5A4C4A067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1353DEF7-62FF-4E6E-9BB6-B0A0A8CA05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56F1174D-4AC3-46F8-9AD6-A7DBFE188C3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993" y="1028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82ECE518-00C1-4F35-A833-3681F42475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928" cy="4319"/>
              <a:chOff x="0" y="0"/>
              <a:chExt cx="928" cy="4319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DCB63EB7-E0BC-4722-BDAA-9BA0BB7EEA8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8" name="Group 22">
                <a:extLst>
                  <a:ext uri="{FF2B5EF4-FFF2-40B4-BE49-F238E27FC236}">
                    <a16:creationId xmlns:a16="http://schemas.microsoft.com/office/drawing/2014/main" id="{AFCC2C8D-42D8-477E-871D-65FC9496E96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41"/>
                <a:ext cx="928" cy="4035"/>
                <a:chOff x="0" y="41"/>
                <a:chExt cx="928" cy="4035"/>
              </a:xfrm>
            </p:grpSpPr>
            <p:pic>
              <p:nvPicPr>
                <p:cNvPr id="9" name="Picture 5">
                  <a:extLst>
                    <a:ext uri="{FF2B5EF4-FFF2-40B4-BE49-F238E27FC236}">
                      <a16:creationId xmlns:a16="http://schemas.microsoft.com/office/drawing/2014/main" id="{6E5F3966-3CDB-4577-B715-C1D83754ECA8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ltGray">
                <a:xfrm>
                  <a:off x="0" y="1014"/>
                  <a:ext cx="920" cy="9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399915CA-7A67-46D2-8DCC-3D28EFA63D1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8" y="41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58D484A8-091F-44D1-AF07-8ADE0B8A117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" y="2087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85A71CF0-6D18-4EED-B823-4595C3D6E67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" y="3160"/>
                  <a:ext cx="890" cy="916"/>
                </a:xfrm>
                <a:custGeom>
                  <a:avLst/>
                  <a:gdLst>
                    <a:gd name="T0" fmla="*/ 307 w 890"/>
                    <a:gd name="T1" fmla="*/ 292 h 916"/>
                    <a:gd name="T2" fmla="*/ 307 w 890"/>
                    <a:gd name="T3" fmla="*/ 234 h 916"/>
                    <a:gd name="T4" fmla="*/ 261 w 890"/>
                    <a:gd name="T5" fmla="*/ 159 h 916"/>
                    <a:gd name="T6" fmla="*/ 247 w 890"/>
                    <a:gd name="T7" fmla="*/ 91 h 916"/>
                    <a:gd name="T8" fmla="*/ 225 w 890"/>
                    <a:gd name="T9" fmla="*/ 24 h 916"/>
                    <a:gd name="T10" fmla="*/ 259 w 890"/>
                    <a:gd name="T11" fmla="*/ 21 h 916"/>
                    <a:gd name="T12" fmla="*/ 298 w 890"/>
                    <a:gd name="T13" fmla="*/ 82 h 916"/>
                    <a:gd name="T14" fmla="*/ 322 w 890"/>
                    <a:gd name="T15" fmla="*/ 118 h 916"/>
                    <a:gd name="T16" fmla="*/ 358 w 890"/>
                    <a:gd name="T17" fmla="*/ 180 h 916"/>
                    <a:gd name="T18" fmla="*/ 406 w 890"/>
                    <a:gd name="T19" fmla="*/ 240 h 916"/>
                    <a:gd name="T20" fmla="*/ 505 w 890"/>
                    <a:gd name="T21" fmla="*/ 184 h 916"/>
                    <a:gd name="T22" fmla="*/ 514 w 890"/>
                    <a:gd name="T23" fmla="*/ 118 h 916"/>
                    <a:gd name="T24" fmla="*/ 552 w 890"/>
                    <a:gd name="T25" fmla="*/ 69 h 916"/>
                    <a:gd name="T26" fmla="*/ 589 w 890"/>
                    <a:gd name="T27" fmla="*/ 13 h 916"/>
                    <a:gd name="T28" fmla="*/ 615 w 890"/>
                    <a:gd name="T29" fmla="*/ 16 h 916"/>
                    <a:gd name="T30" fmla="*/ 600 w 890"/>
                    <a:gd name="T31" fmla="*/ 49 h 916"/>
                    <a:gd name="T32" fmla="*/ 592 w 890"/>
                    <a:gd name="T33" fmla="*/ 124 h 916"/>
                    <a:gd name="T34" fmla="*/ 574 w 890"/>
                    <a:gd name="T35" fmla="*/ 186 h 916"/>
                    <a:gd name="T36" fmla="*/ 568 w 890"/>
                    <a:gd name="T37" fmla="*/ 282 h 916"/>
                    <a:gd name="T38" fmla="*/ 645 w 890"/>
                    <a:gd name="T39" fmla="*/ 325 h 916"/>
                    <a:gd name="T40" fmla="*/ 720 w 890"/>
                    <a:gd name="T41" fmla="*/ 277 h 916"/>
                    <a:gd name="T42" fmla="*/ 816 w 890"/>
                    <a:gd name="T43" fmla="*/ 253 h 916"/>
                    <a:gd name="T44" fmla="*/ 861 w 890"/>
                    <a:gd name="T45" fmla="*/ 279 h 916"/>
                    <a:gd name="T46" fmla="*/ 796 w 890"/>
                    <a:gd name="T47" fmla="*/ 324 h 916"/>
                    <a:gd name="T48" fmla="*/ 735 w 890"/>
                    <a:gd name="T49" fmla="*/ 352 h 916"/>
                    <a:gd name="T50" fmla="*/ 669 w 890"/>
                    <a:gd name="T51" fmla="*/ 409 h 916"/>
                    <a:gd name="T52" fmla="*/ 673 w 890"/>
                    <a:gd name="T53" fmla="*/ 510 h 916"/>
                    <a:gd name="T54" fmla="*/ 751 w 890"/>
                    <a:gd name="T55" fmla="*/ 535 h 916"/>
                    <a:gd name="T56" fmla="*/ 819 w 890"/>
                    <a:gd name="T57" fmla="*/ 577 h 916"/>
                    <a:gd name="T58" fmla="*/ 874 w 890"/>
                    <a:gd name="T59" fmla="*/ 606 h 916"/>
                    <a:gd name="T60" fmla="*/ 867 w 890"/>
                    <a:gd name="T61" fmla="*/ 637 h 916"/>
                    <a:gd name="T62" fmla="*/ 807 w 890"/>
                    <a:gd name="T63" fmla="*/ 618 h 916"/>
                    <a:gd name="T64" fmla="*/ 736 w 890"/>
                    <a:gd name="T65" fmla="*/ 592 h 916"/>
                    <a:gd name="T66" fmla="*/ 615 w 890"/>
                    <a:gd name="T67" fmla="*/ 588 h 916"/>
                    <a:gd name="T68" fmla="*/ 576 w 890"/>
                    <a:gd name="T69" fmla="*/ 628 h 916"/>
                    <a:gd name="T70" fmla="*/ 618 w 890"/>
                    <a:gd name="T71" fmla="*/ 723 h 916"/>
                    <a:gd name="T72" fmla="*/ 640 w 890"/>
                    <a:gd name="T73" fmla="*/ 807 h 916"/>
                    <a:gd name="T74" fmla="*/ 664 w 890"/>
                    <a:gd name="T75" fmla="*/ 889 h 916"/>
                    <a:gd name="T76" fmla="*/ 624 w 890"/>
                    <a:gd name="T77" fmla="*/ 870 h 916"/>
                    <a:gd name="T78" fmla="*/ 568 w 890"/>
                    <a:gd name="T79" fmla="*/ 789 h 916"/>
                    <a:gd name="T80" fmla="*/ 513 w 890"/>
                    <a:gd name="T81" fmla="*/ 708 h 916"/>
                    <a:gd name="T82" fmla="*/ 390 w 890"/>
                    <a:gd name="T83" fmla="*/ 730 h 916"/>
                    <a:gd name="T84" fmla="*/ 339 w 890"/>
                    <a:gd name="T85" fmla="*/ 838 h 916"/>
                    <a:gd name="T86" fmla="*/ 285 w 890"/>
                    <a:gd name="T87" fmla="*/ 915 h 916"/>
                    <a:gd name="T88" fmla="*/ 276 w 890"/>
                    <a:gd name="T89" fmla="*/ 867 h 916"/>
                    <a:gd name="T90" fmla="*/ 298 w 890"/>
                    <a:gd name="T91" fmla="*/ 766 h 916"/>
                    <a:gd name="T92" fmla="*/ 324 w 890"/>
                    <a:gd name="T93" fmla="*/ 664 h 916"/>
                    <a:gd name="T94" fmla="*/ 283 w 890"/>
                    <a:gd name="T95" fmla="*/ 583 h 916"/>
                    <a:gd name="T96" fmla="*/ 201 w 890"/>
                    <a:gd name="T97" fmla="*/ 619 h 916"/>
                    <a:gd name="T98" fmla="*/ 88 w 890"/>
                    <a:gd name="T99" fmla="*/ 655 h 916"/>
                    <a:gd name="T100" fmla="*/ 16 w 890"/>
                    <a:gd name="T101" fmla="*/ 655 h 916"/>
                    <a:gd name="T102" fmla="*/ 94 w 890"/>
                    <a:gd name="T103" fmla="*/ 606 h 916"/>
                    <a:gd name="T104" fmla="*/ 162 w 890"/>
                    <a:gd name="T105" fmla="*/ 567 h 916"/>
                    <a:gd name="T106" fmla="*/ 247 w 890"/>
                    <a:gd name="T107" fmla="*/ 504 h 916"/>
                    <a:gd name="T108" fmla="*/ 190 w 890"/>
                    <a:gd name="T109" fmla="*/ 390 h 916"/>
                    <a:gd name="T110" fmla="*/ 81 w 890"/>
                    <a:gd name="T111" fmla="*/ 355 h 916"/>
                    <a:gd name="T112" fmla="*/ 3 w 890"/>
                    <a:gd name="T113" fmla="*/ 307 h 916"/>
                    <a:gd name="T114" fmla="*/ 39 w 890"/>
                    <a:gd name="T115" fmla="*/ 286 h 916"/>
                    <a:gd name="T116" fmla="*/ 115 w 890"/>
                    <a:gd name="T117" fmla="*/ 306 h 916"/>
                    <a:gd name="T118" fmla="*/ 226 w 890"/>
                    <a:gd name="T119" fmla="*/ 327 h 9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" name="AutoShape 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C4A4C08-53F7-438F-B4B7-E71F35ABA1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AD4E91-47C1-4B98-9B14-EA40849EC0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1" name="AutoShape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9021635-0D4B-4074-A755-9318AFD15F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2" name="AutoShape 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58D4743-2540-4CE0-BE6A-3C41A10607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652588" y="1806575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708BDA1D-27C8-476E-8961-1289D65EB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350000"/>
            <a:ext cx="20574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5F03E396-E621-4755-8227-BA1BFDD38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43313" y="6350000"/>
            <a:ext cx="4052887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9F92CD8E-266C-4281-B47F-229A6B763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350000"/>
            <a:ext cx="1266825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ACF17FCF-231D-4172-B930-350CB2A8C5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7973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35FEBAA-53DF-4B9F-BA3A-5256F725E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5CC4404-24AF-4984-8466-B6019A3BD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F45939E4-D7E0-44B0-A04A-82A834CE8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A11A6-7271-4B3C-981D-F321BB0AEC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6657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065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9550" y="304800"/>
            <a:ext cx="5567363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BD60BDA-280A-4564-9458-992595BBC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9A6F82F-FF20-49AA-953C-B64EFD1AF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979F4EE5-5FDA-40E8-A0CC-14A2AE32F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4F5D-65B9-4693-ACAE-59F042F459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106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763" y="304800"/>
            <a:ext cx="75644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79550" y="1981200"/>
            <a:ext cx="762635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C8D49C6-CFB8-4431-A3DA-78A15CAD8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CD1351A-67B8-4AD9-8687-4B05E8A91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E1AE29A2-197F-41B7-B682-CDE7E4F6D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858B-4A63-4146-848A-CE6C9CE72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1515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EE00C81-855D-4919-AB88-B7606061F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6811073-AB24-4BA5-89D9-B8C5E56CC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37825F7-7676-4509-A9A8-43E679CC4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747D0-2C90-4341-AE57-BF487C24B2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2538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CBB7A5E-D20E-4587-B6EE-2470DC617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4522619-2339-4AA5-AD58-3334A6840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E18AEE6-7682-45C2-A108-A795EF234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A13DA-DFCF-4095-9ECC-533749CCBA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0566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9550" y="1981200"/>
            <a:ext cx="3736975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925" y="1981200"/>
            <a:ext cx="3736975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2EC5383-982B-4CE5-B12B-B00F77A85E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D75FAA3-1745-46DD-8150-EB108CA77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428C451-17AC-45A5-A18B-5005DFA61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1A36-87E8-433E-BF8A-EB932F410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4594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4DE619B-E1C3-48BE-B8D9-BA4EFDEE5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0F04729B-F348-42A5-B903-7A40F6CBA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C45C1B34-5F8D-4DA8-8E4A-E38CA4FEF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0EE-3C27-4C2D-BBDB-F7DAD7828B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377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A9595406-9420-4DDD-961E-8FC31A66C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B102324-CD9A-4EAC-BA4D-A278DA3C7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347BA99-0CDB-45A0-816F-5313F5D64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504D-6780-4063-AAD0-AE19FBDEA2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2263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E5989EBE-40CD-4075-82D3-95ED4C43A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7F65F77-E709-4F22-9B6B-C79D1E8AE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053D4170-3FBB-4D62-8292-0B4643E4F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3ECFB-470B-4482-A1B9-5C3C3A3FC0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04835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9E8DC0C-B03D-44DB-80B1-5711B8BD0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E35AF513-C738-436F-89AE-FA97315D7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3E276BAF-3A0D-49E1-88A9-C889DDD06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8C050-C02E-4DFE-8D8A-D307DA790D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83437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D286001-C8A6-4339-906B-037347736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4B55427-DC09-4AD9-8872-FC08D6611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1C58354-9682-49DB-AF3C-76D672B24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53D4-2983-41F1-9549-E990134614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8387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>
            <a:extLst>
              <a:ext uri="{FF2B5EF4-FFF2-40B4-BE49-F238E27FC236}">
                <a16:creationId xmlns:a16="http://schemas.microsoft.com/office/drawing/2014/main" id="{26D25E47-AF9D-478E-94E6-39085710CBE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36" name="Group 1024">
              <a:extLst>
                <a:ext uri="{FF2B5EF4-FFF2-40B4-BE49-F238E27FC236}">
                  <a16:creationId xmlns:a16="http://schemas.microsoft.com/office/drawing/2014/main" id="{6E81C074-2BA6-416B-A55D-641AAD83F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360CB8AC-B94A-45DA-AFF4-174D3628FD1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pic>
            <p:nvPicPr>
              <p:cNvPr id="1045" name="Picture 3">
                <a:extLst>
                  <a:ext uri="{FF2B5EF4-FFF2-40B4-BE49-F238E27FC236}">
                    <a16:creationId xmlns:a16="http://schemas.microsoft.com/office/drawing/2014/main" id="{F98484E2-416A-4B6A-89CC-C09FBF6DFA9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6" name="Freeform 4">
                <a:extLst>
                  <a:ext uri="{FF2B5EF4-FFF2-40B4-BE49-F238E27FC236}">
                    <a16:creationId xmlns:a16="http://schemas.microsoft.com/office/drawing/2014/main" id="{3A1D8874-028C-4CEF-A8AE-9BFEA76C9BE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5">
                <a:extLst>
                  <a:ext uri="{FF2B5EF4-FFF2-40B4-BE49-F238E27FC236}">
                    <a16:creationId xmlns:a16="http://schemas.microsoft.com/office/drawing/2014/main" id="{CC4FEE4D-2EBD-47CC-B458-B1E4E18D515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6">
                <a:extLst>
                  <a:ext uri="{FF2B5EF4-FFF2-40B4-BE49-F238E27FC236}">
                    <a16:creationId xmlns:a16="http://schemas.microsoft.com/office/drawing/2014/main" id="{B40BF9AD-9DF7-461B-A0F3-6064174EB48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" name="Group 1025">
              <a:extLst>
                <a:ext uri="{FF2B5EF4-FFF2-40B4-BE49-F238E27FC236}">
                  <a16:creationId xmlns:a16="http://schemas.microsoft.com/office/drawing/2014/main" id="{76994185-E5AA-4E83-9212-6203D4AE7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993" y="1028"/>
              <a:chExt cx="4766" cy="119"/>
            </a:xfrm>
          </p:grpSpPr>
          <p:sp>
            <p:nvSpPr>
              <p:cNvPr id="1038" name="Rectangle 8">
                <a:extLst>
                  <a:ext uri="{FF2B5EF4-FFF2-40B4-BE49-F238E27FC236}">
                    <a16:creationId xmlns:a16="http://schemas.microsoft.com/office/drawing/2014/main" id="{F7C28943-CE46-4467-B6FC-C25666483DB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algn="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39" name="Line 9">
                <a:extLst>
                  <a:ext uri="{FF2B5EF4-FFF2-40B4-BE49-F238E27FC236}">
                    <a16:creationId xmlns:a16="http://schemas.microsoft.com/office/drawing/2014/main" id="{1FB05842-E6CA-4969-BBAD-DA5163F1586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10">
                <a:extLst>
                  <a:ext uri="{FF2B5EF4-FFF2-40B4-BE49-F238E27FC236}">
                    <a16:creationId xmlns:a16="http://schemas.microsoft.com/office/drawing/2014/main" id="{E2514FD3-44FE-460B-9C6F-782BD9953E6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11">
                <a:extLst>
                  <a:ext uri="{FF2B5EF4-FFF2-40B4-BE49-F238E27FC236}">
                    <a16:creationId xmlns:a16="http://schemas.microsoft.com/office/drawing/2014/main" id="{2A5104DD-2201-4A53-8596-420C5C7B7C4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2">
                <a:extLst>
                  <a:ext uri="{FF2B5EF4-FFF2-40B4-BE49-F238E27FC236}">
                    <a16:creationId xmlns:a16="http://schemas.microsoft.com/office/drawing/2014/main" id="{A1BE7C24-E5C8-4339-817F-E5E6C6B5D89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B8DD07DA-BEFC-4BB8-87E9-ABA218425C2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93" y="1028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16">
            <a:extLst>
              <a:ext uri="{FF2B5EF4-FFF2-40B4-BE49-F238E27FC236}">
                <a16:creationId xmlns:a16="http://schemas.microsoft.com/office/drawing/2014/main" id="{68224705-87DE-4031-8DA1-E67B7F9E0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8763" y="304800"/>
            <a:ext cx="7564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2D044FDA-7963-433A-93D2-125D9B508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9550" y="1981200"/>
            <a:ext cx="7626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87B2771-ECAD-4DDA-9385-3420A8FB36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81138" y="6248400"/>
            <a:ext cx="210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2019 2a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ADC3AF45-79E8-41CC-96DF-D8F5C80FBC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945DD882-A6B0-4EA1-8069-F5F54B29AF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ADB670-17B3-41B2-B8A8-81FB415276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AutoShape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CD5976-EE69-41B0-BF71-37879BA50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AutoShap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09E2E7E-6458-4560-8C5C-B5E0E0BCA3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AutoShape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FCC125C-71D4-4D26-A5E8-BC01662E0B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AutoShape 2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BB112B9-F917-4DEB-AD14-4F86511606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¬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Math.html#sqrt(double)" TargetMode="External"/><Relationship Id="rId2" Type="http://schemas.openxmlformats.org/officeDocument/2006/relationships/hyperlink" Target="http://docs.oracle.com/javase/7/docs/api/java/lang/Math.html#pow(double,%20double)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4EA8F3AB-21EB-4168-B021-25FA5DE248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Mobile Computing &amp; </a:t>
            </a:r>
            <a:br>
              <a:rPr lang="en-US" altLang="zh-TW" sz="4000" dirty="0"/>
            </a:br>
            <a:r>
              <a:rPr lang="en-US" altLang="zh-TW" sz="4000" dirty="0"/>
              <a:t>Application Development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5A254A25-A5F7-4B17-B5A0-AC1F3BCA32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Java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B4F959EC-E013-40A0-A63F-55F19A9F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BB7F9F9F-FD09-4FCE-AD08-8BB74879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57775F-FD89-4615-B82B-0A093FBE4A1C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499CC4F7-5BA0-405D-AE8B-E22281EF9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Assignment Statement/ Expression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513B2C05-7CF4-4317-9FFE-511CD0985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store a value into a data storage on the left-hand-side.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e.g.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int temperature, oldWeight, newWeight;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double GPA;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temperature = 24;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oldWeight = 110;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newWeight = oldWeight – 5;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GPA = 4.0;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</a:rPr>
              <a:t>GPA = 3;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6DDBB31B-5EB2-4C0A-A653-E881C801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1B4438E4-7C22-4419-B5A2-CE9412C9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B611B6-D7CC-4D06-99D3-4B33426E223F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E48E053C-57E7-47DE-8757-4402D57C9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Default Type of Floating-point </a:t>
            </a:r>
            <a:br>
              <a:rPr lang="en-US" altLang="zh-TW" sz="3600"/>
            </a:br>
            <a:r>
              <a:rPr lang="en-US" altLang="zh-TW" sz="3600"/>
              <a:t>Number Literals</a:t>
            </a:r>
            <a:endParaRPr lang="en-GB" altLang="en-US" sz="3600"/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0B20F015-03A6-4D7F-92ED-56656A3FB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Floating-point Number literals are considered to be of type </a:t>
            </a:r>
            <a:r>
              <a:rPr lang="en-US" altLang="zh-TW" sz="2000" b="1">
                <a:latin typeface="Courier New" panose="02070309020205020404" pitchFamily="49" charset="0"/>
              </a:rPr>
              <a:t>double</a:t>
            </a:r>
            <a:r>
              <a:rPr lang="en-US" altLang="zh-TW" sz="2400"/>
              <a:t> by </a:t>
            </a:r>
            <a:r>
              <a:rPr lang="en-US" altLang="zh-TW" sz="2400" i="1"/>
              <a:t>default</a:t>
            </a:r>
            <a:r>
              <a:rPr lang="en-US" altLang="zh-TW" sz="2400"/>
              <a:t>.</a:t>
            </a:r>
            <a:endParaRPr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double d1 = 3.14159;			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double d2 = 3e8;			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double d3 = -0.27e-5;		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float  f1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3.14159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;			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// not ok</a:t>
            </a:r>
            <a:endParaRPr lang="en-US" altLang="zh-TW" sz="1800" b="1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Adding a suffix </a:t>
            </a:r>
            <a:r>
              <a:rPr lang="en-US" altLang="zh-TW" sz="2400">
                <a:solidFill>
                  <a:srgbClr val="FF3300"/>
                </a:solidFill>
              </a:rPr>
              <a:t>F/ f</a:t>
            </a:r>
            <a:r>
              <a:rPr lang="en-US" altLang="zh-TW" sz="2400"/>
              <a:t> to the number changes this default: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float  f2 = 3.14159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;		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float  f3 = -0.27e-5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;		// ok</a:t>
            </a:r>
            <a:endParaRPr lang="en-US" altLang="zh-TW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D2FE283B-00A5-4E43-A82A-FBF5361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1B5C1D8-B542-4D42-86D6-132B4A5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841C1-3D10-4226-A1D1-C383619C49B0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5BD2198-D6B9-4E4F-B17D-62C2D5BA9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Type Casting</a:t>
            </a:r>
            <a:endParaRPr lang="en-GB" altLang="en-US"/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E3E68D59-7081-49BC-A8F5-98D3209FD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We can also apply </a:t>
            </a:r>
            <a:r>
              <a:rPr lang="en-US" altLang="zh-TW" sz="2400" b="1" i="1">
                <a:solidFill>
                  <a:srgbClr val="CC3399"/>
                </a:solidFill>
              </a:rPr>
              <a:t>type casting</a:t>
            </a:r>
            <a:r>
              <a:rPr lang="en-US" altLang="zh-TW" sz="240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float f3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(float)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3.14159;	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float f4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(float)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d1;		// ok</a:t>
            </a:r>
            <a:endParaRPr lang="en-US" altLang="zh-TW" sz="1800"/>
          </a:p>
          <a:p>
            <a:pPr eaLnBrk="1" hangingPunct="1">
              <a:lnSpc>
                <a:spcPct val="90000"/>
              </a:lnSpc>
            </a:pPr>
            <a:endParaRPr lang="en-GB" altLang="zh-TW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 case of </a:t>
            </a:r>
            <a:r>
              <a:rPr lang="en-GB" altLang="en-US" sz="2400" i="1"/>
              <a:t>real to integer</a:t>
            </a:r>
            <a:r>
              <a:rPr lang="en-GB" altLang="en-US" sz="2400"/>
              <a:t> type casts, any fractional part is discarded, and results in the integral part</a:t>
            </a:r>
            <a:r>
              <a:rPr lang="en-GB" altLang="zh-TW" sz="2400"/>
              <a:t> (</a:t>
            </a:r>
            <a:r>
              <a:rPr lang="en-GB" altLang="zh-TW" sz="2400" b="1" i="1">
                <a:solidFill>
                  <a:srgbClr val="CC3399"/>
                </a:solidFill>
              </a:rPr>
              <a:t>truncation</a:t>
            </a:r>
            <a:r>
              <a:rPr lang="en-GB" altLang="zh-TW" sz="2400"/>
              <a:t>)</a:t>
            </a:r>
            <a:r>
              <a:rPr lang="en-GB" altLang="en-US" sz="240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(int)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.3		gives 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(int)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.8		gives 6</a:t>
            </a:r>
          </a:p>
          <a:p>
            <a:pPr eaLnBrk="1" hangingPunct="1">
              <a:lnSpc>
                <a:spcPct val="90000"/>
              </a:lnSpc>
            </a:pPr>
            <a:endParaRPr lang="en-GB" altLang="zh-TW" sz="2400"/>
          </a:p>
          <a:p>
            <a:pPr eaLnBrk="1" hangingPunct="1">
              <a:lnSpc>
                <a:spcPct val="90000"/>
              </a:lnSpc>
            </a:pPr>
            <a:r>
              <a:rPr lang="en-GB" altLang="zh-TW" sz="2400"/>
              <a:t>Syntax of type casting (explicit type conversion):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zh-TW" sz="1800" b="1">
                <a:solidFill>
                  <a:srgbClr val="CC3399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800" b="1" i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&lt;type_name&gt;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800" b="1">
                <a:solidFill>
                  <a:srgbClr val="CC3399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some_value</a:t>
            </a:r>
            <a:endParaRPr lang="en-US" altLang="zh-TW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0B4860F1-9534-4946-B63F-FBCB7F3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5F7A6029-060B-40B3-B129-5F45FAFE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D0C67-16C1-4E7A-B48D-EA38A0F9AF6B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BC793290-BF5D-4616-B375-899787AA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16113"/>
            <a:ext cx="7272338" cy="865187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7E14E9F7-9F0D-432E-B482-E554AB41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7272338" cy="1871662"/>
          </a:xfrm>
          <a:prstGeom prst="rect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id="{D2583C0F-FE52-4C5C-82D1-4CE3B66FB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Type Casting Examples</a:t>
            </a: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B27C16F6-AB4A-4961-B7E4-0899747DD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double UV_measurement = 6.754;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int    UV_level      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(int)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UV_measurement;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short  avg_height;</a:t>
            </a:r>
            <a:endParaRPr lang="en-US" altLang="zh-TW" sz="1800" b="1">
              <a:solidFill>
                <a:srgbClr val="FF33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avg_height =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(short)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zh-TW" sz="1800" b="1" u="sng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zh-TW" sz="1800" b="1" u="sng">
                <a:latin typeface="Courier New" panose="02070309020205020404" pitchFamily="49" charset="0"/>
                <a:sym typeface="Wingdings" panose="05000000000000000000" pitchFamily="2" charset="2"/>
              </a:rPr>
              <a:t> (178.2 + 192.7 + 180.1) / 3 </a:t>
            </a:r>
            <a:r>
              <a:rPr lang="en-US" altLang="zh-TW" sz="1800" b="1" u="sng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// type-casting has higher precedence than division!</a:t>
            </a:r>
            <a:endParaRPr lang="en-US" altLang="zh-TW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Benz   peter    = new Benz();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Car    michael  = (Car) peter;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// type-casting also works on class type objects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 // peter keeps a Benz object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 // we can "down-convert" it and consider it a Car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36CC764F-B32E-4EF2-AF3E-AA5E0B5B4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365625"/>
            <a:ext cx="25257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Advanced example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64A582FD-D5D2-4345-B986-1A785894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394831A9-B95D-41B3-9B53-155FEC19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3B9903-6975-4589-8756-E1727284163E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813540E9-9BBA-4FC3-8D74-42DB572A7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Type Casting Issues</a:t>
            </a:r>
            <a:endParaRPr lang="en-GB" altLang="en-US" dirty="0"/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0D98E372-47D9-4297-B326-5091059E7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Integer-to-integer type casts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altLang="en-US" sz="2400" dirty="0"/>
              <a:t>	Always ok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GB" altLang="en-US" sz="2400" dirty="0"/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altLang="en-US" sz="2400" dirty="0"/>
              <a:t>	May not…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Overflow may occur, causing errors.</a:t>
            </a:r>
          </a:p>
          <a:p>
            <a:pPr eaLnBrk="1" hangingPunct="1">
              <a:lnSpc>
                <a:spcPct val="80000"/>
              </a:lnSpc>
            </a:pPr>
            <a:endParaRPr lang="en-GB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800" dirty="0"/>
              <a:t>Real-to-real type casts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altLang="zh-TW" sz="2400" dirty="0">
                <a:sym typeface="Wingdings" panose="05000000000000000000" pitchFamily="2" charset="2"/>
              </a:rPr>
              <a:t> 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Note that real numbers are often inexact.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zh-TW" sz="1800" dirty="0"/>
              <a:t>You will find that </a:t>
            </a:r>
            <a:r>
              <a:rPr lang="en-GB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0.7 * 0.7 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GB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 0.49</a:t>
            </a:r>
            <a:r>
              <a:rPr lang="en-GB" altLang="zh-TW" sz="1800" dirty="0"/>
              <a:t> and</a:t>
            </a:r>
            <a:br>
              <a:rPr lang="en-GB" altLang="zh-TW" sz="1800" dirty="0"/>
            </a:br>
            <a:r>
              <a:rPr lang="en-GB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(double) 3.123F</a:t>
            </a:r>
            <a:r>
              <a:rPr lang="en-GB" altLang="zh-TW" sz="1800" b="1" dirty="0">
                <a:latin typeface="Courier New" panose="02070309020205020404" pitchFamily="49" charset="0"/>
              </a:rPr>
              <a:t> gives 3.122999906539917</a:t>
            </a:r>
            <a:endParaRPr lang="en-GB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Always check the accuracy you needed.</a:t>
            </a:r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9D0A6E82-7385-42C4-9B86-F74FBA5D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668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300" b="1">
                <a:solidFill>
                  <a:srgbClr val="FF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?</a:t>
            </a:r>
            <a:endParaRPr lang="en-GB" altLang="en-US" sz="10300" b="1">
              <a:solidFill>
                <a:srgbClr val="FF3300"/>
              </a:solidFill>
              <a:latin typeface="Courier New" panose="02070309020205020404" pitchFamily="49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6B502D94-0996-41C7-875F-1DF834B2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D7AA08CE-6F4F-48A8-B95A-CC6CBE6C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960D85-608E-4462-A460-ECE65D42E932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64C46C9D-6857-47E5-A5A9-60F0B400A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Boolean Values</a:t>
            </a:r>
            <a:endParaRPr lang="en-GB" altLang="en-US"/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903BC8FF-29E5-45BE-A446-6AC240587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int     moneyAtHand   = 3000;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TW" sz="2000" b="1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noMoneyAtHand =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TW" sz="2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accountMichael.deposit(3000);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moneyAtHand   = moneyAtHand - 3000;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noMoneyAtHand =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2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noMoneyAtHand =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moneyAtHand &lt;= 0</a:t>
            </a:r>
            <a:r>
              <a:rPr lang="en-US" altLang="zh-TW" sz="2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only values a boolean type field can take is either true or false.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63A69753-17A8-4BD1-8203-16DDA19B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C21D6CA8-CC8A-495A-B3BB-8E782D2D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B622C-5357-47ED-8860-D520AE57D17E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DA893A29-21E5-4172-9FC8-2578DB24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Expression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22FDE7A4-0EF4-4C34-82B5-3EC232980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1 + 2 + 3 + 4 + (-5)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(1.234 / 56 + Pi) * 9.8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m * c *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anose="02070309020205020404" pitchFamily="49" charset="0"/>
              </a:rPr>
              <a:t>USdollar</a:t>
            </a:r>
            <a:r>
              <a:rPr lang="en-US" altLang="zh-TW" b="1" dirty="0">
                <a:latin typeface="Courier New" panose="02070309020205020404" pitchFamily="49" charset="0"/>
              </a:rPr>
              <a:t> * 7.80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Use with assignment operator: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anose="02070309020205020404" pitchFamily="49" charset="0"/>
              </a:rPr>
              <a:t>HKdollar</a:t>
            </a:r>
            <a:r>
              <a:rPr lang="en-US" altLang="zh-TW" b="1" dirty="0">
                <a:latin typeface="Courier New" panose="02070309020205020404" pitchFamily="49" charset="0"/>
              </a:rPr>
              <a:t> = </a:t>
            </a:r>
            <a:r>
              <a:rPr lang="en-US" altLang="zh-TW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USdollar</a:t>
            </a:r>
            <a:r>
              <a:rPr lang="en-US" altLang="zh-TW" b="1" dirty="0">
                <a:solidFill>
                  <a:srgbClr val="FF3300"/>
                </a:solidFill>
                <a:latin typeface="Courier New" panose="02070309020205020404" pitchFamily="49" charset="0"/>
              </a:rPr>
              <a:t> * 7.80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AFC78C07-769D-4407-B034-9EA46C14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5" y="434975"/>
            <a:ext cx="6675438" cy="676275"/>
          </a:xfrm>
        </p:spPr>
        <p:txBody>
          <a:bodyPr lIns="0" tIns="0" rIns="0" bIns="0">
            <a:spAutoFit/>
          </a:bodyPr>
          <a:lstStyle/>
          <a:p>
            <a:pPr marL="11113"/>
            <a:r>
              <a:rPr lang="en-US" altLang="en-US"/>
              <a:t>Expressions</a:t>
            </a:r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553A7968-4046-464A-91E6-D5AA208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1989138"/>
            <a:ext cx="6018212" cy="362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tabLst>
                <a:tab pos="3095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658813" indent="-249238">
              <a:spcBef>
                <a:spcPct val="20000"/>
              </a:spcBef>
              <a:buChar char="–"/>
              <a:tabLst>
                <a:tab pos="3095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marL="60325" indent="0">
              <a:lnSpc>
                <a:spcPts val="2125"/>
              </a:lnSpc>
              <a:spcBef>
                <a:spcPct val="0"/>
              </a:spcBef>
              <a:buClr>
                <a:srgbClr val="333399"/>
              </a:buClr>
              <a:buSzPct val="79000"/>
              <a:buNone/>
            </a:pP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Arithmetic expressions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the operators</a:t>
            </a:r>
          </a:p>
          <a:p>
            <a:pPr lvl="1">
              <a:lnSpc>
                <a:spcPts val="2100"/>
              </a:lnSpc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* / % ++ --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325" indent="0">
              <a:lnSpc>
                <a:spcPts val="2100"/>
              </a:lnSpc>
              <a:spcBef>
                <a:spcPct val="0"/>
              </a:spcBef>
              <a:buClr>
                <a:srgbClr val="333399"/>
              </a:buClr>
              <a:buSzPct val="79000"/>
              <a:buNone/>
            </a:pP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Assignment expressions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the operators</a:t>
            </a:r>
          </a:p>
          <a:p>
            <a:pPr lvl="1">
              <a:lnSpc>
                <a:spcPts val="2188"/>
              </a:lnSpc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+= -=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1113" indent="0">
              <a:spcBef>
                <a:spcPts val="300"/>
              </a:spcBef>
              <a:buClrTx/>
              <a:buSzTx/>
              <a:buNone/>
            </a:pPr>
            <a:r>
              <a:rPr lang="en-US" altLang="en-US" sz="1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expressions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18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8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63"/>
              </a:lnSpc>
              <a:spcBef>
                <a:spcPts val="538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a Boolean expression is either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>
              <a:lnSpc>
                <a:spcPts val="22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238"/>
              </a:lnSpc>
              <a:spcBef>
                <a:spcPts val="65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Boolean expressions allow us to write programs that  decide whether to execute some code or not.</a:t>
            </a:r>
          </a:p>
          <a:p>
            <a:pPr>
              <a:lnSpc>
                <a:spcPts val="2238"/>
              </a:lnSpc>
              <a:spcBef>
                <a:spcPts val="575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decisions changes the </a:t>
            </a:r>
            <a:r>
              <a:rPr lang="en-US" altLang="en-US" sz="18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the program  execution.</a:t>
            </a:r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F9CB00B6-6EE7-478F-982B-8E11A3D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7AD7CF10-702C-4433-B8DC-A9BF8ABE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4</a:t>
            </a:r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3D3FFAC5-5E08-464C-AC99-2A6FD0EF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D5AB4B02-4C64-427E-AD42-697520B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BD517-FB95-479B-AB51-AB513B5EC964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04762701-5B5A-4BC2-8E8E-92F07CEBB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Relational Operators</a:t>
            </a:r>
            <a:endParaRPr lang="en-GB" altLang="en-US"/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19EDC5D4-D756-4465-A025-BA4817B37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8600" y="2349500"/>
            <a:ext cx="7626350" cy="4114800"/>
          </a:xfrm>
        </p:spPr>
        <p:txBody>
          <a:bodyPr/>
          <a:lstStyle/>
          <a:p>
            <a:pPr eaLnBrk="1" hangingPunct="1"/>
            <a:r>
              <a:rPr lang="en-US" altLang="zh-TW"/>
              <a:t>==</a:t>
            </a:r>
          </a:p>
          <a:p>
            <a:pPr eaLnBrk="1" hangingPunct="1"/>
            <a:r>
              <a:rPr lang="en-US" altLang="zh-TW"/>
              <a:t>!=</a:t>
            </a:r>
          </a:p>
          <a:p>
            <a:pPr eaLnBrk="1" hangingPunct="1"/>
            <a:r>
              <a:rPr lang="en-US" altLang="zh-TW"/>
              <a:t>&gt;</a:t>
            </a:r>
          </a:p>
          <a:p>
            <a:pPr eaLnBrk="1" hangingPunct="1"/>
            <a:r>
              <a:rPr lang="en-US" altLang="zh-TW"/>
              <a:t>&lt;</a:t>
            </a:r>
          </a:p>
          <a:p>
            <a:pPr eaLnBrk="1" hangingPunct="1"/>
            <a:r>
              <a:rPr lang="en-US" altLang="zh-TW"/>
              <a:t>&gt;=</a:t>
            </a:r>
          </a:p>
          <a:p>
            <a:pPr eaLnBrk="1" hangingPunct="1"/>
            <a:r>
              <a:rPr lang="en-US" altLang="zh-TW"/>
              <a:t>&lt;=</a:t>
            </a:r>
          </a:p>
          <a:p>
            <a:pPr eaLnBrk="1" hangingPunct="1"/>
            <a:r>
              <a:rPr lang="en-US" altLang="zh-TW">
                <a:solidFill>
                  <a:srgbClr val="FF3300"/>
                </a:solidFill>
              </a:rPr>
              <a:t>=</a:t>
            </a:r>
            <a:endParaRPr lang="en-GB" altLang="en-US">
              <a:solidFill>
                <a:srgbClr val="FF3300"/>
              </a:solidFill>
            </a:endParaRPr>
          </a:p>
        </p:txBody>
      </p:sp>
      <p:sp>
        <p:nvSpPr>
          <p:cNvPr id="12295" name="Text Box 4">
            <a:extLst>
              <a:ext uri="{FF2B5EF4-FFF2-40B4-BE49-F238E27FC236}">
                <a16:creationId xmlns:a16="http://schemas.microsoft.com/office/drawing/2014/main" id="{E50C3344-2D2F-49EC-A95E-89D65A02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349500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equal to RHS</a:t>
            </a:r>
            <a:endParaRPr lang="en-GB" altLang="en-US" sz="2400"/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5DFE0539-2CC9-40E4-8E5C-72460407F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2927350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not equal to RHS</a:t>
            </a:r>
            <a:endParaRPr lang="en-GB" altLang="en-US" sz="2400"/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9BF25879-5CC7-40ED-9098-A18E61E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506788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greater than RHS</a:t>
            </a:r>
            <a:endParaRPr lang="en-GB" altLang="en-US" sz="2400"/>
          </a:p>
        </p:txBody>
      </p:sp>
      <p:sp>
        <p:nvSpPr>
          <p:cNvPr id="12298" name="Text Box 7">
            <a:extLst>
              <a:ext uri="{FF2B5EF4-FFF2-40B4-BE49-F238E27FC236}">
                <a16:creationId xmlns:a16="http://schemas.microsoft.com/office/drawing/2014/main" id="{D1F67712-A058-41B7-8EEA-0A110F7B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086225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less than RHS</a:t>
            </a:r>
            <a:endParaRPr lang="en-GB" altLang="en-US" sz="2400"/>
          </a:p>
        </p:txBody>
      </p:sp>
      <p:sp>
        <p:nvSpPr>
          <p:cNvPr id="12299" name="Text Box 8">
            <a:extLst>
              <a:ext uri="{FF2B5EF4-FFF2-40B4-BE49-F238E27FC236}">
                <a16:creationId xmlns:a16="http://schemas.microsoft.com/office/drawing/2014/main" id="{37099121-626A-4C9E-A9C9-87FE6A39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665663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greater than or equal to RHS</a:t>
            </a:r>
            <a:endParaRPr lang="en-GB" altLang="en-US" sz="2400"/>
          </a:p>
        </p:txBody>
      </p:sp>
      <p:sp>
        <p:nvSpPr>
          <p:cNvPr id="12300" name="Text Box 9">
            <a:extLst>
              <a:ext uri="{FF2B5EF4-FFF2-40B4-BE49-F238E27FC236}">
                <a16:creationId xmlns:a16="http://schemas.microsoft.com/office/drawing/2014/main" id="{7EFB3C1C-0E1E-4C7B-9FB4-BF32126DA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245100"/>
            <a:ext cx="5334000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LHS is less than or equal to RHS</a:t>
            </a:r>
            <a:endParaRPr lang="en-GB" altLang="en-US" sz="2400"/>
          </a:p>
        </p:txBody>
      </p:sp>
      <p:grpSp>
        <p:nvGrpSpPr>
          <p:cNvPr id="269326" name="Group 14">
            <a:extLst>
              <a:ext uri="{FF2B5EF4-FFF2-40B4-BE49-F238E27FC236}">
                <a16:creationId xmlns:a16="http://schemas.microsoft.com/office/drawing/2014/main" id="{4FCDCFBE-D56F-4310-BB1C-A7C8FAB57DB4}"/>
              </a:ext>
            </a:extLst>
          </p:cNvPr>
          <p:cNvGrpSpPr>
            <a:grpSpLocks/>
          </p:cNvGrpSpPr>
          <p:nvPr/>
        </p:nvGrpSpPr>
        <p:grpSpPr bwMode="auto">
          <a:xfrm>
            <a:off x="19050" y="3873500"/>
            <a:ext cx="8991600" cy="2476500"/>
            <a:chOff x="0" y="2208"/>
            <a:chExt cx="5664" cy="1560"/>
          </a:xfrm>
        </p:grpSpPr>
        <p:sp>
          <p:nvSpPr>
            <p:cNvPr id="12303" name="Text Box 10">
              <a:extLst>
                <a:ext uri="{FF2B5EF4-FFF2-40B4-BE49-F238E27FC236}">
                  <a16:creationId xmlns:a16="http://schemas.microsoft.com/office/drawing/2014/main" id="{9671CBFE-666A-4E93-9024-FDF77D4F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456"/>
              <a:ext cx="3984" cy="312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Char char="¬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400"/>
                <a:t>Assignment/Storage Operation!  LHS is a locker!</a:t>
              </a:r>
              <a:endParaRPr lang="en-GB" altLang="en-US" sz="2400"/>
            </a:p>
          </p:txBody>
        </p:sp>
        <p:sp>
          <p:nvSpPr>
            <p:cNvPr id="269323" name="Text Box 11">
              <a:extLst>
                <a:ext uri="{FF2B5EF4-FFF2-40B4-BE49-F238E27FC236}">
                  <a16:creationId xmlns:a16="http://schemas.microsoft.com/office/drawing/2014/main" id="{8D067A1B-C9FA-4F4E-A9C9-C3D5A79F5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08"/>
              <a:ext cx="96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This is NOT a relational operator!</a:t>
              </a:r>
              <a:endParaRPr lang="en-GB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05" name="AutoShape 12">
              <a:extLst>
                <a:ext uri="{FF2B5EF4-FFF2-40B4-BE49-F238E27FC236}">
                  <a16:creationId xmlns:a16="http://schemas.microsoft.com/office/drawing/2014/main" id="{D1B1F21D-934A-4E16-BFE0-0BE2F08B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768" cy="336"/>
            </a:xfrm>
            <a:prstGeom prst="lightningBolt">
              <a:avLst/>
            </a:prstGeom>
            <a:solidFill>
              <a:srgbClr val="00FF00">
                <a:alpha val="50195"/>
              </a:srgbClr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Char char="¬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</p:grpSp>
      <p:sp>
        <p:nvSpPr>
          <p:cNvPr id="17" name="object 3">
            <a:extLst>
              <a:ext uri="{FF2B5EF4-FFF2-40B4-BE49-F238E27FC236}">
                <a16:creationId xmlns:a16="http://schemas.microsoft.com/office/drawing/2014/main" id="{5B9A5130-33C0-4F83-BEF1-63CA6BE3EF9B}"/>
              </a:ext>
            </a:extLst>
          </p:cNvPr>
          <p:cNvSpPr txBox="1"/>
          <p:nvPr/>
        </p:nvSpPr>
        <p:spPr>
          <a:xfrm>
            <a:off x="1543050" y="1841500"/>
            <a:ext cx="8358188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1700" b="1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operators </a:t>
            </a:r>
            <a:r>
              <a:rPr lang="en-US" altLang="en-US" sz="1700">
                <a:latin typeface="Arial" panose="020B0604020202020204" pitchFamily="34" charset="0"/>
                <a:cs typeface="Arial" panose="020B0604020202020204" pitchFamily="34" charset="0"/>
              </a:rPr>
              <a:t>compare two </a:t>
            </a:r>
            <a:r>
              <a:rPr lang="en-US" altLang="en-US" sz="1700" b="1">
                <a:latin typeface="Arial" panose="020B0604020202020204" pitchFamily="34" charset="0"/>
                <a:cs typeface="Arial" panose="020B0604020202020204" pitchFamily="34" charset="0"/>
              </a:rPr>
              <a:t>arithmetic expressions</a:t>
            </a:r>
            <a:endParaRPr lang="en-US" alt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</a:pPr>
            <a:r>
              <a:rPr lang="en-US" altLang="en-US" sz="1700">
                <a:latin typeface="Arial" panose="020B0604020202020204" pitchFamily="34" charset="0"/>
                <a:cs typeface="Arial" panose="020B0604020202020204" pitchFamily="34" charset="0"/>
              </a:rPr>
              <a:t>and evaluate to a 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70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252FA4-11ED-4F02-9BBC-CFF832DF0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2725" y="434975"/>
            <a:ext cx="6675438" cy="676275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dirty="0">
                <a:ea typeface="+mj-ea"/>
              </a:rPr>
              <a:t>Logical</a:t>
            </a:r>
            <a:r>
              <a:rPr spc="-44" dirty="0">
                <a:ea typeface="+mj-ea"/>
              </a:rPr>
              <a:t> </a:t>
            </a:r>
            <a:r>
              <a:rPr dirty="0">
                <a:ea typeface="+mj-ea"/>
              </a:rPr>
              <a:t>operators</a:t>
            </a:r>
          </a:p>
        </p:txBody>
      </p:sp>
      <p:sp>
        <p:nvSpPr>
          <p:cNvPr id="19459" name="object 3">
            <a:extLst>
              <a:ext uri="{FF2B5EF4-FFF2-40B4-BE49-F238E27FC236}">
                <a16:creationId xmlns:a16="http://schemas.microsoft.com/office/drawing/2014/main" id="{A6FA0A44-31CB-4A3E-B2C1-F08E35F9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133600"/>
            <a:ext cx="599916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tabLst>
                <a:tab pos="3095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095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9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9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Logical operators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values and  evaluate to a 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9735C3E-3EC4-4B40-A157-D64CC0353659}"/>
              </a:ext>
            </a:extLst>
          </p:cNvPr>
          <p:cNvGraphicFramePr>
            <a:graphicFrameLocks noGrp="1"/>
          </p:cNvGraphicFramePr>
          <p:nvPr/>
        </p:nvGraphicFramePr>
        <p:xfrm>
          <a:off x="1835150" y="3081338"/>
          <a:ext cx="6840538" cy="2870200"/>
        </p:xfrm>
        <a:graphic>
          <a:graphicData uri="http://schemas.openxmlformats.org/drawingml/2006/table">
            <a:tbl>
              <a:tblPr/>
              <a:tblGrid>
                <a:gridCol w="1401763">
                  <a:extLst>
                    <a:ext uri="{9D8B030D-6E8A-4147-A177-3AD203B41FA5}">
                      <a16:colId xmlns:a16="http://schemas.microsoft.com/office/drawing/2014/main" val="366841000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4288631915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1599649175"/>
                    </a:ext>
                  </a:extLst>
                </a:gridCol>
                <a:gridCol w="2554288">
                  <a:extLst>
                    <a:ext uri="{9D8B030D-6E8A-4147-A177-3AD203B41FA5}">
                      <a16:colId xmlns:a16="http://schemas.microsoft.com/office/drawing/2014/main" val="413453982"/>
                    </a:ext>
                  </a:extLst>
                </a:gridCol>
              </a:tblGrid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Operator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Example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Result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97321"/>
                  </a:ext>
                </a:extLst>
              </a:tr>
              <a:tr h="717550">
                <a:tc>
                  <a:txBody>
                    <a:bodyPr/>
                    <a:lstStyle>
                      <a:lvl1pPr marL="2111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211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!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Logical  NOT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!a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is false,</a:t>
                      </a:r>
                    </a:p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is true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63508"/>
                  </a:ext>
                </a:extLst>
              </a:tr>
              <a:tr h="717550">
                <a:tc>
                  <a:txBody>
                    <a:bodyPr/>
                    <a:lstStyle>
                      <a:lvl1pPr marL="2111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211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&amp;&amp;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Logical  AND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&amp;&amp; b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if both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are  true,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otherwise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3250"/>
                  </a:ext>
                </a:extLst>
              </a:tr>
              <a:tr h="717550">
                <a:tc>
                  <a:txBody>
                    <a:bodyPr/>
                    <a:lstStyle>
                      <a:lvl1pPr marL="2111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211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||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HK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Logical </a:t>
                      </a:r>
                      <a:endParaRPr kumimoji="0" lang="en-HK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HK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     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|| b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PMingLiU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25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8255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or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PMingLiU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, or both are  true,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 otherwise</a:t>
                      </a:r>
                    </a:p>
                  </a:txBody>
                  <a:tcPr marL="0" marR="0" marT="0" marB="0" anchor="ctr" horzOverflow="overflow">
                    <a:lnL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2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983399"/>
                  </a:ext>
                </a:extLst>
              </a:tr>
            </a:tbl>
          </a:graphicData>
        </a:graphic>
      </p:graphicFrame>
      <p:sp>
        <p:nvSpPr>
          <p:cNvPr id="19488" name="Footer Placeholder 4">
            <a:extLst>
              <a:ext uri="{FF2B5EF4-FFF2-40B4-BE49-F238E27FC236}">
                <a16:creationId xmlns:a16="http://schemas.microsoft.com/office/drawing/2014/main" id="{23F79E0D-FF41-4AE5-9CF4-E84B963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9489" name="Slide Number Placeholder 5">
            <a:extLst>
              <a:ext uri="{FF2B5EF4-FFF2-40B4-BE49-F238E27FC236}">
                <a16:creationId xmlns:a16="http://schemas.microsoft.com/office/drawing/2014/main" id="{D094B23F-117A-44D3-9BD2-8DF0DFEA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TW" sz="1400">
                <a:solidFill>
                  <a:schemeClr val="tx2"/>
                </a:solidFill>
              </a:rPr>
              <a:t>10</a:t>
            </a:r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5BB4C34A-D189-45B2-96B8-C957543D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FE11A3E3-4442-4C6F-BB32-C91ECC2F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9207B2-1A97-4543-BF64-514BB3C68802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3317" name="Rectangle 9">
            <a:extLst>
              <a:ext uri="{FF2B5EF4-FFF2-40B4-BE49-F238E27FC236}">
                <a16:creationId xmlns:a16="http://schemas.microsoft.com/office/drawing/2014/main" id="{77DCB3E6-129C-4DED-A1FD-80D61A7D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708275"/>
            <a:ext cx="7416800" cy="36734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415E07A1-D004-49EE-85DD-E85E24A5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16113"/>
            <a:ext cx="7416800" cy="649287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670E3799-7093-4F16-84B6-58F808D17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Java Program Structure</a:t>
            </a:r>
          </a:p>
        </p:txBody>
      </p:sp>
      <p:sp>
        <p:nvSpPr>
          <p:cNvPr id="13320" name="Rectangle 10">
            <a:extLst>
              <a:ext uri="{FF2B5EF4-FFF2-40B4-BE49-F238E27FC236}">
                <a16:creationId xmlns:a16="http://schemas.microsoft.com/office/drawing/2014/main" id="{B8EEE556-5691-4731-900B-60D3C2A7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84538"/>
            <a:ext cx="6877050" cy="720725"/>
          </a:xfrm>
          <a:prstGeom prst="rect">
            <a:avLst/>
          </a:prstGeom>
          <a:solidFill>
            <a:srgbClr val="00CCFF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Field (Data Member)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Declarations</a:t>
            </a:r>
          </a:p>
        </p:txBody>
      </p:sp>
      <p:sp>
        <p:nvSpPr>
          <p:cNvPr id="13321" name="Rectangle 11">
            <a:extLst>
              <a:ext uri="{FF2B5EF4-FFF2-40B4-BE49-F238E27FC236}">
                <a16:creationId xmlns:a16="http://schemas.microsoft.com/office/drawing/2014/main" id="{C3835F62-B821-47D4-BBF3-9B3E0920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4149725"/>
            <a:ext cx="6877050" cy="2016125"/>
          </a:xfrm>
          <a:prstGeom prst="rect">
            <a:avLst/>
          </a:prstGeom>
          <a:solidFill>
            <a:srgbClr val="CC99FF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Method Declarations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</p:txBody>
      </p:sp>
      <p:sp>
        <p:nvSpPr>
          <p:cNvPr id="13322" name="Rectangle 3">
            <a:extLst>
              <a:ext uri="{FF2B5EF4-FFF2-40B4-BE49-F238E27FC236}">
                <a16:creationId xmlns:a16="http://schemas.microsoft.com/office/drawing/2014/main" id="{616C8D85-1472-415D-AF2F-22FCB21DD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import &lt;packagename&gt;.&lt;someclassname&gt;;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import &lt;packagename&gt;.*;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class &lt;ClassName&gt;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&lt;type&gt;  &lt;fieldName1&gt;;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&lt;type&gt;  &lt;fieldName2&gt;;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&lt;type&gt;  &lt;methodName1&gt; ( ...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&lt;type&gt;  &lt;methodName2&gt; ( ...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4FC9F04F-10F2-402E-A0C5-569B995B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92BA27C2-0C55-433D-BC6C-192178F8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9F7222-AB64-45EE-A299-73191F98F955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1E40CF4F-71C1-41D3-A159-9EF2A74C4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 Circuit Boolean Operators</a:t>
            </a:r>
            <a:br>
              <a:rPr lang="en-US" altLang="zh-TW"/>
            </a:br>
            <a:r>
              <a:rPr lang="en-US" altLang="zh-TW"/>
              <a:t>(</a:t>
            </a:r>
            <a:r>
              <a:rPr lang="en-US" altLang="zh-TW" b="1"/>
              <a:t> &amp;&amp;   | | </a:t>
            </a:r>
            <a:r>
              <a:rPr lang="en-US" altLang="zh-TW"/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BC8A4EF2-ABA5-4D10-84E9-5E5EC8FBB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 b="1">
                <a:latin typeface="Courier New" panose="02070309020205020404" pitchFamily="49" charset="0"/>
                <a:ea typeface="標楷體" panose="03000509000000000000" pitchFamily="65" charset="-120"/>
              </a:rPr>
              <a:t>	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iAmDry</a:t>
            </a:r>
            <a:r>
              <a:rPr lang="zh-TW" altLang="en-US" sz="2000" b="1"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sunnyDay</a:t>
            </a:r>
            <a:r>
              <a:rPr lang="zh-TW" altLang="en-US" sz="2000" b="1"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20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&amp;&amp;</a:t>
            </a:r>
            <a:r>
              <a:rPr lang="zh-TW" altLang="en-US" sz="2000" b="1"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noSweat</a:t>
            </a:r>
            <a:endParaRPr lang="zh-TW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If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sunnyDay</a:t>
            </a:r>
            <a:r>
              <a:rPr lang="zh-TW" altLang="en-US" sz="2800">
                <a:solidFill>
                  <a:srgbClr val="FF3300"/>
                </a:solidFill>
              </a:rPr>
              <a:t> </a:t>
            </a:r>
            <a:r>
              <a:rPr lang="en-US" altLang="zh-TW" sz="2800">
                <a:solidFill>
                  <a:srgbClr val="FF3300"/>
                </a:solidFill>
              </a:rPr>
              <a:t>is false</a:t>
            </a:r>
            <a:r>
              <a:rPr lang="en-US" altLang="zh-TW" sz="2800"/>
              <a:t>, Java will not check the truth value of 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noSweat</a:t>
            </a:r>
            <a:r>
              <a:rPr lang="en-US" altLang="zh-TW" sz="2800"/>
              <a:t> as the result must be false.</a:t>
            </a:r>
            <a:endParaRPr lang="zh-TW" altLang="en-US" sz="2400" b="1"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	phone</a:t>
            </a:r>
            <a:r>
              <a:rPr lang="en-US" altLang="zh-CN" sz="2000" b="1">
                <a:latin typeface="Courier New" panose="02070309020205020404" pitchFamily="49" charset="0"/>
                <a:ea typeface="標楷體" panose="03000509000000000000" pitchFamily="65" charset="-120"/>
              </a:rPr>
              <a:t>Ring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en-US" altLang="zh-TW" sz="2000" b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lowBattery ||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 call</a:t>
            </a:r>
            <a:r>
              <a:rPr lang="en-US" altLang="zh-CN" sz="2000" b="1">
                <a:latin typeface="Courier New" panose="02070309020205020404" pitchFamily="49" charset="0"/>
                <a:ea typeface="標楷體" panose="03000509000000000000" pitchFamily="65" charset="-120"/>
              </a:rPr>
              <a:t>Coming</a:t>
            </a:r>
            <a:r>
              <a:rPr lang="en-US" altLang="zh-TW" sz="2000" b="1">
                <a:latin typeface="Courier New" panose="02070309020205020404" pitchFamily="49" charset="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If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lowBattery</a:t>
            </a:r>
            <a:r>
              <a:rPr lang="zh-TW" altLang="en-US" sz="2800">
                <a:solidFill>
                  <a:srgbClr val="FF3300"/>
                </a:solidFill>
              </a:rPr>
              <a:t> </a:t>
            </a:r>
            <a:r>
              <a:rPr lang="en-US" altLang="zh-TW" sz="2800">
                <a:solidFill>
                  <a:srgbClr val="FF3300"/>
                </a:solidFill>
              </a:rPr>
              <a:t>is true</a:t>
            </a:r>
            <a:r>
              <a:rPr lang="en-US" altLang="zh-TW" sz="2800"/>
              <a:t>, Java will not check the truth value of 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call</a:t>
            </a:r>
            <a:r>
              <a:rPr lang="en-US" altLang="zh-CN" sz="2400" b="1">
                <a:latin typeface="Courier New" panose="02070309020205020404" pitchFamily="49" charset="0"/>
                <a:ea typeface="標楷體" panose="03000509000000000000" pitchFamily="65" charset="-120"/>
              </a:rPr>
              <a:t>Coming</a:t>
            </a:r>
            <a:r>
              <a:rPr lang="en-US" altLang="zh-TW" sz="2800"/>
              <a:t> as the result must be true.</a:t>
            </a:r>
            <a:endParaRPr lang="zh-TW" altLang="en-US" sz="2800" b="1"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This is called </a:t>
            </a:r>
            <a:r>
              <a:rPr lang="en-US" altLang="zh-TW" sz="2800" b="1" i="1">
                <a:solidFill>
                  <a:srgbClr val="E57300"/>
                </a:solidFill>
              </a:rPr>
              <a:t>short circuit</a:t>
            </a:r>
            <a:r>
              <a:rPr lang="en-US" altLang="zh-TW" sz="2800"/>
              <a:t> boolean evaluation.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FB84A271-71E3-4587-820F-B9D0D79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BE5C72E-41CF-4B98-9F60-BF11DC5B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8662B2-9235-4F86-A45D-993765ABCAA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FD8446EE-657D-464D-9309-FAAF8D1E2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Boolean Operators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1E336232-14D5-47CA-A905-3D7DBEA37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</a:t>
            </a:r>
            <a:r>
              <a:rPr lang="en-US" altLang="zh-TW" sz="2800" i="1">
                <a:solidFill>
                  <a:srgbClr val="FF3300"/>
                </a:solidFill>
              </a:rPr>
              <a:t>not (!)</a:t>
            </a:r>
            <a:r>
              <a:rPr lang="en-US" altLang="zh-TW" sz="2800"/>
              <a:t> operator gives you the negation (</a:t>
            </a:r>
            <a:r>
              <a:rPr lang="zh-TW" altLang="en-US" sz="2400">
                <a:ea typeface="標楷體" panose="03000509000000000000" pitchFamily="65" charset="-120"/>
              </a:rPr>
              <a:t>反話</a:t>
            </a:r>
            <a:r>
              <a:rPr lang="zh-TW" altLang="en-US" sz="2800"/>
              <a:t>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iAmCareless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zh-TW" altLang="en-US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!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iAmCareful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;</a:t>
            </a: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</a:t>
            </a:r>
            <a:r>
              <a:rPr lang="en-US" altLang="zh-TW" sz="2800" i="1">
                <a:solidFill>
                  <a:srgbClr val="FF3300"/>
                </a:solidFill>
              </a:rPr>
              <a:t>xor (^)</a:t>
            </a:r>
            <a:r>
              <a:rPr lang="en-US" altLang="zh-TW" sz="2800"/>
              <a:t> exclusive-or operator gives you false when the truth values of both operands are equal, true otherwise.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normalDay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 = 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workingDay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^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HOLIDAY</a:t>
            </a:r>
            <a:r>
              <a:rPr lang="zh-TW" altLang="en-US" sz="2400" b="1">
                <a:latin typeface="Courier New" panose="02070309020205020404" pitchFamily="49" charset="0"/>
                <a:ea typeface="標楷體" panose="03000509000000000000" pitchFamily="65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	   true &lt;- false ^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	   true &lt;-  true ^ 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	  false &lt;-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false ^ 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</a:rPr>
              <a:t>	  false &lt;- 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標楷體" panose="03000509000000000000" pitchFamily="65" charset="-120"/>
              </a:rPr>
              <a:t>true ^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74A8B-F3FF-4B6A-A097-22DA1EBA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F15E-3BA9-48EA-9692-C1FAD8D3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Generally operators evaluate left-to-right.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1 - 2 - 3</a:t>
            </a:r>
            <a:r>
              <a:rPr lang="en-US" sz="1800" dirty="0">
                <a:latin typeface="Consolas" panose="020B0609020204030204" pitchFamily="49" charset="0"/>
              </a:rPr>
              <a:t> 	</a:t>
            </a:r>
            <a:r>
              <a:rPr lang="en-US" sz="1800" dirty="0"/>
              <a:t>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(1 - 2)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- 3 </a:t>
            </a:r>
            <a:r>
              <a:rPr lang="en-US" sz="1800" dirty="0"/>
              <a:t>which 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</a:p>
          <a:p>
            <a:r>
              <a:rPr lang="en-US" sz="2000" dirty="0"/>
              <a:t>But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*/%</a:t>
            </a:r>
            <a:r>
              <a:rPr lang="en-US" sz="2000" dirty="0"/>
              <a:t> have a higher level of precedence than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* 4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/>
              <a:t>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+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/ 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3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+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* 3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+        12 	</a:t>
            </a:r>
            <a:r>
              <a:rPr lang="en-US" sz="1800" dirty="0"/>
              <a:t>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/>
              <a:t>Parentheses can force a certain order of evaluation: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+ 3) * 4 	</a:t>
            </a:r>
            <a:r>
              <a:rPr lang="en-US" sz="1800" dirty="0"/>
              <a:t>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/>
              <a:t>Spacing does not affect order of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* 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-2 		</a:t>
            </a:r>
            <a:r>
              <a:rPr lang="en-US" sz="1800" dirty="0"/>
              <a:t>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A5514-63BE-4139-965E-72337B93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68B24-2C9A-4D7C-996A-0B397E21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1479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0B4FC64-75CE-4FE6-8C73-00D8E1C88E0C}" type="slidenum">
              <a:rPr lang="zh-TW" altLang="en-US" b="0" smtClean="0">
                <a:latin typeface="Calibri" panose="020F0502020204030204" pitchFamily="34" charset="0"/>
              </a:rPr>
              <a:pPr/>
              <a:t>23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"Choice?"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task(s)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#1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#3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5FD495-AAD0-474A-A6D0-05C31D04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461963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AF37E9-4F41-234D-A0E8-35F7F618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>
                <a:latin typeface="Courier New" panose="02070309020205020404" pitchFamily="49" charset="0"/>
              </a:rPr>
              <a:t>if/else</a:t>
            </a:r>
            <a:r>
              <a:rPr lang="en-US" altLang="zh-TW" sz="3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/>
              <a:t>Branching </a:t>
            </a:r>
            <a:r>
              <a:rPr lang="en-US" altLang="zh-TW" sz="3200" dirty="0">
                <a:ea typeface="新細明體"/>
              </a:rPr>
              <a:t>(non exclusive)</a:t>
            </a:r>
            <a:endParaRPr lang="en-US" sz="3200" dirty="0">
              <a:ea typeface="新細明體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441AF28-0658-4AD3-A6D1-CB0AD0D806F6}"/>
              </a:ext>
            </a:extLst>
          </p:cNvPr>
          <p:cNvSpPr/>
          <p:nvPr/>
        </p:nvSpPr>
        <p:spPr>
          <a:xfrm>
            <a:off x="5867400" y="1322388"/>
            <a:ext cx="3200400" cy="484981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630BDD-5602-4721-835E-15E2690841C8}"/>
              </a:ext>
            </a:extLst>
          </p:cNvPr>
          <p:cNvGrpSpPr/>
          <p:nvPr/>
        </p:nvGrpSpPr>
        <p:grpSpPr>
          <a:xfrm>
            <a:off x="6252406" y="1580118"/>
            <a:ext cx="2502960" cy="4160005"/>
            <a:chOff x="5719006" y="1503918"/>
            <a:chExt cx="2502960" cy="4160005"/>
          </a:xfrm>
        </p:grpSpPr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9BF2179F-EE8B-4D99-B506-D6E48ED2F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275" y="2463523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39B329C-A865-4857-9E32-BE562067DA22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>
              <a:off x="7501376" y="2182406"/>
              <a:ext cx="169447" cy="25690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8568D12-21CE-4AD9-9063-2A91FDD6FC6C}"/>
                </a:ext>
              </a:extLst>
            </p:cNvPr>
            <p:cNvCxnSpPr>
              <a:cxnSpLocks/>
              <a:stCxn id="18" idx="2"/>
              <a:endCxn id="13" idx="6"/>
            </p:cNvCxnSpPr>
            <p:nvPr/>
          </p:nvCxnSpPr>
          <p:spPr>
            <a:xfrm rot="5400000">
              <a:off x="7101461" y="2351361"/>
              <a:ext cx="152400" cy="98632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42681C-DE77-4A2C-A4D6-B73DFB92554F}"/>
                </a:ext>
              </a:extLst>
            </p:cNvPr>
            <p:cNvSpPr/>
            <p:nvPr/>
          </p:nvSpPr>
          <p:spPr>
            <a:xfrm>
              <a:off x="6532098" y="2844523"/>
              <a:ext cx="152400" cy="1524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BF5C6B-BB42-4927-8A58-027C70717BAB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 flipH="1">
              <a:off x="6608298" y="2510888"/>
              <a:ext cx="1893" cy="33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C7C44BF5-6B7E-4185-A1BD-DDCC72D42546}"/>
                </a:ext>
              </a:extLst>
            </p:cNvPr>
            <p:cNvSpPr/>
            <p:nvPr/>
          </p:nvSpPr>
          <p:spPr>
            <a:xfrm>
              <a:off x="5719006" y="1853924"/>
              <a:ext cx="1782370" cy="65696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== </a:t>
              </a:r>
              <a:r>
                <a:rPr lang="en-US" sz="1200" dirty="0">
                  <a:solidFill>
                    <a:schemeClr val="tx1"/>
                  </a:solidFill>
                </a:rPr>
                <a:t> 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04FED5-5527-4EB1-A981-C060C75BDED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608298" y="1503918"/>
              <a:ext cx="1893" cy="3500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A71C1C-8A66-44F7-90DD-A627E6F3E5B6}"/>
                </a:ext>
              </a:extLst>
            </p:cNvPr>
            <p:cNvSpPr txBox="1"/>
            <p:nvPr/>
          </p:nvSpPr>
          <p:spPr>
            <a:xfrm>
              <a:off x="7247798" y="1851343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9B2F2E60-0E9B-464F-8178-A56CF908FDF4}"/>
                </a:ext>
              </a:extLst>
            </p:cNvPr>
            <p:cNvSpPr/>
            <p:nvPr/>
          </p:nvSpPr>
          <p:spPr>
            <a:xfrm>
              <a:off x="7119679" y="2439309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#1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E670334F-5AED-49ED-AA94-E101758E1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682723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3D703B0-6534-4FAD-8407-C674B68C1506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416800" y="3452952"/>
              <a:ext cx="249653" cy="28175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1D6BB8A-122C-4FC4-82F8-A17B08799C11}"/>
                </a:ext>
              </a:extLst>
            </p:cNvPr>
            <p:cNvCxnSpPr>
              <a:cxnSpLocks/>
              <a:stCxn id="27" idx="2"/>
              <a:endCxn id="22" idx="6"/>
            </p:cNvCxnSpPr>
            <p:nvPr/>
          </p:nvCxnSpPr>
          <p:spPr>
            <a:xfrm rot="5400000">
              <a:off x="7097091" y="3646761"/>
              <a:ext cx="152400" cy="98632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A8DFE2D6-D315-401B-B1B8-8067EF9F9C94}"/>
                </a:ext>
              </a:extLst>
            </p:cNvPr>
            <p:cNvSpPr/>
            <p:nvPr/>
          </p:nvSpPr>
          <p:spPr>
            <a:xfrm>
              <a:off x="6527728" y="4139923"/>
              <a:ext cx="152400" cy="1524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8D201C-70FE-4007-9F46-BD15BA8CD3D2}"/>
                </a:ext>
              </a:extLst>
            </p:cNvPr>
            <p:cNvCxnSpPr>
              <a:cxnSpLocks/>
              <a:stCxn id="24" idx="2"/>
              <a:endCxn id="22" idx="0"/>
            </p:cNvCxnSpPr>
            <p:nvPr/>
          </p:nvCxnSpPr>
          <p:spPr>
            <a:xfrm flipH="1">
              <a:off x="6603928" y="3749953"/>
              <a:ext cx="72" cy="3899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8BB72E7B-E262-488A-9DB8-8A045C96A609}"/>
                </a:ext>
              </a:extLst>
            </p:cNvPr>
            <p:cNvSpPr/>
            <p:nvPr/>
          </p:nvSpPr>
          <p:spPr>
            <a:xfrm>
              <a:off x="5791200" y="3155950"/>
              <a:ext cx="1625600" cy="5940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== </a:t>
              </a:r>
              <a:r>
                <a:rPr lang="en-US" sz="1200" dirty="0">
                  <a:solidFill>
                    <a:schemeClr val="tx1"/>
                  </a:solidFill>
                </a:rPr>
                <a:t>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031F88-7AD1-4767-9FC0-F7B8B32C07FC}"/>
                </a:ext>
              </a:extLst>
            </p:cNvPr>
            <p:cNvCxnSpPr>
              <a:cxnSpLocks/>
              <a:stCxn id="13" idx="4"/>
              <a:endCxn id="24" idx="0"/>
            </p:cNvCxnSpPr>
            <p:nvPr/>
          </p:nvCxnSpPr>
          <p:spPr>
            <a:xfrm flipH="1">
              <a:off x="6604000" y="2996923"/>
              <a:ext cx="4298" cy="1590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2F7239-EFEF-4725-B4A1-CE9A5715D794}"/>
                </a:ext>
              </a:extLst>
            </p:cNvPr>
            <p:cNvSpPr txBox="1"/>
            <p:nvPr/>
          </p:nvSpPr>
          <p:spPr>
            <a:xfrm>
              <a:off x="7241878" y="3135591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925E1796-4527-42BF-860E-FF7F33DDC12C}"/>
                </a:ext>
              </a:extLst>
            </p:cNvPr>
            <p:cNvSpPr/>
            <p:nvPr/>
          </p:nvSpPr>
          <p:spPr>
            <a:xfrm>
              <a:off x="7115309" y="3734709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#2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F1EC3DD6-0267-4450-BF57-A0EDF2CC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275" y="5065435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2F09153-076B-43D7-B0A3-98C5DCA7A4C2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>
              <a:off x="7412475" y="4808776"/>
              <a:ext cx="249653" cy="24554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C25CAE4B-7F82-454F-BBAB-25DFF00AA7A3}"/>
                </a:ext>
              </a:extLst>
            </p:cNvPr>
            <p:cNvCxnSpPr>
              <a:cxnSpLocks/>
              <a:stCxn id="36" idx="2"/>
              <a:endCxn id="31" idx="6"/>
            </p:cNvCxnSpPr>
            <p:nvPr/>
          </p:nvCxnSpPr>
          <p:spPr>
            <a:xfrm rot="5400000">
              <a:off x="7066773" y="4992368"/>
              <a:ext cx="204386" cy="98632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A845C7C-4D35-4910-8A66-9990A05A6F82}"/>
                </a:ext>
              </a:extLst>
            </p:cNvPr>
            <p:cNvSpPr/>
            <p:nvPr/>
          </p:nvSpPr>
          <p:spPr>
            <a:xfrm>
              <a:off x="6523403" y="5511523"/>
              <a:ext cx="152400" cy="1524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AE5635-6060-4AE7-8D8A-FD77548B9F1E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>
            <a:xfrm flipH="1">
              <a:off x="6599603" y="5141635"/>
              <a:ext cx="2235" cy="369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6FCDA607-1BAE-4A3C-9399-63EA7EBAB443}"/>
                </a:ext>
              </a:extLst>
            </p:cNvPr>
            <p:cNvSpPr/>
            <p:nvPr/>
          </p:nvSpPr>
          <p:spPr>
            <a:xfrm>
              <a:off x="5791200" y="4475917"/>
              <a:ext cx="1621275" cy="6657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== </a:t>
              </a:r>
              <a:r>
                <a:rPr lang="en-US" sz="1200" dirty="0">
                  <a:solidFill>
                    <a:schemeClr val="tx1"/>
                  </a:solidFill>
                </a:rPr>
                <a:t> 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32E348-A862-472D-88C3-6B9E9BB253CD}"/>
                </a:ext>
              </a:extLst>
            </p:cNvPr>
            <p:cNvCxnSpPr>
              <a:cxnSpLocks/>
              <a:stCxn id="22" idx="4"/>
              <a:endCxn id="33" idx="0"/>
            </p:cNvCxnSpPr>
            <p:nvPr/>
          </p:nvCxnSpPr>
          <p:spPr>
            <a:xfrm flipH="1">
              <a:off x="6601838" y="4292323"/>
              <a:ext cx="2090" cy="1835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CF6E6-3D2F-4588-8B3A-85C6F3BACF99}"/>
                </a:ext>
              </a:extLst>
            </p:cNvPr>
            <p:cNvSpPr txBox="1"/>
            <p:nvPr/>
          </p:nvSpPr>
          <p:spPr>
            <a:xfrm>
              <a:off x="7237553" y="4444723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8B19E358-730E-4586-9432-06C907CFAF92}"/>
                </a:ext>
              </a:extLst>
            </p:cNvPr>
            <p:cNvSpPr/>
            <p:nvPr/>
          </p:nvSpPr>
          <p:spPr>
            <a:xfrm>
              <a:off x="7110984" y="5054323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E105C25-1B8E-43A3-B423-5EBA825EB9F4}"/>
              </a:ext>
            </a:extLst>
          </p:cNvPr>
          <p:cNvSpPr txBox="1"/>
          <p:nvPr/>
        </p:nvSpPr>
        <p:spPr>
          <a:xfrm>
            <a:off x="7496457" y="1215220"/>
            <a:ext cx="11528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192802A-276E-4625-A6FB-AC9EBFC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2843543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9715022-D870-4850-9F62-9A015A8675D4}" type="slidenum">
              <a:rPr lang="zh-TW" altLang="en-US" b="0" smtClean="0">
                <a:latin typeface="Calibri" panose="020F0502020204030204" pitchFamily="34" charset="0"/>
              </a:rPr>
              <a:pPr/>
              <a:t>24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3" y="914400"/>
            <a:ext cx="8682037" cy="548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hoice?"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task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else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// Carry out task #3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pPr algn="r"/>
            <a:r>
              <a:rPr lang="en-US" altLang="zh-TW" sz="3200" b="1" dirty="0">
                <a:latin typeface="Courier New" panose="02070309020205020404" pitchFamily="49" charset="0"/>
              </a:rPr>
              <a:t>if/else</a:t>
            </a:r>
            <a:r>
              <a:rPr lang="en-US" altLang="zh-TW" sz="3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/>
              <a:t>Branching (mutually exclusive)</a:t>
            </a:r>
            <a:endParaRPr lang="en-US" sz="3200" dirty="0">
              <a:ea typeface="新細明體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FA2BED-201A-4943-81AC-547FA73A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461963" cy="548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4213A079-1C7B-41A6-A3D2-30FBC40462A4}"/>
              </a:ext>
            </a:extLst>
          </p:cNvPr>
          <p:cNvSpPr/>
          <p:nvPr/>
        </p:nvSpPr>
        <p:spPr>
          <a:xfrm>
            <a:off x="4129005" y="1539278"/>
            <a:ext cx="4979266" cy="3617914"/>
          </a:xfrm>
          <a:prstGeom prst="flowChartProcess">
            <a:avLst/>
          </a:prstGeom>
          <a:solidFill>
            <a:srgbClr val="D9D9D9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F35AD80-5BE7-4152-A389-CB7446172090}"/>
              </a:ext>
            </a:extLst>
          </p:cNvPr>
          <p:cNvSpPr/>
          <p:nvPr/>
        </p:nvSpPr>
        <p:spPr>
          <a:xfrm>
            <a:off x="5681356" y="2155563"/>
            <a:ext cx="3338163" cy="266706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B453864F-00FE-4E70-A1F3-8C4B0E6F5B92}"/>
              </a:ext>
            </a:extLst>
          </p:cNvPr>
          <p:cNvSpPr/>
          <p:nvPr/>
        </p:nvSpPr>
        <p:spPr>
          <a:xfrm>
            <a:off x="7168039" y="2834835"/>
            <a:ext cx="1817853" cy="190970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DDCFA3-34E8-442C-A914-9E80A57478F4}"/>
              </a:ext>
            </a:extLst>
          </p:cNvPr>
          <p:cNvGrpSpPr/>
          <p:nvPr/>
        </p:nvGrpSpPr>
        <p:grpSpPr>
          <a:xfrm>
            <a:off x="4243081" y="1696729"/>
            <a:ext cx="4661164" cy="3303011"/>
            <a:chOff x="10515600" y="3257401"/>
            <a:chExt cx="4661164" cy="3303011"/>
          </a:xfrm>
        </p:grpSpPr>
        <p:sp>
          <p:nvSpPr>
            <p:cNvPr id="75" name="Text Box 20">
              <a:extLst>
                <a:ext uri="{FF2B5EF4-FFF2-40B4-BE49-F238E27FC236}">
                  <a16:creationId xmlns:a16="http://schemas.microsoft.com/office/drawing/2014/main" id="{FA64707E-BDFB-46B2-BDF4-923673F58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6581" y="4800600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4118FAA0-1A1F-4CAF-92CA-96223D9937D8}"/>
                </a:ext>
              </a:extLst>
            </p:cNvPr>
            <p:cNvCxnSpPr>
              <a:cxnSpLocks/>
              <a:stCxn id="87" idx="2"/>
              <a:endCxn id="89" idx="0"/>
            </p:cNvCxnSpPr>
            <p:nvPr/>
          </p:nvCxnSpPr>
          <p:spPr>
            <a:xfrm rot="5400000">
              <a:off x="12607485" y="5172897"/>
              <a:ext cx="215019" cy="225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14FAF8C7-9B37-4FF0-B003-7F4382D9C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1675" y="4362850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81DAAB2B-5713-4228-B6E3-C9BCED963D5F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rot="5400000">
              <a:off x="14022862" y="5742096"/>
              <a:ext cx="286850" cy="249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FA8FB3B5-20E2-4B89-843A-F806E91BD700}"/>
                </a:ext>
              </a:extLst>
            </p:cNvPr>
            <p:cNvCxnSpPr>
              <a:cxnSpLocks/>
              <a:stCxn id="82" idx="2"/>
              <a:endCxn id="97" idx="6"/>
            </p:cNvCxnSpPr>
            <p:nvPr/>
          </p:nvCxnSpPr>
          <p:spPr>
            <a:xfrm rot="5400000">
              <a:off x="13345959" y="5663325"/>
              <a:ext cx="266626" cy="137153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Decision 79">
              <a:extLst>
                <a:ext uri="{FF2B5EF4-FFF2-40B4-BE49-F238E27FC236}">
                  <a16:creationId xmlns:a16="http://schemas.microsoft.com/office/drawing/2014/main" id="{864A582E-50DC-4CA9-866E-AFFBFCD40CEE}"/>
                </a:ext>
              </a:extLst>
            </p:cNvPr>
            <p:cNvSpPr/>
            <p:nvPr/>
          </p:nvSpPr>
          <p:spPr>
            <a:xfrm>
              <a:off x="13421155" y="4914117"/>
              <a:ext cx="1492755" cy="685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==</a:t>
              </a:r>
              <a:r>
                <a:rPr lang="en-US" sz="1100" dirty="0">
                  <a:solidFill>
                    <a:schemeClr val="tx1"/>
                  </a:solidFill>
                </a:rPr>
                <a:t> 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BE6AD33-CE16-4919-8369-5D6D76903D9E}"/>
                </a:ext>
              </a:extLst>
            </p:cNvPr>
            <p:cNvSpPr txBox="1"/>
            <p:nvPr/>
          </p:nvSpPr>
          <p:spPr>
            <a:xfrm>
              <a:off x="13603407" y="5447517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17E43D22-B48B-4106-B7CD-934AB242FF39}"/>
                </a:ext>
              </a:extLst>
            </p:cNvPr>
            <p:cNvSpPr/>
            <p:nvPr/>
          </p:nvSpPr>
          <p:spPr>
            <a:xfrm>
              <a:off x="13613897" y="5886767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#3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5D5B2104-9F7A-4050-8A40-63DAE0BD618D}"/>
                </a:ext>
              </a:extLst>
            </p:cNvPr>
            <p:cNvCxnSpPr>
              <a:cxnSpLocks/>
              <a:stCxn id="80" idx="3"/>
              <a:endCxn id="97" idx="6"/>
            </p:cNvCxnSpPr>
            <p:nvPr/>
          </p:nvCxnSpPr>
          <p:spPr>
            <a:xfrm flipH="1">
              <a:off x="12793502" y="5257017"/>
              <a:ext cx="2120408" cy="1225390"/>
            </a:xfrm>
            <a:prstGeom prst="bentConnector3">
              <a:avLst>
                <a:gd name="adj1" fmla="val -1078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47F5304C-CD60-4847-955D-6BCB965347CF}"/>
                </a:ext>
              </a:extLst>
            </p:cNvPr>
            <p:cNvSpPr/>
            <p:nvPr/>
          </p:nvSpPr>
          <p:spPr>
            <a:xfrm>
              <a:off x="14091772" y="6408012"/>
              <a:ext cx="152400" cy="1524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06C57132-0440-487C-9E5C-9A7CE8575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3875" y="3657535"/>
              <a:ext cx="6701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sz="2000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6E6B22D5-12BB-40D0-A20B-A141DB4A3158}"/>
                </a:ext>
              </a:extLst>
            </p:cNvPr>
            <p:cNvCxnSpPr>
              <a:cxnSpLocks/>
              <a:stCxn id="89" idx="2"/>
              <a:endCxn id="97" idx="0"/>
            </p:cNvCxnSpPr>
            <p:nvPr/>
          </p:nvCxnSpPr>
          <p:spPr>
            <a:xfrm rot="16200000" flipH="1">
              <a:off x="12317755" y="6006659"/>
              <a:ext cx="795657" cy="343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3C2D8C6B-A28B-467F-8F74-6717E5DD3F00}"/>
                </a:ext>
              </a:extLst>
            </p:cNvPr>
            <p:cNvSpPr/>
            <p:nvPr/>
          </p:nvSpPr>
          <p:spPr>
            <a:xfrm>
              <a:off x="11998747" y="4380717"/>
              <a:ext cx="1434751" cy="685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==</a:t>
              </a:r>
              <a:r>
                <a:rPr lang="en-US" sz="1100" dirty="0">
                  <a:solidFill>
                    <a:schemeClr val="tx1"/>
                  </a:solidFill>
                </a:rPr>
                <a:t>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459C564-B9C6-492A-B492-030345F009DE}"/>
                </a:ext>
              </a:extLst>
            </p:cNvPr>
            <p:cNvSpPr txBox="1"/>
            <p:nvPr/>
          </p:nvSpPr>
          <p:spPr>
            <a:xfrm>
              <a:off x="12087506" y="4925785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D73A1A30-6860-48E3-922E-A1CEB75AE90B}"/>
                </a:ext>
              </a:extLst>
            </p:cNvPr>
            <p:cNvSpPr/>
            <p:nvPr/>
          </p:nvSpPr>
          <p:spPr>
            <a:xfrm>
              <a:off x="12162720" y="5281536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#2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45111A0E-0A71-4F32-AE18-50F15CFA18B0}"/>
                </a:ext>
              </a:extLst>
            </p:cNvPr>
            <p:cNvCxnSpPr>
              <a:cxnSpLocks/>
              <a:stCxn id="98" idx="3"/>
              <a:endCxn id="87" idx="0"/>
            </p:cNvCxnSpPr>
            <p:nvPr/>
          </p:nvCxnSpPr>
          <p:spPr>
            <a:xfrm>
              <a:off x="11976947" y="4037817"/>
              <a:ext cx="739176" cy="3429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AFD6EEF4-DC85-4C2D-B1A9-DC1920A88564}"/>
                </a:ext>
              </a:extLst>
            </p:cNvPr>
            <p:cNvCxnSpPr>
              <a:cxnSpLocks/>
              <a:stCxn id="87" idx="3"/>
              <a:endCxn id="80" idx="0"/>
            </p:cNvCxnSpPr>
            <p:nvPr/>
          </p:nvCxnSpPr>
          <p:spPr>
            <a:xfrm>
              <a:off x="13433498" y="4723617"/>
              <a:ext cx="734035" cy="1905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D0AF8D8-5D93-4030-88E8-1447624E8CC6}"/>
                </a:ext>
              </a:extLst>
            </p:cNvPr>
            <p:cNvCxnSpPr>
              <a:cxnSpLocks/>
              <a:stCxn id="98" idx="2"/>
              <a:endCxn id="96" idx="0"/>
            </p:cNvCxnSpPr>
            <p:nvPr/>
          </p:nvCxnSpPr>
          <p:spPr>
            <a:xfrm rot="16200000" flipH="1">
              <a:off x="11133971" y="4493020"/>
              <a:ext cx="227162" cy="255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1A0B8EAE-C78C-44AA-B468-5E8FB7A36A12}"/>
                </a:ext>
              </a:extLst>
            </p:cNvPr>
            <p:cNvCxnSpPr>
              <a:cxnSpLocks/>
              <a:stCxn id="96" idx="2"/>
              <a:endCxn id="97" idx="2"/>
            </p:cNvCxnSpPr>
            <p:nvPr/>
          </p:nvCxnSpPr>
          <p:spPr>
            <a:xfrm rot="16200000" flipH="1">
              <a:off x="11172209" y="5013514"/>
              <a:ext cx="1545514" cy="139227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A3F50F9-7F46-4EDB-8552-9A4DC5566E09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11246274" y="3257401"/>
              <a:ext cx="0" cy="437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87C8E0D-0421-4EEE-AF4D-274A19BDE790}"/>
                </a:ext>
              </a:extLst>
            </p:cNvPr>
            <p:cNvSpPr txBox="1"/>
            <p:nvPr/>
          </p:nvSpPr>
          <p:spPr>
            <a:xfrm>
              <a:off x="10604506" y="4233433"/>
              <a:ext cx="579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96" name="Flowchart: Process 95">
              <a:extLst>
                <a:ext uri="{FF2B5EF4-FFF2-40B4-BE49-F238E27FC236}">
                  <a16:creationId xmlns:a16="http://schemas.microsoft.com/office/drawing/2014/main" id="{8273F7BF-95A2-47D2-9726-1D6FCEAA48F9}"/>
                </a:ext>
              </a:extLst>
            </p:cNvPr>
            <p:cNvSpPr/>
            <p:nvPr/>
          </p:nvSpPr>
          <p:spPr>
            <a:xfrm>
              <a:off x="10697686" y="4607879"/>
              <a:ext cx="1102287" cy="329014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task #1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2C3374B6-2FB9-4786-A284-A0277B7FBCC3}"/>
                </a:ext>
              </a:extLst>
            </p:cNvPr>
            <p:cNvSpPr/>
            <p:nvPr/>
          </p:nvSpPr>
          <p:spPr>
            <a:xfrm>
              <a:off x="12641102" y="6406207"/>
              <a:ext cx="152400" cy="1524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98" name="Flowchart: Decision 97">
              <a:extLst>
                <a:ext uri="{FF2B5EF4-FFF2-40B4-BE49-F238E27FC236}">
                  <a16:creationId xmlns:a16="http://schemas.microsoft.com/office/drawing/2014/main" id="{1F91B219-A41A-4732-BC5B-433D3D092CE5}"/>
                </a:ext>
              </a:extLst>
            </p:cNvPr>
            <p:cNvSpPr/>
            <p:nvPr/>
          </p:nvSpPr>
          <p:spPr>
            <a:xfrm>
              <a:off x="10515600" y="3694917"/>
              <a:ext cx="1461347" cy="685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choice  ==</a:t>
              </a:r>
              <a:r>
                <a:rPr lang="en-US" sz="1200" dirty="0">
                  <a:solidFill>
                    <a:schemeClr val="tx1"/>
                  </a:solidFill>
                </a:rPr>
                <a:t> 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127E815-91DA-4BEF-A1FD-1F4E1F1CC14D}"/>
              </a:ext>
            </a:extLst>
          </p:cNvPr>
          <p:cNvSpPr txBox="1"/>
          <p:nvPr/>
        </p:nvSpPr>
        <p:spPr>
          <a:xfrm>
            <a:off x="7211880" y="1394103"/>
            <a:ext cx="11079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86AAC9-7D35-471D-9EB4-704B2C83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221052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50E5F668-3907-48A9-A958-E8184686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4EA64C41-E38D-4B8D-8CA7-2BF4D412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573A72-D46B-4B80-9258-B9395AEDCE63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181A211E-AB6D-4CBC-BC5E-F0B1AA3DB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latin typeface="Courier New" panose="02070309020205020404" pitchFamily="49" charset="0"/>
              </a:rPr>
              <a:t>switch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C62D5A-8B37-4A57-809C-EF1AD941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20" y="476672"/>
            <a:ext cx="4130384" cy="533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E61278BC-86DF-4FBA-8C0D-FB5DC7FD6744}"/>
              </a:ext>
            </a:extLst>
          </p:cNvPr>
          <p:cNvGrpSpPr>
            <a:grpSpLocks/>
          </p:cNvGrpSpPr>
          <p:nvPr/>
        </p:nvGrpSpPr>
        <p:grpSpPr bwMode="auto">
          <a:xfrm>
            <a:off x="7596336" y="2348880"/>
            <a:ext cx="1444746" cy="1143000"/>
            <a:chOff x="7286625" y="2800351"/>
            <a:chExt cx="1710037" cy="1315156"/>
          </a:xfrm>
        </p:grpSpPr>
        <p:sp>
          <p:nvSpPr>
            <p:cNvPr id="25610" name="矩形 1">
              <a:extLst>
                <a:ext uri="{FF2B5EF4-FFF2-40B4-BE49-F238E27FC236}">
                  <a16:creationId xmlns:a16="http://schemas.microsoft.com/office/drawing/2014/main" id="{99F0620F-B10E-4E93-B91F-DC30A226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800351"/>
              <a:ext cx="1710036" cy="628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1" name="矩形 8">
              <a:extLst>
                <a:ext uri="{FF2B5EF4-FFF2-40B4-BE49-F238E27FC236}">
                  <a16:creationId xmlns:a16="http://schemas.microsoft.com/office/drawing/2014/main" id="{4C30EBBD-C59B-40DD-B84C-BBF41FCA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1088" y="3243263"/>
              <a:ext cx="295574" cy="872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47883A61-3162-4D30-A8AA-6419F12382D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564409" y="2900193"/>
            <a:ext cx="1800225" cy="214313"/>
          </a:xfrm>
          <a:prstGeom prst="bentConnector3">
            <a:avLst>
              <a:gd name="adj1" fmla="val -1588"/>
            </a:avLst>
          </a:prstGeom>
          <a:noFill/>
          <a:ln w="38100" algn="ctr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6" name="Rectangle 3">
            <a:extLst>
              <a:ext uri="{FF2B5EF4-FFF2-40B4-BE49-F238E27FC236}">
                <a16:creationId xmlns:a16="http://schemas.microsoft.com/office/drawing/2014/main" id="{DD6D73BD-52E3-4F2B-BA66-641946C7E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301" y="1976438"/>
            <a:ext cx="762635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int month = 5;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int days;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zh-TW" sz="1600" b="1" dirty="0">
                <a:latin typeface="Courier New" panose="02070309020205020404" pitchFamily="49" charset="0"/>
              </a:rPr>
              <a:t>month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) {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case  </a:t>
            </a:r>
            <a:r>
              <a:rPr lang="en-US" altLang="zh-TW" sz="1600" b="1" dirty="0">
                <a:latin typeface="Courier New" panose="02070309020205020404" pitchFamily="49" charset="0"/>
              </a:rPr>
              <a:t>9: </a:t>
            </a:r>
            <a:r>
              <a:rPr lang="en-US" altLang="zh-TW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// empty statement no break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case  </a:t>
            </a:r>
            <a:r>
              <a:rPr lang="en-US" altLang="zh-TW" sz="1600" b="1" dirty="0">
                <a:latin typeface="Courier New" panose="02070309020205020404" pitchFamily="49" charset="0"/>
              </a:rPr>
              <a:t>4: </a:t>
            </a:r>
            <a:r>
              <a:rPr lang="en-US" altLang="zh-TW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// empty statement no break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case  </a:t>
            </a:r>
            <a:r>
              <a:rPr lang="en-US" altLang="zh-TW" sz="1600" b="1" dirty="0">
                <a:latin typeface="Courier New" panose="02070309020205020404" pitchFamily="49" charset="0"/>
              </a:rPr>
              <a:t>6: </a:t>
            </a:r>
            <a:r>
              <a:rPr lang="en-US" altLang="zh-TW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// empty statement no break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zh-TW" sz="1600" b="1" dirty="0">
                <a:latin typeface="Courier New" panose="02070309020205020404" pitchFamily="49" charset="0"/>
              </a:rPr>
              <a:t>11: days = 30; </a:t>
            </a:r>
            <a:r>
              <a:rPr lang="en-US" altLang="zh-TW" sz="1600" b="1" dirty="0">
                <a:solidFill>
                  <a:srgbClr val="CC3399"/>
                </a:solidFill>
                <a:latin typeface="Courier New" panose="02070309020205020404" pitchFamily="49" charset="0"/>
              </a:rPr>
              <a:t>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case  </a:t>
            </a:r>
            <a:r>
              <a:rPr lang="en-US" altLang="zh-TW" sz="1600" b="1" dirty="0">
                <a:latin typeface="Courier New" panose="02070309020205020404" pitchFamily="49" charset="0"/>
              </a:rPr>
              <a:t>2: days = 28;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  default: </a:t>
            </a:r>
            <a:r>
              <a:rPr lang="en-US" altLang="zh-TW" sz="1600" b="1" dirty="0">
                <a:latin typeface="Courier New" panose="02070309020205020404" pitchFamily="49" charset="0"/>
              </a:rPr>
              <a:t>days = 31;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400" dirty="0"/>
              <a:t>There may be no statement at all following a case label.</a:t>
            </a:r>
          </a:p>
          <a:p>
            <a:pPr eaLnBrk="1" hangingPunct="1"/>
            <a:r>
              <a:rPr lang="en-US" altLang="zh-TW" sz="2400" dirty="0"/>
              <a:t>Execution continues until reaching a break or the end.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Repeatedly execute </a:t>
            </a:r>
            <a:r>
              <a:rPr lang="en-US" altLang="zh-TW" b="1" dirty="0">
                <a:solidFill>
                  <a:schemeClr val="accent1"/>
                </a:solidFill>
                <a:ea typeface="新細明體" pitchFamily="18" charset="-120"/>
              </a:rPr>
              <a:t>statement1</a:t>
            </a:r>
            <a:r>
              <a:rPr lang="en-US" altLang="zh-TW" dirty="0">
                <a:ea typeface="新細明體" pitchFamily="18" charset="-120"/>
              </a:rPr>
              <a:t> as long as </a:t>
            </a:r>
            <a:r>
              <a:rPr lang="en-US" altLang="zh-TW" b="1" dirty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b="1" i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true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zh-TW" b="1" dirty="0">
                <a:solidFill>
                  <a:schemeClr val="accent1"/>
                </a:solidFill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b="1" i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99660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execute </a:t>
            </a:r>
            <a:r>
              <a:rPr lang="en-US" altLang="zh-TW" b="1" dirty="0">
                <a:solidFill>
                  <a:schemeClr val="accent1"/>
                </a:solidFill>
                <a:ea typeface="新細明體" pitchFamily="18" charset="-120"/>
              </a:rPr>
              <a:t>statement2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Courier New" panose="02070309020205020404" pitchFamily="49" charset="0"/>
              </a:rPr>
              <a:t>while</a:t>
            </a:r>
            <a:r>
              <a:rPr lang="en-US" altLang="zh-TW" sz="4000" dirty="0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TW" sz="4000" dirty="0">
                <a:ea typeface="新細明體" pitchFamily="18" charset="-120"/>
              </a:rPr>
              <a:t>Loop</a:t>
            </a:r>
            <a:endParaRPr lang="en-US" altLang="zh-TW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26</a:t>
            </a:fld>
            <a:endParaRPr lang="en-US" altLang="zh-TW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2383904"/>
            <a:ext cx="3581400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b="1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while (</a:t>
            </a:r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condition</a:t>
            </a:r>
            <a:r>
              <a:rPr lang="en-US" altLang="zh-TW" sz="1800" b="1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statement2;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603104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statement2</a:t>
            </a: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5715000" y="2002904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5715000" y="2993504"/>
            <a:ext cx="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3984104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29173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993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false</a:t>
            </a:r>
          </a:p>
        </p:txBody>
      </p:sp>
      <p:cxnSp>
        <p:nvCxnSpPr>
          <p:cNvPr id="41" name="Shape 40"/>
          <p:cNvCxnSpPr/>
          <p:nvPr/>
        </p:nvCxnSpPr>
        <p:spPr>
          <a:xfrm rot="16200000" flipH="1">
            <a:off x="5638800" y="2688704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H="1">
            <a:off x="6324600" y="2688704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/>
          <p:nvPr/>
        </p:nvCxnSpPr>
        <p:spPr>
          <a:xfrm rot="5400000" flipH="1">
            <a:off x="6324600" y="2002904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flipH="1">
            <a:off x="5638800" y="2002904"/>
            <a:ext cx="720000" cy="720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724400" y="2383904"/>
            <a:ext cx="1981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2536304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statement1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A8137E6-882E-41E8-850B-C3E1C5F7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12281359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BF198360-3893-4D62-9B81-D4D5465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FF527002-AAD5-4C91-8F17-CDD162B4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147E5-5520-4AC8-A090-EA7E3C61B8BD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0F124588-B71B-4233-9A7F-479688C5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latin typeface="Courier New" panose="02070309020205020404" pitchFamily="49" charset="0"/>
              </a:rPr>
              <a:t>do…while</a:t>
            </a:r>
            <a:r>
              <a:rPr lang="en-US" altLang="zh-TW" dirty="0"/>
              <a:t> loop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F045D6E0-F861-4F65-8AD4-C3A790CC9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rgbClr val="FF3300"/>
                </a:solidFill>
              </a:rPr>
              <a:t>Do</a:t>
            </a:r>
            <a:r>
              <a:rPr lang="en-US" altLang="zh-TW" sz="2800"/>
              <a:t>, check, do, check, do, …, do, check, do, check (found false), next.</a:t>
            </a:r>
          </a:p>
          <a:p>
            <a:pPr eaLnBrk="1" hangingPunct="1"/>
            <a:r>
              <a:rPr lang="en-US" altLang="zh-TW" sz="2800"/>
              <a:t>For 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int i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do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  System.out.print(i);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 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} while (i &lt; 0);</a:t>
            </a:r>
          </a:p>
          <a:p>
            <a:pPr eaLnBrk="1" hangingPunct="1"/>
            <a:r>
              <a:rPr lang="en-US" altLang="zh-TW" sz="2800"/>
              <a:t>Result:</a:t>
            </a:r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anose="02070309020205020404" pitchFamily="49" charset="0"/>
              </a:rPr>
              <a:t>for</a:t>
            </a:r>
            <a:r>
              <a:rPr lang="en-US" altLang="zh-TW" dirty="0"/>
              <a:t> loop</a:t>
            </a:r>
            <a:endParaRPr lang="en-US" altLang="zh-TW" dirty="0">
              <a:ea typeface="新細明體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9" y="1772816"/>
            <a:ext cx="5492261" cy="447558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2000" dirty="0"/>
              <a:t>The </a:t>
            </a:r>
            <a:r>
              <a:rPr lang="en-US" altLang="zh-TW" sz="2000" b="1" dirty="0">
                <a:solidFill>
                  <a:schemeClr val="accent1"/>
                </a:solidFill>
                <a:ea typeface="新細明體" pitchFamily="18" charset="-120"/>
              </a:rPr>
              <a:t>initialization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) statement</a:t>
            </a:r>
          </a:p>
          <a:p>
            <a:pPr lvl="1">
              <a:defRPr/>
            </a:pPr>
            <a:r>
              <a:rPr lang="en-US" altLang="zh-TW" sz="1800" dirty="0"/>
              <a:t>Executes once before the </a:t>
            </a:r>
            <a:r>
              <a:rPr lang="en-US" altLang="zh-TW" sz="1800" b="1" dirty="0">
                <a:solidFill>
                  <a:schemeClr val="accent1"/>
                </a:solidFill>
              </a:rPr>
              <a:t>condition</a:t>
            </a:r>
            <a:r>
              <a:rPr lang="en-US" altLang="zh-TW" sz="1800" dirty="0"/>
              <a:t> statement.</a:t>
            </a:r>
          </a:p>
          <a:p>
            <a:pPr lvl="1">
              <a:defRPr/>
            </a:pPr>
            <a:endParaRPr lang="en-US" altLang="zh-TW" sz="1800" dirty="0"/>
          </a:p>
          <a:p>
            <a:pPr lvl="0"/>
            <a:r>
              <a:rPr lang="en-US" altLang="zh-TW" sz="2000" dirty="0"/>
              <a:t>The </a:t>
            </a:r>
            <a:r>
              <a:rPr lang="en-US" altLang="zh-TW" sz="2000" b="1" dirty="0">
                <a:solidFill>
                  <a:schemeClr val="accent1"/>
                </a:solidFill>
              </a:rPr>
              <a:t>condition</a:t>
            </a:r>
            <a:r>
              <a:rPr lang="en-US" altLang="zh-TW" sz="2000" dirty="0"/>
              <a:t> statement</a:t>
            </a:r>
          </a:p>
          <a:p>
            <a:pPr lvl="1"/>
            <a:r>
              <a:rPr lang="en-US" altLang="zh-TW" sz="1800" dirty="0"/>
              <a:t>is the same as in the while-loop condition.</a:t>
            </a:r>
          </a:p>
          <a:p>
            <a:pPr lvl="1"/>
            <a:endParaRPr lang="en-US" altLang="zh-TW" sz="1800" dirty="0"/>
          </a:p>
          <a:p>
            <a:r>
              <a:rPr lang="en-US" altLang="zh-TW" sz="2000" dirty="0"/>
              <a:t>The loop body (</a:t>
            </a:r>
            <a:r>
              <a:rPr lang="en-US" altLang="zh-TW" sz="2000" b="1" dirty="0">
                <a:solidFill>
                  <a:schemeClr val="accent1"/>
                </a:solidFill>
              </a:rPr>
              <a:t>statement1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1800" dirty="0"/>
              <a:t>Repeats until the </a:t>
            </a:r>
            <a:r>
              <a:rPr lang="en-US" altLang="zh-TW" sz="1800" b="1" dirty="0">
                <a:solidFill>
                  <a:schemeClr val="accent1"/>
                </a:solidFill>
              </a:rPr>
              <a:t>condition</a:t>
            </a:r>
            <a:r>
              <a:rPr lang="en-US" altLang="zh-TW" sz="1800" dirty="0"/>
              <a:t> statement becomes </a:t>
            </a:r>
            <a:r>
              <a:rPr lang="en-US" altLang="zh-TW" sz="1800" b="1" i="1" dirty="0"/>
              <a:t>false</a:t>
            </a:r>
            <a:r>
              <a:rPr lang="en-US" altLang="zh-TW" sz="1800" dirty="0"/>
              <a:t>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 </a:t>
            </a:r>
            <a:r>
              <a:rPr lang="en-US" altLang="zh-TW" sz="2000" b="1" dirty="0">
                <a:solidFill>
                  <a:schemeClr val="accent1"/>
                </a:solidFill>
              </a:rPr>
              <a:t>update</a:t>
            </a:r>
            <a:r>
              <a:rPr lang="en-US" altLang="zh-TW" sz="2000" dirty="0"/>
              <a:t> statement</a:t>
            </a:r>
          </a:p>
          <a:p>
            <a:pPr lvl="1"/>
            <a:r>
              <a:rPr lang="en-US" altLang="zh-TW" sz="1800" dirty="0"/>
              <a:t>Executes after </a:t>
            </a:r>
            <a:r>
              <a:rPr lang="en-US" altLang="zh-TW" sz="1800" b="1" dirty="0">
                <a:solidFill>
                  <a:srgbClr val="0070C0"/>
                </a:solidFill>
              </a:rPr>
              <a:t>statement1</a:t>
            </a:r>
            <a:r>
              <a:rPr lang="en-US" altLang="zh-TW" sz="1800" dirty="0"/>
              <a:t> in each iteration, and</a:t>
            </a:r>
          </a:p>
          <a:p>
            <a:pPr lvl="1"/>
            <a:r>
              <a:rPr lang="en-US" altLang="zh-TW" sz="1800" dirty="0"/>
              <a:t>is usually for updating the loop </a:t>
            </a:r>
            <a:r>
              <a:rPr lang="en-US" altLang="zh-TW" sz="1800" b="1" dirty="0">
                <a:solidFill>
                  <a:schemeClr val="accent1"/>
                </a:solidFill>
              </a:rPr>
              <a:t>condition</a:t>
            </a:r>
            <a:r>
              <a:rPr lang="en-US" altLang="zh-TW" sz="1800" dirty="0"/>
              <a:t>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55096" y="3265512"/>
            <a:ext cx="3467100" cy="2971800"/>
            <a:chOff x="5181600" y="1066800"/>
            <a:chExt cx="3505200" cy="3276600"/>
          </a:xfrm>
        </p:grpSpPr>
        <p:sp>
          <p:nvSpPr>
            <p:cNvPr id="8" name="Rectangle 7"/>
            <p:cNvSpPr/>
            <p:nvPr/>
          </p:nvSpPr>
          <p:spPr>
            <a:xfrm>
              <a:off x="5410200" y="35814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statement2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18" idx="0"/>
            </p:cNvCxnSpPr>
            <p:nvPr/>
          </p:nvCxnSpPr>
          <p:spPr>
            <a:xfrm>
              <a:off x="6172200" y="1828800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8" idx="2"/>
              <a:endCxn id="8" idx="0"/>
            </p:cNvCxnSpPr>
            <p:nvPr/>
          </p:nvCxnSpPr>
          <p:spPr>
            <a:xfrm>
              <a:off x="6172200" y="29718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72200" y="39624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246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971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cxnSp>
          <p:nvCxnSpPr>
            <p:cNvPr id="14" name="Shape 13"/>
            <p:cNvCxnSpPr/>
            <p:nvPr/>
          </p:nvCxnSpPr>
          <p:spPr>
            <a:xfrm rot="16200000" flipH="1">
              <a:off x="60960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/>
            <p:nvPr/>
          </p:nvCxnSpPr>
          <p:spPr>
            <a:xfrm rot="10800000" flipH="1">
              <a:off x="67818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/>
            <p:nvPr/>
          </p:nvCxnSpPr>
          <p:spPr>
            <a:xfrm rot="5400000" flipH="1">
              <a:off x="67818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/>
            <p:nvPr/>
          </p:nvCxnSpPr>
          <p:spPr>
            <a:xfrm flipH="1">
              <a:off x="60960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181600" y="2362200"/>
              <a:ext cx="1981200" cy="609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condition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2895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statement1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14478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init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72200" y="10668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62800" y="2133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update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226496" y="1884982"/>
            <a:ext cx="3810000" cy="12003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b="1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sz="1800" b="1" err="1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sz="1800" b="1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 condition</a:t>
            </a:r>
            <a:r>
              <a:rPr lang="en-US" altLang="zh-TW" sz="1800" b="1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 update</a:t>
            </a:r>
            <a:r>
              <a:rPr lang="en-US" altLang="zh-TW" sz="1800" b="1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sz="1800" b="1">
                <a:latin typeface="Consolas" pitchFamily="49" charset="0"/>
                <a:ea typeface="MS Gothic" pitchFamily="49" charset="-128"/>
              </a:rPr>
              <a:t>statement2;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09AFE15-D59A-4D2D-AFE2-6EAA5D2B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4390303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384104" y="2426540"/>
            <a:ext cx="4724400" cy="506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4000" dirty="0"/>
              <a:t>in loop (for-loop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statement3</a:t>
            </a:r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statement1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048000"/>
            <a:ext cx="1507435" cy="5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statement2 &amp;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445000" y="1843015"/>
            <a:ext cx="4648200" cy="181588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sz="1600" b="1" dirty="0" err="1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; </a:t>
            </a:r>
            <a:r>
              <a:rPr lang="en-US" altLang="zh-TW" sz="1600" b="1" dirty="0" err="1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; update</a:t>
            </a:r>
            <a:r>
              <a:rPr lang="en-US" altLang="zh-TW" sz="1600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sz="1600" b="1" dirty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sz="1600" b="1" dirty="0" err="1">
                <a:latin typeface="Consolas" pitchFamily="49" charset="0"/>
                <a:ea typeface="MS Gothic" pitchFamily="49" charset="-128"/>
              </a:rPr>
              <a:t>BreakCondition</a:t>
            </a:r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        break;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}</a:t>
            </a:r>
          </a:p>
          <a:p>
            <a:r>
              <a:rPr lang="en-US" altLang="zh-TW" sz="1600" b="1" dirty="0">
                <a:latin typeface="Consolas" pitchFamily="49" charset="0"/>
                <a:ea typeface="MS Gothic" pitchFamily="49" charset="-128"/>
              </a:rPr>
              <a:t>statement3;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Break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true</a:t>
            </a: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20" idx="1"/>
          </p:cNvCxnSpPr>
          <p:nvPr/>
        </p:nvCxnSpPr>
        <p:spPr>
          <a:xfrm rot="10800000" flipV="1">
            <a:off x="1676405" y="3335079"/>
            <a:ext cx="473761" cy="6104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05257" y="3387423"/>
            <a:ext cx="551121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 flipV="1">
            <a:off x="1896717" y="4290288"/>
            <a:ext cx="2833313" cy="1348513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55654" y="4264223"/>
            <a:ext cx="67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93654" y="3411443"/>
            <a:ext cx="67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86400" y="4246652"/>
            <a:ext cx="3657600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r>
              <a:rPr lang="en-US" sz="1600" b="1" u="sng" dirty="0"/>
              <a:t>Early Exit in a Loop</a:t>
            </a:r>
          </a:p>
          <a:p>
            <a:endParaRPr lang="en-US" sz="1600" b="1" u="sng" dirty="0"/>
          </a:p>
          <a:p>
            <a:r>
              <a:rPr lang="en-US" sz="1600" dirty="0"/>
              <a:t>The </a:t>
            </a:r>
            <a:r>
              <a:rPr lang="en-US" sz="1600" b="1" dirty="0">
                <a:latin typeface="Consolas" pitchFamily="49" charset="0"/>
              </a:rPr>
              <a:t>break</a:t>
            </a:r>
            <a:r>
              <a:rPr lang="en-US" sz="1600" dirty="0"/>
              <a:t> statement, when executed, causes the program to </a:t>
            </a:r>
            <a:r>
              <a:rPr lang="en-US" sz="1600" i="1" dirty="0"/>
              <a:t>leave</a:t>
            </a:r>
            <a:r>
              <a:rPr lang="en-US" sz="1600" dirty="0"/>
              <a:t> the </a:t>
            </a:r>
            <a:r>
              <a:rPr lang="en-US" sz="1600" b="1" u="sng" dirty="0">
                <a:solidFill>
                  <a:srgbClr val="C00000"/>
                </a:solidFill>
              </a:rPr>
              <a:t>closest enclosing loop </a:t>
            </a:r>
            <a:r>
              <a:rPr lang="en-US" sz="1600" dirty="0"/>
              <a:t>immediately.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FD9ADA9-3DBF-4527-A5A9-682A9FE474E2}"/>
              </a:ext>
            </a:extLst>
          </p:cNvPr>
          <p:cNvSpPr/>
          <p:nvPr/>
        </p:nvSpPr>
        <p:spPr>
          <a:xfrm>
            <a:off x="3570430" y="5178891"/>
            <a:ext cx="2003140" cy="124124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NOT</a:t>
            </a:r>
            <a:r>
              <a:rPr lang="en-US" altLang="zh-TW" sz="1600" dirty="0">
                <a:solidFill>
                  <a:srgbClr val="FF0000"/>
                </a:solidFill>
              </a:rPr>
              <a:t> the closest curly brace }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2E2891-218F-4900-AF4F-3AF14E8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1667810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12D83799-6AAF-4436-99F8-F07277D4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392925CC-1575-4F86-97AF-B2CB021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2010D9-9EAF-4631-97D2-CAF4E516FBD4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64E5BF6-380B-4E1F-A2EE-1D367770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708275"/>
            <a:ext cx="7416800" cy="36734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1C3CC47-15D1-462F-A473-5EDB3A33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16113"/>
            <a:ext cx="7416800" cy="649287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4">
            <a:extLst>
              <a:ext uri="{FF2B5EF4-FFF2-40B4-BE49-F238E27FC236}">
                <a16:creationId xmlns:a16="http://schemas.microsoft.com/office/drawing/2014/main" id="{06F9D5B5-BF48-4CC1-9775-6923F8FEB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Java Program Example</a:t>
            </a:r>
          </a:p>
        </p:txBody>
      </p:sp>
      <p:sp>
        <p:nvSpPr>
          <p:cNvPr id="15368" name="Rectangle 5">
            <a:extLst>
              <a:ext uri="{FF2B5EF4-FFF2-40B4-BE49-F238E27FC236}">
                <a16:creationId xmlns:a16="http://schemas.microsoft.com/office/drawing/2014/main" id="{1EE6647D-9DAA-4DAA-9C99-493E937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84538"/>
            <a:ext cx="6877050" cy="720725"/>
          </a:xfrm>
          <a:prstGeom prst="rect">
            <a:avLst/>
          </a:prstGeom>
          <a:solidFill>
            <a:srgbClr val="00CCFF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Field (Data Member)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Declarations</a:t>
            </a:r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B3757547-1A26-4E91-BBC8-D9D70EF1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4149725"/>
            <a:ext cx="6877050" cy="2016125"/>
          </a:xfrm>
          <a:prstGeom prst="rect">
            <a:avLst/>
          </a:prstGeom>
          <a:solidFill>
            <a:srgbClr val="CC99FF">
              <a:alpha val="50195"/>
            </a:srgbClr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Method Declarations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</p:txBody>
      </p:sp>
      <p:sp>
        <p:nvSpPr>
          <p:cNvPr id="15370" name="Rectangle 7">
            <a:extLst>
              <a:ext uri="{FF2B5EF4-FFF2-40B4-BE49-F238E27FC236}">
                <a16:creationId xmlns:a16="http://schemas.microsoft.com/office/drawing/2014/main" id="{E3FB19F1-92EC-4AB8-9142-FFE83C78A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import java.util.Vector;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import javax.swing.*;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class CurrencyConverter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double  rateHKtoEuro = 0.0885;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double  rateHKtoUS = 0.128;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double  convertEuro2US ( double amountEuro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{   </a:t>
            </a:r>
            <a:r>
              <a:rPr lang="en-US" altLang="zh-TW" sz="1800" b="1">
                <a:solidFill>
                  <a:srgbClr val="5E5E5E"/>
                </a:solidFill>
                <a:latin typeface="Courier New" panose="02070309020205020404" pitchFamily="49" charset="0"/>
              </a:rPr>
              <a:t>// details skipped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double  convertUS2HK ( double amountUS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{   </a:t>
            </a:r>
            <a:r>
              <a:rPr lang="en-US" altLang="zh-TW" sz="1800" b="1">
                <a:solidFill>
                  <a:srgbClr val="5E5E5E"/>
                </a:solidFill>
                <a:latin typeface="Courier New" panose="02070309020205020404" pitchFamily="49" charset="0"/>
              </a:rPr>
              <a:t>// details skipped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116167" y="2569231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4000" dirty="0"/>
              <a:t> (while-loop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statement3</a:t>
            </a:r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3528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statement2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16167" y="1985706"/>
            <a:ext cx="3886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while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(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sz="1800" b="1" dirty="0" err="1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sz="1800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sz="1800" b="1" dirty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sz="1800" b="1" dirty="0" err="1">
                <a:latin typeface="Consolas" pitchFamily="49" charset="0"/>
                <a:ea typeface="MS Gothic" pitchFamily="49" charset="-128"/>
              </a:rPr>
              <a:t>continueCondition</a:t>
            </a:r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       continue;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}</a:t>
            </a:r>
          </a:p>
          <a:p>
            <a:r>
              <a:rPr lang="en-US" altLang="zh-TW" sz="1800" b="1" dirty="0">
                <a:latin typeface="Consolas" pitchFamily="49" charset="0"/>
                <a:ea typeface="MS Gothic" pitchFamily="49" charset="-128"/>
              </a:rPr>
              <a:t>statement3;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90317" y="3472483"/>
            <a:ext cx="381000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19600" y="368260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29000" y="36546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cxnSp>
        <p:nvCxnSpPr>
          <p:cNvPr id="36" name="Shape 35"/>
          <p:cNvCxnSpPr>
            <a:stCxn id="20" idx="1"/>
          </p:cNvCxnSpPr>
          <p:nvPr/>
        </p:nvCxnSpPr>
        <p:spPr>
          <a:xfrm rot="10800000" flipV="1">
            <a:off x="1752601" y="3505200"/>
            <a:ext cx="397565" cy="5334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382486" y="2728686"/>
            <a:ext cx="3254828" cy="1309914"/>
          </a:xfrm>
          <a:custGeom>
            <a:avLst/>
            <a:gdLst>
              <a:gd name="connsiteX0" fmla="*/ 3254828 w 3254828"/>
              <a:gd name="connsiteY0" fmla="*/ 1139372 h 1139372"/>
              <a:gd name="connsiteX1" fmla="*/ 1883228 w 3254828"/>
              <a:gd name="connsiteY1" fmla="*/ 18143 h 1139372"/>
              <a:gd name="connsiteX2" fmla="*/ 0 w 3254828"/>
              <a:gd name="connsiteY2" fmla="*/ 1030515 h 1139372"/>
              <a:gd name="connsiteX0" fmla="*/ 3254828 w 3254828"/>
              <a:gd name="connsiteY0" fmla="*/ 1280886 h 1280886"/>
              <a:gd name="connsiteX1" fmla="*/ 1589314 w 3254828"/>
              <a:gd name="connsiteY1" fmla="*/ 18143 h 1280886"/>
              <a:gd name="connsiteX2" fmla="*/ 0 w 3254828"/>
              <a:gd name="connsiteY2" fmla="*/ 1172029 h 1280886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828" h="1309914">
                <a:moveTo>
                  <a:pt x="3254828" y="1309914"/>
                </a:moveTo>
                <a:cubicBezTo>
                  <a:pt x="2840263" y="758371"/>
                  <a:pt x="2120899" y="0"/>
                  <a:pt x="1589314" y="47171"/>
                </a:cubicBezTo>
                <a:cubicBezTo>
                  <a:pt x="1046843" y="29028"/>
                  <a:pt x="507092" y="544285"/>
                  <a:pt x="0" y="1201057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087388-8346-496C-B9A7-AF1FA1DB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  <p:extLst>
      <p:ext uri="{BB962C8B-B14F-4D97-AF65-F5344CB8AC3E}">
        <p14:creationId xmlns:p14="http://schemas.microsoft.com/office/powerpoint/2010/main" val="40080218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EE57062-40B2-4DB8-BF9E-28BC8718D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ea typeface="PMingLiU" panose="02020500000000000000" pitchFamily="18" charset="-120"/>
              </a:rPr>
              <a:t>Scoping Rules: NO Nesting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D51460A-C607-4F07-9B90-8A186A67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671638"/>
            <a:ext cx="86868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TestScoping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... void main(...)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{                         /* outer block starts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int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System.out.println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);</a:t>
            </a:r>
            <a:endParaRPr lang="en-US" altLang="zh-TW" sz="2000" b="1" dirty="0">
              <a:solidFill>
                <a:srgbClr val="0099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{ /* inner block starts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int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= 2, </a:t>
            </a: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= 3;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++;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System.out.println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("*** " +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);</a:t>
            </a:r>
            <a:endParaRPr lang="en-US" altLang="zh-TW" sz="2000" b="1" dirty="0">
              <a:solidFill>
                <a:srgbClr val="0099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System.out.println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("*** " + </a:t>
            </a: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b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);</a:t>
            </a:r>
            <a:endParaRPr lang="en-US" altLang="zh-TW" sz="2000" b="1" dirty="0">
              <a:solidFill>
                <a:srgbClr val="0099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} /* inner block ends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System.out.println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);</a:t>
            </a:r>
            <a:endParaRPr lang="en-US" altLang="zh-TW" sz="2000" b="1" dirty="0">
              <a:solidFill>
                <a:srgbClr val="0099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}                            /* outer block ends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BA9EC88-65AB-42CD-945E-1AB5A285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461963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4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75C35C2-5552-4160-B0E6-B317D346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33528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TestScoping</a:t>
            </a:r>
            <a:endParaRPr lang="en-US" altLang="zh-TW" sz="1800" b="1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91A6AB9-B403-4CF0-8AF7-DC88CBC6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b="1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30C38D6C-3219-4401-B95D-B57AF8A2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8077200" cy="1981200"/>
          </a:xfrm>
          <a:prstGeom prst="rect">
            <a:avLst/>
          </a:prstGeom>
          <a:solidFill>
            <a:srgbClr val="008000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PMingLiU" panose="02020500000000000000" pitchFamily="18" charset="-120"/>
            </a:endParaRP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455FA81-9411-413B-BE65-C1604257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8382000" cy="3657600"/>
          </a:xfrm>
          <a:prstGeom prst="rect">
            <a:avLst/>
          </a:prstGeom>
          <a:solidFill>
            <a:srgbClr val="993366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 sz="1800">
              <a:ea typeface="PMingLiU" panose="02020500000000000000" pitchFamily="18" charset="-120"/>
            </a:endParaRPr>
          </a:p>
        </p:txBody>
      </p:sp>
      <p:sp>
        <p:nvSpPr>
          <p:cNvPr id="17417" name="AutoShape 9">
            <a:extLst>
              <a:ext uri="{FF2B5EF4-FFF2-40B4-BE49-F238E27FC236}">
                <a16:creationId xmlns:a16="http://schemas.microsoft.com/office/drawing/2014/main" id="{CB00BB33-507E-4A24-9ECB-DBF6E009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21075"/>
            <a:ext cx="749300" cy="18891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7200" b="1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7418" name="Rectangle 12">
            <a:extLst>
              <a:ext uri="{FF2B5EF4-FFF2-40B4-BE49-F238E27FC236}">
                <a16:creationId xmlns:a16="http://schemas.microsoft.com/office/drawing/2014/main" id="{1F8B6ECD-3ADF-4EB3-BD0B-BEC29966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430838"/>
            <a:ext cx="2438400" cy="407987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800" b="1">
                <a:solidFill>
                  <a:srgbClr val="FF3300"/>
                </a:solidFill>
                <a:ea typeface="PMingLiU" panose="02020500000000000000" pitchFamily="18" charset="-120"/>
              </a:rPr>
              <a:t>Out of scope</a:t>
            </a:r>
          </a:p>
        </p:txBody>
      </p:sp>
      <p:sp>
        <p:nvSpPr>
          <p:cNvPr id="17419" name="AutoShape 13">
            <a:extLst>
              <a:ext uri="{FF2B5EF4-FFF2-40B4-BE49-F238E27FC236}">
                <a16:creationId xmlns:a16="http://schemas.microsoft.com/office/drawing/2014/main" id="{E612DB74-3C01-413D-8209-B2FD9458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9906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7200" b="1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17420" name="Rectangle 15">
            <a:extLst>
              <a:ext uri="{FF2B5EF4-FFF2-40B4-BE49-F238E27FC236}">
                <a16:creationId xmlns:a16="http://schemas.microsoft.com/office/drawing/2014/main" id="{31B564FF-0AE3-4A8D-8A77-C43B2132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803525"/>
            <a:ext cx="2438400" cy="53340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800" b="1">
                <a:solidFill>
                  <a:srgbClr val="FF3300"/>
                </a:solidFill>
                <a:ea typeface="PMingLiU" panose="02020500000000000000" pitchFamily="18" charset="-120"/>
              </a:rPr>
              <a:t>Undefined yet</a:t>
            </a:r>
          </a:p>
        </p:txBody>
      </p:sp>
      <p:sp>
        <p:nvSpPr>
          <p:cNvPr id="17421" name="AutoShape 16">
            <a:extLst>
              <a:ext uri="{FF2B5EF4-FFF2-40B4-BE49-F238E27FC236}">
                <a16:creationId xmlns:a16="http://schemas.microsoft.com/office/drawing/2014/main" id="{DDE87261-2EC9-43B9-8231-E17B26D5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9906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7200" b="1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17422" name="Rectangle 11">
            <a:extLst>
              <a:ext uri="{FF2B5EF4-FFF2-40B4-BE49-F238E27FC236}">
                <a16:creationId xmlns:a16="http://schemas.microsoft.com/office/drawing/2014/main" id="{1EDFB0E6-8CD4-410F-8120-3AC1340A5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848100"/>
            <a:ext cx="1912938" cy="53340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800" b="1">
                <a:solidFill>
                  <a:srgbClr val="FF3300"/>
                </a:solidFill>
                <a:ea typeface="PMingLiU" panose="02020500000000000000" pitchFamily="18" charset="-120"/>
              </a:rPr>
              <a:t>ERROR!!!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7E85C-7038-43C4-90A2-BBCF356F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6213475"/>
            <a:ext cx="4430712" cy="522288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ea typeface="PMingLiU" panose="02020500000000000000" pitchFamily="18" charset="-120"/>
              </a:rPr>
              <a:t>NOT the same as C/C++ !!</a:t>
            </a:r>
            <a:endParaRPr lang="zh-TW" altLang="en-US" sz="2800">
              <a:ea typeface="PMingLiU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2062E8-A4D1-4BD5-B7E8-4DEBF11A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6EA506-1537-4F14-A3FE-A66C127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64F3794-D211-414C-95A8-E9D28F0E0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eaLnBrk="1" hangingPunct="1"/>
            <a:r>
              <a:rPr lang="en-US" altLang="zh-TW" sz="4000" dirty="0">
                <a:ea typeface="PMingLiU" panose="02020500000000000000" pitchFamily="18" charset="-120"/>
              </a:rPr>
              <a:t>2. Instance Field VS Local Variable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3316FFD-79C8-45A2-BED8-6C04447D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6868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ScopeInClass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{           /* class block starts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private int n;     // instance field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public void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 n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{                        /* method block starts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int </a:t>
            </a:r>
            <a:r>
              <a:rPr lang="en-US" altLang="zh-TW" sz="2000" b="1" dirty="0" err="1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>
                <a:solidFill>
                  <a:srgbClr val="0099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=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n;      // local variable = parameter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this.n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;      // instance field = parameter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}                        /* method block starts 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... void main(...)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{           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ScopeInClass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obj = new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ScopeInClass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obj.</a:t>
            </a:r>
            <a:r>
              <a:rPr lang="en-US" altLang="zh-TW" sz="2000" b="1" dirty="0" err="1">
                <a:solidFill>
                  <a:srgbClr val="99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setN</a:t>
            </a:r>
            <a:r>
              <a:rPr lang="en-US" altLang="zh-TW" sz="2000" b="1" dirty="0">
                <a:solidFill>
                  <a:srgbClr val="99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} /* class block ends */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27E5EDC-C998-4740-9035-8CB256FF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461963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4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09346896-46B4-4E6B-8FF5-AE065927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33528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ScopeInClass</a:t>
            </a:r>
            <a:endParaRPr lang="en-US" altLang="zh-TW" sz="1800" b="1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873053CC-D0E6-4999-978A-05727492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b="1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DCB92BB6-3363-4CC3-AD09-9270760F6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5775"/>
            <a:ext cx="3124200" cy="1200150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PMingLiU" panose="02020500000000000000" pitchFamily="18" charset="-120"/>
              </a:rPr>
              <a:t>Java allowing a local variable to hide field variable. </a:t>
            </a:r>
            <a:endParaRPr lang="zh-TW" altLang="en-US" sz="2400">
              <a:ea typeface="PMingLiU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23C3BA-EB8E-4DDF-AE7C-029320E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1BB542-A87D-4655-8D54-F79325D3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55248820-76F8-4BD9-BD47-CE9B5FCE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F3D1EB2C-7D3F-4DB3-80EE-E8299E9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0812F2-03E9-4A32-93D4-F0CAC6BDE95A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27C8272-A65B-452A-B5DB-364E4B03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 with Fields and Methods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BA2C8C8B-3A23-42A4-9BBB-7D97C0FBB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class MyVector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            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latin typeface="Courier New" panose="02070309020205020404" pitchFamily="49" charset="0"/>
              </a:rPr>
              <a:t>x, y, z;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static final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int   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latin typeface="Courier New" panose="02070309020205020404" pitchFamily="49" charset="0"/>
              </a:rPr>
              <a:t>dimension = 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setX (</a:t>
            </a:r>
            <a:r>
              <a:rPr lang="en-US" altLang="zh-TW" sz="1600" b="1">
                <a:solidFill>
                  <a:srgbClr val="CC6600"/>
                </a:solidFill>
                <a:latin typeface="Courier New" panose="02070309020205020404" pitchFamily="49" charset="0"/>
              </a:rPr>
              <a:t>double valueX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x = valueX;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 </a:t>
            </a:r>
            <a:r>
              <a:rPr lang="en-US" altLang="zh-TW" sz="1600" b="1">
                <a:solidFill>
                  <a:srgbClr val="666633"/>
                </a:solidFill>
                <a:latin typeface="Courier New" panose="02070309020205020404" pitchFamily="49" charset="0"/>
              </a:rPr>
              <a:t>// likewise for setY() and setZ()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length (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double answer;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answer = Math.sqrt(x * x + y * y + z * z);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8000"/>
                </a:solidFill>
                <a:latin typeface="Courier New" panose="02070309020205020404" pitchFamily="49" charset="0"/>
              </a:rPr>
              <a:t>    return(answer);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/>
              <a:t>This is a </a:t>
            </a:r>
            <a:r>
              <a:rPr lang="en-US" altLang="zh-TW" i="1"/>
              <a:t>class</a:t>
            </a:r>
            <a:r>
              <a:rPr lang="en-US" altLang="zh-TW"/>
              <a:t>.</a:t>
            </a: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FF45D8DF-B90D-41A0-AECE-2663C3E0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0238"/>
            <a:ext cx="1447800" cy="4195762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MyVector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2E4ED7D6-335D-40CB-9ECF-4BCB22C9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481012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setX( )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F0E50706-E529-4D14-843B-1BC2EDFE8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540067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length( )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D1FEC4C6-20E7-4281-8607-C61F6474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44792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x</a:t>
            </a:r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19714C0B-950C-420F-9F63-4A590277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941638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</a:t>
            </a:r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09BB8549-81B6-413F-84AB-A88AC1A0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41947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z</a:t>
            </a:r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C5510ABC-C9AC-4517-B37E-A9A402A8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983038"/>
            <a:ext cx="1098550" cy="422275"/>
          </a:xfrm>
          <a:prstGeom prst="ellipse">
            <a:avLst/>
          </a:prstGeom>
          <a:solidFill>
            <a:srgbClr val="00CCFF">
              <a:alpha val="50195"/>
            </a:srgbClr>
          </a:solidFill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dim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89F81651-A8CB-46CE-8CD3-D32CA3BC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3715F54E-4351-452C-B2CB-604DC505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ED183D-D661-4972-A897-451A813BF87C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EB0E554A-EBBE-4DBE-99FC-C1E48A644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Fields Declarations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A5709192-685D-44DA-859D-2DCCC894E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class MyVector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            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latin typeface="Courier New" panose="02070309020205020404" pitchFamily="49" charset="0"/>
              </a:rPr>
              <a:t>x, y, z;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static final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int   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latin typeface="Courier New" panose="02070309020205020404" pitchFamily="49" charset="0"/>
              </a:rPr>
              <a:t>dimension = 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setX (</a:t>
            </a:r>
            <a:r>
              <a:rPr lang="en-US" altLang="zh-TW" sz="1600" b="1">
                <a:solidFill>
                  <a:srgbClr val="CC6600"/>
                </a:solidFill>
                <a:latin typeface="Courier New" panose="02070309020205020404" pitchFamily="49" charset="0"/>
              </a:rPr>
              <a:t>double valueX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x = valueX;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 </a:t>
            </a:r>
            <a:r>
              <a:rPr lang="en-US" altLang="zh-TW" sz="1600" b="1">
                <a:solidFill>
                  <a:srgbClr val="666633"/>
                </a:solidFill>
                <a:latin typeface="Courier New" panose="02070309020205020404" pitchFamily="49" charset="0"/>
              </a:rPr>
              <a:t>// likewise for setY() and setZ()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length (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double answer;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answer = Math.sqrt(x * x + y * y + z * z);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8000"/>
                </a:solidFill>
                <a:latin typeface="Courier New" panose="02070309020205020404" pitchFamily="49" charset="0"/>
              </a:rPr>
              <a:t>    return(answer);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/>
              <a:t>Note the </a:t>
            </a:r>
            <a:r>
              <a:rPr lang="en-US" altLang="zh-TW" i="1">
                <a:solidFill>
                  <a:srgbClr val="9933FF"/>
                </a:solidFill>
              </a:rPr>
              <a:t>modifiers</a:t>
            </a:r>
            <a:r>
              <a:rPr lang="en-US" altLang="zh-TW"/>
              <a:t> for the fields.</a:t>
            </a:r>
          </a:p>
        </p:txBody>
      </p:sp>
      <p:sp>
        <p:nvSpPr>
          <p:cNvPr id="15367" name="AutoShape 4">
            <a:extLst>
              <a:ext uri="{FF2B5EF4-FFF2-40B4-BE49-F238E27FC236}">
                <a16:creationId xmlns:a16="http://schemas.microsoft.com/office/drawing/2014/main" id="{6970C8E6-A948-491B-A986-176115BF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0238"/>
            <a:ext cx="1447800" cy="4195762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MyVector</a:t>
            </a: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99AFD049-C814-4365-9E71-47C1F4E5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481012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setX( )</a:t>
            </a: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0FF5EC52-ACF1-463F-8542-A3FE8CC8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540067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length( )</a:t>
            </a:r>
          </a:p>
        </p:txBody>
      </p:sp>
      <p:sp>
        <p:nvSpPr>
          <p:cNvPr id="15370" name="Oval 7">
            <a:extLst>
              <a:ext uri="{FF2B5EF4-FFF2-40B4-BE49-F238E27FC236}">
                <a16:creationId xmlns:a16="http://schemas.microsoft.com/office/drawing/2014/main" id="{BC3C7146-73E1-4701-8E0F-0D37E536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44792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x</a:t>
            </a:r>
          </a:p>
        </p:txBody>
      </p:sp>
      <p:sp>
        <p:nvSpPr>
          <p:cNvPr id="15371" name="Oval 8">
            <a:extLst>
              <a:ext uri="{FF2B5EF4-FFF2-40B4-BE49-F238E27FC236}">
                <a16:creationId xmlns:a16="http://schemas.microsoft.com/office/drawing/2014/main" id="{0D31CBC9-609F-43A9-8880-4AD077C8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941638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</a:t>
            </a:r>
          </a:p>
        </p:txBody>
      </p:sp>
      <p:sp>
        <p:nvSpPr>
          <p:cNvPr id="15372" name="Oval 9">
            <a:extLst>
              <a:ext uri="{FF2B5EF4-FFF2-40B4-BE49-F238E27FC236}">
                <a16:creationId xmlns:a16="http://schemas.microsoft.com/office/drawing/2014/main" id="{9EE68A84-E8CD-4C2B-B201-84B109C7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41947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z</a:t>
            </a:r>
          </a:p>
        </p:txBody>
      </p:sp>
      <p:sp>
        <p:nvSpPr>
          <p:cNvPr id="15373" name="Oval 10">
            <a:extLst>
              <a:ext uri="{FF2B5EF4-FFF2-40B4-BE49-F238E27FC236}">
                <a16:creationId xmlns:a16="http://schemas.microsoft.com/office/drawing/2014/main" id="{E629B1D2-23E8-452B-962A-7E3A10E4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983038"/>
            <a:ext cx="1098550" cy="422275"/>
          </a:xfrm>
          <a:prstGeom prst="ellipse">
            <a:avLst/>
          </a:prstGeom>
          <a:solidFill>
            <a:srgbClr val="00CCFF">
              <a:alpha val="50195"/>
            </a:srgbClr>
          </a:solidFill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dim</a:t>
            </a:r>
          </a:p>
        </p:txBody>
      </p:sp>
      <p:sp>
        <p:nvSpPr>
          <p:cNvPr id="15374" name="AutoShape 11">
            <a:extLst>
              <a:ext uri="{FF2B5EF4-FFF2-40B4-BE49-F238E27FC236}">
                <a16:creationId xmlns:a16="http://schemas.microsoft.com/office/drawing/2014/main" id="{DB700443-F990-4357-9444-0825614A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3784600"/>
            <a:ext cx="1789113" cy="498475"/>
          </a:xfrm>
          <a:prstGeom prst="cloudCallout">
            <a:avLst>
              <a:gd name="adj1" fmla="val 24356"/>
              <a:gd name="adj2" fmla="val -251912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Fields</a:t>
            </a:r>
            <a:endParaRPr lang="en-GB" altLang="en-US" sz="2400"/>
          </a:p>
        </p:txBody>
      </p:sp>
      <p:sp>
        <p:nvSpPr>
          <p:cNvPr id="15375" name="Rectangle 12">
            <a:extLst>
              <a:ext uri="{FF2B5EF4-FFF2-40B4-BE49-F238E27FC236}">
                <a16:creationId xmlns:a16="http://schemas.microsoft.com/office/drawing/2014/main" id="{44E815B3-69FF-45EC-A223-C1611109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225675"/>
            <a:ext cx="5719763" cy="6048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25B7A827-B66A-4416-A079-84A6FDE5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9BEB76D9-62A1-46AF-A505-8696581C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D1601-EC71-4807-8E84-65FECCDC71FE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B04DF5F-CB27-4D37-9F30-922CD826D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Method Declarations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63E0C536-EA7F-4878-BA7E-2C14D8626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class MyVector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            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latin typeface="Courier New" panose="02070309020205020404" pitchFamily="49" charset="0"/>
              </a:rPr>
              <a:t>x, y, z;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protected static final 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int   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latin typeface="Courier New" panose="02070309020205020404" pitchFamily="49" charset="0"/>
              </a:rPr>
              <a:t>dimension = 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setX (</a:t>
            </a:r>
            <a:r>
              <a:rPr lang="en-US" altLang="zh-TW" sz="1600" b="1">
                <a:solidFill>
                  <a:srgbClr val="CC6600"/>
                </a:solidFill>
                <a:latin typeface="Courier New" panose="02070309020205020404" pitchFamily="49" charset="0"/>
              </a:rPr>
              <a:t>double valueX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x = valueX;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 </a:t>
            </a:r>
            <a:r>
              <a:rPr lang="en-US" altLang="zh-TW" sz="1600" b="1">
                <a:solidFill>
                  <a:srgbClr val="666633"/>
                </a:solidFill>
                <a:latin typeface="Courier New" panose="02070309020205020404" pitchFamily="49" charset="0"/>
              </a:rPr>
              <a:t>// likewise for setY() and setZ()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>
                <a:solidFill>
                  <a:srgbClr val="9933FF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zh-TW" sz="1600" b="1">
                <a:solidFill>
                  <a:srgbClr val="993366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length (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double answer;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  answer = Math.sqrt(x * x + y * y + z * z);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8000"/>
                </a:solidFill>
                <a:latin typeface="Courier New" panose="02070309020205020404" pitchFamily="49" charset="0"/>
              </a:rPr>
              <a:t>    return(answer);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/>
              <a:t>Note the method bodies.</a:t>
            </a:r>
          </a:p>
        </p:txBody>
      </p:sp>
      <p:sp>
        <p:nvSpPr>
          <p:cNvPr id="17415" name="AutoShape 4">
            <a:extLst>
              <a:ext uri="{FF2B5EF4-FFF2-40B4-BE49-F238E27FC236}">
                <a16:creationId xmlns:a16="http://schemas.microsoft.com/office/drawing/2014/main" id="{2BAF6069-71A4-49DA-95AE-42BC481F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0238"/>
            <a:ext cx="1447800" cy="4195762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MyVector</a:t>
            </a:r>
          </a:p>
        </p:txBody>
      </p:sp>
      <p:sp>
        <p:nvSpPr>
          <p:cNvPr id="17416" name="Text Box 5">
            <a:extLst>
              <a:ext uri="{FF2B5EF4-FFF2-40B4-BE49-F238E27FC236}">
                <a16:creationId xmlns:a16="http://schemas.microsoft.com/office/drawing/2014/main" id="{0F5B9B7D-76C1-4D4B-A72C-04A5844B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481012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setX( )</a:t>
            </a:r>
          </a:p>
        </p:txBody>
      </p:sp>
      <p:sp>
        <p:nvSpPr>
          <p:cNvPr id="17417" name="Text Box 6">
            <a:extLst>
              <a:ext uri="{FF2B5EF4-FFF2-40B4-BE49-F238E27FC236}">
                <a16:creationId xmlns:a16="http://schemas.microsoft.com/office/drawing/2014/main" id="{CFB96D90-C9A9-449D-BB0E-7ADE9D4A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5400675"/>
            <a:ext cx="9906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length( )</a:t>
            </a:r>
          </a:p>
        </p:txBody>
      </p:sp>
      <p:sp>
        <p:nvSpPr>
          <p:cNvPr id="17418" name="Oval 7">
            <a:extLst>
              <a:ext uri="{FF2B5EF4-FFF2-40B4-BE49-F238E27FC236}">
                <a16:creationId xmlns:a16="http://schemas.microsoft.com/office/drawing/2014/main" id="{01EE9A9F-F6F8-41EC-BDAF-F1D81272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44792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x</a:t>
            </a:r>
          </a:p>
        </p:txBody>
      </p:sp>
      <p:sp>
        <p:nvSpPr>
          <p:cNvPr id="17419" name="Oval 8">
            <a:extLst>
              <a:ext uri="{FF2B5EF4-FFF2-40B4-BE49-F238E27FC236}">
                <a16:creationId xmlns:a16="http://schemas.microsoft.com/office/drawing/2014/main" id="{493B4A51-83C6-4EF9-881A-304D912F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941638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</a:t>
            </a:r>
          </a:p>
        </p:txBody>
      </p:sp>
      <p:sp>
        <p:nvSpPr>
          <p:cNvPr id="17420" name="Oval 9">
            <a:extLst>
              <a:ext uri="{FF2B5EF4-FFF2-40B4-BE49-F238E27FC236}">
                <a16:creationId xmlns:a16="http://schemas.microsoft.com/office/drawing/2014/main" id="{C8467C8F-E760-4522-904C-2DEC490D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419475"/>
            <a:ext cx="1098550" cy="422275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z</a:t>
            </a:r>
          </a:p>
        </p:txBody>
      </p:sp>
      <p:sp>
        <p:nvSpPr>
          <p:cNvPr id="17421" name="Oval 10">
            <a:extLst>
              <a:ext uri="{FF2B5EF4-FFF2-40B4-BE49-F238E27FC236}">
                <a16:creationId xmlns:a16="http://schemas.microsoft.com/office/drawing/2014/main" id="{8A2F9D6D-AF0C-4116-9CFB-FA0C13BA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983038"/>
            <a:ext cx="1098550" cy="422275"/>
          </a:xfrm>
          <a:prstGeom prst="ellipse">
            <a:avLst/>
          </a:prstGeom>
          <a:solidFill>
            <a:srgbClr val="00CCFF">
              <a:alpha val="50195"/>
            </a:srgbClr>
          </a:solidFill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dim</a:t>
            </a:r>
          </a:p>
        </p:txBody>
      </p:sp>
      <p:sp>
        <p:nvSpPr>
          <p:cNvPr id="17422" name="Rectangle 12">
            <a:extLst>
              <a:ext uri="{FF2B5EF4-FFF2-40B4-BE49-F238E27FC236}">
                <a16:creationId xmlns:a16="http://schemas.microsoft.com/office/drawing/2014/main" id="{B55D37F3-2232-4698-8A33-FB9E9C29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914650"/>
            <a:ext cx="4483100" cy="8016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3" name="Rectangle 13">
            <a:extLst>
              <a:ext uri="{FF2B5EF4-FFF2-40B4-BE49-F238E27FC236}">
                <a16:creationId xmlns:a16="http://schemas.microsoft.com/office/drawing/2014/main" id="{AC1C5800-FA30-45E0-B5CA-30695048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3927475"/>
            <a:ext cx="5510213" cy="1295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4" name="AutoShape 11">
            <a:extLst>
              <a:ext uri="{FF2B5EF4-FFF2-40B4-BE49-F238E27FC236}">
                <a16:creationId xmlns:a16="http://schemas.microsoft.com/office/drawing/2014/main" id="{6A9F6EA2-3B58-46CB-BF71-EBE9F741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4827588"/>
            <a:ext cx="1985962" cy="752475"/>
          </a:xfrm>
          <a:prstGeom prst="cloudCallout">
            <a:avLst>
              <a:gd name="adj1" fmla="val -93644"/>
              <a:gd name="adj2" fmla="val -51264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Methods</a:t>
            </a:r>
            <a:endParaRPr lang="en-GB" altLang="en-US" sz="24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AF0B3C28-9367-4408-A67B-B2FF073C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7858989F-AA2E-47D9-AEE6-81E22820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D669B-A265-496F-9BF6-FEEE7A67E0A9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659E4BEE-A118-413D-A2F5-943790029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Modifier, parameter, return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89B2F27-683C-47E0-9A26-7FC83E559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828800"/>
            <a:ext cx="76263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i="1">
                <a:solidFill>
                  <a:srgbClr val="9933FF"/>
                </a:solidFill>
                <a:latin typeface="Courier New" panose="02070309020205020404" pitchFamily="49" charset="0"/>
              </a:rPr>
              <a:t>modifiers</a:t>
            </a:r>
            <a:r>
              <a:rPr lang="en-US" altLang="zh-TW" sz="1800" b="1">
                <a:latin typeface="Courier New" panose="02070309020205020404" pitchFamily="49" charset="0"/>
              </a:rPr>
              <a:t> </a:t>
            </a:r>
            <a:r>
              <a:rPr lang="en-US" altLang="zh-TW" sz="1800" b="1" i="1">
                <a:solidFill>
                  <a:srgbClr val="993366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TW" sz="1800" b="1">
                <a:latin typeface="Courier New" panose="02070309020205020404" pitchFamily="49" charset="0"/>
              </a:rPr>
              <a:t> </a:t>
            </a:r>
            <a:r>
              <a:rPr lang="en-US" altLang="zh-TW" sz="1800" b="1" i="1">
                <a:solidFill>
                  <a:srgbClr val="FF0000"/>
                </a:solidFill>
                <a:latin typeface="Courier New" panose="02070309020205020404" pitchFamily="49" charset="0"/>
              </a:rPr>
              <a:t>method_name</a:t>
            </a:r>
            <a:r>
              <a:rPr lang="en-US" altLang="zh-TW" sz="1800" b="1">
                <a:latin typeface="Courier New" panose="02070309020205020404" pitchFamily="49" charset="0"/>
              </a:rPr>
              <a:t>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( </a:t>
            </a:r>
            <a:r>
              <a:rPr lang="en-US" altLang="zh-TW" sz="1800" b="1" i="1">
                <a:solidFill>
                  <a:srgbClr val="CC6600"/>
                </a:solidFill>
                <a:latin typeface="Courier New" panose="02070309020205020404" pitchFamily="49" charset="0"/>
              </a:rPr>
              <a:t>parameters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  </a:t>
            </a:r>
            <a:r>
              <a:rPr lang="en-US" altLang="zh-TW" sz="1800" b="1" i="1">
                <a:solidFill>
                  <a:srgbClr val="FF0000"/>
                </a:solidFill>
                <a:latin typeface="Courier New" panose="02070309020205020404" pitchFamily="49" charset="0"/>
              </a:rPr>
              <a:t>local variable declarations and statements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  </a:t>
            </a:r>
            <a:r>
              <a:rPr lang="en-US" altLang="zh-TW" sz="1800" b="1">
                <a:solidFill>
                  <a:srgbClr val="008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TW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TW" sz="1800" b="1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800" b="1">
                <a:latin typeface="Courier New" panose="02070309020205020404" pitchFamily="49" charset="0"/>
              </a:rPr>
              <a:t>   </a:t>
            </a:r>
            <a:r>
              <a:rPr lang="en-US" altLang="zh-TW" sz="1800" b="1">
                <a:solidFill>
                  <a:srgbClr val="009900"/>
                </a:solidFill>
                <a:latin typeface="Courier New" panose="02070309020205020404" pitchFamily="49" charset="0"/>
              </a:rPr>
              <a:t>// depends on </a:t>
            </a:r>
            <a:r>
              <a:rPr lang="en-US" altLang="zh-TW" sz="1800" b="1" i="1">
                <a:solidFill>
                  <a:srgbClr val="009900"/>
                </a:solidFill>
                <a:latin typeface="Courier New" panose="02070309020205020404" pitchFamily="49" charset="0"/>
              </a:rPr>
              <a:t>method 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/>
              <a:t>modifier(s)</a:t>
            </a:r>
            <a:r>
              <a:rPr lang="en-US" altLang="zh-TW" sz="2800"/>
              <a:t>: </a:t>
            </a:r>
            <a:r>
              <a:rPr lang="en-US" altLang="zh-TW" sz="2400" b="1">
                <a:solidFill>
                  <a:srgbClr val="9933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2800"/>
              <a:t>, </a:t>
            </a:r>
            <a:r>
              <a:rPr lang="en-US" altLang="zh-TW" sz="2400" b="1">
                <a:solidFill>
                  <a:srgbClr val="9933FF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2800"/>
              <a:t>, </a:t>
            </a:r>
            <a:r>
              <a:rPr lang="en-US" altLang="zh-TW" sz="2400" b="1">
                <a:solidFill>
                  <a:srgbClr val="9933F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800"/>
              <a:t>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/>
              <a:t>type</a:t>
            </a:r>
            <a:r>
              <a:rPr lang="en-US" altLang="zh-TW" sz="2800"/>
              <a:t>: </a:t>
            </a:r>
            <a:r>
              <a:rPr lang="en-US" altLang="zh-TW" sz="2800" u="sng"/>
              <a:t>either</a:t>
            </a:r>
            <a:r>
              <a:rPr lang="en-US" altLang="zh-TW" sz="2800"/>
              <a:t> </a:t>
            </a:r>
            <a:r>
              <a:rPr lang="en-US" altLang="zh-TW" sz="2400" b="1">
                <a:solidFill>
                  <a:srgbClr val="993366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993366"/>
                </a:solidFill>
              </a:rPr>
              <a:t>a primitive type</a:t>
            </a:r>
            <a:r>
              <a:rPr lang="en-US" altLang="zh-TW" sz="2800"/>
              <a:t> </a:t>
            </a:r>
            <a:r>
              <a:rPr lang="en-US" altLang="zh-TW" sz="2800" u="sng"/>
              <a:t>or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93366"/>
                </a:solidFill>
              </a:rPr>
              <a:t>a class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/>
              <a:t>parameter(s)</a:t>
            </a:r>
            <a:r>
              <a:rPr lang="en-US" altLang="zh-TW" sz="2800"/>
              <a:t>: input to the method</a:t>
            </a:r>
            <a:endParaRPr lang="en-US" altLang="zh-TW" sz="2800">
              <a:solidFill>
                <a:srgbClr val="9933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What’s </a:t>
            </a:r>
            <a:r>
              <a:rPr lang="en-US" altLang="zh-TW" sz="2400" b="1">
                <a:solidFill>
                  <a:srgbClr val="008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80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To </a:t>
            </a:r>
            <a:r>
              <a:rPr lang="en-US" altLang="zh-TW" sz="2400" i="1"/>
              <a:t>terminate</a:t>
            </a:r>
            <a:r>
              <a:rPr lang="en-US" altLang="zh-TW" sz="2400"/>
              <a:t> (end the action of)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/>
              <a:t>May give a result</a:t>
            </a:r>
            <a:r>
              <a:rPr lang="en-US" altLang="zh-TW" sz="2400"/>
              <a:t> to the caller (message sender).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7CACD16-2BDE-4DFA-B669-3642A2FD8E24}"/>
              </a:ext>
            </a:extLst>
          </p:cNvPr>
          <p:cNvSpPr txBox="1"/>
          <p:nvPr/>
        </p:nvSpPr>
        <p:spPr>
          <a:xfrm>
            <a:off x="5969324" y="1199970"/>
            <a:ext cx="2563115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-----------------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|               |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| US$1 = HK$7.8 |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|               |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-----------------</a:t>
            </a:r>
          </a:p>
          <a:p>
            <a:pPr eaLnBrk="1" hangingPunct="1"/>
            <a:r>
              <a:rPr lang="en-GB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US$5 = HK$39.0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EC22EE36-6D82-4421-89C8-603AB9FE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3916F161-BA89-47F3-BF63-C6448A3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ADE62-FC7D-4CC3-A228-8C04945881FF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F1844575-71AA-42D0-AEE0-3AA88EBE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Parameter Passing and Return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0BAB277F-3070-434D-96A9-8216F94C6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2133600"/>
            <a:ext cx="762635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class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MoneyExchangeBox</a:t>
            </a:r>
            <a:r>
              <a:rPr lang="en-US" altLang="zh-TW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static double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toHKdollar</a:t>
            </a:r>
            <a:r>
              <a:rPr lang="en-US" altLang="zh-TW" sz="1400" b="1" dirty="0">
                <a:latin typeface="Courier New" panose="02070309020205020404" pitchFamily="49" charset="0"/>
              </a:rPr>
              <a:t>(double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USdollar</a:t>
            </a:r>
            <a:r>
              <a:rPr lang="en-US" altLang="zh-TW" sz="14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return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USdollar</a:t>
            </a:r>
            <a:r>
              <a:rPr lang="en-US" altLang="zh-TW" sz="1400" b="1" dirty="0">
                <a:latin typeface="Courier New" panose="02070309020205020404" pitchFamily="49" charset="0"/>
              </a:rPr>
              <a:t> * 7.80;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static void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box</a:t>
            </a:r>
            <a:r>
              <a:rPr lang="en-US" altLang="zh-TW" sz="1400" b="1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("-----------------");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("|               |");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("| US$" + 1 + " = HK$" + </a:t>
            </a:r>
            <a:r>
              <a:rPr lang="en-US" altLang="zh-TW" sz="1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toHKdollar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(1)</a:t>
            </a:r>
            <a:r>
              <a:rPr lang="en-US" altLang="zh-TW" sz="1400" b="1" dirty="0">
                <a:latin typeface="Courier New" panose="02070309020205020404" pitchFamily="49" charset="0"/>
              </a:rPr>
              <a:t> + " </a:t>
            </a:r>
            <a:r>
              <a:rPr lang="en-US" altLang="zh-TW" sz="1200" b="1" dirty="0">
                <a:latin typeface="Courier New" panose="02070309020205020404" pitchFamily="49" charset="0"/>
              </a:rPr>
              <a:t>|");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("|               |");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("-----------------");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public static void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400" b="1" dirty="0">
                <a:latin typeface="Courier New" panose="02070309020205020404" pitchFamily="49" charset="0"/>
              </a:rPr>
              <a:t>(String[]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box();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400" b="1" dirty="0">
                <a:latin typeface="Courier New" panose="02070309020205020404" pitchFamily="49" charset="0"/>
              </a:rPr>
              <a:t>("US$" + 5 + " = HK$" + </a:t>
            </a:r>
            <a:r>
              <a:rPr lang="en-US" altLang="zh-TW" sz="1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toHKdollar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(5)</a:t>
            </a:r>
            <a:r>
              <a:rPr lang="en-US" altLang="zh-TW" sz="1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12" name="AutoShape 5">
            <a:extLst>
              <a:ext uri="{FF2B5EF4-FFF2-40B4-BE49-F238E27FC236}">
                <a16:creationId xmlns:a16="http://schemas.microsoft.com/office/drawing/2014/main" id="{7EE96DB1-AD1E-4645-8FEF-4385B8DCC39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5616" y="3212976"/>
            <a:ext cx="533400" cy="2438400"/>
          </a:xfrm>
          <a:prstGeom prst="curvedRightArrow">
            <a:avLst>
              <a:gd name="adj1" fmla="val 39450"/>
              <a:gd name="adj2" fmla="val 94434"/>
              <a:gd name="adj3" fmla="val 50699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AutoShape 6">
            <a:extLst>
              <a:ext uri="{FF2B5EF4-FFF2-40B4-BE49-F238E27FC236}">
                <a16:creationId xmlns:a16="http://schemas.microsoft.com/office/drawing/2014/main" id="{41DF9B48-F217-43FA-BF3A-A23D168C5F8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172302" y="1981200"/>
            <a:ext cx="819298" cy="3896072"/>
          </a:xfrm>
          <a:prstGeom prst="curvedRightArrow">
            <a:avLst>
              <a:gd name="adj1" fmla="val 19867"/>
              <a:gd name="adj2" fmla="val 55455"/>
              <a:gd name="adj3" fmla="val 15769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AutoShape 7">
            <a:extLst>
              <a:ext uri="{FF2B5EF4-FFF2-40B4-BE49-F238E27FC236}">
                <a16:creationId xmlns:a16="http://schemas.microsoft.com/office/drawing/2014/main" id="{DCDFCE6A-4BD7-4919-B77B-68EAE45DECA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615237" y="1447800"/>
            <a:ext cx="557065" cy="2575018"/>
          </a:xfrm>
          <a:prstGeom prst="curvedRightArrow">
            <a:avLst>
              <a:gd name="adj1" fmla="val 22353"/>
              <a:gd name="adj2" fmla="val 71330"/>
              <a:gd name="adj3" fmla="val 30244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2C98A59E-FA2C-4713-9CB9-3D0DA507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C1D11A70-7929-4E05-B442-9DC03D5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F2C81-449A-4008-92D6-53D4C2B0BD64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7F9BF683-8DE1-4935-864B-7F88A2491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Modifiers public and private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D9E8FDFA-E483-476D-BE81-ADE141155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7626350" cy="18798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2400" dirty="0"/>
              <a:t> indicates that a field/method/constructor can be referenced outside its own class, i.e. by other classes.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2400" dirty="0"/>
              <a:t> indicates that a field/ method/constructor can ONLY be referenced within its own class.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9B2259-AC11-4741-A2AC-306CD3F5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6992"/>
            <a:ext cx="7626350" cy="3315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class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AngryWife</a:t>
            </a:r>
            <a:r>
              <a:rPr lang="en-US" altLang="zh-TW" sz="16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1600" b="1" dirty="0">
                <a:latin typeface="Courier New" panose="02070309020205020404" pitchFamily="49" charset="0"/>
              </a:rPr>
              <a:t> double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accountBalance</a:t>
            </a:r>
            <a:r>
              <a:rPr lang="en-US" altLang="zh-TW" sz="1600" b="1" dirty="0">
                <a:latin typeface="Courier New" panose="02070309020205020404" pitchFamily="49" charset="0"/>
              </a:rPr>
              <a:t>;	// a private variable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99FF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600" b="1" dirty="0">
                <a:latin typeface="Courier New" panose="02070309020205020404" pitchFamily="49" charset="0"/>
              </a:rPr>
              <a:t> char sex = ‘F’;	// a public </a:t>
            </a:r>
            <a:r>
              <a:rPr lang="en-US" altLang="zh-TW" sz="1600" b="1" dirty="0">
                <a:solidFill>
                  <a:srgbClr val="0099FF"/>
                </a:solidFill>
                <a:latin typeface="Courier New" panose="02070309020205020404" pitchFamily="49" charset="0"/>
              </a:rPr>
              <a:t>constant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latin typeface="Courier New" panose="02070309020205020404" pitchFamily="49" charset="0"/>
              </a:rPr>
              <a:t> void withdraw()		// a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  // only methods of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AngryWife</a:t>
            </a:r>
            <a:r>
              <a:rPr lang="en-US" altLang="zh-TW" sz="1600" b="1" dirty="0">
                <a:latin typeface="Courier New" panose="02070309020205020404" pitchFamily="49" charset="0"/>
              </a:rPr>
              <a:t> can touch private fields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     // but not methods of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PoorHusband</a:t>
            </a:r>
            <a:endParaRPr lang="en-US" altLang="zh-TW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accountBalance</a:t>
            </a:r>
            <a:r>
              <a:rPr lang="en-US" altLang="zh-TW" sz="1600" b="1" dirty="0">
                <a:latin typeface="Courier New" panose="02070309020205020404" pitchFamily="49" charset="0"/>
              </a:rPr>
              <a:t> -= 100.00;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788947E2-0A8C-4888-951A-60D175F8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EED508F6-AD0F-4CE1-9CFF-BB75789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D0442-1D5E-4F43-86ED-8EFFBD55CB0C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C9BE4585-B69C-4F2B-BA4E-6916F306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Constructor</a:t>
            </a:r>
          </a:p>
        </p:txBody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8A852C70-475C-4864-8C55-35D03F15B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We need a constructor to </a:t>
            </a:r>
            <a:r>
              <a:rPr lang="en-US" altLang="zh-TW" sz="2800" i="1"/>
              <a:t>construct, create, initialize</a:t>
            </a:r>
            <a:r>
              <a:rPr lang="en-US" altLang="zh-TW" sz="2800"/>
              <a:t> a new object for us.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e.g. Filling in the fields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Constructor is one special kind of method of a class, bearing same name as the class.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Usage: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i="1">
                <a:latin typeface="Courier New" panose="02070309020205020404" pitchFamily="49" charset="0"/>
              </a:rPr>
              <a:t>&lt;</a:t>
            </a:r>
            <a:r>
              <a:rPr lang="en-US" altLang="zh-TW" sz="2400" b="1" i="1">
                <a:solidFill>
                  <a:srgbClr val="009900"/>
                </a:solidFill>
                <a:latin typeface="Courier New" panose="02070309020205020404" pitchFamily="49" charset="0"/>
              </a:rPr>
              <a:t>classname</a:t>
            </a:r>
            <a:r>
              <a:rPr lang="en-US" altLang="zh-TW" sz="2400" b="1" i="1">
                <a:latin typeface="Courier New" panose="02070309020205020404" pitchFamily="49" charset="0"/>
              </a:rPr>
              <a:t>&gt;   &lt;</a:t>
            </a:r>
            <a:r>
              <a:rPr lang="en-US" altLang="zh-TW" sz="2400" b="1" i="1">
                <a:solidFill>
                  <a:srgbClr val="9933FF"/>
                </a:solidFill>
                <a:latin typeface="Courier New" panose="02070309020205020404" pitchFamily="49" charset="0"/>
              </a:rPr>
              <a:t>variable_name</a:t>
            </a:r>
            <a:r>
              <a:rPr lang="en-US" altLang="zh-TW" sz="2400" b="1" i="1">
                <a:latin typeface="Courier New" panose="02070309020205020404" pitchFamily="49" charset="0"/>
              </a:rPr>
              <a:t>&gt;;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i="1">
                <a:latin typeface="Courier New" panose="02070309020205020404" pitchFamily="49" charset="0"/>
              </a:rPr>
              <a:t>&lt;</a:t>
            </a:r>
            <a:r>
              <a:rPr lang="en-US" altLang="zh-TW" sz="2400" b="1" i="1">
                <a:solidFill>
                  <a:srgbClr val="9933FF"/>
                </a:solidFill>
                <a:latin typeface="Courier New" panose="02070309020205020404" pitchFamily="49" charset="0"/>
              </a:rPr>
              <a:t>variable_name</a:t>
            </a:r>
            <a:r>
              <a:rPr lang="en-US" altLang="zh-TW" sz="2400" b="1" i="1">
                <a:latin typeface="Courier New" panose="02070309020205020404" pitchFamily="49" charset="0"/>
              </a:rPr>
              <a:t>&gt; = new &lt;</a:t>
            </a:r>
            <a:r>
              <a:rPr lang="en-US" altLang="zh-TW" sz="2400" b="1" i="1">
                <a:solidFill>
                  <a:srgbClr val="009900"/>
                </a:solidFill>
                <a:latin typeface="Courier New" panose="02070309020205020404" pitchFamily="49" charset="0"/>
              </a:rPr>
              <a:t>classname</a:t>
            </a:r>
            <a:r>
              <a:rPr lang="en-US" altLang="zh-TW" sz="2400" b="1" i="1">
                <a:latin typeface="Courier New" panose="02070309020205020404" pitchFamily="49" charset="0"/>
              </a:rPr>
              <a:t>&gt;(…);</a:t>
            </a:r>
          </a:p>
        </p:txBody>
      </p:sp>
      <p:sp>
        <p:nvSpPr>
          <p:cNvPr id="66567" name="Text Box 4">
            <a:extLst>
              <a:ext uri="{FF2B5EF4-FFF2-40B4-BE49-F238E27FC236}">
                <a16:creationId xmlns:a16="http://schemas.microsoft.com/office/drawing/2014/main" id="{C7E5B5A0-3CEF-4E39-AC46-E1108F22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5541963"/>
            <a:ext cx="2601913" cy="6588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400"/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Constructor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5C56E173-6C20-4B8D-AD51-E4562CB8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9E2751A-E48D-4976-929E-FA928DE3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DDAD1D-F577-4355-8640-DFD6A3F64ED7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557B682-EAF8-4445-BD6B-4C8C3E796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Java Naming Convention (Capitalization)</a:t>
            </a:r>
          </a:p>
        </p:txBody>
      </p:sp>
      <p:graphicFrame>
        <p:nvGraphicFramePr>
          <p:cNvPr id="264230" name="Group 38">
            <a:extLst>
              <a:ext uri="{FF2B5EF4-FFF2-40B4-BE49-F238E27FC236}">
                <a16:creationId xmlns:a16="http://schemas.microsoft.com/office/drawing/2014/main" id="{45FA6667-AD81-4687-BBB0-3DEEAE8F2F9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2400" y="1600200"/>
          <a:ext cx="8839200" cy="4664079"/>
        </p:xfrm>
        <a:graphic>
          <a:graphicData uri="http://schemas.openxmlformats.org/drawingml/2006/table">
            <a:tbl>
              <a:tblPr/>
              <a:tblGrid>
                <a:gridCol w="2863850">
                  <a:extLst>
                    <a:ext uri="{9D8B030D-6E8A-4147-A177-3AD203B41FA5}">
                      <a16:colId xmlns:a16="http://schemas.microsoft.com/office/drawing/2014/main" val="1351863512"/>
                    </a:ext>
                  </a:extLst>
                </a:gridCol>
                <a:gridCol w="5975350">
                  <a:extLst>
                    <a:ext uri="{9D8B030D-6E8A-4147-A177-3AD203B41FA5}">
                      <a16:colId xmlns:a16="http://schemas.microsoft.com/office/drawing/2014/main" val="1694065976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Examples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91948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keyword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class,  if,  double,  int,  for,  while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0777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packagename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javax.swing,  javaapplication12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37301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ClassName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String,  JOptionPane,  Double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25333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FileName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HelloWorld.java,  JOptionPane.class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87458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methodName()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showMessageDialog( ),  parseInt(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83068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fieldName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System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out, 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DrinkDispenser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.cokeStock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88616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variableName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numberOfStudents,  bodyWeight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15282"/>
                  </a:ext>
                </a:extLst>
              </a:tr>
              <a:tr h="5182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66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CONSTANT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JFrame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66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HEIGHT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Math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66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0701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7C88B550-BC6C-4040-A00B-A64F645E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4883EFCC-4D2E-4A42-A2FA-B3D4960E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5EB4D-7833-491C-B6EC-DC96079BA9B2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0B766CE6-080F-4D1D-92FD-601A8C8D6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Constructor Example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A93E098D-47DF-4A7C-B946-4A5ED7459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class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Boy</a:t>
            </a:r>
            <a:r>
              <a:rPr lang="en-US" altLang="zh-TW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public int age;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public Boy ()</a:t>
            </a:r>
            <a:r>
              <a:rPr lang="en-US" altLang="zh-TW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age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public Boy (int </a:t>
            </a:r>
            <a:r>
              <a:rPr lang="en-US" altLang="zh-TW" sz="1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initialAge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age =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initialAge</a:t>
            </a:r>
            <a:r>
              <a:rPr lang="en-US" altLang="zh-TW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class Family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public static void main (String[]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Boy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michael</a:t>
            </a:r>
            <a:r>
              <a:rPr lang="en-US" altLang="zh-TW" sz="1400" b="1" dirty="0"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new Boy()</a:t>
            </a:r>
            <a:r>
              <a:rPr lang="en-US" altLang="zh-TW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Boy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anson</a:t>
            </a:r>
            <a:r>
              <a:rPr lang="en-US" altLang="zh-TW" sz="1400" b="1" dirty="0">
                <a:latin typeface="Courier New" panose="02070309020205020404" pitchFamily="49" charset="0"/>
              </a:rPr>
              <a:t>   = </a:t>
            </a:r>
            <a:r>
              <a:rPr lang="en-US" altLang="zh-TW" sz="1400" b="1" dirty="0">
                <a:solidFill>
                  <a:srgbClr val="FF3300"/>
                </a:solidFill>
                <a:latin typeface="Courier New" panose="02070309020205020404" pitchFamily="49" charset="0"/>
              </a:rPr>
              <a:t>new Boy(3)</a:t>
            </a:r>
            <a:r>
              <a:rPr lang="en-US" altLang="zh-TW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0663" name="AutoShape 6">
            <a:extLst>
              <a:ext uri="{FF2B5EF4-FFF2-40B4-BE49-F238E27FC236}">
                <a16:creationId xmlns:a16="http://schemas.microsoft.com/office/drawing/2014/main" id="{0F6F4A7B-D5A5-4B47-BA33-96F6DD4B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927622"/>
            <a:ext cx="3730625" cy="2267783"/>
          </a:xfrm>
          <a:prstGeom prst="wedgeRoundRectCallout">
            <a:avLst>
              <a:gd name="adj1" fmla="val -100329"/>
              <a:gd name="adj2" fmla="val -16802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/>
          </a:p>
        </p:txBody>
      </p:sp>
      <p:sp>
        <p:nvSpPr>
          <p:cNvPr id="70664" name="AutoShape 7">
            <a:extLst>
              <a:ext uri="{FF2B5EF4-FFF2-40B4-BE49-F238E27FC236}">
                <a16:creationId xmlns:a16="http://schemas.microsoft.com/office/drawing/2014/main" id="{68850A8A-475A-43E1-BC88-A2A959DC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947981"/>
            <a:ext cx="3730625" cy="2247424"/>
          </a:xfrm>
          <a:prstGeom prst="wedgeRoundRectCallout">
            <a:avLst>
              <a:gd name="adj1" fmla="val -71287"/>
              <a:gd name="adj2" fmla="val 18041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There may be more than one constructors, with different parameter lists (signatures).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They must not have modifiers such as </a:t>
            </a:r>
            <a:r>
              <a:rPr lang="en-US" altLang="zh-TW" sz="1800" b="1" dirty="0">
                <a:latin typeface="Courier New" panose="02070309020205020404" pitchFamily="49" charset="0"/>
              </a:rPr>
              <a:t>static, final</a:t>
            </a:r>
            <a:r>
              <a:rPr lang="en-US" altLang="zh-TW" sz="1800" dirty="0"/>
              <a:t>, … Normally, the only permissible modifier is </a:t>
            </a:r>
            <a:r>
              <a:rPr lang="en-US" altLang="zh-TW" sz="1800" b="1" dirty="0">
                <a:latin typeface="Courier New" panose="02070309020205020404" pitchFamily="49" charset="0"/>
              </a:rPr>
              <a:t>public</a:t>
            </a:r>
            <a:r>
              <a:rPr lang="en-US" altLang="zh-TW" sz="1800" dirty="0"/>
              <a:t>.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23DA89A-1818-497C-B1D5-DC6E5E0B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162" y="4494728"/>
            <a:ext cx="2808312" cy="1634490"/>
          </a:xfrm>
          <a:prstGeom prst="wedgeRoundRectCallout">
            <a:avLst>
              <a:gd name="adj1" fmla="val -106840"/>
              <a:gd name="adj2" fmla="val 1971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We send two new() messages to create two new objects.  The two objects are initialized by different constructors.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5104AB2-271A-4CEB-9714-600D9947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5" y="5737622"/>
            <a:ext cx="3851924" cy="1021556"/>
          </a:xfrm>
          <a:prstGeom prst="wedgeRoundRectCallout">
            <a:avLst>
              <a:gd name="adj1" fmla="val -19970"/>
              <a:gd name="adj2" fmla="val -72879"/>
              <a:gd name="adj3" fmla="val 16667"/>
            </a:avLst>
          </a:prstGeom>
          <a:solidFill>
            <a:srgbClr val="00FF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michael</a:t>
            </a:r>
            <a:r>
              <a:rPr lang="en-US" altLang="zh-TW" sz="1800" dirty="0"/>
              <a:t> and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anson</a:t>
            </a:r>
            <a:r>
              <a:rPr lang="en-US" altLang="zh-TW" sz="1800" dirty="0"/>
              <a:t> are of </a:t>
            </a:r>
            <a:r>
              <a:rPr lang="en-US" altLang="zh-TW" sz="1800" i="1" dirty="0">
                <a:solidFill>
                  <a:srgbClr val="FF0000"/>
                </a:solidFill>
              </a:rPr>
              <a:t>type class Boy </a:t>
            </a:r>
            <a:r>
              <a:rPr lang="en-US" altLang="zh-TW" sz="1800" dirty="0"/>
              <a:t>for storing </a:t>
            </a:r>
            <a:r>
              <a:rPr lang="en-US" altLang="zh-TW" sz="1800" i="1" dirty="0">
                <a:solidFill>
                  <a:srgbClr val="FF3300"/>
                </a:solidFill>
              </a:rPr>
              <a:t>object references</a:t>
            </a:r>
            <a:r>
              <a:rPr lang="en-US" altLang="zh-TW" sz="1800" dirty="0"/>
              <a:t> of the newly created objects. 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Footer Placeholder 4">
            <a:extLst>
              <a:ext uri="{FF2B5EF4-FFF2-40B4-BE49-F238E27FC236}">
                <a16:creationId xmlns:a16="http://schemas.microsoft.com/office/drawing/2014/main" id="{5D679F62-FF19-4621-A1AA-6AD692E9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82948" name="Slide Number Placeholder 5">
            <a:extLst>
              <a:ext uri="{FF2B5EF4-FFF2-40B4-BE49-F238E27FC236}">
                <a16:creationId xmlns:a16="http://schemas.microsoft.com/office/drawing/2014/main" id="{41B7E3BB-4E5F-42E4-BA1D-3510691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0C630-5DBC-4ADB-896D-0981BC368B3F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029E586A-50EB-45FE-A373-56D69CE3A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Creation of Objects: 4 Steps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D8DF4C64-453C-40CE-BEB0-443403CE1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Based on known resource requirement (such as memory size) of the new object, the </a:t>
            </a:r>
            <a:r>
              <a:rPr lang="en-US" altLang="zh-TW" sz="2000" b="1" dirty="0">
                <a:latin typeface="Courier New" panose="02070309020205020404" pitchFamily="49" charset="0"/>
              </a:rPr>
              <a:t>new</a:t>
            </a:r>
            <a:r>
              <a:rPr lang="en-US" altLang="zh-TW" sz="2000" dirty="0"/>
              <a:t> message will </a:t>
            </a:r>
            <a:r>
              <a:rPr lang="en-US" altLang="zh-TW" sz="2000" i="1" dirty="0"/>
              <a:t>implicitly</a:t>
            </a:r>
            <a:r>
              <a:rPr lang="en-US" altLang="zh-TW" sz="2000" dirty="0"/>
              <a:t> cause the Java system to </a:t>
            </a:r>
            <a:r>
              <a:rPr lang="en-US" altLang="zh-TW" sz="2000" i="1" dirty="0">
                <a:solidFill>
                  <a:srgbClr val="FF0000"/>
                </a:solidFill>
              </a:rPr>
              <a:t>allocate</a:t>
            </a:r>
            <a:r>
              <a:rPr lang="en-US" altLang="zh-TW" sz="2000" dirty="0"/>
              <a:t> resources (</a:t>
            </a:r>
            <a:r>
              <a:rPr lang="en-US" altLang="zh-TW" sz="2000" i="1" dirty="0">
                <a:solidFill>
                  <a:srgbClr val="FF0000"/>
                </a:solidFill>
              </a:rPr>
              <a:t>memory</a:t>
            </a:r>
            <a:r>
              <a:rPr lang="en-US" altLang="zh-TW" sz="2000" dirty="0"/>
              <a:t> block) for storing the object.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 dirty="0"/>
              <a:t>The new object is then prepared with </a:t>
            </a:r>
            <a:r>
              <a:rPr lang="en-US" altLang="zh-TW" sz="2000" i="1" dirty="0"/>
              <a:t>a </a:t>
            </a:r>
            <a:r>
              <a:rPr lang="en-US" altLang="zh-TW" sz="2000" i="1" dirty="0">
                <a:solidFill>
                  <a:srgbClr val="FF0000"/>
                </a:solidFill>
              </a:rPr>
              <a:t>new set of instance fields and methods</a:t>
            </a:r>
            <a:r>
              <a:rPr lang="en-US" altLang="zh-TW" sz="2000" dirty="0"/>
              <a:t>, according to the class design.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0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TW" sz="2000" dirty="0"/>
              <a:t>After memory allocation, the corresponding </a:t>
            </a:r>
            <a:r>
              <a:rPr lang="en-US" altLang="zh-TW" sz="2000" i="1" dirty="0">
                <a:solidFill>
                  <a:srgbClr val="FF0000"/>
                </a:solidFill>
              </a:rPr>
              <a:t>constructor</a:t>
            </a:r>
            <a:r>
              <a:rPr lang="en-US" altLang="zh-TW" sz="2000" dirty="0"/>
              <a:t> method is invoked (called) to </a:t>
            </a:r>
            <a:r>
              <a:rPr lang="en-US" altLang="zh-TW" sz="2000" i="1" dirty="0">
                <a:solidFill>
                  <a:srgbClr val="FF0000"/>
                </a:solidFill>
              </a:rPr>
              <a:t>initialize</a:t>
            </a:r>
            <a:r>
              <a:rPr lang="en-US" altLang="zh-TW" sz="2000" dirty="0"/>
              <a:t> the new object.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endParaRPr lang="en-US" altLang="zh-TW" sz="20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TW" sz="2000" dirty="0"/>
              <a:t>An </a:t>
            </a:r>
            <a:r>
              <a:rPr lang="en-US" altLang="zh-TW" sz="2000" i="1" dirty="0">
                <a:solidFill>
                  <a:srgbClr val="FF0000"/>
                </a:solidFill>
              </a:rPr>
              <a:t>object reference</a:t>
            </a:r>
            <a:r>
              <a:rPr lang="en-US" altLang="zh-TW" sz="2000" dirty="0"/>
              <a:t> is </a:t>
            </a:r>
            <a:r>
              <a:rPr lang="en-US" altLang="zh-TW" sz="2000" i="1" dirty="0">
                <a:solidFill>
                  <a:srgbClr val="FF0000"/>
                </a:solidFill>
              </a:rPr>
              <a:t>returned</a:t>
            </a:r>
            <a:r>
              <a:rPr lang="en-US" altLang="zh-TW" sz="2000" dirty="0"/>
              <a:t> finally, to be stored in a field/ variable of the matching object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>
            <a:extLst>
              <a:ext uri="{FF2B5EF4-FFF2-40B4-BE49-F238E27FC236}">
                <a16:creationId xmlns:a16="http://schemas.microsoft.com/office/drawing/2014/main" id="{03BA9A80-0D88-409D-A6F3-35A0A97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84996" name="Slide Number Placeholder 5">
            <a:extLst>
              <a:ext uri="{FF2B5EF4-FFF2-40B4-BE49-F238E27FC236}">
                <a16:creationId xmlns:a16="http://schemas.microsoft.com/office/drawing/2014/main" id="{C8BB2DCD-DF16-4B87-82D4-D22436B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403E4-B063-4A59-8188-B4498346A3ED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DDE0E56A-FBAB-41AB-9B90-DA221F579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Creation of Objects: 4 Steps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A58BF6EE-0B17-4593-AB1C-F0D59FB2E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TW" sz="2800" dirty="0"/>
              <a:t>After memory allocation, the corresponding </a:t>
            </a:r>
            <a:r>
              <a:rPr lang="en-US" altLang="zh-TW" sz="2800" i="1" dirty="0">
                <a:solidFill>
                  <a:srgbClr val="FF0000"/>
                </a:solidFill>
              </a:rPr>
              <a:t>constructor</a:t>
            </a:r>
            <a:r>
              <a:rPr lang="en-US" altLang="zh-TW" sz="2800" dirty="0"/>
              <a:t> method is invoked (called) to </a:t>
            </a:r>
            <a:r>
              <a:rPr lang="en-US" altLang="zh-TW" sz="2800" i="1" dirty="0">
                <a:solidFill>
                  <a:srgbClr val="FF0000"/>
                </a:solidFill>
              </a:rPr>
              <a:t>initialize</a:t>
            </a:r>
            <a:r>
              <a:rPr lang="en-US" altLang="zh-TW" sz="2800" dirty="0"/>
              <a:t> the new object.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endParaRPr lang="en-US" altLang="zh-TW" sz="28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TW" sz="2800" dirty="0"/>
              <a:t>An </a:t>
            </a:r>
            <a:r>
              <a:rPr lang="en-US" altLang="zh-TW" sz="2800" i="1" dirty="0">
                <a:solidFill>
                  <a:srgbClr val="FF0000"/>
                </a:solidFill>
              </a:rPr>
              <a:t>object reference</a:t>
            </a:r>
            <a:r>
              <a:rPr lang="en-US" altLang="zh-TW" sz="2800" dirty="0"/>
              <a:t> is </a:t>
            </a:r>
            <a:r>
              <a:rPr lang="en-US" altLang="zh-TW" sz="2800" i="1" dirty="0">
                <a:solidFill>
                  <a:srgbClr val="FF0000"/>
                </a:solidFill>
              </a:rPr>
              <a:t>returned</a:t>
            </a:r>
            <a:r>
              <a:rPr lang="en-US" altLang="zh-TW" sz="2800" dirty="0"/>
              <a:t> finally, to be stored in a field/ variable of the matching object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>
            <a:extLst>
              <a:ext uri="{FF2B5EF4-FFF2-40B4-BE49-F238E27FC236}">
                <a16:creationId xmlns:a16="http://schemas.microsoft.com/office/drawing/2014/main" id="{DF294C45-9A52-4ED9-9655-31A1BAE5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9DAB3CF5-4396-4023-990F-5A11163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270DD-F942-4315-9DBC-72AF24C6E294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9EA3B89A-0DBF-44A3-AEE0-1298F96EB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 Reference</a:t>
            </a:r>
          </a:p>
        </p:txBody>
      </p:sp>
      <p:sp>
        <p:nvSpPr>
          <p:cNvPr id="87046" name="Rectangle 3">
            <a:extLst>
              <a:ext uri="{FF2B5EF4-FFF2-40B4-BE49-F238E27FC236}">
                <a16:creationId xmlns:a16="http://schemas.microsoft.com/office/drawing/2014/main" id="{EB4F88D2-6975-4DE9-9857-F6A7538B2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Like a call number in the library.</a:t>
            </a:r>
          </a:p>
          <a:p>
            <a:pPr lvl="1" eaLnBrk="1" hangingPunct="1"/>
            <a:r>
              <a:rPr lang="en-US" altLang="zh-TW" sz="2400"/>
              <a:t>A call number </a:t>
            </a:r>
            <a:r>
              <a:rPr lang="en-US" altLang="zh-TW" sz="2400" i="1"/>
              <a:t>refers</a:t>
            </a:r>
            <a:r>
              <a:rPr lang="en-US" altLang="zh-TW" sz="2400"/>
              <a:t> to a real/physical book object.</a:t>
            </a:r>
          </a:p>
          <a:p>
            <a:pPr eaLnBrk="1" hangingPunct="1"/>
            <a:r>
              <a:rPr lang="en-US" altLang="zh-TW" sz="2800"/>
              <a:t>No matter how many times you copy a call number, it is still referring to the </a:t>
            </a:r>
            <a:r>
              <a:rPr lang="en-US" altLang="zh-TW" sz="2800" i="1"/>
              <a:t>same object</a:t>
            </a:r>
            <a:r>
              <a:rPr lang="en-US" altLang="zh-TW" sz="2800"/>
              <a:t>.</a:t>
            </a:r>
          </a:p>
          <a:p>
            <a:pPr lvl="1" eaLnBrk="1" hangingPunct="1"/>
            <a:r>
              <a:rPr lang="en-US" altLang="zh-TW" sz="2400"/>
              <a:t>Holding QA123.45.c1 affects the user who borrowed </a:t>
            </a:r>
            <a:r>
              <a:rPr lang="en-US" altLang="zh-TW" sz="2400" b="1"/>
              <a:t>the same book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800"/>
              <a:t>Unless you copy the object, e.g. buying a new book, you won’t get a new call number.</a:t>
            </a:r>
          </a:p>
          <a:p>
            <a:pPr lvl="1" eaLnBrk="1" hangingPunct="1"/>
            <a:r>
              <a:rPr lang="en-US" altLang="zh-TW" sz="2400"/>
              <a:t>QA123.45.c1 and QA123.45.c2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773E561B-5611-4D72-8BC5-DEB3887B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8F9B94FE-F2E3-4D40-98C9-9EE270ED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9BAED8-A5ED-493B-B7BB-28C065927A17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A8947489-BDFC-422E-847B-D22D1A940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Class and Instance Methods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C8067929-F278-46CC-BBA0-9369E6309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A method defined for a class is called a </a:t>
            </a:r>
            <a:r>
              <a:rPr lang="en-GB" altLang="en-US" sz="2400" b="1" i="1">
                <a:solidFill>
                  <a:srgbClr val="FF3300"/>
                </a:solidFill>
              </a:rPr>
              <a:t>class method</a:t>
            </a:r>
            <a:r>
              <a:rPr lang="en-GB" altLang="en-US" sz="24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e.g. 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 method defined for an object is called an </a:t>
            </a:r>
            <a:r>
              <a:rPr lang="en-GB" altLang="en-US" sz="2400" b="1" i="1">
                <a:solidFill>
                  <a:srgbClr val="FF3300"/>
                </a:solidFill>
              </a:rPr>
              <a:t>instance method</a:t>
            </a:r>
            <a:r>
              <a:rPr lang="en-GB" altLang="zh-TW" sz="2400"/>
              <a:t> (no modifier </a:t>
            </a:r>
            <a:r>
              <a:rPr lang="en-GB" altLang="zh-TW" sz="2400" b="1">
                <a:latin typeface="Courier New" panose="02070309020205020404" pitchFamily="49" charset="0"/>
              </a:rPr>
              <a:t>static</a:t>
            </a:r>
            <a:r>
              <a:rPr lang="en-GB" altLang="zh-TW" sz="2400"/>
              <a:t>).</a:t>
            </a:r>
            <a:endParaRPr lang="en-GB" altLang="en-US" sz="240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e.g.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zh-TW" sz="2400"/>
              <a:t>Class methods</a:t>
            </a:r>
            <a:r>
              <a:rPr lang="en-GB" altLang="en-US" sz="2400"/>
              <a:t> </a:t>
            </a:r>
            <a:r>
              <a:rPr lang="en-GB" altLang="zh-TW" sz="2400"/>
              <a:t>are shared and used through the class</a:t>
            </a:r>
            <a:r>
              <a:rPr lang="en-GB" altLang="en-US" sz="2400"/>
              <a:t>.</a:t>
            </a:r>
            <a:endParaRPr lang="en-GB" altLang="zh-TW" sz="2400"/>
          </a:p>
          <a:p>
            <a:pPr lvl="1" eaLnBrk="1" hangingPunct="1">
              <a:lnSpc>
                <a:spcPct val="80000"/>
              </a:lnSpc>
            </a:pPr>
            <a:r>
              <a:rPr lang="en-GB" altLang="zh-TW" sz="2000"/>
              <a:t>e.g. </a:t>
            </a:r>
            <a:r>
              <a:rPr lang="en-GB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Math.sin( )</a:t>
            </a:r>
            <a:endParaRPr lang="en-GB" altLang="en-US" sz="20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Only an object can receive </a:t>
            </a:r>
            <a:r>
              <a:rPr lang="en-GB" altLang="en-US" sz="2400"/>
              <a:t>instance </a:t>
            </a:r>
            <a:r>
              <a:rPr lang="en-GB" altLang="zh-TW" sz="2400"/>
              <a:t>messages, not the class</a:t>
            </a:r>
            <a:r>
              <a:rPr lang="en-GB" altLang="en-US" sz="2400"/>
              <a:t>.</a:t>
            </a:r>
            <a:endParaRPr lang="en-GB" altLang="zh-TW" sz="24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michaelAccount.deposit(100)</a:t>
            </a:r>
            <a:r>
              <a:rPr lang="en-US" altLang="zh-TW" sz="2000"/>
              <a:t> is ok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BUT NOT </a:t>
            </a:r>
            <a:r>
              <a:rPr lang="en-US" altLang="zh-TW" sz="2000" b="1">
                <a:solidFill>
                  <a:srgbClr val="CC3399"/>
                </a:solidFill>
                <a:latin typeface="Courier New" panose="02070309020205020404" pitchFamily="49" charset="0"/>
              </a:rPr>
              <a:t>Account.deposit(100)</a:t>
            </a:r>
          </a:p>
        </p:txBody>
      </p:sp>
      <p:sp>
        <p:nvSpPr>
          <p:cNvPr id="9223" name="Text Box 4">
            <a:extLst>
              <a:ext uri="{FF2B5EF4-FFF2-40B4-BE49-F238E27FC236}">
                <a16:creationId xmlns:a16="http://schemas.microsoft.com/office/drawing/2014/main" id="{629F20AC-4FBA-4559-A424-EF4D1FBC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420938"/>
            <a:ext cx="2592387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3300"/>
                </a:solidFill>
              </a:rPr>
              <a:t>static</a:t>
            </a:r>
            <a:r>
              <a:rPr lang="en-US" altLang="zh-TW" sz="2400"/>
              <a:t> void main( )</a:t>
            </a:r>
          </a:p>
        </p:txBody>
      </p:sp>
      <p:sp>
        <p:nvSpPr>
          <p:cNvPr id="9224" name="Text Box 5">
            <a:extLst>
              <a:ext uri="{FF2B5EF4-FFF2-40B4-BE49-F238E27FC236}">
                <a16:creationId xmlns:a16="http://schemas.microsoft.com/office/drawing/2014/main" id="{0DA75376-918E-4799-8C94-E07819C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789363"/>
            <a:ext cx="239712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void deposit( )</a:t>
            </a:r>
          </a:p>
        </p:txBody>
      </p:sp>
      <p:sp>
        <p:nvSpPr>
          <p:cNvPr id="9225" name="Line 6">
            <a:extLst>
              <a:ext uri="{FF2B5EF4-FFF2-40B4-BE49-F238E27FC236}">
                <a16:creationId xmlns:a16="http://schemas.microsoft.com/office/drawing/2014/main" id="{373A5801-AFD9-4C5E-B4B7-462A19601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6021388"/>
            <a:ext cx="2952750" cy="2889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6" name="Line 7">
            <a:extLst>
              <a:ext uri="{FF2B5EF4-FFF2-40B4-BE49-F238E27FC236}">
                <a16:creationId xmlns:a16="http://schemas.microsoft.com/office/drawing/2014/main" id="{1C020DBD-43D4-403A-8863-61D6639D44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2500" y="6022975"/>
            <a:ext cx="3095625" cy="21431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7C6B1982-F256-4132-B4F7-597E5FC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174B8F31-4409-4BE0-98CD-140F07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41B988-B6D0-4E93-B347-448BDA0AAECA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F85C23C4-1D03-4A8E-8246-3A20562FA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 Method Calling Syntax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EA9AF0A8-C2EF-49A2-8942-62B0E8AC9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i="1">
                <a:latin typeface="Courier New" panose="02070309020205020404" pitchFamily="49" charset="0"/>
              </a:rPr>
              <a:t>ClassName</a:t>
            </a:r>
            <a:r>
              <a:rPr lang="en-US" altLang="zh-TW" sz="24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400" b="1" i="1">
                <a:latin typeface="Courier New" panose="02070309020205020404" pitchFamily="49" charset="0"/>
              </a:rPr>
              <a:t>MethodName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i="1">
                <a:latin typeface="Courier New" panose="02070309020205020404" pitchFamily="49" charset="0"/>
              </a:rPr>
              <a:t>parameters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Calling class (static) method of a class.</a:t>
            </a: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endParaRPr lang="en-US" altLang="zh-TW" sz="2800" i="1"/>
          </a:p>
          <a:p>
            <a:pPr eaLnBrk="1" hangingPunct="1">
              <a:lnSpc>
                <a:spcPct val="90000"/>
              </a:lnSpc>
            </a:pPr>
            <a:r>
              <a:rPr lang="en-US" altLang="zh-TW" sz="24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400" b="1" i="1">
                <a:latin typeface="Courier New" panose="02070309020205020404" pitchFamily="49" charset="0"/>
              </a:rPr>
              <a:t>MethodName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i="1">
                <a:latin typeface="Courier New" panose="02070309020205020404" pitchFamily="49" charset="0"/>
              </a:rPr>
              <a:t>parameters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Calling class (static) method of </a:t>
            </a:r>
            <a:r>
              <a:rPr lang="en-US" altLang="zh-TW" sz="2400" b="1" i="1"/>
              <a:t>same</a:t>
            </a:r>
            <a:r>
              <a:rPr lang="en-US" altLang="zh-TW" sz="2400"/>
              <a:t> class (omit class name).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i="1"/>
          </a:p>
          <a:p>
            <a:pPr eaLnBrk="1" hangingPunct="1">
              <a:lnSpc>
                <a:spcPct val="90000"/>
              </a:lnSpc>
            </a:pPr>
            <a:r>
              <a:rPr lang="en-US" altLang="zh-TW" sz="2400" b="1" i="1">
                <a:latin typeface="Courier New" panose="02070309020205020404" pitchFamily="49" charset="0"/>
              </a:rPr>
              <a:t>someObject</a:t>
            </a:r>
            <a:r>
              <a:rPr lang="en-US" altLang="zh-TW" sz="24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400" b="1" i="1">
                <a:latin typeface="Courier New" panose="02070309020205020404" pitchFamily="49" charset="0"/>
              </a:rPr>
              <a:t>MethodName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 i="1">
                <a:latin typeface="Courier New" panose="02070309020205020404" pitchFamily="49" charset="0"/>
              </a:rPr>
              <a:t>parameters</a:t>
            </a:r>
            <a:r>
              <a:rPr lang="en-US" altLang="zh-TW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Calling class (static) method </a:t>
            </a:r>
            <a:r>
              <a:rPr lang="en-US" altLang="zh-TW" sz="2400">
                <a:solidFill>
                  <a:srgbClr val="FF0000"/>
                </a:solidFill>
              </a:rPr>
              <a:t>of the class of some object</a:t>
            </a:r>
            <a:r>
              <a:rPr lang="en-US" altLang="zh-TW" sz="2400"/>
              <a:t> (automatic class name inference/ determination).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D37C6D2D-6368-40E2-A429-08421FA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A1577255-9FA5-4C36-B45E-E0B3B35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A003A1-793A-4147-8EB1-C793CB3432AE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571C12C1-D4AE-44DC-B67E-FE26209E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89363"/>
            <a:ext cx="7272338" cy="2376487"/>
          </a:xfrm>
          <a:prstGeom prst="rect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CC3399"/>
                </a:solidFill>
              </a:rPr>
              <a:t>To be discussed later</a:t>
            </a: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4E5F67C8-F43D-4F9D-8ECF-617E72326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Instance Method Calling Syntax</a:t>
            </a:r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29D86403-7768-4103-A3D0-90757897D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latin typeface="Courier New" panose="02070309020205020404" pitchFamily="49" charset="0"/>
              </a:rPr>
              <a:t>someObject</a:t>
            </a:r>
            <a:r>
              <a:rPr lang="en-US" altLang="zh-TW" sz="20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b="1" i="1">
                <a:latin typeface="Courier New" panose="02070309020205020404" pitchFamily="49" charset="0"/>
              </a:rPr>
              <a:t>methodName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1" i="1">
                <a:latin typeface="Courier New" panose="02070309020205020404" pitchFamily="49" charset="0"/>
              </a:rPr>
              <a:t>parameters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Calling instance method of some object.</a:t>
            </a:r>
            <a:endParaRPr lang="en-US" altLang="zh-TW" sz="2000" i="1"/>
          </a:p>
          <a:p>
            <a:pPr eaLnBrk="1" hangingPunct="1">
              <a:lnSpc>
                <a:spcPct val="90000"/>
              </a:lnSpc>
            </a:pP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latin typeface="Courier New" panose="02070309020205020404" pitchFamily="49" charset="0"/>
              </a:rPr>
              <a:t>methodName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1" i="1">
                <a:latin typeface="Courier New" panose="02070309020205020404" pitchFamily="49" charset="0"/>
              </a:rPr>
              <a:t>parameters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000" i="1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Calling instance method of </a:t>
            </a:r>
            <a:r>
              <a:rPr lang="en-US" altLang="zh-TW" sz="2000" b="1" i="1"/>
              <a:t>this</a:t>
            </a:r>
            <a:r>
              <a:rPr lang="en-US" altLang="zh-TW" sz="2000"/>
              <a:t> object (itself).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b="1" i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this.</a:t>
            </a:r>
            <a:r>
              <a:rPr lang="en-US" altLang="zh-TW" sz="2000" b="1" i="1">
                <a:latin typeface="Courier New" panose="02070309020205020404" pitchFamily="49" charset="0"/>
              </a:rPr>
              <a:t>methodName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1" i="1">
                <a:latin typeface="Courier New" panose="02070309020205020404" pitchFamily="49" charset="0"/>
              </a:rPr>
              <a:t>parameters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Calling instance method of </a:t>
            </a:r>
            <a:r>
              <a:rPr lang="en-US" altLang="zh-TW" sz="2000" b="1" i="1"/>
              <a:t>this</a:t>
            </a:r>
            <a:r>
              <a:rPr lang="en-US" altLang="zh-TW" sz="2000"/>
              <a:t> object (itself).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super.</a:t>
            </a:r>
            <a:r>
              <a:rPr lang="en-US" altLang="zh-TW" sz="2000" b="1" i="1">
                <a:latin typeface="Courier New" panose="02070309020205020404" pitchFamily="49" charset="0"/>
              </a:rPr>
              <a:t>methodName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b="1" i="1">
                <a:latin typeface="Courier New" panose="02070309020205020404" pitchFamily="49" charset="0"/>
              </a:rPr>
              <a:t>parameters</a:t>
            </a:r>
            <a:r>
              <a:rPr lang="en-US" altLang="zh-TW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TW" sz="2000" b="1" i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Calling </a:t>
            </a:r>
            <a:r>
              <a:rPr lang="en-US" altLang="zh-TW" sz="2000" b="1" i="1"/>
              <a:t>super-class </a:t>
            </a:r>
            <a:r>
              <a:rPr lang="en-US" altLang="zh-TW" sz="2000"/>
              <a:t>instance method of </a:t>
            </a:r>
            <a:r>
              <a:rPr lang="en-US" altLang="zh-TW" sz="2000" b="1" i="1"/>
              <a:t>this</a:t>
            </a:r>
            <a:r>
              <a:rPr lang="en-US" altLang="zh-TW" sz="2000"/>
              <a:t> object.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D194FEDE-D83A-45A1-A798-0026EF32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ECBF9A2F-F360-415E-AAC0-3FC3582B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84AC34-DFB8-49B9-8A46-A9ABAF8D3E33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6D11CADA-762A-4972-AD14-77A683799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 and Instance Fields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C09C9C64-0CBC-4958-B941-731A3D701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A </a:t>
            </a:r>
            <a:r>
              <a:rPr lang="en-GB" altLang="en-US" sz="2400" b="1" i="1">
                <a:solidFill>
                  <a:srgbClr val="FF3300"/>
                </a:solidFill>
              </a:rPr>
              <a:t>class field</a:t>
            </a:r>
            <a:r>
              <a:rPr lang="en-GB" altLang="en-US" sz="2400"/>
              <a:t> represents information shared by all instances (objects) of that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e.g.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An object’s data are called its </a:t>
            </a:r>
            <a:r>
              <a:rPr lang="en-GB" altLang="en-US" sz="2400" b="1" i="1">
                <a:solidFill>
                  <a:srgbClr val="FF3300"/>
                </a:solidFill>
              </a:rPr>
              <a:t>instance fields</a:t>
            </a:r>
            <a:r>
              <a:rPr lang="en-GB" altLang="zh-TW" sz="2400"/>
              <a:t> (no modifier </a:t>
            </a:r>
            <a:r>
              <a:rPr lang="en-GB" altLang="zh-TW" sz="2400" b="1">
                <a:latin typeface="Courier New" panose="02070309020205020404" pitchFamily="49" charset="0"/>
              </a:rPr>
              <a:t>static</a:t>
            </a:r>
            <a:r>
              <a:rPr lang="en-GB" altLang="zh-TW" sz="2400"/>
              <a:t>).</a:t>
            </a:r>
            <a:endParaRPr lang="en-GB" altLang="en-US" sz="240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e.g.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zh-TW" sz="2400"/>
              <a:t>Class fields are shared and used through the class</a:t>
            </a:r>
            <a:r>
              <a:rPr lang="en-GB" altLang="en-US" sz="2400"/>
              <a:t>.</a:t>
            </a:r>
            <a:endParaRPr lang="en-GB" altLang="zh-TW" sz="2400"/>
          </a:p>
          <a:p>
            <a:pPr lvl="1" eaLnBrk="1" hangingPunct="1">
              <a:lnSpc>
                <a:spcPct val="80000"/>
              </a:lnSpc>
            </a:pPr>
            <a:r>
              <a:rPr lang="en-GB" altLang="zh-TW" sz="2000"/>
              <a:t>e.g. </a:t>
            </a:r>
            <a:r>
              <a:rPr lang="en-GB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Math.PI</a:t>
            </a:r>
            <a:endParaRPr lang="en-GB" altLang="en-US" sz="20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Only an object can bear </a:t>
            </a:r>
            <a:r>
              <a:rPr lang="en-GB" altLang="en-US" sz="2400"/>
              <a:t>instance </a:t>
            </a:r>
            <a:r>
              <a:rPr lang="en-GB" altLang="zh-TW" sz="2400"/>
              <a:t>fields, not the class</a:t>
            </a:r>
            <a:r>
              <a:rPr lang="en-GB" altLang="en-US" sz="2400"/>
              <a:t>.</a:t>
            </a:r>
            <a:endParaRPr lang="en-GB" altLang="zh-TW" sz="24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>
                <a:solidFill>
                  <a:srgbClr val="0000CC"/>
                </a:solidFill>
                <a:latin typeface="Courier New" panose="02070309020205020404" pitchFamily="49" charset="0"/>
              </a:rPr>
              <a:t>OOVector</a:t>
            </a:r>
            <a:r>
              <a:rPr lang="en-US" altLang="zh-TW" sz="2000" b="1">
                <a:latin typeface="Courier New" panose="02070309020205020404" pitchFamily="49" charset="0"/>
              </a:rPr>
              <a:t> 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vectorObj</a:t>
            </a:r>
            <a:r>
              <a:rPr lang="en-US" altLang="zh-TW" sz="2000" b="1">
                <a:latin typeface="Courier New" panose="02070309020205020404" pitchFamily="49" charset="0"/>
              </a:rPr>
              <a:t> = </a:t>
            </a:r>
            <a:r>
              <a:rPr lang="en-US" altLang="zh-TW" sz="2000" b="1">
                <a:solidFill>
                  <a:srgbClr val="0000CC"/>
                </a:solidFill>
                <a:latin typeface="Courier New" panose="02070309020205020404" pitchFamily="49" charset="0"/>
              </a:rPr>
              <a:t>new OOVector( )</a:t>
            </a:r>
            <a:r>
              <a:rPr lang="en-US" altLang="zh-TW" sz="2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	vectorObj.x = 1</a:t>
            </a:r>
            <a:r>
              <a:rPr lang="en-US" altLang="zh-TW" sz="2000"/>
              <a:t> is ok   BUT NOT   </a:t>
            </a:r>
            <a:r>
              <a:rPr lang="en-US" altLang="zh-TW" sz="2000" b="1">
                <a:solidFill>
                  <a:srgbClr val="CC3399"/>
                </a:solidFill>
                <a:latin typeface="Courier New" panose="02070309020205020404" pitchFamily="49" charset="0"/>
              </a:rPr>
              <a:t>OOVector.x = 1</a:t>
            </a:r>
          </a:p>
        </p:txBody>
      </p:sp>
      <p:sp>
        <p:nvSpPr>
          <p:cNvPr id="21511" name="Oval 4">
            <a:extLst>
              <a:ext uri="{FF2B5EF4-FFF2-40B4-BE49-F238E27FC236}">
                <a16:creationId xmlns:a16="http://schemas.microsoft.com/office/drawing/2014/main" id="{8F8EDA7A-8615-4676-A21D-27BC7C40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74938"/>
            <a:ext cx="527685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u="sng">
                <a:solidFill>
                  <a:srgbClr val="FF3300"/>
                </a:solidFill>
              </a:rPr>
              <a:t>static </a:t>
            </a:r>
            <a:r>
              <a:rPr lang="en-US" altLang="zh-TW" sz="2000" u="sng"/>
              <a:t>double  minimumBalance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$100.00</a:t>
            </a:r>
          </a:p>
        </p:txBody>
      </p:sp>
      <p:sp>
        <p:nvSpPr>
          <p:cNvPr id="21512" name="Oval 5">
            <a:extLst>
              <a:ext uri="{FF2B5EF4-FFF2-40B4-BE49-F238E27FC236}">
                <a16:creationId xmlns:a16="http://schemas.microsoft.com/office/drawing/2014/main" id="{67F458BD-BB3B-412D-A15F-526573DA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860800"/>
            <a:ext cx="362108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double  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$123.34</a:t>
            </a:r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B1A9F794-A170-42B7-92AF-CCD33D53F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5949950"/>
            <a:ext cx="2087563" cy="36036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4BC5F455-ADA6-4140-AD9D-1CF5A5378E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6688" y="6022975"/>
            <a:ext cx="2160587" cy="2159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A69757CF-DFE7-45F7-A68E-88C5FFD0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FB057558-2BD2-44D8-9D6B-F349F32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F80F1-1D71-4967-AD35-45C2A678C5C6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9DCEF85F-740C-46C8-B2F2-053125E20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Class Field Referencing Syntax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A44D71EC-6AC2-4A47-9EAA-C67092E87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i="1">
                <a:latin typeface="Courier New" panose="02070309020205020404" pitchFamily="49" charset="0"/>
              </a:rPr>
              <a:t>className</a:t>
            </a:r>
            <a:r>
              <a:rPr lang="en-US" altLang="zh-TW" sz="28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8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Referring to class (static) field of a class.</a:t>
            </a:r>
            <a:endParaRPr lang="en-US" altLang="zh-TW" sz="2400" i="1"/>
          </a:p>
          <a:p>
            <a:pPr eaLnBrk="1" hangingPunct="1">
              <a:lnSpc>
                <a:spcPct val="80000"/>
              </a:lnSpc>
            </a:pPr>
            <a:endParaRPr lang="en-US" altLang="zh-TW" sz="2800" i="1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Referring to class (static) field of </a:t>
            </a:r>
            <a:r>
              <a:rPr lang="en-US" altLang="zh-TW" sz="2400" b="1" i="1"/>
              <a:t>same</a:t>
            </a:r>
            <a:r>
              <a:rPr lang="en-US" altLang="zh-TW" sz="2400"/>
              <a:t> class (omit class name).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i="1">
                <a:latin typeface="Courier New" panose="02070309020205020404" pitchFamily="49" charset="0"/>
              </a:rPr>
              <a:t>someObject</a:t>
            </a:r>
            <a:r>
              <a:rPr lang="en-US" altLang="zh-TW" sz="28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800" b="1" i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Referring to class (static) field </a:t>
            </a:r>
            <a:r>
              <a:rPr lang="en-US" altLang="zh-TW" sz="2400">
                <a:solidFill>
                  <a:srgbClr val="FF0000"/>
                </a:solidFill>
              </a:rPr>
              <a:t>of the class of some object</a:t>
            </a:r>
            <a:r>
              <a:rPr lang="en-US" altLang="zh-TW" sz="2400"/>
              <a:t> (automatic class name inference/ determination).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16DC8498-FD57-4150-9A4C-1006F06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B7D87E77-64D9-47B0-A181-58FF8E77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1EF0DC-8DB1-49BB-88FD-09F848D25A12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F3E2FEE-2D3A-4815-A8F3-3BFCDE94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97425"/>
            <a:ext cx="7272338" cy="1368425"/>
          </a:xfrm>
          <a:prstGeom prst="rect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CC3399"/>
                </a:solidFill>
              </a:rPr>
              <a:t>To be discussed later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solidFill>
                <a:srgbClr val="CC3399"/>
              </a:solidFill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solidFill>
                <a:srgbClr val="CC3399"/>
              </a:solidFill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FC9E435C-28D5-4AAE-AF1F-2129F1C73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Instance Field Referencing Syntax</a:t>
            </a:r>
          </a:p>
        </p:txBody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DC0017AC-0EE5-4718-BD45-C53C6B1CB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i="1">
                <a:latin typeface="Courier New" panose="02070309020205020404" pitchFamily="49" charset="0"/>
              </a:rPr>
              <a:t>someObject</a:t>
            </a:r>
            <a:r>
              <a:rPr lang="en-US" altLang="zh-TW" sz="2800" b="1" i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/>
            <a:r>
              <a:rPr lang="en-US" altLang="zh-TW" sz="2400"/>
              <a:t>Referring to instance field of some object.</a:t>
            </a:r>
            <a:endParaRPr lang="en-US" altLang="zh-TW" sz="2400" i="1"/>
          </a:p>
          <a:p>
            <a:pPr eaLnBrk="1" hangingPunct="1"/>
            <a:endParaRPr lang="en-US" altLang="zh-TW" sz="2800" i="1"/>
          </a:p>
          <a:p>
            <a:pPr eaLnBrk="1" hangingPunct="1"/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/>
            <a:r>
              <a:rPr lang="en-US" altLang="zh-TW" sz="2400"/>
              <a:t>Referring to instance field of </a:t>
            </a:r>
            <a:r>
              <a:rPr lang="en-US" altLang="zh-TW" sz="2400" b="1" i="1"/>
              <a:t>this</a:t>
            </a:r>
            <a:r>
              <a:rPr lang="en-US" altLang="zh-TW" sz="2400"/>
              <a:t> object (itself).</a:t>
            </a:r>
            <a:endParaRPr lang="en-US" altLang="zh-TW" sz="2400" i="1"/>
          </a:p>
          <a:p>
            <a:pPr eaLnBrk="1" hangingPunct="1"/>
            <a:endParaRPr lang="en-US" altLang="zh-TW" sz="2800" b="1" i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TW" sz="2800" b="1" i="1">
                <a:solidFill>
                  <a:srgbClr val="FF0000"/>
                </a:solidFill>
                <a:latin typeface="Courier New" panose="02070309020205020404" pitchFamily="49" charset="0"/>
              </a:rPr>
              <a:t>this.</a:t>
            </a:r>
            <a:r>
              <a:rPr lang="en-US" altLang="zh-TW" sz="2800" b="1" i="1">
                <a:latin typeface="Courier New" panose="02070309020205020404" pitchFamily="49" charset="0"/>
              </a:rPr>
              <a:t>fieldName</a:t>
            </a:r>
          </a:p>
          <a:p>
            <a:pPr lvl="1" eaLnBrk="1" hangingPunct="1"/>
            <a:r>
              <a:rPr lang="en-US" altLang="zh-TW" sz="2400"/>
              <a:t>Referring to instance field of </a:t>
            </a:r>
            <a:r>
              <a:rPr lang="en-US" altLang="zh-TW" sz="2400" b="1" i="1"/>
              <a:t>this</a:t>
            </a:r>
            <a:r>
              <a:rPr lang="en-US" altLang="zh-TW" sz="2400"/>
              <a:t> object (itself).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7B7628EA-E6C0-4DAD-A521-E3AC91C2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C75EE3AA-6E74-4880-B451-89A1F0E7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DACCF-366A-4F0C-8631-072FF1BCF602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4D45463F-8F44-4027-8476-84F657E01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Field/ Local Variable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379FC970-8C3C-484A-AA05-5CAD6C546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TW" altLang="en-US" sz="2800" dirty="0"/>
              <a:t>“</a:t>
            </a:r>
            <a:r>
              <a:rPr lang="en-US" altLang="zh-TW" sz="2800" dirty="0"/>
              <a:t>Type” refers to both </a:t>
            </a:r>
            <a:r>
              <a:rPr lang="en-US" altLang="zh-TW" sz="2800" i="1" dirty="0"/>
              <a:t>primitive type</a:t>
            </a:r>
            <a:r>
              <a:rPr lang="en-US" altLang="zh-TW" sz="2800" dirty="0"/>
              <a:t> or </a:t>
            </a:r>
            <a:r>
              <a:rPr lang="en-US" altLang="zh-TW" sz="2800" i="1" dirty="0"/>
              <a:t>class</a:t>
            </a:r>
            <a:r>
              <a:rPr lang="en-US" altLang="zh-TW" sz="2800" dirty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dirty="0"/>
              <a:t>In general, four basic forms of declarations: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b="1" dirty="0">
                <a:latin typeface="Courier New" panose="02070309020205020404" pitchFamily="49" charset="0"/>
              </a:rPr>
              <a:t>&lt;type name&gt;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b="1" dirty="0">
                <a:latin typeface="Courier New" panose="02070309020205020404" pitchFamily="49" charset="0"/>
              </a:rPr>
              <a:t>&lt;type name&gt;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identifier1</a:t>
            </a:r>
            <a:r>
              <a:rPr lang="en-US" altLang="zh-TW" sz="2000" b="1" dirty="0">
                <a:latin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identifier2</a:t>
            </a:r>
            <a:r>
              <a:rPr lang="en-US" altLang="zh-TW" sz="2000" b="1" dirty="0">
                <a:latin typeface="Courier New" panose="02070309020205020404" pitchFamily="49" charset="0"/>
              </a:rPr>
              <a:t>, … 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b="1" dirty="0">
                <a:latin typeface="Courier New" panose="02070309020205020404" pitchFamily="49" charset="0"/>
              </a:rPr>
              <a:t>&lt;type name&gt;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</a:t>
            </a:r>
            <a:r>
              <a:rPr lang="en-US" altLang="zh-TW" sz="2000" b="1" dirty="0">
                <a:latin typeface="Courier New" panose="02070309020205020404" pitchFamily="49" charset="0"/>
              </a:rPr>
              <a:t> = &lt;initial value&gt;;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b="1" dirty="0">
                <a:latin typeface="Courier New" panose="02070309020205020404" pitchFamily="49" charset="0"/>
              </a:rPr>
              <a:t>&lt;type name&gt;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identifier1</a:t>
            </a:r>
            <a:r>
              <a:rPr lang="en-US" altLang="zh-TW" sz="2000" b="1" dirty="0">
                <a:latin typeface="Courier New" panose="02070309020205020404" pitchFamily="49" charset="0"/>
              </a:rPr>
              <a:t> = &lt;initial value1&gt;, 	  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identifier2</a:t>
            </a:r>
            <a:r>
              <a:rPr lang="en-US" altLang="zh-TW" sz="2000" b="1" dirty="0">
                <a:latin typeface="Courier New" panose="02070309020205020404" pitchFamily="49" charset="0"/>
              </a:rPr>
              <a:t> = &lt;initial value2&gt;, …;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dirty="0"/>
              <a:t>Examples of the last two forms: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String   </a:t>
            </a:r>
            <a:r>
              <a:rPr lang="en-US" altLang="zh-TW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>
                <a:latin typeface="Courier New" panose="02070309020205020404" pitchFamily="49" charset="0"/>
              </a:rPr>
              <a:t>= "Michael Fung";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double   </a:t>
            </a:r>
            <a:r>
              <a:rPr lang="en-US" altLang="zh-TW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HangSengIndex</a:t>
            </a:r>
            <a:r>
              <a:rPr lang="en-US" altLang="zh-TW" sz="1800" b="1" dirty="0">
                <a:latin typeface="Courier New" panose="02070309020205020404" pitchFamily="49" charset="0"/>
              </a:rPr>
              <a:t> = 17894.03, 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rainfall</a:t>
            </a:r>
            <a:r>
              <a:rPr lang="en-US" altLang="zh-TW" sz="1800" b="1" dirty="0">
                <a:latin typeface="Courier New" panose="02070309020205020404" pitchFamily="49" charset="0"/>
              </a:rPr>
              <a:t> = 3.4;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5F2182D-D94A-46EA-86D8-14B6EB576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1138" y="304800"/>
            <a:ext cx="7612062" cy="1143000"/>
          </a:xfrm>
        </p:spPr>
        <p:txBody>
          <a:bodyPr/>
          <a:lstStyle/>
          <a:p>
            <a:r>
              <a:rPr lang="en-US" altLang="en-US"/>
              <a:t>Compare class &amp; instance field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47AE17-2EE4-4E4F-B73A-645C65C8CC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2060575"/>
          <a:ext cx="8043862" cy="3598864"/>
        </p:xfrm>
        <a:graphic>
          <a:graphicData uri="http://schemas.openxmlformats.org/drawingml/2006/table">
            <a:tbl>
              <a:tblPr/>
              <a:tblGrid>
                <a:gridCol w="2454275">
                  <a:extLst>
                    <a:ext uri="{9D8B030D-6E8A-4147-A177-3AD203B41FA5}">
                      <a16:colId xmlns:a16="http://schemas.microsoft.com/office/drawing/2014/main" val="308219294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3480743093"/>
                    </a:ext>
                  </a:extLst>
                </a:gridCol>
                <a:gridCol w="3116262">
                  <a:extLst>
                    <a:ext uri="{9D8B030D-6E8A-4147-A177-3AD203B41FA5}">
                      <a16:colId xmlns:a16="http://schemas.microsoft.com/office/drawing/2014/main" val="948691666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Class Field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Instance Field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9014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Modifier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static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N/A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14111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Number of Copy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one  OR  single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one per instance/ object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OR  many instances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84159"/>
                  </a:ext>
                </a:extLst>
              </a:tr>
              <a:tr h="140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CC66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Creation and Initialization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 class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OR  during declaration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tabLst>
                          <a:tab pos="381000" algn="l"/>
                          <a:tab pos="6143625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81000" algn="l"/>
                          <a:tab pos="6143625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  <a:tab pos="6143625" algn="r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new  OR  constructor  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OR  during object creation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41592"/>
                  </a:ext>
                </a:extLst>
              </a:tr>
            </a:tbl>
          </a:graphicData>
        </a:graphic>
      </p:graphicFrame>
      <p:sp>
        <p:nvSpPr>
          <p:cNvPr id="37914" name="Footer Placeholder 4">
            <a:extLst>
              <a:ext uri="{FF2B5EF4-FFF2-40B4-BE49-F238E27FC236}">
                <a16:creationId xmlns:a16="http://schemas.microsoft.com/office/drawing/2014/main" id="{90A13B5E-039F-4AD8-9EB5-2B2CE6E0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7915" name="Slide Number Placeholder 5">
            <a:extLst>
              <a:ext uri="{FF2B5EF4-FFF2-40B4-BE49-F238E27FC236}">
                <a16:creationId xmlns:a16="http://schemas.microsoft.com/office/drawing/2014/main" id="{DC04DFD3-46B2-4657-A6A5-01DA443A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B34F8-2703-4940-84E1-33F4656B357B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TW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518234C7-47C7-4163-953D-0B188403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CE19334F-8AED-426C-9AB4-A70DC0A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4346C-3A74-416B-BF8E-C187435A09E4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876AA474-F71F-49BB-92FE-4DD63C84F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Class and Instance Fields</a:t>
            </a:r>
          </a:p>
        </p:txBody>
      </p:sp>
      <p:sp>
        <p:nvSpPr>
          <p:cNvPr id="38918" name="AutoShape 3">
            <a:extLst>
              <a:ext uri="{FF2B5EF4-FFF2-40B4-BE49-F238E27FC236}">
                <a16:creationId xmlns:a16="http://schemas.microsoft.com/office/drawing/2014/main" id="{A19B616A-EF27-4DD5-9F8E-845E88C6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2667000" cy="39624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23562" name="Line 7">
            <a:extLst>
              <a:ext uri="{FF2B5EF4-FFF2-40B4-BE49-F238E27FC236}">
                <a16:creationId xmlns:a16="http://schemas.microsoft.com/office/drawing/2014/main" id="{68864D87-637C-460C-A1BE-55E035A7D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utoShape 8">
            <a:extLst>
              <a:ext uri="{FF2B5EF4-FFF2-40B4-BE49-F238E27FC236}">
                <a16:creationId xmlns:a16="http://schemas.microsoft.com/office/drawing/2014/main" id="{57A99508-D4F4-4929-B341-8B63D61C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23568" name="Oval 13">
            <a:extLst>
              <a:ext uri="{FF2B5EF4-FFF2-40B4-BE49-F238E27FC236}">
                <a16:creationId xmlns:a16="http://schemas.microsoft.com/office/drawing/2014/main" id="{A8EAC1D3-5E9A-471B-919E-447925A1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65400"/>
            <a:ext cx="2514600" cy="1008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u="sng">
                <a:solidFill>
                  <a:srgbClr val="CC3399"/>
                </a:solidFill>
              </a:rPr>
              <a:t>static</a:t>
            </a:r>
            <a:r>
              <a:rPr lang="en-US" altLang="zh-TW" sz="2000" u="sng"/>
              <a:t> minimumBalance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$100.00</a:t>
            </a:r>
          </a:p>
        </p:txBody>
      </p:sp>
      <p:sp>
        <p:nvSpPr>
          <p:cNvPr id="23569" name="Oval 14">
            <a:extLst>
              <a:ext uri="{FF2B5EF4-FFF2-40B4-BE49-F238E27FC236}">
                <a16:creationId xmlns:a16="http://schemas.microsoft.com/office/drawing/2014/main" id="{277CEC2A-CD71-444A-A963-C9AE2C8C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090988"/>
            <a:ext cx="1646237" cy="4905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</p:txBody>
      </p:sp>
      <p:sp>
        <p:nvSpPr>
          <p:cNvPr id="23570" name="Oval 15">
            <a:extLst>
              <a:ext uri="{FF2B5EF4-FFF2-40B4-BE49-F238E27FC236}">
                <a16:creationId xmlns:a16="http://schemas.microsoft.com/office/drawing/2014/main" id="{B32DEDE3-A448-4F8C-8925-A29CADF0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$123.45</a:t>
            </a:r>
          </a:p>
        </p:txBody>
      </p:sp>
      <p:sp>
        <p:nvSpPr>
          <p:cNvPr id="23571" name="AutoShape 16">
            <a:extLst>
              <a:ext uri="{FF2B5EF4-FFF2-40B4-BE49-F238E27FC236}">
                <a16:creationId xmlns:a16="http://schemas.microsoft.com/office/drawing/2014/main" id="{4249A9C7-7068-414D-8681-E224E8B3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95563"/>
            <a:ext cx="2084388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michaelAccount</a:t>
            </a:r>
            <a:endParaRPr lang="zh-TW" altLang="en-US" sz="2000" b="1"/>
          </a:p>
        </p:txBody>
      </p:sp>
      <p:sp>
        <p:nvSpPr>
          <p:cNvPr id="23572" name="Line 17">
            <a:extLst>
              <a:ext uri="{FF2B5EF4-FFF2-40B4-BE49-F238E27FC236}">
                <a16:creationId xmlns:a16="http://schemas.microsoft.com/office/drawing/2014/main" id="{CD69B672-623A-46D1-A507-E072A8DC27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18">
            <a:extLst>
              <a:ext uri="{FF2B5EF4-FFF2-40B4-BE49-F238E27FC236}">
                <a16:creationId xmlns:a16="http://schemas.microsoft.com/office/drawing/2014/main" id="{AEC52026-5ACC-4567-8148-F3F08093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23577" name="Oval 22">
            <a:extLst>
              <a:ext uri="{FF2B5EF4-FFF2-40B4-BE49-F238E27FC236}">
                <a16:creationId xmlns:a16="http://schemas.microsoft.com/office/drawing/2014/main" id="{8E3B46D4-C8CF-473C-967F-6BB67012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$716.00</a:t>
            </a:r>
          </a:p>
        </p:txBody>
      </p:sp>
      <p:sp>
        <p:nvSpPr>
          <p:cNvPr id="23578" name="AutoShape 23">
            <a:extLst>
              <a:ext uri="{FF2B5EF4-FFF2-40B4-BE49-F238E27FC236}">
                <a16:creationId xmlns:a16="http://schemas.microsoft.com/office/drawing/2014/main" id="{4DF99E9B-8A5A-451F-9837-A9FABB58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2595563"/>
            <a:ext cx="1752600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peterAccount</a:t>
            </a:r>
          </a:p>
        </p:txBody>
      </p:sp>
      <p:sp>
        <p:nvSpPr>
          <p:cNvPr id="38929" name="Text Box 24">
            <a:extLst>
              <a:ext uri="{FF2B5EF4-FFF2-40B4-BE49-F238E27FC236}">
                <a16:creationId xmlns:a16="http://schemas.microsoft.com/office/drawing/2014/main" id="{554250B2-3E61-48EA-954F-94F85AE1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9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3580" name="Cross balance">
            <a:extLst>
              <a:ext uri="{FF2B5EF4-FFF2-40B4-BE49-F238E27FC236}">
                <a16:creationId xmlns:a16="http://schemas.microsoft.com/office/drawing/2014/main" id="{76722DAE-BFCC-4615-AEDF-2AD0224A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52850"/>
            <a:ext cx="10001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3" name="created in class">
            <a:extLst>
              <a:ext uri="{FF2B5EF4-FFF2-40B4-BE49-F238E27FC236}">
                <a16:creationId xmlns:a16="http://schemas.microsoft.com/office/drawing/2014/main" id="{8511C0B4-37D7-4922-B597-596D665F6893}"/>
              </a:ext>
            </a:extLst>
          </p:cNvPr>
          <p:cNvSpPr>
            <a:spLocks/>
          </p:cNvSpPr>
          <p:nvPr/>
        </p:nvSpPr>
        <p:spPr bwMode="auto">
          <a:xfrm>
            <a:off x="6577013" y="1712913"/>
            <a:ext cx="2084387" cy="825500"/>
          </a:xfrm>
          <a:prstGeom prst="borderCallout2">
            <a:avLst>
              <a:gd name="adj1" fmla="val 53722"/>
              <a:gd name="adj2" fmla="val -4639"/>
              <a:gd name="adj3" fmla="val 73537"/>
              <a:gd name="adj4" fmla="val -29134"/>
              <a:gd name="adj5" fmla="val 133384"/>
              <a:gd name="adj6" fmla="val -45282"/>
            </a:avLst>
          </a:prstGeom>
          <a:solidFill>
            <a:srgbClr val="7030A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created in class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during declaration</a:t>
            </a:r>
          </a:p>
        </p:txBody>
      </p:sp>
      <p:sp>
        <p:nvSpPr>
          <p:cNvPr id="32" name="created in object">
            <a:extLst>
              <a:ext uri="{FF2B5EF4-FFF2-40B4-BE49-F238E27FC236}">
                <a16:creationId xmlns:a16="http://schemas.microsoft.com/office/drawing/2014/main" id="{1B2B6098-D171-40E9-AB3D-9290E535278D}"/>
              </a:ext>
            </a:extLst>
          </p:cNvPr>
          <p:cNvSpPr>
            <a:spLocks/>
          </p:cNvSpPr>
          <p:nvPr/>
        </p:nvSpPr>
        <p:spPr bwMode="auto">
          <a:xfrm>
            <a:off x="971550" y="1673225"/>
            <a:ext cx="2084388" cy="827088"/>
          </a:xfrm>
          <a:prstGeom prst="borderCallout2">
            <a:avLst>
              <a:gd name="adj1" fmla="val 47894"/>
              <a:gd name="adj2" fmla="val -2329"/>
              <a:gd name="adj3" fmla="val 142315"/>
              <a:gd name="adj4" fmla="val -24056"/>
              <a:gd name="adj5" fmla="val 282593"/>
              <a:gd name="adj6" fmla="val 28144"/>
            </a:avLst>
          </a:prstGeom>
          <a:solidFill>
            <a:srgbClr val="7030A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created during object creation</a:t>
            </a:r>
          </a:p>
        </p:txBody>
      </p:sp>
      <p:sp>
        <p:nvSpPr>
          <p:cNvPr id="4" name="Only one">
            <a:extLst>
              <a:ext uri="{FF2B5EF4-FFF2-40B4-BE49-F238E27FC236}">
                <a16:creationId xmlns:a16="http://schemas.microsoft.com/office/drawing/2014/main" id="{750F6C07-EFD5-482B-A44E-F0707AC2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139950"/>
            <a:ext cx="722313" cy="692150"/>
          </a:xfrm>
          <a:prstGeom prst="flowChartOffpageConnector">
            <a:avLst/>
          </a:prstGeom>
          <a:solidFill>
            <a:srgbClr val="00B0F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one only</a:t>
            </a:r>
          </a:p>
        </p:txBody>
      </p:sp>
      <p:sp>
        <p:nvSpPr>
          <p:cNvPr id="34" name="One/instance (mike)">
            <a:extLst>
              <a:ext uri="{FF2B5EF4-FFF2-40B4-BE49-F238E27FC236}">
                <a16:creationId xmlns:a16="http://schemas.microsoft.com/office/drawing/2014/main" id="{95B33C55-D94B-4D2D-A630-6597ECE6B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484563"/>
            <a:ext cx="1069975" cy="692150"/>
          </a:xfrm>
          <a:prstGeom prst="flowChartOffpageConnector">
            <a:avLst/>
          </a:prstGeom>
          <a:solidFill>
            <a:srgbClr val="00B0F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one per instance</a:t>
            </a:r>
          </a:p>
        </p:txBody>
      </p:sp>
      <p:sp>
        <p:nvSpPr>
          <p:cNvPr id="35" name="One/instance (peter)">
            <a:extLst>
              <a:ext uri="{FF2B5EF4-FFF2-40B4-BE49-F238E27FC236}">
                <a16:creationId xmlns:a16="http://schemas.microsoft.com/office/drawing/2014/main" id="{83165C31-9C85-4F9C-8D2D-6C6D8415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3340100"/>
            <a:ext cx="1069975" cy="692150"/>
          </a:xfrm>
          <a:prstGeom prst="flowChartOffpageConnector">
            <a:avLst/>
          </a:prstGeom>
          <a:solidFill>
            <a:srgbClr val="00B0F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one per instance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/>
      <p:bldP spid="23568" grpId="0" animBg="1"/>
      <p:bldP spid="23569" grpId="0" animBg="1"/>
      <p:bldP spid="23570" grpId="0" animBg="1"/>
      <p:bldP spid="23571" grpId="0"/>
      <p:bldP spid="23573" grpId="0" animBg="1"/>
      <p:bldP spid="23577" grpId="0" animBg="1"/>
      <p:bldP spid="23578" grpId="0"/>
      <p:bldP spid="23580" grpId="0"/>
      <p:bldP spid="3" grpId="0" animBg="1"/>
      <p:bldP spid="32" grpId="0" animBg="1"/>
      <p:bldP spid="4" grpId="0" animBg="1"/>
      <p:bldP spid="34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758C6BE8-A29A-42EE-80ED-4DB81E0F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8BCD0AC5-6B5E-4BE8-9494-13564D79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9F55F-D3F5-4BE2-B9A3-445D46F78352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31DF4FAB-AFFF-45B1-9A3D-183876CCD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1125" y="304800"/>
            <a:ext cx="7712075" cy="11430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Class and Instance Methods</a:t>
            </a:r>
          </a:p>
        </p:txBody>
      </p:sp>
      <p:sp>
        <p:nvSpPr>
          <p:cNvPr id="40966" name="AutoShape 3">
            <a:extLst>
              <a:ext uri="{FF2B5EF4-FFF2-40B4-BE49-F238E27FC236}">
                <a16:creationId xmlns:a16="http://schemas.microsoft.com/office/drawing/2014/main" id="{E472E1D3-2E12-430B-98AE-5F810792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2667000" cy="39624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0967" name="Text Box 4">
            <a:extLst>
              <a:ext uri="{FF2B5EF4-FFF2-40B4-BE49-F238E27FC236}">
                <a16:creationId xmlns:a16="http://schemas.microsoft.com/office/drawing/2014/main" id="{11BA8A3C-A576-4151-9D07-BB7F6D8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6307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0968" name="Text Box 5">
            <a:extLst>
              <a:ext uri="{FF2B5EF4-FFF2-40B4-BE49-F238E27FC236}">
                <a16:creationId xmlns:a16="http://schemas.microsoft.com/office/drawing/2014/main" id="{EA0DC794-5A8A-499F-8D2C-BB6362BF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0879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0969" name="Text Box 6">
            <a:extLst>
              <a:ext uri="{FF2B5EF4-FFF2-40B4-BE49-F238E27FC236}">
                <a16:creationId xmlns:a16="http://schemas.microsoft.com/office/drawing/2014/main" id="{54D912DB-03DE-4613-806E-18BA55E4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5451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0970" name="Line 7">
            <a:extLst>
              <a:ext uri="{FF2B5EF4-FFF2-40B4-BE49-F238E27FC236}">
                <a16:creationId xmlns:a16="http://schemas.microsoft.com/office/drawing/2014/main" id="{04161C78-E427-4D26-9325-31092A5E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AutoShape 8">
            <a:extLst>
              <a:ext uri="{FF2B5EF4-FFF2-40B4-BE49-F238E27FC236}">
                <a16:creationId xmlns:a16="http://schemas.microsoft.com/office/drawing/2014/main" id="{DADD0AEC-729D-4906-A2D1-63D2821B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0972" name="Text Box 9">
            <a:extLst>
              <a:ext uri="{FF2B5EF4-FFF2-40B4-BE49-F238E27FC236}">
                <a16:creationId xmlns:a16="http://schemas.microsoft.com/office/drawing/2014/main" id="{A6EC9355-7D35-40B0-BF6D-634D4840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72000"/>
            <a:ext cx="164623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0973" name="Text Box 10">
            <a:extLst>
              <a:ext uri="{FF2B5EF4-FFF2-40B4-BE49-F238E27FC236}">
                <a16:creationId xmlns:a16="http://schemas.microsoft.com/office/drawing/2014/main" id="{83BB250C-DEDE-4F8B-8BF6-956AF89D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0292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0974" name="Text Box 11">
            <a:extLst>
              <a:ext uri="{FF2B5EF4-FFF2-40B4-BE49-F238E27FC236}">
                <a16:creationId xmlns:a16="http://schemas.microsoft.com/office/drawing/2014/main" id="{66C01DBE-D26A-4F8D-829B-E2A01BEB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4864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0975" name="Text Box 12">
            <a:extLst>
              <a:ext uri="{FF2B5EF4-FFF2-40B4-BE49-F238E27FC236}">
                <a16:creationId xmlns:a16="http://schemas.microsoft.com/office/drawing/2014/main" id="{393DFAA4-F323-4F53-864F-96D5C829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44900"/>
            <a:ext cx="2449513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CC3399"/>
                </a:solidFill>
              </a:rPr>
              <a:t>static</a:t>
            </a:r>
            <a:r>
              <a:rPr lang="en-US" altLang="zh-TW" sz="2000"/>
              <a:t> createAccount( )</a:t>
            </a:r>
          </a:p>
        </p:txBody>
      </p:sp>
      <p:sp>
        <p:nvSpPr>
          <p:cNvPr id="23568" name="Oval 13">
            <a:extLst>
              <a:ext uri="{FF2B5EF4-FFF2-40B4-BE49-F238E27FC236}">
                <a16:creationId xmlns:a16="http://schemas.microsoft.com/office/drawing/2014/main" id="{71A5FB83-E4A3-438E-822A-5FD1D539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65400"/>
            <a:ext cx="2514600" cy="1008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 u="sng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US" altLang="zh-TW" sz="2000" u="sng">
                <a:solidFill>
                  <a:schemeClr val="accent6">
                    <a:lumMod val="75000"/>
                  </a:schemeClr>
                </a:solidFill>
              </a:rPr>
              <a:t> minimumBalance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>
                <a:solidFill>
                  <a:schemeClr val="accent6">
                    <a:lumMod val="75000"/>
                  </a:schemeClr>
                </a:solidFill>
              </a:rPr>
              <a:t>$100.00</a:t>
            </a:r>
          </a:p>
        </p:txBody>
      </p:sp>
      <p:sp>
        <p:nvSpPr>
          <p:cNvPr id="40977" name="Oval 14">
            <a:extLst>
              <a:ext uri="{FF2B5EF4-FFF2-40B4-BE49-F238E27FC236}">
                <a16:creationId xmlns:a16="http://schemas.microsoft.com/office/drawing/2014/main" id="{78F484E0-77C0-4C69-AE70-D672D915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090988"/>
            <a:ext cx="1646237" cy="4905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</p:txBody>
      </p:sp>
      <p:sp>
        <p:nvSpPr>
          <p:cNvPr id="43026" name="Oval 15">
            <a:extLst>
              <a:ext uri="{FF2B5EF4-FFF2-40B4-BE49-F238E27FC236}">
                <a16:creationId xmlns:a16="http://schemas.microsoft.com/office/drawing/2014/main" id="{23383AF6-242E-401A-A789-7B4A1FB1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u="sng" dirty="0">
                <a:solidFill>
                  <a:schemeClr val="accent6">
                    <a:lumMod val="75000"/>
                  </a:schemeClr>
                </a:solidFill>
              </a:rPr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40979" name="AutoShape 16">
            <a:extLst>
              <a:ext uri="{FF2B5EF4-FFF2-40B4-BE49-F238E27FC236}">
                <a16:creationId xmlns:a16="http://schemas.microsoft.com/office/drawing/2014/main" id="{C2EC3672-CC29-45C0-BEA8-F0301482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95563"/>
            <a:ext cx="2084388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michaelAccount</a:t>
            </a:r>
            <a:endParaRPr lang="zh-TW" altLang="en-US" sz="2000" b="1"/>
          </a:p>
        </p:txBody>
      </p:sp>
      <p:sp>
        <p:nvSpPr>
          <p:cNvPr id="40980" name="Line 17">
            <a:extLst>
              <a:ext uri="{FF2B5EF4-FFF2-40B4-BE49-F238E27FC236}">
                <a16:creationId xmlns:a16="http://schemas.microsoft.com/office/drawing/2014/main" id="{B1D41A6E-5D34-4CF8-9C85-49093B358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AutoShape 18">
            <a:extLst>
              <a:ext uri="{FF2B5EF4-FFF2-40B4-BE49-F238E27FC236}">
                <a16:creationId xmlns:a16="http://schemas.microsoft.com/office/drawing/2014/main" id="{666D1BE0-ECEA-4BC4-8D61-C96BBFF4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0982" name="Text Box 19">
            <a:extLst>
              <a:ext uri="{FF2B5EF4-FFF2-40B4-BE49-F238E27FC236}">
                <a16:creationId xmlns:a16="http://schemas.microsoft.com/office/drawing/2014/main" id="{2B4ED60D-6554-4F2F-94A7-DD4E2766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4572000"/>
            <a:ext cx="164623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0983" name="Text Box 20">
            <a:extLst>
              <a:ext uri="{FF2B5EF4-FFF2-40B4-BE49-F238E27FC236}">
                <a16:creationId xmlns:a16="http://schemas.microsoft.com/office/drawing/2014/main" id="{072FAC79-76BB-480B-99EF-BFDE8175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0292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0984" name="Text Box 21">
            <a:extLst>
              <a:ext uri="{FF2B5EF4-FFF2-40B4-BE49-F238E27FC236}">
                <a16:creationId xmlns:a16="http://schemas.microsoft.com/office/drawing/2014/main" id="{D00BED92-707D-4ECF-BB53-016C5DC6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4864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0985" name="Oval 22">
            <a:extLst>
              <a:ext uri="{FF2B5EF4-FFF2-40B4-BE49-F238E27FC236}">
                <a16:creationId xmlns:a16="http://schemas.microsoft.com/office/drawing/2014/main" id="{1B636F37-0414-4FF4-923A-26720FEA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$716.00</a:t>
            </a:r>
          </a:p>
        </p:txBody>
      </p:sp>
      <p:sp>
        <p:nvSpPr>
          <p:cNvPr id="40986" name="AutoShape 23">
            <a:extLst>
              <a:ext uri="{FF2B5EF4-FFF2-40B4-BE49-F238E27FC236}">
                <a16:creationId xmlns:a16="http://schemas.microsoft.com/office/drawing/2014/main" id="{554A0087-1712-41AF-97EC-9EEE407D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2595563"/>
            <a:ext cx="1752600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peterAccount</a:t>
            </a:r>
          </a:p>
        </p:txBody>
      </p:sp>
      <p:sp>
        <p:nvSpPr>
          <p:cNvPr id="40987" name="Text Box 24">
            <a:extLst>
              <a:ext uri="{FF2B5EF4-FFF2-40B4-BE49-F238E27FC236}">
                <a16:creationId xmlns:a16="http://schemas.microsoft.com/office/drawing/2014/main" id="{1289C435-29BF-40A2-A874-6042BF6F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9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0988" name="Cross balance">
            <a:extLst>
              <a:ext uri="{FF2B5EF4-FFF2-40B4-BE49-F238E27FC236}">
                <a16:creationId xmlns:a16="http://schemas.microsoft.com/office/drawing/2014/main" id="{F3F7CEAE-4E65-419D-99FB-BEDC2FEC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52850"/>
            <a:ext cx="10001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40989" name="Cross deposit/withdraw">
            <a:extLst>
              <a:ext uri="{FF2B5EF4-FFF2-40B4-BE49-F238E27FC236}">
                <a16:creationId xmlns:a16="http://schemas.microsoft.com/office/drawing/2014/main" id="{C726F0CC-4BFB-41FC-85D3-D579AD5C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08500"/>
            <a:ext cx="10001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3" name="created in class">
            <a:extLst>
              <a:ext uri="{FF2B5EF4-FFF2-40B4-BE49-F238E27FC236}">
                <a16:creationId xmlns:a16="http://schemas.microsoft.com/office/drawing/2014/main" id="{611E37C0-5372-406B-972F-0D6EC5C99C21}"/>
              </a:ext>
            </a:extLst>
          </p:cNvPr>
          <p:cNvSpPr>
            <a:spLocks/>
          </p:cNvSpPr>
          <p:nvPr/>
        </p:nvSpPr>
        <p:spPr bwMode="auto">
          <a:xfrm>
            <a:off x="6577013" y="1712913"/>
            <a:ext cx="2084387" cy="825500"/>
          </a:xfrm>
          <a:prstGeom prst="borderCallout2">
            <a:avLst>
              <a:gd name="adj1" fmla="val 53722"/>
              <a:gd name="adj2" fmla="val -4639"/>
              <a:gd name="adj3" fmla="val 92574"/>
              <a:gd name="adj4" fmla="val -25708"/>
              <a:gd name="adj5" fmla="val 233769"/>
              <a:gd name="adj6" fmla="val -44597"/>
            </a:avLst>
          </a:prstGeom>
          <a:solidFill>
            <a:srgbClr val="7030A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Cannot touch instance field</a:t>
            </a:r>
          </a:p>
        </p:txBody>
      </p:sp>
      <p:sp>
        <p:nvSpPr>
          <p:cNvPr id="43039" name="created in object">
            <a:extLst>
              <a:ext uri="{FF2B5EF4-FFF2-40B4-BE49-F238E27FC236}">
                <a16:creationId xmlns:a16="http://schemas.microsoft.com/office/drawing/2014/main" id="{C4D564D4-8AE8-489C-98BC-DE2A916D73D4}"/>
              </a:ext>
            </a:extLst>
          </p:cNvPr>
          <p:cNvSpPr>
            <a:spLocks/>
          </p:cNvSpPr>
          <p:nvPr/>
        </p:nvSpPr>
        <p:spPr bwMode="auto">
          <a:xfrm>
            <a:off x="971550" y="1673225"/>
            <a:ext cx="2084388" cy="922338"/>
          </a:xfrm>
          <a:prstGeom prst="borderCallout2">
            <a:avLst>
              <a:gd name="adj1" fmla="val 47894"/>
              <a:gd name="adj2" fmla="val -2329"/>
              <a:gd name="adj3" fmla="val 142315"/>
              <a:gd name="adj4" fmla="val -24056"/>
              <a:gd name="adj5" fmla="val 253162"/>
              <a:gd name="adj6" fmla="val 29514"/>
            </a:avLst>
          </a:prstGeom>
          <a:solidFill>
            <a:srgbClr val="7030A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Instance field managed by instance methods</a:t>
            </a:r>
          </a:p>
        </p:txBody>
      </p:sp>
      <p:sp>
        <p:nvSpPr>
          <p:cNvPr id="43043" name="Arrow: Right 1">
            <a:extLst>
              <a:ext uri="{FF2B5EF4-FFF2-40B4-BE49-F238E27FC236}">
                <a16:creationId xmlns:a16="http://schemas.microsoft.com/office/drawing/2014/main" id="{0733AE05-8F64-4420-ACF1-8BB620434BA3}"/>
              </a:ext>
            </a:extLst>
          </p:cNvPr>
          <p:cNvSpPr>
            <a:spLocks noChangeArrowheads="1"/>
          </p:cNvSpPr>
          <p:nvPr/>
        </p:nvSpPr>
        <p:spPr bwMode="auto">
          <a:xfrm rot="773225">
            <a:off x="6283325" y="3832225"/>
            <a:ext cx="930275" cy="327025"/>
          </a:xfrm>
          <a:prstGeom prst="rightArrow">
            <a:avLst>
              <a:gd name="adj1" fmla="val 50000"/>
              <a:gd name="adj2" fmla="val 49953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" name="Cross deposit/withdraw">
            <a:extLst>
              <a:ext uri="{FF2B5EF4-FFF2-40B4-BE49-F238E27FC236}">
                <a16:creationId xmlns:a16="http://schemas.microsoft.com/office/drawing/2014/main" id="{647260F1-E8FF-44B6-B0C2-E3995640D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363913"/>
            <a:ext cx="10001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41" name="Cross deposit/withdraw">
            <a:extLst>
              <a:ext uri="{FF2B5EF4-FFF2-40B4-BE49-F238E27FC236}">
                <a16:creationId xmlns:a16="http://schemas.microsoft.com/office/drawing/2014/main" id="{56C58E2D-DEBE-414A-BF76-1B6C216DC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25813"/>
            <a:ext cx="10001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42" name="Arrow: Right 1">
            <a:extLst>
              <a:ext uri="{FF2B5EF4-FFF2-40B4-BE49-F238E27FC236}">
                <a16:creationId xmlns:a16="http://schemas.microsoft.com/office/drawing/2014/main" id="{498C2E32-EB9A-444A-A525-F3679468F911}"/>
              </a:ext>
            </a:extLst>
          </p:cNvPr>
          <p:cNvSpPr>
            <a:spLocks noChangeArrowheads="1"/>
          </p:cNvSpPr>
          <p:nvPr/>
        </p:nvSpPr>
        <p:spPr bwMode="auto">
          <a:xfrm rot="9970036">
            <a:off x="2906713" y="3813175"/>
            <a:ext cx="930275" cy="327025"/>
          </a:xfrm>
          <a:prstGeom prst="rightArrow">
            <a:avLst>
              <a:gd name="adj1" fmla="val 50000"/>
              <a:gd name="adj2" fmla="val 49953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" name="Arrow: Right 1">
            <a:extLst>
              <a:ext uri="{FF2B5EF4-FFF2-40B4-BE49-F238E27FC236}">
                <a16:creationId xmlns:a16="http://schemas.microsoft.com/office/drawing/2014/main" id="{707784AB-B639-4738-B30E-65BD521D1435}"/>
              </a:ext>
            </a:extLst>
          </p:cNvPr>
          <p:cNvSpPr>
            <a:spLocks noChangeArrowheads="1"/>
          </p:cNvSpPr>
          <p:nvPr/>
        </p:nvSpPr>
        <p:spPr bwMode="auto">
          <a:xfrm rot="-6371514">
            <a:off x="2328863" y="4278313"/>
            <a:ext cx="930275" cy="327025"/>
          </a:xfrm>
          <a:prstGeom prst="rightArrow">
            <a:avLst>
              <a:gd name="adj1" fmla="val 50000"/>
              <a:gd name="adj2" fmla="val 49953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" name="Arrow: Right 1">
            <a:extLst>
              <a:ext uri="{FF2B5EF4-FFF2-40B4-BE49-F238E27FC236}">
                <a16:creationId xmlns:a16="http://schemas.microsoft.com/office/drawing/2014/main" id="{B290B643-FE3F-414E-B5BC-EA5628B8E9CA}"/>
              </a:ext>
            </a:extLst>
          </p:cNvPr>
          <p:cNvSpPr>
            <a:spLocks noChangeArrowheads="1"/>
          </p:cNvSpPr>
          <p:nvPr/>
        </p:nvSpPr>
        <p:spPr bwMode="auto">
          <a:xfrm rot="-4713012">
            <a:off x="1017587" y="4540251"/>
            <a:ext cx="1171575" cy="311150"/>
          </a:xfrm>
          <a:prstGeom prst="rightArrow">
            <a:avLst>
              <a:gd name="adj1" fmla="val 50000"/>
              <a:gd name="adj2" fmla="val 50169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" name="Arrow: Right 1">
            <a:extLst>
              <a:ext uri="{FF2B5EF4-FFF2-40B4-BE49-F238E27FC236}">
                <a16:creationId xmlns:a16="http://schemas.microsoft.com/office/drawing/2014/main" id="{23371C9A-C2A6-4C43-823C-8E587FD36356}"/>
              </a:ext>
            </a:extLst>
          </p:cNvPr>
          <p:cNvSpPr>
            <a:spLocks noChangeArrowheads="1"/>
          </p:cNvSpPr>
          <p:nvPr/>
        </p:nvSpPr>
        <p:spPr bwMode="auto">
          <a:xfrm rot="-6371514">
            <a:off x="7996238" y="4344988"/>
            <a:ext cx="930275" cy="327025"/>
          </a:xfrm>
          <a:prstGeom prst="rightArrow">
            <a:avLst>
              <a:gd name="adj1" fmla="val 50000"/>
              <a:gd name="adj2" fmla="val 49953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Arrow: Right 1">
            <a:extLst>
              <a:ext uri="{FF2B5EF4-FFF2-40B4-BE49-F238E27FC236}">
                <a16:creationId xmlns:a16="http://schemas.microsoft.com/office/drawing/2014/main" id="{6855874D-DB20-4E53-B84C-59B8D9DDAA91}"/>
              </a:ext>
            </a:extLst>
          </p:cNvPr>
          <p:cNvSpPr>
            <a:spLocks noChangeArrowheads="1"/>
          </p:cNvSpPr>
          <p:nvPr/>
        </p:nvSpPr>
        <p:spPr bwMode="auto">
          <a:xfrm rot="-4713012">
            <a:off x="6684169" y="4606132"/>
            <a:ext cx="1171575" cy="312737"/>
          </a:xfrm>
          <a:prstGeom prst="rightArrow">
            <a:avLst>
              <a:gd name="adj1" fmla="val 50000"/>
              <a:gd name="adj2" fmla="val 49915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039" grpId="0" animBg="1"/>
      <p:bldP spid="43043" grpId="0" animBg="1"/>
      <p:bldP spid="38" grpId="0"/>
      <p:bldP spid="41" grpId="0"/>
      <p:bldP spid="42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5A5FC4F0-5B10-4A16-A6C0-F0B1BCB7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1A8E6EA7-2E5B-45DF-BEF7-D98ECA8B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C18305-0040-4B0A-BBFD-6FD45EF70CC9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FA087894-C83C-44DA-B9C5-A616E966D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1125" y="304800"/>
            <a:ext cx="7712075" cy="11430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Class Fields and Instance Methods</a:t>
            </a:r>
          </a:p>
        </p:txBody>
      </p:sp>
      <p:sp>
        <p:nvSpPr>
          <p:cNvPr id="43014" name="AutoShape 3">
            <a:extLst>
              <a:ext uri="{FF2B5EF4-FFF2-40B4-BE49-F238E27FC236}">
                <a16:creationId xmlns:a16="http://schemas.microsoft.com/office/drawing/2014/main" id="{5A15F9B9-ED1A-4CE3-8A79-088CB3C8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2667000" cy="39624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3015" name="Text Box 4">
            <a:extLst>
              <a:ext uri="{FF2B5EF4-FFF2-40B4-BE49-F238E27FC236}">
                <a16:creationId xmlns:a16="http://schemas.microsoft.com/office/drawing/2014/main" id="{8B6FF4BA-6E8C-4B37-B3A9-052D17E8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6307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3016" name="Text Box 5">
            <a:extLst>
              <a:ext uri="{FF2B5EF4-FFF2-40B4-BE49-F238E27FC236}">
                <a16:creationId xmlns:a16="http://schemas.microsoft.com/office/drawing/2014/main" id="{69F288C1-9B1E-4F58-B0EB-9BA23F2E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0879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3017" name="Text Box 6">
            <a:extLst>
              <a:ext uri="{FF2B5EF4-FFF2-40B4-BE49-F238E27FC236}">
                <a16:creationId xmlns:a16="http://schemas.microsoft.com/office/drawing/2014/main" id="{B2923877-EFFA-4088-86FE-865D36A8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545138"/>
            <a:ext cx="1524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3018" name="Line 7">
            <a:extLst>
              <a:ext uri="{FF2B5EF4-FFF2-40B4-BE49-F238E27FC236}">
                <a16:creationId xmlns:a16="http://schemas.microsoft.com/office/drawing/2014/main" id="{F4068591-6A1B-4732-A78E-652CEC7B5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AutoShape 8">
            <a:extLst>
              <a:ext uri="{FF2B5EF4-FFF2-40B4-BE49-F238E27FC236}">
                <a16:creationId xmlns:a16="http://schemas.microsoft.com/office/drawing/2014/main" id="{5D4951E4-5C26-4CB1-8524-359120DD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3020" name="Text Box 9">
            <a:extLst>
              <a:ext uri="{FF2B5EF4-FFF2-40B4-BE49-F238E27FC236}">
                <a16:creationId xmlns:a16="http://schemas.microsoft.com/office/drawing/2014/main" id="{A5AD1F26-5ACE-4D53-8808-652D4B32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72000"/>
            <a:ext cx="164623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3021" name="Text Box 10">
            <a:extLst>
              <a:ext uri="{FF2B5EF4-FFF2-40B4-BE49-F238E27FC236}">
                <a16:creationId xmlns:a16="http://schemas.microsoft.com/office/drawing/2014/main" id="{F6CFA02D-58BA-4466-8183-F2EDD86E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0292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3022" name="Text Box 11">
            <a:extLst>
              <a:ext uri="{FF2B5EF4-FFF2-40B4-BE49-F238E27FC236}">
                <a16:creationId xmlns:a16="http://schemas.microsoft.com/office/drawing/2014/main" id="{2C003EE5-C55D-4EA5-891B-5724CB603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4864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3023" name="Text Box 12">
            <a:extLst>
              <a:ext uri="{FF2B5EF4-FFF2-40B4-BE49-F238E27FC236}">
                <a16:creationId xmlns:a16="http://schemas.microsoft.com/office/drawing/2014/main" id="{BA957C01-D548-4811-92B1-487B9F35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44900"/>
            <a:ext cx="2449513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CC3399"/>
                </a:solidFill>
              </a:rPr>
              <a:t>static</a:t>
            </a:r>
            <a:r>
              <a:rPr lang="en-US" altLang="zh-TW" sz="2000"/>
              <a:t> createAccount( )</a:t>
            </a:r>
          </a:p>
        </p:txBody>
      </p:sp>
      <p:sp>
        <p:nvSpPr>
          <p:cNvPr id="23568" name="Oval 13">
            <a:extLst>
              <a:ext uri="{FF2B5EF4-FFF2-40B4-BE49-F238E27FC236}">
                <a16:creationId xmlns:a16="http://schemas.microsoft.com/office/drawing/2014/main" id="{71A5FB83-E4A3-438E-822A-5FD1D539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65400"/>
            <a:ext cx="2514600" cy="1008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 u="sng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US" altLang="zh-TW" sz="2000" u="sng">
                <a:solidFill>
                  <a:schemeClr val="accent6">
                    <a:lumMod val="75000"/>
                  </a:schemeClr>
                </a:solidFill>
              </a:rPr>
              <a:t> minimumBalance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>
                <a:solidFill>
                  <a:schemeClr val="accent6">
                    <a:lumMod val="75000"/>
                  </a:schemeClr>
                </a:solidFill>
              </a:rPr>
              <a:t>$100.00</a:t>
            </a:r>
          </a:p>
        </p:txBody>
      </p:sp>
      <p:sp>
        <p:nvSpPr>
          <p:cNvPr id="43025" name="Oval 14">
            <a:extLst>
              <a:ext uri="{FF2B5EF4-FFF2-40B4-BE49-F238E27FC236}">
                <a16:creationId xmlns:a16="http://schemas.microsoft.com/office/drawing/2014/main" id="{3E61E868-6077-42E0-8F50-D50CCACB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090988"/>
            <a:ext cx="1646237" cy="4905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</p:txBody>
      </p:sp>
      <p:sp>
        <p:nvSpPr>
          <p:cNvPr id="43026" name="Oval 15">
            <a:extLst>
              <a:ext uri="{FF2B5EF4-FFF2-40B4-BE49-F238E27FC236}">
                <a16:creationId xmlns:a16="http://schemas.microsoft.com/office/drawing/2014/main" id="{23383AF6-242E-401A-A789-7B4A1FB1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u="sng" dirty="0">
                <a:solidFill>
                  <a:schemeClr val="accent6">
                    <a:lumMod val="75000"/>
                  </a:schemeClr>
                </a:solidFill>
              </a:rPr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$123.45</a:t>
            </a:r>
          </a:p>
        </p:txBody>
      </p:sp>
      <p:sp>
        <p:nvSpPr>
          <p:cNvPr id="43027" name="AutoShape 16">
            <a:extLst>
              <a:ext uri="{FF2B5EF4-FFF2-40B4-BE49-F238E27FC236}">
                <a16:creationId xmlns:a16="http://schemas.microsoft.com/office/drawing/2014/main" id="{9C2BCE66-98A4-4FDA-BC32-6E42AD0D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95563"/>
            <a:ext cx="2084388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michaelAccount</a:t>
            </a:r>
            <a:endParaRPr lang="zh-TW" altLang="en-US" sz="2000" b="1"/>
          </a:p>
        </p:txBody>
      </p:sp>
      <p:sp>
        <p:nvSpPr>
          <p:cNvPr id="43028" name="Line 17">
            <a:extLst>
              <a:ext uri="{FF2B5EF4-FFF2-40B4-BE49-F238E27FC236}">
                <a16:creationId xmlns:a16="http://schemas.microsoft.com/office/drawing/2014/main" id="{471FA5BA-C12B-42A1-9762-CC25B1A03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AutoShape 18">
            <a:extLst>
              <a:ext uri="{FF2B5EF4-FFF2-40B4-BE49-F238E27FC236}">
                <a16:creationId xmlns:a16="http://schemas.microsoft.com/office/drawing/2014/main" id="{85C2A062-8049-45A4-97EA-EE6BACB1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2122488" cy="2971800"/>
          </a:xfrm>
          <a:prstGeom prst="roundRect">
            <a:avLst>
              <a:gd name="adj" fmla="val 17653"/>
            </a:avLst>
          </a:prstGeo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latin typeface="Humanst521 BT" pitchFamily="34" charset="0"/>
              </a:rPr>
              <a:t>Account</a:t>
            </a:r>
          </a:p>
        </p:txBody>
      </p:sp>
      <p:sp>
        <p:nvSpPr>
          <p:cNvPr id="43030" name="Text Box 19">
            <a:extLst>
              <a:ext uri="{FF2B5EF4-FFF2-40B4-BE49-F238E27FC236}">
                <a16:creationId xmlns:a16="http://schemas.microsoft.com/office/drawing/2014/main" id="{F4DC9A7A-A0FC-4435-86ED-9D5AE6BD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4572000"/>
            <a:ext cx="164623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deposit( )</a:t>
            </a:r>
          </a:p>
        </p:txBody>
      </p:sp>
      <p:sp>
        <p:nvSpPr>
          <p:cNvPr id="43031" name="Text Box 20">
            <a:extLst>
              <a:ext uri="{FF2B5EF4-FFF2-40B4-BE49-F238E27FC236}">
                <a16:creationId xmlns:a16="http://schemas.microsoft.com/office/drawing/2014/main" id="{490D61C2-E274-479D-8567-C02181EF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0292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withdraw( )</a:t>
            </a:r>
          </a:p>
        </p:txBody>
      </p:sp>
      <p:sp>
        <p:nvSpPr>
          <p:cNvPr id="43032" name="Text Box 21">
            <a:extLst>
              <a:ext uri="{FF2B5EF4-FFF2-40B4-BE49-F238E27FC236}">
                <a16:creationId xmlns:a16="http://schemas.microsoft.com/office/drawing/2014/main" id="{C8874C17-6D8A-4258-9FFB-EF9ED88C4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486400"/>
            <a:ext cx="1639888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…</a:t>
            </a:r>
          </a:p>
        </p:txBody>
      </p:sp>
      <p:sp>
        <p:nvSpPr>
          <p:cNvPr id="43033" name="Oval 22">
            <a:extLst>
              <a:ext uri="{FF2B5EF4-FFF2-40B4-BE49-F238E27FC236}">
                <a16:creationId xmlns:a16="http://schemas.microsoft.com/office/drawing/2014/main" id="{FBB313DC-357C-4693-AF83-4ABB43BC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3810000"/>
            <a:ext cx="1646238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balance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$716.00</a:t>
            </a:r>
          </a:p>
        </p:txBody>
      </p:sp>
      <p:sp>
        <p:nvSpPr>
          <p:cNvPr id="43034" name="AutoShape 23">
            <a:extLst>
              <a:ext uri="{FF2B5EF4-FFF2-40B4-BE49-F238E27FC236}">
                <a16:creationId xmlns:a16="http://schemas.microsoft.com/office/drawing/2014/main" id="{267651C7-61BE-49B7-B64B-143D635C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2595563"/>
            <a:ext cx="1752600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1"/>
              <a:t>peterAccount</a:t>
            </a:r>
          </a:p>
        </p:txBody>
      </p:sp>
      <p:sp>
        <p:nvSpPr>
          <p:cNvPr id="43035" name="Text Box 24">
            <a:extLst>
              <a:ext uri="{FF2B5EF4-FFF2-40B4-BE49-F238E27FC236}">
                <a16:creationId xmlns:a16="http://schemas.microsoft.com/office/drawing/2014/main" id="{2FC69EA9-C495-4173-81E9-801114CB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9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3036" name="Cross balance">
            <a:extLst>
              <a:ext uri="{FF2B5EF4-FFF2-40B4-BE49-F238E27FC236}">
                <a16:creationId xmlns:a16="http://schemas.microsoft.com/office/drawing/2014/main" id="{24F1439E-2E97-47E9-B621-322A5EEC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52850"/>
            <a:ext cx="10001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43037" name="Cross deposit/withdraw">
            <a:extLst>
              <a:ext uri="{FF2B5EF4-FFF2-40B4-BE49-F238E27FC236}">
                <a16:creationId xmlns:a16="http://schemas.microsoft.com/office/drawing/2014/main" id="{689574FD-A88C-4CC1-8140-4D814527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08500"/>
            <a:ext cx="10001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7200">
                <a:solidFill>
                  <a:srgbClr val="FF3300"/>
                </a:solidFill>
                <a:latin typeface="Wingdings 2" panose="05020102010507070707" pitchFamily="18" charset="2"/>
              </a:rPr>
              <a:t>X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775F0E86-C6C7-4C08-B5BE-67AF1B6A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2078038"/>
            <a:ext cx="1752600" cy="692150"/>
          </a:xfrm>
          <a:prstGeom prst="flowChartOffpageConnector">
            <a:avLst/>
          </a:prstGeom>
          <a:solidFill>
            <a:srgbClr val="00B0F0">
              <a:alpha val="50195"/>
            </a:srgb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Shared among the class</a:t>
            </a:r>
          </a:p>
        </p:txBody>
      </p:sp>
      <p:sp>
        <p:nvSpPr>
          <p:cNvPr id="48" name="Arrow: Right 1">
            <a:extLst>
              <a:ext uri="{FF2B5EF4-FFF2-40B4-BE49-F238E27FC236}">
                <a16:creationId xmlns:a16="http://schemas.microsoft.com/office/drawing/2014/main" id="{4B4B530D-B42C-4FDB-AE17-01482CBBA778}"/>
              </a:ext>
            </a:extLst>
          </p:cNvPr>
          <p:cNvSpPr>
            <a:spLocks noChangeArrowheads="1"/>
          </p:cNvSpPr>
          <p:nvPr/>
        </p:nvSpPr>
        <p:spPr bwMode="auto">
          <a:xfrm rot="-8281465">
            <a:off x="4797425" y="4262438"/>
            <a:ext cx="2795588" cy="254000"/>
          </a:xfrm>
          <a:prstGeom prst="rightArrow">
            <a:avLst>
              <a:gd name="adj1" fmla="val 50000"/>
              <a:gd name="adj2" fmla="val 49732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" name="Arrow: Right 1">
            <a:extLst>
              <a:ext uri="{FF2B5EF4-FFF2-40B4-BE49-F238E27FC236}">
                <a16:creationId xmlns:a16="http://schemas.microsoft.com/office/drawing/2014/main" id="{CB8A3C99-49F4-47C2-9318-5AE060EA16C3}"/>
              </a:ext>
            </a:extLst>
          </p:cNvPr>
          <p:cNvSpPr>
            <a:spLocks noChangeArrowheads="1"/>
          </p:cNvSpPr>
          <p:nvPr/>
        </p:nvSpPr>
        <p:spPr bwMode="auto">
          <a:xfrm rot="-2167890">
            <a:off x="2689225" y="4027488"/>
            <a:ext cx="2439988" cy="282575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" name="Arrow: Right 1">
            <a:extLst>
              <a:ext uri="{FF2B5EF4-FFF2-40B4-BE49-F238E27FC236}">
                <a16:creationId xmlns:a16="http://schemas.microsoft.com/office/drawing/2014/main" id="{B4D9CBED-A26D-40B2-9C8D-9C093AFDD662}"/>
              </a:ext>
            </a:extLst>
          </p:cNvPr>
          <p:cNvSpPr>
            <a:spLocks noChangeArrowheads="1"/>
          </p:cNvSpPr>
          <p:nvPr/>
        </p:nvSpPr>
        <p:spPr bwMode="auto">
          <a:xfrm rot="-4355183">
            <a:off x="3725069" y="3269456"/>
            <a:ext cx="644525" cy="277813"/>
          </a:xfrm>
          <a:prstGeom prst="rightArrow">
            <a:avLst>
              <a:gd name="adj1" fmla="val 50000"/>
              <a:gd name="adj2" fmla="val 49934"/>
            </a:avLst>
          </a:prstGeom>
          <a:solidFill>
            <a:srgbClr val="00FF00">
              <a:alpha val="50195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5085184"/>
            <a:ext cx="7195795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pow(2, 3); double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c = log(5); double d = log10(100);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e = log1p(1);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(3.14159));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39592"/>
              </p:ext>
            </p:extLst>
          </p:nvPr>
        </p:nvGraphicFramePr>
        <p:xfrm>
          <a:off x="373524" y="1822132"/>
          <a:ext cx="8559941" cy="321373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777843">
                  <a:extLst>
                    <a:ext uri="{9D8B030D-6E8A-4147-A177-3AD203B41FA5}">
                      <a16:colId xmlns:a16="http://schemas.microsoft.com/office/drawing/2014/main" val="262520605"/>
                    </a:ext>
                  </a:extLst>
                </a:gridCol>
                <a:gridCol w="4782098">
                  <a:extLst>
                    <a:ext uri="{9D8B030D-6E8A-4147-A177-3AD203B41FA5}">
                      <a16:colId xmlns:a16="http://schemas.microsoft.com/office/drawing/2014/main" val="89961674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Math.pow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 a, double b)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Returns the value of the first argument raised to the power of the second argument,</a:t>
                      </a:r>
                      <a:r>
                        <a:rPr lang="en-US" sz="1800" baseline="0" dirty="0">
                          <a:effectLst/>
                        </a:rPr>
                        <a:t> a is the base and b is the exponent.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07828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Math.</a:t>
                      </a:r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sqrt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 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Returns the correctly rounded positive square root of a double 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781"/>
                  </a:ext>
                </a:extLst>
              </a:tr>
              <a:tr h="2127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Math.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 a)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natural logarithm (base e) of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double value</a:t>
                      </a:r>
                    </a:p>
                  </a:txBody>
                  <a:tcPr marL="95250" marT="76200" marB="28575"/>
                </a:tc>
                <a:extLst>
                  <a:ext uri="{0D108BD9-81ED-4DB2-BD59-A6C34878D82A}">
                    <a16:rowId xmlns:a16="http://schemas.microsoft.com/office/drawing/2014/main" val="3169629434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Math.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log10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(double a)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base 10 logarithm of a double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5255"/>
                  </a:ext>
                </a:extLst>
              </a:tr>
              <a:tr h="208455">
                <a:tc>
                  <a:txBody>
                    <a:bodyPr/>
                    <a:lstStyle/>
                    <a:p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Math.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log1p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(double a)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natural logarithm of the sum of the argument and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68434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9532B506-E1F8-426C-968D-F28CBE45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function APIs</a:t>
            </a:r>
            <a:endParaRPr 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7221EBD-1E79-40F7-9D17-2D5A946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CCF9C4-EB4F-4F3F-B851-081E76DC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361558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67244-E339-2F4C-93FD-5D73F0537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" t="32722" r="14973" b="6509"/>
          <a:stretch/>
        </p:blipFill>
        <p:spPr>
          <a:xfrm>
            <a:off x="6516216" y="2060848"/>
            <a:ext cx="2452166" cy="1872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Math.random</a:t>
            </a:r>
            <a:r>
              <a:rPr lang="en-GB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81200"/>
            <a:ext cx="648072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altLang="zh-CN" sz="2400" dirty="0"/>
              <a:t>Input Arguments</a:t>
            </a:r>
          </a:p>
          <a:p>
            <a:pPr lvl="1">
              <a:spcBef>
                <a:spcPts val="0"/>
              </a:spcBef>
            </a:pPr>
            <a:r>
              <a:rPr lang="en-GB" altLang="zh-CN" sz="2000" dirty="0"/>
              <a:t>None</a:t>
            </a:r>
          </a:p>
          <a:p>
            <a:pPr>
              <a:spcBef>
                <a:spcPts val="0"/>
              </a:spcBef>
            </a:pPr>
            <a:r>
              <a:rPr lang="en-GB" altLang="zh-CN" sz="2400" dirty="0"/>
              <a:t>Return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A random number in a uniform distribution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Data type: double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Range: </a:t>
            </a:r>
            <a:r>
              <a:rPr lang="en-GB" altLang="zh-CN" sz="2000" dirty="0"/>
              <a:t>[0.0, 1.0) ; </a:t>
            </a:r>
            <a:r>
              <a:rPr lang="en-GB" altLang="zh-CN" sz="2000" dirty="0">
                <a:solidFill>
                  <a:srgbClr val="FF0000"/>
                </a:solidFill>
              </a:rPr>
              <a:t>Excluding 1.0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zh-CN" sz="2000" dirty="0"/>
              <a:t>Can be considered as a probability value</a:t>
            </a:r>
          </a:p>
          <a:p>
            <a:pPr>
              <a:spcBef>
                <a:spcPts val="0"/>
              </a:spcBef>
            </a:pPr>
            <a:r>
              <a:rPr lang="en-GB" altLang="zh-CN" sz="2400" dirty="0"/>
              <a:t>To generate a random number within [m, n)</a:t>
            </a:r>
            <a:endParaRPr lang="en-GB" altLang="zh-CN" sz="2400" i="1" dirty="0"/>
          </a:p>
          <a:p>
            <a:pPr lvl="1">
              <a:spcBef>
                <a:spcPts val="0"/>
              </a:spcBef>
            </a:pPr>
            <a:r>
              <a:rPr lang="en-GB" altLang="zh-CN" sz="2000" dirty="0"/>
              <a:t>Apply a scaling factor of (n-m) with an offset value m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987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8.3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987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1800" dirty="0" err="1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CE6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C5C8C6"/>
              </a:solidFill>
              <a:latin typeface="Menlo" panose="020B0609030804020204" pitchFamily="49" charset="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3EF47-2C67-4FEE-985A-7660E1A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09590-4451-4D78-8ACC-97BE029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7262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Random()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550" y="1981200"/>
            <a:ext cx="7626350" cy="295996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 instance of this class can be used for generating a stream of </a:t>
            </a:r>
            <a:r>
              <a:rPr lang="en-US" altLang="zh-CN" sz="2400" dirty="0">
                <a:solidFill>
                  <a:srgbClr val="FF0000"/>
                </a:solidFill>
              </a:rPr>
              <a:t>pseudo-random</a:t>
            </a:r>
            <a:r>
              <a:rPr lang="en-US" altLang="zh-CN" sz="2400" dirty="0"/>
              <a:t> numbers.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Constructor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Random( )</a:t>
            </a:r>
          </a:p>
          <a:p>
            <a:pPr marL="457200" lvl="1" indent="0">
              <a:buNone/>
            </a:pPr>
            <a:r>
              <a:rPr lang="en-US" altLang="zh-CN" sz="2000" dirty="0"/>
              <a:t>Create a new random number generator object with auto-seeding.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Overloaded Constructor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Random( long seed )</a:t>
            </a:r>
          </a:p>
          <a:p>
            <a:pPr marL="457200" lvl="1" indent="0">
              <a:buNone/>
            </a:pPr>
            <a:r>
              <a:rPr lang="en-US" altLang="zh-CN" sz="2000" dirty="0"/>
              <a:t>Create a new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altLang="zh-CN" sz="2000" dirty="0"/>
              <a:t>object with a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2000" dirty="0">
                <a:solidFill>
                  <a:srgbClr val="FF0000"/>
                </a:solidFill>
              </a:rPr>
              <a:t>parameter seed</a:t>
            </a:r>
            <a:r>
              <a:rPr lang="en-US" altLang="zh-CN" sz="2000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FD021E-BC17-487E-8113-B2AF529CD059}"/>
              </a:ext>
            </a:extLst>
          </p:cNvPr>
          <p:cNvSpPr/>
          <p:nvPr/>
        </p:nvSpPr>
        <p:spPr>
          <a:xfrm>
            <a:off x="1549424" y="4869160"/>
            <a:ext cx="6427613" cy="15696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seed = 11;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rngObj1 =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("%12d\n", rngObj1.nextInt()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rngObj1.nextFloat()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78060-737C-41A7-89CB-630CC4CA37AE}"/>
              </a:ext>
            </a:extLst>
          </p:cNvPr>
          <p:cNvSpPr txBox="1"/>
          <p:nvPr/>
        </p:nvSpPr>
        <p:spPr>
          <a:xfrm>
            <a:off x="6401814" y="4941168"/>
            <a:ext cx="2385524" cy="83099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-1158177819</a:t>
            </a:r>
          </a:p>
          <a:p>
            <a:r>
              <a:rPr lang="en-US" altLang="zh-CN" dirty="0"/>
              <a:t>0.71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66D0DC-4E85-47D7-B34D-8F599579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5E202-54B7-473B-90D4-CC3391F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318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B73FDE7-9FBB-424A-BE09-761972D0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5A026F-8F0C-4AB0-B451-B8E14CB91E57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BA7EFD0-1E76-48CE-80EC-2676E371F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String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96C7744-105D-42E8-99FF-BF91BFB3E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The String </a:t>
            </a:r>
            <a:r>
              <a:rPr lang="en-US" altLang="zh-TW" sz="2000" i="1" dirty="0"/>
              <a:t>class</a:t>
            </a:r>
            <a:r>
              <a:rPr lang="en-US" altLang="zh-TW" sz="2000" dirty="0"/>
              <a:t> defines a convenient data type for storing and manipulating a sequence of characters, i.e. text.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2800" dirty="0">
              <a:solidFill>
                <a:srgbClr val="33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To create a String object: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1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6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TW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myName</a:t>
            </a:r>
            <a:r>
              <a:rPr lang="en-US" altLang="zh-TW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new String();</a:t>
            </a:r>
            <a:endParaRPr lang="en-US" altLang="zh-TW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marL="400050" lvl="1" indent="0" eaLnBrk="1" hangingPunct="1">
              <a:lnSpc>
                <a:spcPct val="120000"/>
              </a:lnSpc>
              <a:buNone/>
            </a:pPr>
            <a:r>
              <a:rPr lang="en-US" altLang="zh-TW" sz="2000" dirty="0"/>
              <a:t>or</a:t>
            </a:r>
            <a:r>
              <a:rPr lang="en-US" altLang="zh-TW" sz="2000" i="1" dirty="0">
                <a:solidFill>
                  <a:srgbClr val="3333CC"/>
                </a:solidFill>
              </a:rPr>
              <a:t> New-less </a:t>
            </a:r>
            <a:r>
              <a:rPr lang="en-US" altLang="zh-TW" sz="2000" dirty="0"/>
              <a:t>String object creation: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*** Peter Pan! Hi :)</a:t>
            </a:r>
            <a:r>
              <a:rPr lang="en-US" altLang="zh-TW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TW" sz="1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" "</a:t>
            </a:r>
            <a:r>
              <a:rPr lang="en-US" altLang="zh-TW" sz="2000" dirty="0"/>
              <a:t> creates you a </a:t>
            </a:r>
            <a:r>
              <a:rPr lang="en-US" altLang="zh-TW" sz="2000" i="1" dirty="0"/>
              <a:t>new String object</a:t>
            </a:r>
            <a:r>
              <a:rPr lang="en-US" altLang="zh-TW" sz="2000" dirty="0"/>
              <a:t> with constant content. This short-hand is dedicated to class String only.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492A8D0-3649-44EE-944B-AAC61557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8FD48BB1-306B-457C-A739-6159D8A4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0B3B1-0B60-4A1B-B9B2-4F3B40001025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C05A57D-4DEE-4074-96E7-300AEA144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77966B3-ABB7-4F2A-865E-BB9EAD1E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828800"/>
            <a:ext cx="7626350" cy="4114800"/>
          </a:xfrm>
        </p:spPr>
        <p:txBody>
          <a:bodyPr/>
          <a:lstStyle/>
          <a:p>
            <a:pPr eaLnBrk="1" hangingPunct="1"/>
            <a:r>
              <a:rPr lang="en-US" altLang="zh-TW"/>
              <a:t>To manipulate a String object, we must use the provided </a:t>
            </a:r>
            <a:r>
              <a:rPr lang="en-US" altLang="zh-TW" i="1"/>
              <a:t>methods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Under clever and considerate design, the method names are </a:t>
            </a:r>
            <a:r>
              <a:rPr lang="en-US" altLang="zh-TW" i="1"/>
              <a:t>self-explanatory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To get the </a:t>
            </a:r>
            <a:r>
              <a:rPr lang="en-US" altLang="zh-TW" i="1"/>
              <a:t>length</a:t>
            </a:r>
            <a:r>
              <a:rPr lang="en-US" altLang="zh-TW"/>
              <a:t> of a String object,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System.out.println(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myName.length()</a:t>
            </a:r>
            <a:r>
              <a:rPr lang="en-US" altLang="zh-TW" sz="1600" b="1">
                <a:latin typeface="Courier New" panose="02070309020205020404" pitchFamily="49" charset="0"/>
              </a:rPr>
              <a:t>);	// message</a:t>
            </a:r>
          </a:p>
          <a:p>
            <a:pPr eaLnBrk="1" hangingPunct="1"/>
            <a:r>
              <a:rPr lang="en-US" altLang="zh-TW" b="1"/>
              <a:t>Ooops</a:t>
            </a:r>
            <a:r>
              <a:rPr lang="en-US" altLang="zh-TW"/>
              <a:t>… to get the length of an array,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</a:t>
            </a: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[ ]</a:t>
            </a:r>
            <a:r>
              <a:rPr lang="en-US" altLang="zh-TW" sz="1600" b="1">
                <a:latin typeface="Courier New" panose="02070309020205020404" pitchFamily="49" charset="0"/>
              </a:rPr>
              <a:t> even_numbers = {2, 4, 6, 8, 10, 12, 14, 16};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System.out.println(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even_numbers.length</a:t>
            </a:r>
            <a:r>
              <a:rPr lang="en-US" altLang="zh-TW" sz="1600" b="1">
                <a:latin typeface="Courier New" panose="02070309020205020404" pitchFamily="49" charset="0"/>
              </a:rPr>
              <a:t>);	// property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D7B213E-ABEF-4E6D-BBBB-FE4343EB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7D4008C-1740-4182-97F0-5A52A7B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B8554-13FB-4260-B8DC-764C682ECD33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ACFD917-A832-4644-916C-F65D8A350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Methods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C193884-743F-4363-9AE8-DE4867399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Compares 2 String objects.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Scanner keyboard = new Scanner(System.in);</a:t>
            </a:r>
          </a:p>
          <a:p>
            <a:pPr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String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myName</a:t>
            </a:r>
            <a:r>
              <a:rPr lang="en-US" altLang="zh-TW" sz="1600" b="1" dirty="0">
                <a:latin typeface="Courier New" panose="02070309020205020404" pitchFamily="49" charset="0"/>
              </a:rPr>
              <a:t> = "Peter";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String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yourName</a:t>
            </a:r>
            <a:r>
              <a:rPr lang="en-US" altLang="zh-TW" sz="1600" b="1" dirty="0">
                <a:latin typeface="Courier New" panose="02070309020205020404" pitchFamily="49" charset="0"/>
              </a:rPr>
              <a:t> =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keyboard.nextLine</a:t>
            </a:r>
            <a:r>
              <a:rPr lang="en-US" altLang="zh-TW" sz="16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if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myName.</a:t>
            </a:r>
            <a:r>
              <a:rPr lang="en-US" altLang="zh-TW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zh-TW" sz="1600" b="1" dirty="0"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yourName</a:t>
            </a:r>
            <a:r>
              <a:rPr lang="en-US" altLang="zh-TW" sz="1600" b="1" dirty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600" b="1" dirty="0">
                <a:latin typeface="Courier New" panose="02070309020205020404" pitchFamily="49" charset="0"/>
              </a:rPr>
              <a:t>("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Uk</a:t>
            </a:r>
            <a:r>
              <a:rPr lang="en-US" altLang="zh-TW" sz="1600" b="1" dirty="0">
                <a:latin typeface="Courier New" panose="02070309020205020404" pitchFamily="49" charset="0"/>
              </a:rPr>
              <a:t>…Oh…");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600" b="1" dirty="0">
                <a:latin typeface="Courier New" panose="02070309020205020404" pitchFamily="49" charset="0"/>
              </a:rPr>
              <a:t>("What’s up?!");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Uk</a:t>
            </a:r>
            <a:r>
              <a:rPr lang="en-US" altLang="zh-TW" sz="1600" b="1" dirty="0">
                <a:latin typeface="Courier New" panose="02070309020205020404" pitchFamily="49" charset="0"/>
              </a:rPr>
              <a:t>…Oh…</a:t>
            </a:r>
          </a:p>
          <a:p>
            <a:pPr eaLnBrk="1" hangingPunct="1"/>
            <a:r>
              <a:rPr lang="en-US" altLang="zh-TW" dirty="0"/>
              <a:t>We want to</a:t>
            </a:r>
            <a:br>
              <a:rPr lang="en-US" altLang="zh-TW" dirty="0"/>
            </a:br>
            <a:r>
              <a:rPr lang="en-US" altLang="zh-TW" dirty="0"/>
              <a:t>compare the </a:t>
            </a:r>
            <a:r>
              <a:rPr lang="en-US" altLang="zh-TW" i="1" dirty="0"/>
              <a:t>contents</a:t>
            </a:r>
            <a:r>
              <a:rPr lang="en-US" altLang="zh-TW" dirty="0"/>
              <a:t>.</a:t>
            </a:r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A9B9610A-E210-4325-9AB0-9BFEA64A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</a:rPr>
              <a:t>“Peter"</a:t>
            </a:r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54FC2657-6186-439B-B3F4-75F3DCB7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7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B6B56B11-589D-4652-8C66-0AE43359CE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990600"/>
            <a:ext cx="152400" cy="1752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>
            <a:extLst>
              <a:ext uri="{FF2B5EF4-FFF2-40B4-BE49-F238E27FC236}">
                <a16:creationId xmlns:a16="http://schemas.microsoft.com/office/drawing/2014/main" id="{8740DCB7-F40E-4979-8BEB-5125F456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35849" name="Oval 8">
            <a:extLst>
              <a:ext uri="{FF2B5EF4-FFF2-40B4-BE49-F238E27FC236}">
                <a16:creationId xmlns:a16="http://schemas.microsoft.com/office/drawing/2014/main" id="{6A86F235-F6D3-4469-AD6D-5A615B23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190CA4A5-E854-4EEC-9A15-4BEE78EAE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514600"/>
            <a:ext cx="45720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DEC03D0B-6207-4B66-A07B-464BEC89D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962400"/>
            <a:ext cx="5334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9F0FDF1A-1187-49BC-8EDF-B7A33163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4403725"/>
            <a:ext cx="1044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==</a:t>
            </a:r>
            <a:endParaRPr lang="zh-TW" altLang="en-US" sz="2400">
              <a:solidFill>
                <a:schemeClr val="bg2"/>
              </a:solidFill>
            </a:endParaRPr>
          </a:p>
        </p:txBody>
      </p:sp>
      <p:sp>
        <p:nvSpPr>
          <p:cNvPr id="35853" name="AutoShape 12">
            <a:extLst>
              <a:ext uri="{FF2B5EF4-FFF2-40B4-BE49-F238E27FC236}">
                <a16:creationId xmlns:a16="http://schemas.microsoft.com/office/drawing/2014/main" id="{4EB8AAC1-C287-42A6-8F49-44BC4CD5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95400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"…"</a:t>
            </a:r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219C5D7C-536D-48F0-B1D3-12BDB4300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990600"/>
            <a:ext cx="609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 Box 14">
            <a:extLst>
              <a:ext uri="{FF2B5EF4-FFF2-40B4-BE49-F238E27FC236}">
                <a16:creationId xmlns:a16="http://schemas.microsoft.com/office/drawing/2014/main" id="{2E947E69-E72A-4B30-A433-9C3440B2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403725"/>
            <a:ext cx="52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6000">
                <a:solidFill>
                  <a:schemeClr val="bg2"/>
                </a:solidFill>
              </a:rPr>
              <a:t>?</a:t>
            </a:r>
            <a:endParaRPr lang="zh-TW" altLang="en-US" sz="2400">
              <a:solidFill>
                <a:schemeClr val="bg2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DD715C1-ECDB-43BC-8C9A-6AA30188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D4073-099F-44C1-A225-53B5CE75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constants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FB879-3AAC-499E-B5BE-8AAAD624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1" dirty="0"/>
              <a:t>class constant</a:t>
            </a:r>
            <a:r>
              <a:rPr lang="en-US" sz="2400" dirty="0"/>
              <a:t>: A value visible to the whole program.</a:t>
            </a:r>
          </a:p>
          <a:p>
            <a:pPr lvl="1"/>
            <a:r>
              <a:rPr lang="en-US" sz="2000" dirty="0"/>
              <a:t>value can only be set at declaration</a:t>
            </a:r>
          </a:p>
          <a:p>
            <a:pPr lvl="1"/>
            <a:r>
              <a:rPr lang="en-US" sz="2000" dirty="0"/>
              <a:t>value can't be changed while the program is running</a:t>
            </a:r>
          </a:p>
          <a:p>
            <a:r>
              <a:rPr lang="en-US" sz="2400" dirty="0"/>
              <a:t>Syntax: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&lt;value&gt;;</a:t>
            </a:r>
          </a:p>
          <a:p>
            <a:pPr lvl="1"/>
            <a:r>
              <a:rPr lang="en-US" sz="2000" dirty="0"/>
              <a:t>name is usually in ALL_UPPER_CASE</a:t>
            </a:r>
          </a:p>
          <a:p>
            <a:r>
              <a:rPr lang="en-US" sz="2400" dirty="0"/>
              <a:t>– Examples: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DAYS_IN_WEEK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7;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INTEREST_RATE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3.5;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1130624700;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51FEB-5C06-44E6-AB5C-FF857F7B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93A1E-C9C9-4584-9302-894CAC3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97128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8E8CA0C1-1DE1-47DA-B58A-5CFBFA2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02C0546-38D7-46B6-8D74-BA060014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77CB4-F465-4693-89E9-9B17EB40DE88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AABA00F-3A13-46D8-BAF3-05C082A93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Deal With Exceptions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535B5A85-4273-4782-AFEA-24689B677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Each exception is given a meaningful name, indicating the nature of it.</a:t>
            </a:r>
          </a:p>
          <a:p>
            <a:pPr eaLnBrk="1" hangingPunct="1"/>
            <a:r>
              <a:rPr lang="en-US" altLang="zh-TW" sz="2400" dirty="0"/>
              <a:t>We may define our own exceptions with our given names.  </a:t>
            </a:r>
          </a:p>
          <a:p>
            <a:pPr eaLnBrk="1" hangingPunct="1"/>
            <a:r>
              <a:rPr lang="en-US" altLang="zh-TW" sz="2400" dirty="0"/>
              <a:t>Or use Java defined ones such as </a:t>
            </a:r>
          </a:p>
          <a:p>
            <a:pPr lvl="1" eaLnBrk="1" hangingPunct="1"/>
            <a:r>
              <a:rPr lang="en-US" altLang="zh-TW" sz="1800" dirty="0" err="1"/>
              <a:t>IOException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ArithmeticException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EOFException</a:t>
            </a:r>
            <a:r>
              <a:rPr lang="en-US" altLang="zh-TW" sz="1800" dirty="0"/>
              <a:t>, etc.</a:t>
            </a:r>
            <a:endParaRPr lang="en-US" altLang="zh-TW" sz="2000" dirty="0"/>
          </a:p>
          <a:p>
            <a:pPr eaLnBrk="1" hangingPunct="1"/>
            <a:r>
              <a:rPr lang="en-US" altLang="zh-TW" sz="2400" dirty="0"/>
              <a:t>In any </a:t>
            </a:r>
            <a:r>
              <a:rPr lang="en-US" altLang="zh-TW" sz="2400" b="1" u="sng" dirty="0"/>
              <a:t>method</a:t>
            </a:r>
            <a:r>
              <a:rPr lang="en-US" altLang="zh-TW" sz="2400" dirty="0"/>
              <a:t>, we may:</a:t>
            </a:r>
          </a:p>
          <a:p>
            <a:pPr lvl="1" eaLnBrk="1" hangingPunct="1"/>
            <a:r>
              <a:rPr lang="en-US" altLang="zh-TW" sz="2000" u="sng" dirty="0"/>
              <a:t>Raise</a:t>
            </a:r>
            <a:r>
              <a:rPr lang="en-US" altLang="zh-TW" sz="2000" dirty="0"/>
              <a:t> exceptions (</a:t>
            </a:r>
            <a:r>
              <a:rPr lang="en-US" altLang="zh-TW" sz="2000" i="1" dirty="0">
                <a:solidFill>
                  <a:srgbClr val="FF3300"/>
                </a:solidFill>
              </a:rPr>
              <a:t>throw</a:t>
            </a:r>
            <a:r>
              <a:rPr lang="en-US" altLang="zh-TW" sz="2000" dirty="0"/>
              <a:t>)</a:t>
            </a:r>
          </a:p>
          <a:p>
            <a:pPr lvl="1" eaLnBrk="1" hangingPunct="1"/>
            <a:r>
              <a:rPr lang="en-US" altLang="zh-TW" sz="2000" u="sng" dirty="0"/>
              <a:t>Detect</a:t>
            </a:r>
            <a:r>
              <a:rPr lang="en-US" altLang="zh-TW" sz="2000" dirty="0"/>
              <a:t> exceptions (</a:t>
            </a:r>
            <a:r>
              <a:rPr lang="en-US" altLang="zh-TW" sz="2000" i="1" dirty="0">
                <a:solidFill>
                  <a:srgbClr val="FF3300"/>
                </a:solidFill>
              </a:rPr>
              <a:t>try</a:t>
            </a:r>
            <a:r>
              <a:rPr lang="en-US" altLang="zh-TW" sz="2000" dirty="0"/>
              <a:t>) and </a:t>
            </a:r>
            <a:r>
              <a:rPr lang="en-US" altLang="zh-TW" sz="2000" u="sng" dirty="0"/>
              <a:t>Handle</a:t>
            </a:r>
            <a:r>
              <a:rPr lang="en-US" altLang="zh-TW" sz="2000" dirty="0"/>
              <a:t> exceptions (</a:t>
            </a:r>
            <a:r>
              <a:rPr lang="en-US" altLang="zh-TW" sz="2000" i="1" dirty="0">
                <a:solidFill>
                  <a:srgbClr val="FF3300"/>
                </a:solidFill>
              </a:rPr>
              <a:t>catch</a:t>
            </a:r>
            <a:r>
              <a:rPr lang="en-US" altLang="zh-TW" sz="2000" dirty="0"/>
              <a:t>)</a:t>
            </a:r>
          </a:p>
          <a:p>
            <a:pPr lvl="1" eaLnBrk="1" hangingPunct="1"/>
            <a:r>
              <a:rPr lang="en-US" altLang="zh-TW" sz="2000" u="sng" dirty="0"/>
              <a:t>Ignore</a:t>
            </a:r>
            <a:r>
              <a:rPr lang="en-US" altLang="zh-TW" sz="2000" dirty="0"/>
              <a:t> exceptions (</a:t>
            </a:r>
            <a:r>
              <a:rPr lang="en-US" altLang="zh-TW" sz="2000" i="1" dirty="0">
                <a:solidFill>
                  <a:srgbClr val="FF3300"/>
                </a:solidFill>
              </a:rPr>
              <a:t>declare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solidFill>
                  <a:srgbClr val="FF3300"/>
                </a:solidFill>
              </a:rPr>
              <a:t>throws</a:t>
            </a:r>
            <a:r>
              <a:rPr lang="en-US" altLang="zh-TW" sz="2000" dirty="0"/>
              <a:t> clause and propagate)</a:t>
            </a:r>
          </a:p>
          <a:p>
            <a:pPr lvl="2" eaLnBrk="1" hangingPunct="1"/>
            <a:r>
              <a:rPr lang="en-US" altLang="zh-TW" sz="1800" i="1" dirty="0"/>
              <a:t>Ignore means the method would suicide.</a:t>
            </a:r>
          </a:p>
          <a:p>
            <a:pPr lvl="2" eaLnBrk="1" hangingPunct="1"/>
            <a:r>
              <a:rPr lang="en-US" altLang="zh-TW" sz="1800" i="1" dirty="0"/>
              <a:t>The suicided method would become a killer (exception propagation).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24B9E-B209-49AA-9594-3F9224E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51B88-DEA2-42AB-BCBA-6858DAD7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("message"); </a:t>
            </a:r>
          </a:p>
          <a:p>
            <a:r>
              <a:rPr lang="en-US" sz="2400" dirty="0"/>
              <a:t>Generates an exception that will crash the program, unless it has code to handle ("catch") the exception.</a:t>
            </a:r>
          </a:p>
          <a:p>
            <a:r>
              <a:rPr lang="en-US" sz="2400" dirty="0"/>
              <a:t>Common exception types: </a:t>
            </a:r>
          </a:p>
          <a:p>
            <a:pPr lvl="1"/>
            <a:r>
              <a:rPr lang="en-US" sz="20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7777A-0155-49ED-91FD-CBBE9F55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544D7-FB95-4057-AA00-5267F96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986014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CD17DB8A-B5F8-4AB5-B279-5A3EF6C5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4A434C87-AE8C-4885-9F85-E4F2AEEB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6CC7B0-5BA7-4472-B8E7-9AD92975905F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146BF217-124A-4F6A-9F0E-CC8D87377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Handling Exceptions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818329CD-76EC-4EB8-BC06-43928BBD3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We catch certain type of exception by: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catch (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ExceptionType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an_object_reference</a:t>
            </a:r>
            <a:r>
              <a:rPr lang="en-US" altLang="zh-TW" sz="2000" b="1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statements to remedy the condition;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// resume normal execution hereafter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 err="1">
                <a:latin typeface="Courier New" panose="02070309020205020404" pitchFamily="49" charset="0"/>
              </a:rPr>
              <a:t>an_object_reference</a:t>
            </a:r>
            <a:r>
              <a:rPr lang="en-US" altLang="zh-TW" sz="2800" dirty="0"/>
              <a:t> lets us access the fields/methods of the exception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Thus further information may be passed from the exception thrower to the exception handler through the exception object.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DD41ABB6-74BB-4902-BC0B-7C07C69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6225029C-B447-4291-BFBB-1CA10868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6049C-23C0-4ACC-A1FB-03E3B00D5AC9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C64FFF9E-5292-47C4-987D-826D2F6FB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Catching Several Kinds of Possible Exceptions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DE0E5B06-F0A3-4AFC-A95E-501E701B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7010400" cy="4495800"/>
          </a:xfrm>
          <a:prstGeom prst="rect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double tan(double angle)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throws IOException, ArithmeticException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if (read_4_figure_table_error)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throw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new IOException()</a:t>
            </a:r>
            <a:r>
              <a:rPr lang="en-US" altLang="zh-TW" sz="12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if (angle == 90)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throw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new ArithmeticException()</a:t>
            </a:r>
            <a:r>
              <a:rPr lang="en-US" altLang="zh-TW" sz="12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… void main(…)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double 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try {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value =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tan(90)</a:t>
            </a:r>
            <a:r>
              <a:rPr lang="en-US" altLang="zh-TW" sz="1200" b="1">
                <a:latin typeface="Courier New" panose="02070309020205020404" pitchFamily="49" charset="0"/>
              </a:rPr>
              <a:t>;       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// tan 90 = infinity!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value = value * 3.14159; // wow wow, skipped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catch (IOException io_exception_object_ref)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System.out.println(“Input Output Exception received!”);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value = 3.14159;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catch (ArithmeticException arithmetic_exception_object_ref)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  System.out.println(“Arithmetic Exception received!”);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  value = 0.0;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the program continues normally hereafter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200" b="1">
              <a:latin typeface="Courier New" panose="02070309020205020404" pitchFamily="49" charset="0"/>
            </a:endParaRPr>
          </a:p>
        </p:txBody>
      </p:sp>
      <p:sp>
        <p:nvSpPr>
          <p:cNvPr id="39943" name="Rectangle 4">
            <a:extLst>
              <a:ext uri="{FF2B5EF4-FFF2-40B4-BE49-F238E27FC236}">
                <a16:creationId xmlns:a16="http://schemas.microsoft.com/office/drawing/2014/main" id="{5186C603-E87F-45AE-B80D-32569BC1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159375"/>
            <a:ext cx="6502400" cy="736600"/>
          </a:xfrm>
          <a:prstGeom prst="rect">
            <a:avLst/>
          </a:prstGeom>
          <a:solidFill>
            <a:srgbClr val="80008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9944" name="Rectangle 5">
            <a:extLst>
              <a:ext uri="{FF2B5EF4-FFF2-40B4-BE49-F238E27FC236}">
                <a16:creationId xmlns:a16="http://schemas.microsoft.com/office/drawing/2014/main" id="{63A82622-966B-4F20-A10F-484654AE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4432300"/>
            <a:ext cx="6502400" cy="7366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3CA68D2D-3B86-4B74-A3BD-EDF41848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53E8261C-A74B-49B4-A771-8BDCACB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D6DB9-C20E-44B0-B0C0-994A1D1D43FC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203A2CFD-91FA-405B-87C4-E4B904558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Exception Propagation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55B50E1F-6964-4955-B6B4-0144C94EC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solidFill>
                  <a:srgbClr val="FF0000"/>
                </a:solidFill>
              </a:rPr>
              <a:t>Unless</a:t>
            </a:r>
            <a:r>
              <a:rPr lang="en-US" altLang="zh-TW" sz="2800"/>
              <a:t> encountering a try-catch block which </a:t>
            </a:r>
            <a:r>
              <a:rPr lang="en-US" altLang="zh-TW" sz="2800" i="1">
                <a:solidFill>
                  <a:srgbClr val="FF0000"/>
                </a:solidFill>
              </a:rPr>
              <a:t>handles</a:t>
            </a:r>
            <a:r>
              <a:rPr lang="en-US" altLang="zh-TW" sz="2800"/>
              <a:t> the received exception, the exception will </a:t>
            </a:r>
            <a:r>
              <a:rPr lang="en-US" altLang="zh-TW" sz="2800" i="1"/>
              <a:t>cause termination</a:t>
            </a:r>
            <a:r>
              <a:rPr lang="en-US" altLang="zh-TW" sz="2800"/>
              <a:t> of the current method.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In such case, the method </a:t>
            </a:r>
            <a:r>
              <a:rPr lang="en-US" altLang="zh-TW" sz="2800" i="1">
                <a:solidFill>
                  <a:srgbClr val="FF0000"/>
                </a:solidFill>
              </a:rPr>
              <a:t>re-throws</a:t>
            </a:r>
            <a:r>
              <a:rPr lang="en-US" altLang="zh-TW" sz="2800"/>
              <a:t> (</a:t>
            </a:r>
            <a:r>
              <a:rPr lang="en-US" altLang="zh-TW" sz="2800">
                <a:solidFill>
                  <a:srgbClr val="FF0000"/>
                </a:solidFill>
              </a:rPr>
              <a:t>propagates</a:t>
            </a:r>
            <a:r>
              <a:rPr lang="en-US" altLang="zh-TW" sz="2800"/>
              <a:t>) the same exception object to </a:t>
            </a:r>
            <a:r>
              <a:rPr lang="en-US" altLang="zh-TW" sz="2800" i="1"/>
              <a:t>its message sender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involved method </a:t>
            </a:r>
            <a:r>
              <a:rPr lang="en-US" altLang="zh-TW" sz="2800">
                <a:solidFill>
                  <a:srgbClr val="FF0000"/>
                </a:solidFill>
              </a:rPr>
              <a:t>should</a:t>
            </a:r>
            <a:r>
              <a:rPr lang="en-US" altLang="zh-TW" sz="2800"/>
              <a:t> therefore </a:t>
            </a:r>
            <a:r>
              <a:rPr lang="en-US" altLang="zh-TW" sz="2800" i="1">
                <a:solidFill>
                  <a:srgbClr val="FF0000"/>
                </a:solidFill>
              </a:rPr>
              <a:t>declare</a:t>
            </a:r>
            <a:r>
              <a:rPr lang="en-US" altLang="zh-TW" sz="2800"/>
              <a:t> that it may </a:t>
            </a:r>
            <a:r>
              <a:rPr lang="en-US" altLang="zh-TW" sz="2800" i="1"/>
              <a:t>throw that exception</a:t>
            </a:r>
            <a:r>
              <a:rPr lang="en-US" altLang="zh-TW" sz="2800"/>
              <a:t> in its method signature.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5F2043C0-345F-4106-A907-0208D6F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AC8CEC21-856B-4901-8AFC-3A4716C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46802-693B-4CFB-B084-CB685109478D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27863B4-32CC-46E9-90FF-A2A550C86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Exception Propagation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EE268A5D-8A02-4BFA-98ED-5B8ABE91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7162800" cy="4495800"/>
          </a:xfrm>
          <a:prstGeom prst="rect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double tan(double angle)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throws IOException, ArithmeticException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if (read_4_figure_table_error)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throw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new IOException()</a:t>
            </a:r>
            <a:r>
              <a:rPr lang="en-US" altLang="zh-TW" sz="12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if (angle == 90)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throw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new ArithmeticException()</a:t>
            </a:r>
            <a:r>
              <a:rPr lang="en-US" altLang="zh-TW" sz="12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… void main(…)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throws ArithmeticException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double 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try {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value =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tan(90)</a:t>
            </a:r>
            <a:r>
              <a:rPr lang="en-US" altLang="zh-TW" sz="1200" b="1">
                <a:latin typeface="Courier New" panose="02070309020205020404" pitchFamily="49" charset="0"/>
              </a:rPr>
              <a:t>;       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// tan 90 = infinity!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value = value * 3.14159; // wow wow, skipped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</a:t>
            </a: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catch (IOException io_exception_object_ref)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System.out.println(“Input Output Exception received!”);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System.out.println(“We have handled it gracefully!”);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value = 3.14159;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ArithmeticException is not caught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this method terminates and propagates the </a:t>
            </a:r>
            <a:r>
              <a:rPr lang="en-US" altLang="zh-TW" sz="1200" b="1" i="1">
                <a:solidFill>
                  <a:srgbClr val="FF3300"/>
                </a:solidFill>
                <a:latin typeface="Courier New" panose="02070309020205020404" pitchFamily="49" charset="0"/>
              </a:rPr>
              <a:t>arithmetic exception object</a:t>
            </a:r>
            <a:endParaRPr lang="en-US" altLang="zh-TW" sz="12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on receiving ArithmeticException</a:t>
            </a: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200" b="1">
              <a:latin typeface="Courier New" panose="02070309020205020404" pitchFamily="49" charset="0"/>
            </a:endParaRPr>
          </a:p>
        </p:txBody>
      </p:sp>
      <p:sp>
        <p:nvSpPr>
          <p:cNvPr id="44039" name="Rectangle 4">
            <a:extLst>
              <a:ext uri="{FF2B5EF4-FFF2-40B4-BE49-F238E27FC236}">
                <a16:creationId xmlns:a16="http://schemas.microsoft.com/office/drawing/2014/main" id="{7D2EB4E1-1DE1-4B6B-91FC-EDEBFDC6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346700"/>
            <a:ext cx="6502400" cy="596900"/>
          </a:xfrm>
          <a:prstGeom prst="rect">
            <a:avLst/>
          </a:prstGeom>
          <a:solidFill>
            <a:srgbClr val="80008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AED15EA0-6093-4D6F-A750-66AD2F90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16E259D2-027A-4A8D-A445-A3F4DB0D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66F8A6-8067-41BD-90A2-D1EDC190DF0F}" type="slidenum">
              <a:rPr lang="zh-TW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CE800FE4-46A6-47BB-9036-22CD98FF5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Top-Level Boss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D857E429-7910-47F2-BB09-54AB6DA6C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The Java Virtual Machine is the first message sender which sends a message to </a:t>
            </a:r>
            <a:r>
              <a:rPr lang="en-US" altLang="zh-TW" sz="2800" b="1">
                <a:latin typeface="Courier New" panose="02070309020205020404" pitchFamily="49" charset="0"/>
              </a:rPr>
              <a:t>main()</a:t>
            </a:r>
            <a:r>
              <a:rPr lang="en-US" altLang="zh-TW" sz="2800"/>
              <a:t>.</a:t>
            </a:r>
          </a:p>
          <a:p>
            <a:pPr eaLnBrk="1" hangingPunct="1"/>
            <a:r>
              <a:rPr lang="en-US" altLang="zh-TW" sz="2800"/>
              <a:t>It is thus the ultimate receiver of any un-handled exceptions.</a:t>
            </a:r>
          </a:p>
          <a:p>
            <a:pPr eaLnBrk="1" hangingPunct="1"/>
            <a:r>
              <a:rPr lang="en-US" altLang="zh-TW" sz="2800"/>
              <a:t>The exception propagation stops either on:</a:t>
            </a:r>
          </a:p>
          <a:p>
            <a:pPr lvl="1" eaLnBrk="1" hangingPunct="1"/>
            <a:r>
              <a:rPr lang="en-US" altLang="zh-TW" sz="2400"/>
              <a:t>Reaching a try-catch block which handles the exception.</a:t>
            </a:r>
          </a:p>
          <a:p>
            <a:pPr lvl="1" eaLnBrk="1" hangingPunct="1"/>
            <a:r>
              <a:rPr lang="en-US" altLang="zh-TW" sz="2400"/>
              <a:t>Or reaching the JVM and causing program termination.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E280F-1373-4B65-98A7-A90160F6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CEDEF-F2DB-4870-9AD3-1FAE77A0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Object</a:t>
            </a:r>
            <a:r>
              <a:rPr lang="en-US" sz="2400" dirty="0"/>
              <a:t> that stores many values of the same type; to declare: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type[length]; </a:t>
            </a:r>
          </a:p>
          <a:p>
            <a:pPr lvl="1"/>
            <a:r>
              <a:rPr lang="en-US" sz="2000" dirty="0"/>
              <a:t>Example: 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int[]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</a:rPr>
              <a:t> =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new int[5]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TW" sz="1800" b="1" dirty="0"/>
              <a:t>OR ( C++ style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2000" b="1" dirty="0">
                <a:latin typeface="Courier New" panose="02070309020205020404" pitchFamily="49" charset="0"/>
              </a:rPr>
              <a:t> = new int[5];</a:t>
            </a:r>
          </a:p>
          <a:p>
            <a:r>
              <a:rPr lang="en-US" altLang="zh-TW" sz="2400" dirty="0"/>
              <a:t>Legal indexes: between 0 and the array's length - 1.</a:t>
            </a:r>
          </a:p>
          <a:p>
            <a:pPr lvl="1"/>
            <a:r>
              <a:rPr lang="en-US" altLang="zh-TW" sz="2000" dirty="0"/>
              <a:t>Reading or writing any index outside this range will throw an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altLang="zh-TW" sz="2000" dirty="0"/>
              <a:t>. 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[3] = -6; 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[3]+1;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[5] = 17;  //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7B224-9212-4E69-8AA4-FC57926A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21DD3-7CE0-4B45-B329-D747C9D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52EEAA-1FA2-4618-B494-7657B1418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9308"/>
              </p:ext>
            </p:extLst>
          </p:nvPr>
        </p:nvGraphicFramePr>
        <p:xfrm>
          <a:off x="5508104" y="3307718"/>
          <a:ext cx="3240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64">
                  <a:extLst>
                    <a:ext uri="{9D8B030D-6E8A-4147-A177-3AD203B41FA5}">
                      <a16:colId xmlns:a16="http://schemas.microsoft.com/office/drawing/2014/main" val="3632398340"/>
                    </a:ext>
                  </a:extLst>
                </a:gridCol>
                <a:gridCol w="498872">
                  <a:extLst>
                    <a:ext uri="{9D8B030D-6E8A-4147-A177-3AD203B41FA5}">
                      <a16:colId xmlns:a16="http://schemas.microsoft.com/office/drawing/2014/main" val="366983077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390739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552733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515680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3143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8501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E9F4E7E-9E5B-44C0-9FAF-7F81ACA66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32621"/>
              </p:ext>
            </p:extLst>
          </p:nvPr>
        </p:nvGraphicFramePr>
        <p:xfrm>
          <a:off x="5508104" y="5229200"/>
          <a:ext cx="3240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64">
                  <a:extLst>
                    <a:ext uri="{9D8B030D-6E8A-4147-A177-3AD203B41FA5}">
                      <a16:colId xmlns:a16="http://schemas.microsoft.com/office/drawing/2014/main" val="3632398340"/>
                    </a:ext>
                  </a:extLst>
                </a:gridCol>
                <a:gridCol w="498872">
                  <a:extLst>
                    <a:ext uri="{9D8B030D-6E8A-4147-A177-3AD203B41FA5}">
                      <a16:colId xmlns:a16="http://schemas.microsoft.com/office/drawing/2014/main" val="366983077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390739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552733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5156807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3143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5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8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9901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頁尾版面配置區 4">
            <a:extLst>
              <a:ext uri="{FF2B5EF4-FFF2-40B4-BE49-F238E27FC236}">
                <a16:creationId xmlns:a16="http://schemas.microsoft.com/office/drawing/2014/main" id="{BF19747A-1E67-4EC0-84AE-1E5808C6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7652" name="投影片編號版面配置區 5">
            <a:extLst>
              <a:ext uri="{FF2B5EF4-FFF2-40B4-BE49-F238E27FC236}">
                <a16:creationId xmlns:a16="http://schemas.microsoft.com/office/drawing/2014/main" id="{B75FF581-DA22-461A-906A-2447132A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EFAA4-1931-4C45-9187-A94B2F1ADC55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FA2F5F4-A58B-4D16-B789-3BC52FE38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Difference Between </a:t>
            </a:r>
            <a:br>
              <a:rPr lang="en-US" altLang="zh-TW" sz="3600" dirty="0"/>
            </a:br>
            <a:r>
              <a:rPr lang="en-US" altLang="zh-TW" sz="3600" dirty="0"/>
              <a:t>Primitive Types and Object References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67B4DA75-1EDF-45AE-AA98-AF965A563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1600" b="1">
                <a:latin typeface="Courier New" panose="02070309020205020404" pitchFamily="49" charset="0"/>
              </a:rPr>
              <a:t>/* 8 </a:t>
            </a:r>
            <a:r>
              <a:rPr lang="en-US" altLang="zh-TW" sz="1600" b="1">
                <a:latin typeface="Courier New" panose="02070309020205020404" pitchFamily="49" charset="0"/>
              </a:rPr>
              <a:t>primitive types: </a:t>
            </a:r>
            <a:r>
              <a:rPr lang="en-US" altLang="zh-TW" sz="1600" b="1">
                <a:solidFill>
                  <a:srgbClr val="0000CC"/>
                </a:solidFill>
                <a:latin typeface="Courier New" panose="02070309020205020404" pitchFamily="49" charset="0"/>
              </a:rPr>
              <a:t>byte,  short,  int,  long,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CC"/>
                </a:solidFill>
                <a:latin typeface="Courier New" panose="02070309020205020404" pitchFamily="49" charset="0"/>
              </a:rPr>
              <a:t>                      float, double, char, boolean</a:t>
            </a:r>
            <a:r>
              <a:rPr lang="en-US" altLang="zh-TW" sz="1600" b="1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>
                <a:latin typeface="Courier New" panose="02070309020205020404" pitchFamily="49" charset="0"/>
              </a:rPr>
              <a:t>     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0000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1600" b="1">
                <a:latin typeface="Courier New" panose="02070309020205020404" pitchFamily="49" charset="0"/>
              </a:rPr>
              <a:t>    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Octopus</a:t>
            </a:r>
            <a:r>
              <a:rPr lang="en-US" altLang="zh-TW" sz="1600" b="1">
                <a:latin typeface="Courier New" panose="02070309020205020404" pitchFamily="49" charset="0"/>
              </a:rPr>
              <a:t>  myCard;		//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TW" sz="1600" b="1">
                <a:latin typeface="Courier New" panose="02070309020205020404" pitchFamily="49" charset="0"/>
              </a:rPr>
              <a:t>  ansonAccount;		// object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latin typeface="Courier New" panose="02070309020205020404" pitchFamily="49" charset="0"/>
              </a:rPr>
              <a:t>i</a:t>
            </a:r>
            <a:r>
              <a:rPr lang="en-US" altLang="zh-TW" sz="2800"/>
              <a:t> and </a:t>
            </a:r>
            <a:r>
              <a:rPr lang="en-US" altLang="zh-TW" sz="2800" b="1">
                <a:latin typeface="Courier New" panose="02070309020205020404" pitchFamily="49" charset="0"/>
              </a:rPr>
              <a:t>c</a:t>
            </a:r>
            <a:r>
              <a:rPr lang="en-US" altLang="zh-TW" sz="2800"/>
              <a:t> have their own storage spaces for storing the actual data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latin typeface="Courier New" panose="02070309020205020404" pitchFamily="49" charset="0"/>
              </a:rPr>
              <a:t>myCard</a:t>
            </a:r>
            <a:r>
              <a:rPr lang="en-US" altLang="zh-TW" sz="2800"/>
              <a:t> and </a:t>
            </a:r>
            <a:r>
              <a:rPr lang="en-US" altLang="zh-TW" sz="2800" b="1">
                <a:latin typeface="Courier New" panose="02070309020205020404" pitchFamily="49" charset="0"/>
              </a:rPr>
              <a:t>ansonAccount</a:t>
            </a:r>
            <a:r>
              <a:rPr lang="en-US" altLang="zh-TW" sz="2800"/>
              <a:t> are just references to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Without initialization, object references refer to nothing and are said to be </a:t>
            </a:r>
            <a:r>
              <a:rPr lang="en-US" altLang="zh-TW" sz="2800" b="1">
                <a:latin typeface="Courier New" panose="02070309020205020404" pitchFamily="49" charset="0"/>
              </a:rPr>
              <a:t>null</a:t>
            </a:r>
            <a:r>
              <a:rPr lang="en-US" altLang="zh-TW" sz="2800"/>
              <a:t>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頁尾版面配置區 4">
            <a:extLst>
              <a:ext uri="{FF2B5EF4-FFF2-40B4-BE49-F238E27FC236}">
                <a16:creationId xmlns:a16="http://schemas.microsoft.com/office/drawing/2014/main" id="{3AFEF6E1-7B48-43A6-B65B-82E33720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9700" name="投影片編號版面配置區 5">
            <a:extLst>
              <a:ext uri="{FF2B5EF4-FFF2-40B4-BE49-F238E27FC236}">
                <a16:creationId xmlns:a16="http://schemas.microsoft.com/office/drawing/2014/main" id="{DA2109D5-CF2E-47A6-8B15-DC475D34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D92C2-5B54-439C-800A-952DE3563E14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5885EEFC-B7DD-4A7E-AF2E-736D43F9F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Initializing Object References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F8DFC57E-DC5C-472E-84DF-4F07596DE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int i;				// an integer variable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i = 45 * 89;			// it stores 0 by default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Octopus myCard;		// a null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myCard = new Octopus();	// create a new object and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myCard.addValue(100);		// let myCard refer to 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Octopus yourCard;		// a null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yourCard = new Octopus();	// create another object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yourCard.addValue(50);		// it’s your card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Octopus stolenCard;		// a null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stolenCard = myCard;		// myCard and stolenCard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				// now refer to the SAME card!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B5C57813-B11E-4C95-A698-F8754A7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D0262D8E-AD7E-4E8C-8D00-1B602B67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882A9-52FC-46CC-8BA6-B0D45FD4BD47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5FFD5023-296F-4352-8107-8A6D72605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Primitive Types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9290A3C5-7D00-45DA-9988-05063C7B8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Eight </a:t>
            </a:r>
            <a:r>
              <a:rPr lang="en-US" altLang="zh-TW" sz="2800" i="1"/>
              <a:t>build-in</a:t>
            </a:r>
            <a:r>
              <a:rPr lang="en-US" altLang="zh-TW" sz="2800"/>
              <a:t> (</a:t>
            </a:r>
            <a:r>
              <a:rPr lang="en-US" altLang="zh-TW" sz="2800" i="1"/>
              <a:t>primitive</a:t>
            </a:r>
            <a:r>
              <a:rPr lang="en-US" altLang="zh-TW" sz="2800"/>
              <a:t>) types in Java:</a:t>
            </a:r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byte</a:t>
            </a:r>
            <a:r>
              <a:rPr lang="en-US" altLang="zh-TW" sz="2400"/>
              <a:t>	[-128 </a:t>
            </a:r>
            <a:r>
              <a:rPr lang="en-US" altLang="zh-TW" sz="2400">
                <a:sym typeface="Wingdings" panose="05000000000000000000" pitchFamily="2" charset="2"/>
              </a:rPr>
              <a:t> 127]</a:t>
            </a:r>
            <a:endParaRPr lang="en-US" altLang="zh-TW" sz="2400"/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short</a:t>
            </a:r>
            <a:r>
              <a:rPr lang="en-US" altLang="zh-TW" sz="2400"/>
              <a:t>	[-32768 </a:t>
            </a:r>
            <a:r>
              <a:rPr lang="en-US" altLang="zh-TW" sz="2400">
                <a:sym typeface="Wingdings" panose="05000000000000000000" pitchFamily="2" charset="2"/>
              </a:rPr>
              <a:t> 32767]</a:t>
            </a:r>
            <a:endParaRPr lang="en-US" altLang="zh-TW" sz="2400"/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int</a:t>
            </a:r>
            <a:r>
              <a:rPr lang="en-US" altLang="zh-TW" sz="2400"/>
              <a:t>	[-2147483648 </a:t>
            </a:r>
            <a:r>
              <a:rPr lang="en-US" altLang="zh-TW" sz="2400">
                <a:sym typeface="Wingdings" panose="05000000000000000000" pitchFamily="2" charset="2"/>
              </a:rPr>
              <a:t> 2147483647]</a:t>
            </a:r>
            <a:endParaRPr lang="en-US" altLang="zh-TW" sz="2400"/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long</a:t>
            </a:r>
            <a:r>
              <a:rPr lang="en-US" altLang="zh-TW" sz="2400"/>
              <a:t>	[</a:t>
            </a:r>
            <a:r>
              <a:rPr lang="en-US" altLang="zh-TW" sz="2000"/>
              <a:t>-</a:t>
            </a:r>
            <a:r>
              <a:rPr lang="en-US" altLang="zh-TW" sz="1900"/>
              <a:t>9223372036854775808</a:t>
            </a:r>
            <a:r>
              <a:rPr lang="en-US" altLang="zh-TW" sz="1900">
                <a:sym typeface="Wingdings" panose="05000000000000000000" pitchFamily="2" charset="2"/>
              </a:rPr>
              <a:t> 9223372036854775807</a:t>
            </a:r>
            <a:r>
              <a:rPr lang="en-US" altLang="zh-TW" sz="2400">
                <a:sym typeface="Wingdings" panose="05000000000000000000" pitchFamily="2" charset="2"/>
              </a:rPr>
              <a:t>]</a:t>
            </a:r>
            <a:endParaRPr lang="en-US" altLang="zh-TW" sz="2000"/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float</a:t>
            </a:r>
            <a:r>
              <a:rPr lang="en-US" altLang="zh-TW" sz="2400"/>
              <a:t>	[</a:t>
            </a:r>
            <a:r>
              <a:rPr lang="en-US" altLang="zh-TW" sz="2400">
                <a:cs typeface="Times New Roman" panose="02020603050405020304" pitchFamily="18" charset="0"/>
              </a:rPr>
              <a:t>±10</a:t>
            </a:r>
            <a:r>
              <a:rPr lang="en-US" altLang="zh-TW" sz="2400" baseline="30000">
                <a:cs typeface="Times New Roman" panose="02020603050405020304" pitchFamily="18" charset="0"/>
              </a:rPr>
              <a:t>38</a:t>
            </a:r>
            <a:r>
              <a:rPr lang="en-US" altLang="zh-TW" sz="2400">
                <a:cs typeface="Times New Roman" panose="02020603050405020304" pitchFamily="18" charset="0"/>
              </a:rPr>
              <a:t> with floating point</a:t>
            </a:r>
            <a:r>
              <a:rPr lang="en-US" altLang="zh-TW" sz="240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double</a:t>
            </a:r>
            <a:r>
              <a:rPr lang="en-US" altLang="zh-TW" sz="2400"/>
              <a:t>	[</a:t>
            </a:r>
            <a:r>
              <a:rPr lang="en-US" altLang="zh-TW" sz="2400">
                <a:cs typeface="Times New Roman" panose="02020603050405020304" pitchFamily="18" charset="0"/>
              </a:rPr>
              <a:t>±10</a:t>
            </a:r>
            <a:r>
              <a:rPr lang="en-US" altLang="zh-TW" sz="2400" baseline="30000">
                <a:cs typeface="Times New Roman" panose="02020603050405020304" pitchFamily="18" charset="0"/>
              </a:rPr>
              <a:t>308</a:t>
            </a:r>
            <a:r>
              <a:rPr lang="en-US" altLang="zh-TW" sz="2400">
                <a:cs typeface="Times New Roman" panose="02020603050405020304" pitchFamily="18" charset="0"/>
              </a:rPr>
              <a:t> with floating point</a:t>
            </a:r>
            <a:r>
              <a:rPr lang="en-US" altLang="zh-TW" sz="240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char</a:t>
            </a:r>
            <a:r>
              <a:rPr lang="en-US" altLang="zh-TW" sz="2400"/>
              <a:t>	[‘A’, ‘B’, …, ‘a’, ‘b’, …, ‘0’, ‘1’, …, ‘!’, ‘#’]</a:t>
            </a:r>
          </a:p>
          <a:p>
            <a:pPr lvl="1" eaLnBrk="1" hangingPunct="1"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boolean</a:t>
            </a:r>
            <a:r>
              <a:rPr lang="en-US" altLang="zh-TW" sz="2400"/>
              <a:t>	[</a:t>
            </a:r>
            <a:r>
              <a:rPr lang="en-US" altLang="zh-TW" sz="2400" b="1">
                <a:latin typeface="Courier New" panose="02070309020205020404" pitchFamily="49" charset="0"/>
              </a:rPr>
              <a:t>true, false</a:t>
            </a:r>
            <a:r>
              <a:rPr lang="en-US" altLang="zh-TW" sz="2400"/>
              <a:t>]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頁尾版面配置區 4">
            <a:extLst>
              <a:ext uri="{FF2B5EF4-FFF2-40B4-BE49-F238E27FC236}">
                <a16:creationId xmlns:a16="http://schemas.microsoft.com/office/drawing/2014/main" id="{75612001-C60B-4072-B52A-632E62C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3796" name="投影片編號版面配置區 5">
            <a:extLst>
              <a:ext uri="{FF2B5EF4-FFF2-40B4-BE49-F238E27FC236}">
                <a16:creationId xmlns:a16="http://schemas.microsoft.com/office/drawing/2014/main" id="{1C05704B-2188-45B9-916C-BB80EC9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64A4B-EF8F-4B63-8CCB-5D82507ED31B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43DAE6A7-DF18-44DA-9F77-C9B13EF46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Array of Object References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103A387B-6C34-4468-B096-1C4554636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int[]</a:t>
            </a:r>
            <a:r>
              <a:rPr lang="en-US" altLang="zh-TW" sz="1800" b="1">
                <a:latin typeface="Courier New" panose="02070309020205020404" pitchFamily="49" charset="0"/>
              </a:rPr>
              <a:t> i;		// a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800" b="1">
                <a:latin typeface="Courier New" panose="02070309020205020404" pitchFamily="49" charset="0"/>
              </a:rPr>
              <a:t> integer array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   i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new int[100]</a:t>
            </a:r>
            <a:r>
              <a:rPr lang="en-US" altLang="zh-TW" sz="1800" b="1">
                <a:latin typeface="Courier New" panose="02070309020205020404" pitchFamily="49" charset="0"/>
              </a:rPr>
              <a:t>;	// create a new integer array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i[5] = 87;		// let i refer to the array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	// initially, i[0] = … = i[99] 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Octopus[]</a:t>
            </a:r>
            <a:r>
              <a:rPr lang="en-US" altLang="zh-TW" sz="1800" b="1">
                <a:latin typeface="Courier New" panose="02070309020205020404" pitchFamily="49" charset="0"/>
              </a:rPr>
              <a:t> deck;	// a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800" b="1">
                <a:latin typeface="Courier New" panose="02070309020205020404" pitchFamily="49" charset="0"/>
              </a:rPr>
              <a:t> Octopus array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deck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new Octopus[10]</a:t>
            </a:r>
            <a:r>
              <a:rPr lang="en-US" altLang="zh-TW" sz="18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	// initially, deck[0] = …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0000CC"/>
                </a:solidFill>
                <a:latin typeface="Courier New" panose="02070309020205020404" pitchFamily="49" charset="0"/>
              </a:rPr>
              <a:t>deck[0] = new Octopus();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0000CC"/>
                </a:solidFill>
                <a:latin typeface="Courier New" panose="02070309020205020404" pitchFamily="49" charset="0"/>
              </a:rPr>
              <a:t>deck[1] = deck[0];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0000CC"/>
                </a:solidFill>
                <a:latin typeface="Courier New" panose="02070309020205020404" pitchFamily="49" charset="0"/>
              </a:rPr>
              <a:t>deck[2] = new Octopus();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solidFill>
                  <a:srgbClr val="FF3300"/>
                </a:solidFill>
              </a:rPr>
              <a:t>Creating a new array </a:t>
            </a:r>
            <a:r>
              <a:rPr lang="en-US" altLang="zh-TW">
                <a:solidFill>
                  <a:srgbClr val="FF3300"/>
                </a:solidFill>
                <a:sym typeface="Symbol" panose="05050102010706020507" pitchFamily="18" charset="2"/>
              </a:rPr>
              <a:t> Creating members</a:t>
            </a:r>
            <a:endParaRPr lang="en-US" altLang="zh-TW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頁尾版面配置區 4">
            <a:extLst>
              <a:ext uri="{FF2B5EF4-FFF2-40B4-BE49-F238E27FC236}">
                <a16:creationId xmlns:a16="http://schemas.microsoft.com/office/drawing/2014/main" id="{F865F61F-47B5-412C-BDD2-39E0E33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4036" name="投影片編號版面配置區 5">
            <a:extLst>
              <a:ext uri="{FF2B5EF4-FFF2-40B4-BE49-F238E27FC236}">
                <a16:creationId xmlns:a16="http://schemas.microsoft.com/office/drawing/2014/main" id="{24D2CCA3-4E34-48CF-A9E3-9CEEC795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1CF1D-48A4-41EE-B959-791E22F59D8B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12915472-A98C-4D7B-8DDA-E187E0BCB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Array Itself is Also a Reference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C2ACF9CF-2731-48AC-863C-1AFE5DC67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4419600"/>
            <a:ext cx="35814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Octopus[] deck;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deck = new Octopus[3];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deck[0] = new Octopus();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deck[1] = deck[0];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panose="02070309020205020404" pitchFamily="49" charset="0"/>
              </a:rPr>
              <a:t>deck[2] = new Octopus();</a:t>
            </a:r>
          </a:p>
        </p:txBody>
      </p:sp>
      <p:sp>
        <p:nvSpPr>
          <p:cNvPr id="44039" name="Oval 4">
            <a:extLst>
              <a:ext uri="{FF2B5EF4-FFF2-40B4-BE49-F238E27FC236}">
                <a16:creationId xmlns:a16="http://schemas.microsoft.com/office/drawing/2014/main" id="{EF332290-09E5-4B0C-9616-C5734BF3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1981200" cy="10668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deck[ 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(reference)</a:t>
            </a:r>
          </a:p>
        </p:txBody>
      </p:sp>
      <p:sp>
        <p:nvSpPr>
          <p:cNvPr id="44040" name="Line 5">
            <a:extLst>
              <a:ext uri="{FF2B5EF4-FFF2-40B4-BE49-F238E27FC236}">
                <a16:creationId xmlns:a16="http://schemas.microsoft.com/office/drawing/2014/main" id="{DA22AACE-5AF7-47C2-9EDC-D085BB0D1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AutoShape 6">
            <a:extLst>
              <a:ext uri="{FF2B5EF4-FFF2-40B4-BE49-F238E27FC236}">
                <a16:creationId xmlns:a16="http://schemas.microsoft.com/office/drawing/2014/main" id="{8407FBBD-8F23-4DA9-8C25-AFE126444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Octopus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</p:txBody>
      </p:sp>
      <p:sp>
        <p:nvSpPr>
          <p:cNvPr id="44042" name="AutoShape 7">
            <a:extLst>
              <a:ext uri="{FF2B5EF4-FFF2-40B4-BE49-F238E27FC236}">
                <a16:creationId xmlns:a16="http://schemas.microsoft.com/office/drawing/2014/main" id="{30776A79-034D-4EB0-A7EB-91752C06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62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Octopus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44043" name="Line 8">
            <a:extLst>
              <a:ext uri="{FF2B5EF4-FFF2-40B4-BE49-F238E27FC236}">
                <a16:creationId xmlns:a16="http://schemas.microsoft.com/office/drawing/2014/main" id="{69224C67-9644-423B-9C4A-626101958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1219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9">
            <a:extLst>
              <a:ext uri="{FF2B5EF4-FFF2-40B4-BE49-F238E27FC236}">
                <a16:creationId xmlns:a16="http://schemas.microsoft.com/office/drawing/2014/main" id="{CD584B94-7C8E-4DF5-AA96-601C7DF5B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deck[2]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(reference)</a:t>
            </a:r>
          </a:p>
        </p:txBody>
      </p:sp>
      <p:sp>
        <p:nvSpPr>
          <p:cNvPr id="44045" name="Oval 10">
            <a:extLst>
              <a:ext uri="{FF2B5EF4-FFF2-40B4-BE49-F238E27FC236}">
                <a16:creationId xmlns:a16="http://schemas.microsoft.com/office/drawing/2014/main" id="{A2D35977-49C5-4FB1-A854-B64E4098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deck[1]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(reference)</a:t>
            </a:r>
          </a:p>
        </p:txBody>
      </p:sp>
      <p:sp>
        <p:nvSpPr>
          <p:cNvPr id="44046" name="Oval 11">
            <a:extLst>
              <a:ext uri="{FF2B5EF4-FFF2-40B4-BE49-F238E27FC236}">
                <a16:creationId xmlns:a16="http://schemas.microsoft.com/office/drawing/2014/main" id="{9FC7324B-9614-437A-B420-32C17620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deck[0]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(reference)</a:t>
            </a:r>
          </a:p>
        </p:txBody>
      </p:sp>
      <p:sp>
        <p:nvSpPr>
          <p:cNvPr id="44047" name="AutoShape 12">
            <a:extLst>
              <a:ext uri="{FF2B5EF4-FFF2-40B4-BE49-F238E27FC236}">
                <a16:creationId xmlns:a16="http://schemas.microsoft.com/office/drawing/2014/main" id="{85271173-3A00-4A55-9522-F688A425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Octopus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</p:txBody>
      </p:sp>
      <p:sp>
        <p:nvSpPr>
          <p:cNvPr id="44048" name="Line 13">
            <a:extLst>
              <a:ext uri="{FF2B5EF4-FFF2-40B4-BE49-F238E27FC236}">
                <a16:creationId xmlns:a16="http://schemas.microsoft.com/office/drawing/2014/main" id="{8C8F67A0-FD91-4D23-9A52-389625643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86200"/>
            <a:ext cx="1066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4">
            <a:extLst>
              <a:ext uri="{FF2B5EF4-FFF2-40B4-BE49-F238E27FC236}">
                <a16:creationId xmlns:a16="http://schemas.microsoft.com/office/drawing/2014/main" id="{43888263-B62E-4AC9-8638-9127AD473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3800"/>
            <a:ext cx="990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5">
            <a:extLst>
              <a:ext uri="{FF2B5EF4-FFF2-40B4-BE49-F238E27FC236}">
                <a16:creationId xmlns:a16="http://schemas.microsoft.com/office/drawing/2014/main" id="{4D75462B-C9FF-4937-BE49-4F490F898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667000"/>
            <a:ext cx="12192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6">
            <a:extLst>
              <a:ext uri="{FF2B5EF4-FFF2-40B4-BE49-F238E27FC236}">
                <a16:creationId xmlns:a16="http://schemas.microsoft.com/office/drawing/2014/main" id="{6A4AAB14-DD09-46D0-B0FC-25B25FC3F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95600"/>
            <a:ext cx="12192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7">
            <a:extLst>
              <a:ext uri="{FF2B5EF4-FFF2-40B4-BE49-F238E27FC236}">
                <a16:creationId xmlns:a16="http://schemas.microsoft.com/office/drawing/2014/main" id="{ACFC2073-58BC-45CA-82AD-D30DE5DA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5334000"/>
            <a:ext cx="266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3300"/>
                </a:solidFill>
              </a:rPr>
              <a:t>Class type array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頁尾版面配置區 4">
            <a:extLst>
              <a:ext uri="{FF2B5EF4-FFF2-40B4-BE49-F238E27FC236}">
                <a16:creationId xmlns:a16="http://schemas.microsoft.com/office/drawing/2014/main" id="{4706E63B-3AA9-4821-86B9-100822A2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82948" name="投影片編號版面配置區 5">
            <a:extLst>
              <a:ext uri="{FF2B5EF4-FFF2-40B4-BE49-F238E27FC236}">
                <a16:creationId xmlns:a16="http://schemas.microsoft.com/office/drawing/2014/main" id="{6956E2DF-09FA-4810-854B-C4DAFD5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AB9D2-2F54-4BDD-A0B3-8A649C9989F8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F3A69FC2-4CE6-4974-B514-D659AAC09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Table (2D Array) Illustrated</a:t>
            </a:r>
          </a:p>
        </p:txBody>
      </p:sp>
      <p:sp>
        <p:nvSpPr>
          <p:cNvPr id="82950" name="Oval 3">
            <a:extLst>
              <a:ext uri="{FF2B5EF4-FFF2-40B4-BE49-F238E27FC236}">
                <a16:creationId xmlns:a16="http://schemas.microsoft.com/office/drawing/2014/main" id="{22924023-95D2-40C4-A93B-B62263CB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1981200" cy="10668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mark[ ][ 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(reference)</a:t>
            </a:r>
          </a:p>
        </p:txBody>
      </p:sp>
      <p:sp>
        <p:nvSpPr>
          <p:cNvPr id="82951" name="Line 4">
            <a:extLst>
              <a:ext uri="{FF2B5EF4-FFF2-40B4-BE49-F238E27FC236}">
                <a16:creationId xmlns:a16="http://schemas.microsoft.com/office/drawing/2014/main" id="{B00EC5AF-5CFE-416C-824C-06CCFC5282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4384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2952" name="Oval 5">
            <a:extLst>
              <a:ext uri="{FF2B5EF4-FFF2-40B4-BE49-F238E27FC236}">
                <a16:creationId xmlns:a16="http://schemas.microsoft.com/office/drawing/2014/main" id="{CF1D8D78-E11F-46AA-8D8E-55165AA0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mark[</a:t>
            </a:r>
            <a:r>
              <a:rPr lang="en-US" altLang="zh-TW" sz="2000">
                <a:solidFill>
                  <a:srgbClr val="FF3300"/>
                </a:solidFill>
              </a:rPr>
              <a:t>2</a:t>
            </a:r>
            <a:r>
              <a:rPr lang="en-US" altLang="zh-TW" sz="2000"/>
              <a:t>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(reference)</a:t>
            </a:r>
          </a:p>
        </p:txBody>
      </p:sp>
      <p:sp>
        <p:nvSpPr>
          <p:cNvPr id="82953" name="Oval 6">
            <a:extLst>
              <a:ext uri="{FF2B5EF4-FFF2-40B4-BE49-F238E27FC236}">
                <a16:creationId xmlns:a16="http://schemas.microsoft.com/office/drawing/2014/main" id="{41F4D731-E372-48F8-8732-0C7A6779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mark[</a:t>
            </a:r>
            <a:r>
              <a:rPr lang="en-US" altLang="zh-TW" sz="2000">
                <a:solidFill>
                  <a:srgbClr val="FF3300"/>
                </a:solidFill>
              </a:rPr>
              <a:t>1</a:t>
            </a:r>
            <a:r>
              <a:rPr lang="en-US" altLang="zh-TW" sz="2000"/>
              <a:t>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(reference)</a:t>
            </a:r>
          </a:p>
        </p:txBody>
      </p:sp>
      <p:sp>
        <p:nvSpPr>
          <p:cNvPr id="82954" name="Oval 7">
            <a:extLst>
              <a:ext uri="{FF2B5EF4-FFF2-40B4-BE49-F238E27FC236}">
                <a16:creationId xmlns:a16="http://schemas.microsoft.com/office/drawing/2014/main" id="{ABA9907E-C6A7-4670-93F0-4BD0CB6A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1981200" cy="1066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mark[</a:t>
            </a:r>
            <a:r>
              <a:rPr lang="en-US" altLang="zh-TW" sz="2000">
                <a:solidFill>
                  <a:srgbClr val="FF3300"/>
                </a:solidFill>
              </a:rPr>
              <a:t>0</a:t>
            </a:r>
            <a:r>
              <a:rPr lang="en-US" altLang="zh-TW" sz="2000"/>
              <a:t>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(reference)</a:t>
            </a:r>
          </a:p>
        </p:txBody>
      </p:sp>
      <p:sp>
        <p:nvSpPr>
          <p:cNvPr id="82955" name="Line 8">
            <a:extLst>
              <a:ext uri="{FF2B5EF4-FFF2-40B4-BE49-F238E27FC236}">
                <a16:creationId xmlns:a16="http://schemas.microsoft.com/office/drawing/2014/main" id="{A30C5F46-8650-46C7-8A3E-14EDD2A9B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971800"/>
            <a:ext cx="5334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2956" name="Oval 9">
            <a:extLst>
              <a:ext uri="{FF2B5EF4-FFF2-40B4-BE49-F238E27FC236}">
                <a16:creationId xmlns:a16="http://schemas.microsoft.com/office/drawing/2014/main" id="{BB3086AD-3283-46B1-B527-24D6C8C7D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mark[2]</a:t>
            </a:r>
            <a:r>
              <a:rPr lang="en-US" altLang="zh-TW" sz="1600"/>
              <a:t>[3]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9.45</a:t>
            </a:r>
          </a:p>
        </p:txBody>
      </p:sp>
      <p:sp>
        <p:nvSpPr>
          <p:cNvPr id="82957" name="Oval 10">
            <a:extLst>
              <a:ext uri="{FF2B5EF4-FFF2-40B4-BE49-F238E27FC236}">
                <a16:creationId xmlns:a16="http://schemas.microsoft.com/office/drawing/2014/main" id="{C4113C85-7A88-4445-B7D6-E09E598B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mark[2]</a:t>
            </a:r>
            <a:r>
              <a:rPr lang="en-US" altLang="zh-TW" sz="1600"/>
              <a:t>[2]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2.49</a:t>
            </a:r>
          </a:p>
        </p:txBody>
      </p:sp>
      <p:sp>
        <p:nvSpPr>
          <p:cNvPr id="82958" name="Oval 11">
            <a:extLst>
              <a:ext uri="{FF2B5EF4-FFF2-40B4-BE49-F238E27FC236}">
                <a16:creationId xmlns:a16="http://schemas.microsoft.com/office/drawing/2014/main" id="{FFD33520-3570-4925-AB5A-0CBB0563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mark[2]</a:t>
            </a:r>
            <a:r>
              <a:rPr lang="en-US" altLang="zh-TW" sz="1600"/>
              <a:t>[1]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3.43</a:t>
            </a:r>
          </a:p>
        </p:txBody>
      </p:sp>
      <p:sp>
        <p:nvSpPr>
          <p:cNvPr id="82959" name="Oval 12">
            <a:extLst>
              <a:ext uri="{FF2B5EF4-FFF2-40B4-BE49-F238E27FC236}">
                <a16:creationId xmlns:a16="http://schemas.microsoft.com/office/drawing/2014/main" id="{76DA3D67-806C-46A3-8573-AE1A1DBC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864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mark[2]</a:t>
            </a:r>
            <a:r>
              <a:rPr lang="en-US" altLang="zh-TW" sz="1600"/>
              <a:t>[0]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1.75</a:t>
            </a:r>
          </a:p>
        </p:txBody>
      </p:sp>
      <p:sp>
        <p:nvSpPr>
          <p:cNvPr id="82960" name="Line 13">
            <a:extLst>
              <a:ext uri="{FF2B5EF4-FFF2-40B4-BE49-F238E27FC236}">
                <a16:creationId xmlns:a16="http://schemas.microsoft.com/office/drawing/2014/main" id="{642CB186-4454-4D88-A7C8-E7628491F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971800"/>
            <a:ext cx="76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2961" name="Oval 14">
            <a:extLst>
              <a:ext uri="{FF2B5EF4-FFF2-40B4-BE49-F238E27FC236}">
                <a16:creationId xmlns:a16="http://schemas.microsoft.com/office/drawing/2014/main" id="{75B78DE6-BB5C-48D7-8CC3-C2BD91BB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mark[1]</a:t>
            </a:r>
            <a:r>
              <a:rPr lang="en-US" altLang="zh-TW" sz="1600"/>
              <a:t>[3]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8.48</a:t>
            </a:r>
          </a:p>
        </p:txBody>
      </p:sp>
      <p:sp>
        <p:nvSpPr>
          <p:cNvPr id="82962" name="Oval 15">
            <a:extLst>
              <a:ext uri="{FF2B5EF4-FFF2-40B4-BE49-F238E27FC236}">
                <a16:creationId xmlns:a16="http://schemas.microsoft.com/office/drawing/2014/main" id="{7DDFF07C-5B47-4B98-A866-2DD7D6E3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mark[1]</a:t>
            </a:r>
            <a:r>
              <a:rPr lang="en-US" altLang="zh-TW" sz="1600"/>
              <a:t>[2]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3.40</a:t>
            </a:r>
          </a:p>
        </p:txBody>
      </p:sp>
      <p:sp>
        <p:nvSpPr>
          <p:cNvPr id="82963" name="Oval 16">
            <a:extLst>
              <a:ext uri="{FF2B5EF4-FFF2-40B4-BE49-F238E27FC236}">
                <a16:creationId xmlns:a16="http://schemas.microsoft.com/office/drawing/2014/main" id="{F65A84C7-9EE1-4984-86B0-74EDA1960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mark[1]</a:t>
            </a:r>
            <a:r>
              <a:rPr lang="en-US" altLang="zh-TW" sz="1600"/>
              <a:t>[1]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6.13</a:t>
            </a:r>
          </a:p>
        </p:txBody>
      </p:sp>
      <p:sp>
        <p:nvSpPr>
          <p:cNvPr id="82964" name="Oval 17">
            <a:extLst>
              <a:ext uri="{FF2B5EF4-FFF2-40B4-BE49-F238E27FC236}">
                <a16:creationId xmlns:a16="http://schemas.microsoft.com/office/drawing/2014/main" id="{D04D02FC-7299-41E4-8736-7C2866E6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mark[1]</a:t>
            </a:r>
            <a:r>
              <a:rPr lang="en-US" altLang="zh-TW" sz="1600"/>
              <a:t>[0]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1.15</a:t>
            </a:r>
          </a:p>
        </p:txBody>
      </p:sp>
      <p:sp>
        <p:nvSpPr>
          <p:cNvPr id="82965" name="Line 18">
            <a:extLst>
              <a:ext uri="{FF2B5EF4-FFF2-40B4-BE49-F238E27FC236}">
                <a16:creationId xmlns:a16="http://schemas.microsoft.com/office/drawing/2014/main" id="{3A025BEC-8B09-4410-9103-D1161B77D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228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2966" name="Oval 19">
            <a:extLst>
              <a:ext uri="{FF2B5EF4-FFF2-40B4-BE49-F238E27FC236}">
                <a16:creationId xmlns:a16="http://schemas.microsoft.com/office/drawing/2014/main" id="{2830A265-7904-4466-9DAA-31D9200B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mark[0]</a:t>
            </a:r>
            <a:r>
              <a:rPr lang="en-US" altLang="zh-TW" sz="1600"/>
              <a:t>[3]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9.11</a:t>
            </a:r>
          </a:p>
        </p:txBody>
      </p:sp>
      <p:sp>
        <p:nvSpPr>
          <p:cNvPr id="82967" name="Oval 20">
            <a:extLst>
              <a:ext uri="{FF2B5EF4-FFF2-40B4-BE49-F238E27FC236}">
                <a16:creationId xmlns:a16="http://schemas.microsoft.com/office/drawing/2014/main" id="{DA0B2FBC-2543-407E-8456-DEF000E9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148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mark[0]</a:t>
            </a:r>
            <a:r>
              <a:rPr lang="en-US" altLang="zh-TW" sz="1600"/>
              <a:t>[2]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1.42</a:t>
            </a:r>
          </a:p>
        </p:txBody>
      </p:sp>
      <p:sp>
        <p:nvSpPr>
          <p:cNvPr id="82968" name="Oval 21">
            <a:extLst>
              <a:ext uri="{FF2B5EF4-FFF2-40B4-BE49-F238E27FC236}">
                <a16:creationId xmlns:a16="http://schemas.microsoft.com/office/drawing/2014/main" id="{309DDCD4-C17F-4B4E-97D7-10C61FD8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06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mark[0]</a:t>
            </a:r>
            <a:r>
              <a:rPr lang="en-US" altLang="zh-TW" sz="1600"/>
              <a:t>[1]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5.43</a:t>
            </a:r>
          </a:p>
        </p:txBody>
      </p:sp>
      <p:sp>
        <p:nvSpPr>
          <p:cNvPr id="82969" name="Oval 22">
            <a:extLst>
              <a:ext uri="{FF2B5EF4-FFF2-40B4-BE49-F238E27FC236}">
                <a16:creationId xmlns:a16="http://schemas.microsoft.com/office/drawing/2014/main" id="{EBBAF638-D3D8-4A29-9402-45794E69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1524000" cy="762000"/>
          </a:xfrm>
          <a:prstGeom prst="ellipse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3300"/>
                </a:solidFill>
              </a:rPr>
              <a:t>mark[0]</a:t>
            </a:r>
            <a:r>
              <a:rPr lang="en-US" altLang="zh-TW" sz="1600"/>
              <a:t>[0]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(double) 0.35</a:t>
            </a:r>
          </a:p>
        </p:txBody>
      </p:sp>
      <p:sp>
        <p:nvSpPr>
          <p:cNvPr id="82970" name="AutoShape 23">
            <a:extLst>
              <a:ext uri="{FF2B5EF4-FFF2-40B4-BE49-F238E27FC236}">
                <a16:creationId xmlns:a16="http://schemas.microsoft.com/office/drawing/2014/main" id="{4FC9781C-B754-495D-B4D7-89F9B8EE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95800"/>
            <a:ext cx="2819400" cy="1447800"/>
          </a:xfrm>
          <a:prstGeom prst="wedgeRoundRectCallout">
            <a:avLst>
              <a:gd name="adj1" fmla="val 24495"/>
              <a:gd name="adj2" fmla="val -155264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Array of Array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of double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頁尾版面配置區 4">
            <a:extLst>
              <a:ext uri="{FF2B5EF4-FFF2-40B4-BE49-F238E27FC236}">
                <a16:creationId xmlns:a16="http://schemas.microsoft.com/office/drawing/2014/main" id="{A6688258-B163-4267-AC2D-3ACDF1B0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9220" name="投影片編號版面配置區 5">
            <a:extLst>
              <a:ext uri="{FF2B5EF4-FFF2-40B4-BE49-F238E27FC236}">
                <a16:creationId xmlns:a16="http://schemas.microsoft.com/office/drawing/2014/main" id="{1A49160D-2242-4560-9E3F-9C7BA5D9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1712D7FA-F4D0-445B-95B6-BD6A3E712DFD}" type="slidenum">
              <a:rPr lang="zh-TW" altLang="en-US" sz="1400">
                <a:solidFill>
                  <a:schemeClr val="tx2"/>
                </a:solidFill>
              </a:rPr>
              <a:pPr algn="r"/>
              <a:t>73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4901D44C-529F-4234-9C96-16CC74B5C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Sub-classing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592B7E23-FBE0-41F3-94AC-A6A4B7CC3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981200"/>
            <a:ext cx="5073650" cy="4114800"/>
          </a:xfrm>
        </p:spPr>
        <p:txBody>
          <a:bodyPr/>
          <a:lstStyle/>
          <a:p>
            <a:pPr eaLnBrk="1" hangingPunct="1"/>
            <a:r>
              <a:rPr lang="en-US" altLang="zh-TW"/>
              <a:t>Sometimes, we want to create a new class which </a:t>
            </a:r>
            <a:r>
              <a:rPr lang="en-US" altLang="zh-TW">
                <a:solidFill>
                  <a:srgbClr val="FF0000"/>
                </a:solidFill>
              </a:rPr>
              <a:t>supplements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an existing class</a:t>
            </a:r>
            <a:r>
              <a:rPr lang="en-US" altLang="zh-TW"/>
              <a:t> while </a:t>
            </a:r>
            <a:r>
              <a:rPr lang="en-US" altLang="zh-TW" i="1">
                <a:solidFill>
                  <a:schemeClr val="folHlink"/>
                </a:solidFill>
              </a:rPr>
              <a:t>keeping the original class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Add new fields</a:t>
            </a:r>
          </a:p>
          <a:p>
            <a:pPr lvl="1" eaLnBrk="1" hangingPunct="1"/>
            <a:r>
              <a:rPr lang="en-US" altLang="zh-TW"/>
              <a:t>Add new methods</a:t>
            </a:r>
          </a:p>
          <a:p>
            <a:pPr lvl="1" eaLnBrk="1" hangingPunct="1"/>
            <a:r>
              <a:rPr lang="en-US" altLang="zh-TW"/>
              <a:t>Modify original components</a:t>
            </a:r>
          </a:p>
        </p:txBody>
      </p:sp>
      <p:sp>
        <p:nvSpPr>
          <p:cNvPr id="9223" name="AutoShape 4">
            <a:extLst>
              <a:ext uri="{FF2B5EF4-FFF2-40B4-BE49-F238E27FC236}">
                <a16:creationId xmlns:a16="http://schemas.microsoft.com/office/drawing/2014/main" id="{79CA693D-3039-456D-BAEB-92CF51C8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57200"/>
            <a:ext cx="2138363" cy="1981200"/>
          </a:xfrm>
          <a:prstGeom prst="roundRect">
            <a:avLst>
              <a:gd name="adj" fmla="val 15773"/>
            </a:avLst>
          </a:prstGeom>
          <a:solidFill>
            <a:srgbClr val="FFFF00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bg2"/>
                </a:solidFill>
                <a:latin typeface="Humanst521 BT" pitchFamily="34" charset="0"/>
              </a:rPr>
              <a:t>minBalance</a:t>
            </a:r>
          </a:p>
          <a:p>
            <a:pPr>
              <a:spcBef>
                <a:spcPct val="50000"/>
              </a:spcBef>
            </a:pPr>
            <a:endParaRPr lang="en-US" altLang="zh-TW" sz="2000">
              <a:solidFill>
                <a:schemeClr val="bg2"/>
              </a:solidFill>
              <a:latin typeface="Humanst521 BT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bg2"/>
                </a:solidFill>
                <a:latin typeface="Humanst521 BT" pitchFamily="34" charset="0"/>
              </a:rPr>
              <a:t>balance</a:t>
            </a:r>
          </a:p>
        </p:txBody>
      </p:sp>
      <p:sp>
        <p:nvSpPr>
          <p:cNvPr id="9224" name="AutoShape 5">
            <a:extLst>
              <a:ext uri="{FF2B5EF4-FFF2-40B4-BE49-F238E27FC236}">
                <a16:creationId xmlns:a16="http://schemas.microsoft.com/office/drawing/2014/main" id="{BEF69C66-3026-4A59-836A-8760E989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0"/>
            <a:ext cx="2182813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latin typeface="Humanst521 BT" pitchFamily="34" charset="0"/>
              </a:rPr>
              <a:t>class Account</a:t>
            </a:r>
          </a:p>
        </p:txBody>
      </p:sp>
      <p:sp>
        <p:nvSpPr>
          <p:cNvPr id="9225" name="AutoShape 6">
            <a:extLst>
              <a:ext uri="{FF2B5EF4-FFF2-40B4-BE49-F238E27FC236}">
                <a16:creationId xmlns:a16="http://schemas.microsoft.com/office/drawing/2014/main" id="{50AA9770-0A74-4557-B1F5-EBAF1909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962025"/>
            <a:ext cx="1371600" cy="40957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US" altLang="zh-TW" sz="2000">
              <a:solidFill>
                <a:schemeClr val="bg2"/>
              </a:solidFill>
              <a:latin typeface="Humanst521 BT" pitchFamily="34" charset="0"/>
            </a:endParaRPr>
          </a:p>
        </p:txBody>
      </p:sp>
      <p:sp>
        <p:nvSpPr>
          <p:cNvPr id="9226" name="AutoShape 7">
            <a:extLst>
              <a:ext uri="{FF2B5EF4-FFF2-40B4-BE49-F238E27FC236}">
                <a16:creationId xmlns:a16="http://schemas.microsoft.com/office/drawing/2014/main" id="{8D968879-AF46-405F-9CC6-801C70E3AD4E}"/>
              </a:ext>
            </a:extLst>
          </p:cNvPr>
          <p:cNvSpPr>
            <a:spLocks noChangeArrowheads="1"/>
          </p:cNvSpPr>
          <p:nvPr/>
        </p:nvSpPr>
        <p:spPr bwMode="auto">
          <a:xfrm rot="5414070" flipH="1">
            <a:off x="7274719" y="2705894"/>
            <a:ext cx="609600" cy="227012"/>
          </a:xfrm>
          <a:prstGeom prst="rightArrow">
            <a:avLst>
              <a:gd name="adj1" fmla="val 45241"/>
              <a:gd name="adj2" fmla="val 103012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AutoShape 8">
            <a:extLst>
              <a:ext uri="{FF2B5EF4-FFF2-40B4-BE49-F238E27FC236}">
                <a16:creationId xmlns:a16="http://schemas.microsoft.com/office/drawing/2014/main" id="{802E8192-1037-4EC3-BBE0-4CA95423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3505200"/>
            <a:ext cx="2609850" cy="2819400"/>
          </a:xfrm>
          <a:prstGeom prst="roundRect">
            <a:avLst>
              <a:gd name="adj" fmla="val 12167"/>
            </a:avLst>
          </a:prstGeom>
          <a:solidFill>
            <a:srgbClr val="FFFF00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bg2"/>
                </a:solidFill>
                <a:latin typeface="Humanst521 BT" pitchFamily="34" charset="0"/>
              </a:rPr>
              <a:t>minBalance</a:t>
            </a:r>
          </a:p>
          <a:p>
            <a:pPr>
              <a:spcBef>
                <a:spcPct val="50000"/>
              </a:spcBef>
            </a:pPr>
            <a:endParaRPr lang="en-US" altLang="zh-TW" sz="2000">
              <a:solidFill>
                <a:schemeClr val="bg2"/>
              </a:solidFill>
              <a:latin typeface="Humanst521 BT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bg2"/>
                </a:solidFill>
                <a:latin typeface="Humanst521 BT" pitchFamily="34" charset="0"/>
              </a:rPr>
              <a:t>balance</a:t>
            </a:r>
          </a:p>
          <a:p>
            <a:pPr>
              <a:spcBef>
                <a:spcPct val="50000"/>
              </a:spcBef>
            </a:pPr>
            <a:endParaRPr lang="en-US" altLang="zh-TW" sz="2000">
              <a:solidFill>
                <a:schemeClr val="bg2"/>
              </a:solidFill>
              <a:latin typeface="Humanst521 BT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FF0000"/>
                </a:solidFill>
                <a:latin typeface="Humanst521 BT" pitchFamily="34" charset="0"/>
              </a:rPr>
              <a:t>noChequesI</a:t>
            </a:r>
            <a:r>
              <a:rPr lang="en-US" altLang="zh-TW" sz="2000" b="1">
                <a:solidFill>
                  <a:srgbClr val="FF0000"/>
                </a:solidFill>
                <a:latin typeface="Humanst521 BT" pitchFamily="34" charset="0"/>
              </a:rPr>
              <a:t>ssued</a:t>
            </a:r>
          </a:p>
        </p:txBody>
      </p:sp>
      <p:sp>
        <p:nvSpPr>
          <p:cNvPr id="9228" name="AutoShape 9">
            <a:extLst>
              <a:ext uri="{FF2B5EF4-FFF2-40B4-BE49-F238E27FC236}">
                <a16:creationId xmlns:a16="http://schemas.microsoft.com/office/drawing/2014/main" id="{BD3D3A89-7BBE-4DC2-9EF1-D1B3BB23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063875"/>
            <a:ext cx="3092450" cy="473075"/>
          </a:xfrm>
          <a:prstGeom prst="roundRect">
            <a:avLst>
              <a:gd name="adj" fmla="val 34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latin typeface="Humanst521 BT" pitchFamily="34" charset="0"/>
              </a:rPr>
              <a:t>class CurrentAccount</a:t>
            </a:r>
          </a:p>
        </p:txBody>
      </p:sp>
      <p:sp>
        <p:nvSpPr>
          <p:cNvPr id="9229" name="AutoShape 10">
            <a:extLst>
              <a:ext uri="{FF2B5EF4-FFF2-40B4-BE49-F238E27FC236}">
                <a16:creationId xmlns:a16="http://schemas.microsoft.com/office/drawing/2014/main" id="{ED07C50C-9EEE-4331-B485-5F5B21BA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3978275"/>
            <a:ext cx="1371600" cy="40957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US" altLang="zh-TW" sz="2000">
              <a:solidFill>
                <a:schemeClr val="bg2"/>
              </a:solidFill>
              <a:latin typeface="Humanst521 BT" pitchFamily="34" charset="0"/>
            </a:endParaRPr>
          </a:p>
        </p:txBody>
      </p:sp>
      <p:sp>
        <p:nvSpPr>
          <p:cNvPr id="9230" name="AutoShape 11">
            <a:extLst>
              <a:ext uri="{FF2B5EF4-FFF2-40B4-BE49-F238E27FC236}">
                <a16:creationId xmlns:a16="http://schemas.microsoft.com/office/drawing/2014/main" id="{C8A663A9-E2F2-47A1-B2CE-D1872053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4892675"/>
            <a:ext cx="1371600" cy="40957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 sz="2000">
              <a:solidFill>
                <a:schemeClr val="bg2"/>
              </a:solidFill>
              <a:latin typeface="Humanst521 BT" pitchFamily="34" charset="0"/>
            </a:endParaRPr>
          </a:p>
        </p:txBody>
      </p:sp>
      <p:sp>
        <p:nvSpPr>
          <p:cNvPr id="9231" name="AutoShape 12">
            <a:extLst>
              <a:ext uri="{FF2B5EF4-FFF2-40B4-BE49-F238E27FC236}">
                <a16:creationId xmlns:a16="http://schemas.microsoft.com/office/drawing/2014/main" id="{98C91FDA-0DC5-42C0-BB02-AD625AE5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1371600" cy="40957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 sz="2000">
              <a:solidFill>
                <a:schemeClr val="bg2"/>
              </a:solidFill>
              <a:latin typeface="Humanst521 BT" pitchFamily="34" charset="0"/>
            </a:endParaRPr>
          </a:p>
        </p:txBody>
      </p:sp>
      <p:sp>
        <p:nvSpPr>
          <p:cNvPr id="9232" name="AutoShape 13">
            <a:extLst>
              <a:ext uri="{FF2B5EF4-FFF2-40B4-BE49-F238E27FC236}">
                <a16:creationId xmlns:a16="http://schemas.microsoft.com/office/drawing/2014/main" id="{4036F18B-8723-4478-9651-35B35176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5854700"/>
            <a:ext cx="1371600" cy="40957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 sz="2000">
              <a:solidFill>
                <a:schemeClr val="bg2"/>
              </a:solidFill>
              <a:latin typeface="Humanst521 BT" pitchFamily="34" charset="0"/>
            </a:endParaRPr>
          </a:p>
        </p:txBody>
      </p:sp>
      <p:sp>
        <p:nvSpPr>
          <p:cNvPr id="9233" name="Text Box 14">
            <a:extLst>
              <a:ext uri="{FF2B5EF4-FFF2-40B4-BE49-F238E27FC236}">
                <a16:creationId xmlns:a16="http://schemas.microsoft.com/office/drawing/2014/main" id="{F7FB58F7-1536-498D-A54E-B12A9067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26289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Extends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頁尾版面配置區 4">
            <a:extLst>
              <a:ext uri="{FF2B5EF4-FFF2-40B4-BE49-F238E27FC236}">
                <a16:creationId xmlns:a16="http://schemas.microsoft.com/office/drawing/2014/main" id="{97AE85BD-8636-4CF8-B222-3505CC61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1268" name="投影片編號版面配置區 5">
            <a:extLst>
              <a:ext uri="{FF2B5EF4-FFF2-40B4-BE49-F238E27FC236}">
                <a16:creationId xmlns:a16="http://schemas.microsoft.com/office/drawing/2014/main" id="{76C0C9BB-E16C-48FD-B16D-1878F770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1E875FB8-5CE0-4184-874D-4328FEACFBC7}" type="slidenum">
              <a:rPr lang="zh-TW" altLang="en-US" sz="1400">
                <a:solidFill>
                  <a:schemeClr val="tx2"/>
                </a:solidFill>
              </a:rPr>
              <a:pPr algn="r"/>
              <a:t>74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DA6DD762-41B8-48EA-8534-435033EAA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Do it in Java?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62213DB-1CF2-4135-A2DE-5AA00FE53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We do it using the </a:t>
            </a:r>
            <a:r>
              <a:rPr lang="en-US" altLang="zh-TW" i="1"/>
              <a:t>extends</a:t>
            </a:r>
            <a:r>
              <a:rPr lang="en-US" altLang="zh-TW"/>
              <a:t> mechanism.</a:t>
            </a:r>
          </a:p>
        </p:txBody>
      </p:sp>
      <p:sp>
        <p:nvSpPr>
          <p:cNvPr id="11271" name="Text Box 4">
            <a:extLst>
              <a:ext uri="{FF2B5EF4-FFF2-40B4-BE49-F238E27FC236}">
                <a16:creationId xmlns:a16="http://schemas.microsoft.com/office/drawing/2014/main" id="{4D28AE61-45C7-4CD8-80C3-C9703484B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667000"/>
            <a:ext cx="29956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class Original {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</a:t>
            </a:r>
            <a:r>
              <a:rPr lang="en-US" altLang="zh-TW" sz="1600" b="1" u="sng">
                <a:latin typeface="Courier New" panose="02070309020205020404" pitchFamily="49" charset="0"/>
              </a:rPr>
              <a:t>class</a:t>
            </a:r>
            <a:r>
              <a:rPr lang="en-US" altLang="zh-TW" sz="1600" b="1">
                <a:latin typeface="Courier New" panose="02070309020205020404" pitchFamily="49" charset="0"/>
              </a:rPr>
              <a:t>    field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instance field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</a:t>
            </a:r>
            <a:r>
              <a:rPr lang="en-US" altLang="zh-TW" sz="1600" b="1" i="1">
                <a:latin typeface="Courier New" panose="02070309020205020404" pitchFamily="49" charset="0"/>
              </a:rPr>
              <a:t>constructor</a:t>
            </a:r>
            <a:r>
              <a:rPr lang="en-US" altLang="zh-TW" sz="1600" b="1">
                <a:latin typeface="Courier New" panose="02070309020205020404" pitchFamily="49" charset="0"/>
              </a:rPr>
              <a:t>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</a:t>
            </a:r>
            <a:r>
              <a:rPr lang="en-US" altLang="zh-TW" sz="1600" b="1" u="sng">
                <a:latin typeface="Courier New" panose="02070309020205020404" pitchFamily="49" charset="0"/>
              </a:rPr>
              <a:t>class</a:t>
            </a:r>
            <a:r>
              <a:rPr lang="en-US" altLang="zh-TW" sz="1600" b="1">
                <a:latin typeface="Courier New" panose="02070309020205020404" pitchFamily="49" charset="0"/>
              </a:rPr>
              <a:t>   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instance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72" name="Text Box 5">
            <a:extLst>
              <a:ext uri="{FF2B5EF4-FFF2-40B4-BE49-F238E27FC236}">
                <a16:creationId xmlns:a16="http://schemas.microsoft.com/office/drawing/2014/main" id="{90D4A98D-B9DD-46FE-AABB-C8270F7A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667000"/>
            <a:ext cx="4462462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class </a:t>
            </a:r>
            <a:r>
              <a:rPr lang="en-US" altLang="zh-TW" sz="1600" b="1">
                <a:solidFill>
                  <a:schemeClr val="folHlink"/>
                </a:solidFill>
                <a:latin typeface="Courier New" panose="02070309020205020404" pitchFamily="49" charset="0"/>
              </a:rPr>
              <a:t>Subclass</a:t>
            </a:r>
            <a:r>
              <a:rPr lang="en-US" altLang="zh-TW" sz="1600" b="1"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b="1">
                <a:latin typeface="Courier New" panose="02070309020205020404" pitchFamily="49" charset="0"/>
              </a:rPr>
              <a:t> Original {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/*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 *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sz="1600" b="1">
                <a:latin typeface="Courier New" panose="02070309020205020404" pitchFamily="49" charset="0"/>
              </a:rPr>
              <a:t> the </a:t>
            </a:r>
            <a:r>
              <a:rPr lang="en-US" altLang="zh-TW" sz="1600" b="1" i="1">
                <a:latin typeface="Courier New" panose="02070309020205020404" pitchFamily="49" charset="0"/>
              </a:rPr>
              <a:t>non-private</a:t>
            </a:r>
            <a:r>
              <a:rPr lang="en-US" altLang="zh-TW" sz="1600" b="1">
                <a:latin typeface="Courier New" panose="02070309020205020404" pitchFamily="49" charset="0"/>
              </a:rPr>
              <a:t> original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 * fields and methods are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 *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inherited</a:t>
            </a:r>
            <a:r>
              <a:rPr lang="en-US" altLang="zh-TW" sz="1600" b="1">
                <a:latin typeface="Courier New" panose="02070309020205020404" pitchFamily="49" charset="0"/>
              </a:rPr>
              <a:t> in this new </a:t>
            </a:r>
            <a:r>
              <a:rPr lang="en-US" altLang="zh-TW" sz="1600" b="1">
                <a:solidFill>
                  <a:schemeClr val="folHlink"/>
                </a:solidFill>
                <a:latin typeface="Courier New" panose="02070309020205020404" pitchFamily="49" charset="0"/>
              </a:rPr>
              <a:t>Subclass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 *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UNLESS</a:t>
            </a:r>
            <a:r>
              <a:rPr lang="en-US" altLang="zh-TW" sz="1600" b="1">
                <a:latin typeface="Courier New" panose="02070309020205020404" pitchFamily="49" charset="0"/>
              </a:rPr>
              <a:t> we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zh-TW" sz="1600" b="1">
                <a:latin typeface="Courier New" panose="02070309020205020404" pitchFamily="49" charset="0"/>
              </a:rPr>
              <a:t> them.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endParaRPr lang="en-US" altLang="zh-TW" sz="1600" b="1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We may optionally: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add </a:t>
            </a:r>
            <a:r>
              <a:rPr lang="en-US" altLang="zh-TW" sz="1600" b="1" u="sng">
                <a:latin typeface="Courier New" panose="02070309020205020404" pitchFamily="49" charset="0"/>
              </a:rPr>
              <a:t>class</a:t>
            </a:r>
            <a:r>
              <a:rPr lang="en-US" altLang="zh-TW" sz="1600" b="1">
                <a:latin typeface="Courier New" panose="02070309020205020404" pitchFamily="49" charset="0"/>
              </a:rPr>
              <a:t>    field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add instance field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add </a:t>
            </a:r>
            <a:r>
              <a:rPr lang="en-US" altLang="zh-TW" sz="1600" b="1" i="1">
                <a:latin typeface="Courier New" panose="02070309020205020404" pitchFamily="49" charset="0"/>
              </a:rPr>
              <a:t>constructor</a:t>
            </a:r>
            <a:r>
              <a:rPr lang="en-US" altLang="zh-TW" sz="1600" b="1">
                <a:latin typeface="Courier New" panose="02070309020205020404" pitchFamily="49" charset="0"/>
              </a:rPr>
              <a:t>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add </a:t>
            </a:r>
            <a:r>
              <a:rPr lang="en-US" altLang="zh-TW" sz="1600" b="1" u="sng">
                <a:latin typeface="Courier New" panose="02070309020205020404" pitchFamily="49" charset="0"/>
              </a:rPr>
              <a:t>class</a:t>
            </a:r>
            <a:r>
              <a:rPr lang="en-US" altLang="zh-TW" sz="1600" b="1">
                <a:latin typeface="Courier New" panose="02070309020205020404" pitchFamily="49" charset="0"/>
              </a:rPr>
              <a:t>   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  // add instance method</a:t>
            </a:r>
          </a:p>
          <a:p>
            <a:pPr algn="l" eaLnBrk="1" hangingPunct="1"/>
            <a:r>
              <a:rPr lang="en-US" altLang="zh-TW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73" name="AutoShape 6">
            <a:extLst>
              <a:ext uri="{FF2B5EF4-FFF2-40B4-BE49-F238E27FC236}">
                <a16:creationId xmlns:a16="http://schemas.microsoft.com/office/drawing/2014/main" id="{3AA02E11-5182-4E82-AD1B-AEF117C21F3A}"/>
              </a:ext>
            </a:extLst>
          </p:cNvPr>
          <p:cNvSpPr>
            <a:spLocks noChangeArrowheads="1"/>
          </p:cNvSpPr>
          <p:nvPr/>
        </p:nvSpPr>
        <p:spPr bwMode="auto">
          <a:xfrm rot="14070" flipH="1">
            <a:off x="4038600" y="2743200"/>
            <a:ext cx="609600" cy="227013"/>
          </a:xfrm>
          <a:prstGeom prst="rightArrow">
            <a:avLst>
              <a:gd name="adj1" fmla="val 45241"/>
              <a:gd name="adj2" fmla="val 103011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頁尾版面配置區 5">
            <a:extLst>
              <a:ext uri="{FF2B5EF4-FFF2-40B4-BE49-F238E27FC236}">
                <a16:creationId xmlns:a16="http://schemas.microsoft.com/office/drawing/2014/main" id="{E242BE37-1372-4E39-BFFC-FC5B0FD2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3316" name="投影片編號版面配置區 6">
            <a:extLst>
              <a:ext uri="{FF2B5EF4-FFF2-40B4-BE49-F238E27FC236}">
                <a16:creationId xmlns:a16="http://schemas.microsoft.com/office/drawing/2014/main" id="{D32CD011-99F1-4763-A618-5A140184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0CD7E04E-F5F5-4131-A4AC-1AE43360FEA4}" type="slidenum">
              <a:rPr lang="zh-TW" altLang="en-US" sz="1400">
                <a:solidFill>
                  <a:schemeClr val="tx2"/>
                </a:solidFill>
              </a:rPr>
              <a:pPr algn="r"/>
              <a:t>75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306B0CC4-7B0A-43C0-9F29-10F74E3A2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Inheritance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397781F0-D451-4DC8-99C1-81933E4435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79550" y="1981200"/>
            <a:ext cx="37385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b="1" i="1"/>
              <a:t>Subclasses</a:t>
            </a:r>
            <a:r>
              <a:rPr lang="en-GB" altLang="en-US" sz="2400"/>
              <a:t> can be defined conveniently using inheritance.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Several subclasses can inherit from the same </a:t>
            </a:r>
            <a:r>
              <a:rPr lang="en-GB" altLang="en-US" sz="2400" b="1" i="1"/>
              <a:t>superclass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 subclass can </a:t>
            </a:r>
            <a:r>
              <a:rPr lang="en-GB" altLang="en-US" sz="2400" b="1" i="1">
                <a:solidFill>
                  <a:srgbClr val="FF3300"/>
                </a:solidFill>
              </a:rPr>
              <a:t>override</a:t>
            </a:r>
            <a:r>
              <a:rPr lang="en-GB" altLang="en-US" sz="2400"/>
              <a:t> inherited components (fields and methods).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 subclass can </a:t>
            </a:r>
            <a:r>
              <a:rPr lang="en-GB" altLang="en-US" sz="2400" b="1" i="1">
                <a:solidFill>
                  <a:srgbClr val="FF3300"/>
                </a:solidFill>
              </a:rPr>
              <a:t>add</a:t>
            </a:r>
            <a:r>
              <a:rPr lang="en-GB" altLang="en-US" sz="2400"/>
              <a:t> new components as well.</a:t>
            </a:r>
          </a:p>
        </p:txBody>
      </p:sp>
      <p:grpSp>
        <p:nvGrpSpPr>
          <p:cNvPr id="13319" name="Group 4">
            <a:extLst>
              <a:ext uri="{FF2B5EF4-FFF2-40B4-BE49-F238E27FC236}">
                <a16:creationId xmlns:a16="http://schemas.microsoft.com/office/drawing/2014/main" id="{0AFA4E9F-1B6B-4B46-A399-3C08FA277283}"/>
              </a:ext>
            </a:extLst>
          </p:cNvPr>
          <p:cNvGrpSpPr>
            <a:grpSpLocks/>
          </p:cNvGrpSpPr>
          <p:nvPr/>
        </p:nvGrpSpPr>
        <p:grpSpPr bwMode="auto">
          <a:xfrm>
            <a:off x="5899150" y="228600"/>
            <a:ext cx="2035175" cy="1981200"/>
            <a:chOff x="3768" y="144"/>
            <a:chExt cx="1128" cy="1248"/>
          </a:xfrm>
        </p:grpSpPr>
        <p:sp>
          <p:nvSpPr>
            <p:cNvPr id="13333" name="AutoShape 5">
              <a:extLst>
                <a:ext uri="{FF2B5EF4-FFF2-40B4-BE49-F238E27FC236}">
                  <a16:creationId xmlns:a16="http://schemas.microsoft.com/office/drawing/2014/main" id="{573B6A3A-F46B-4473-95F3-D31504EF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432"/>
              <a:ext cx="1008" cy="960"/>
            </a:xfrm>
            <a:prstGeom prst="roundRect">
              <a:avLst>
                <a:gd name="adj" fmla="val 13440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2"/>
                  </a:solidFill>
                  <a:latin typeface="Humanst521 BT" pitchFamily="34" charset="0"/>
                </a:rPr>
                <a:t>minBalance</a:t>
              </a:r>
            </a:p>
          </p:txBody>
        </p:sp>
        <p:sp>
          <p:nvSpPr>
            <p:cNvPr id="13334" name="AutoShape 6">
              <a:extLst>
                <a:ext uri="{FF2B5EF4-FFF2-40B4-BE49-F238E27FC236}">
                  <a16:creationId xmlns:a16="http://schemas.microsoft.com/office/drawing/2014/main" id="{87352502-4255-490C-9B31-DC87FAB8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4"/>
              <a:ext cx="1128" cy="298"/>
            </a:xfrm>
            <a:prstGeom prst="roundRect">
              <a:avLst>
                <a:gd name="adj" fmla="val 3410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>
                  <a:latin typeface="Humanst521 BT" pitchFamily="34" charset="0"/>
                </a:rPr>
                <a:t>class Account</a:t>
              </a:r>
            </a:p>
          </p:txBody>
        </p:sp>
        <p:sp>
          <p:nvSpPr>
            <p:cNvPr id="13335" name="AutoShape 7">
              <a:extLst>
                <a:ext uri="{FF2B5EF4-FFF2-40B4-BE49-F238E27FC236}">
                  <a16:creationId xmlns:a16="http://schemas.microsoft.com/office/drawing/2014/main" id="{466AA494-09A8-4EDA-8C71-9912AA95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720"/>
              <a:ext cx="864" cy="25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3810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2"/>
                  </a:solidFill>
                  <a:latin typeface="Humanst521 BT" pitchFamily="34" charset="0"/>
                </a:rPr>
                <a:t>$100.00</a:t>
              </a:r>
            </a:p>
          </p:txBody>
        </p:sp>
      </p:grpSp>
      <p:grpSp>
        <p:nvGrpSpPr>
          <p:cNvPr id="13320" name="Group 22">
            <a:extLst>
              <a:ext uri="{FF2B5EF4-FFF2-40B4-BE49-F238E27FC236}">
                <a16:creationId xmlns:a16="http://schemas.microsoft.com/office/drawing/2014/main" id="{070D8A6B-54CE-434E-ABAA-1C2E246A8AC1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2682875"/>
            <a:ext cx="2409825" cy="1736725"/>
            <a:chOff x="2803" y="1690"/>
            <a:chExt cx="1518" cy="1094"/>
          </a:xfrm>
        </p:grpSpPr>
        <p:sp>
          <p:nvSpPr>
            <p:cNvPr id="13330" name="AutoShape 9">
              <a:extLst>
                <a:ext uri="{FF2B5EF4-FFF2-40B4-BE49-F238E27FC236}">
                  <a16:creationId xmlns:a16="http://schemas.microsoft.com/office/drawing/2014/main" id="{10F60535-9706-4E42-9C31-D24FAF2AE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968"/>
              <a:ext cx="1091" cy="816"/>
            </a:xfrm>
            <a:prstGeom prst="roundRect">
              <a:avLst>
                <a:gd name="adj" fmla="val 20097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2"/>
                  </a:solidFill>
                  <a:latin typeface="Humanst521 BT" pitchFamily="34" charset="0"/>
                </a:rPr>
                <a:t>minBalance</a:t>
              </a:r>
            </a:p>
          </p:txBody>
        </p:sp>
        <p:sp>
          <p:nvSpPr>
            <p:cNvPr id="13331" name="AutoShape 10">
              <a:extLst>
                <a:ext uri="{FF2B5EF4-FFF2-40B4-BE49-F238E27FC236}">
                  <a16:creationId xmlns:a16="http://schemas.microsoft.com/office/drawing/2014/main" id="{EE5EA906-21F1-49D0-B14B-0D1A8C14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1690"/>
              <a:ext cx="1518" cy="298"/>
            </a:xfrm>
            <a:prstGeom prst="roundRect">
              <a:avLst>
                <a:gd name="adj" fmla="val 3410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>
                  <a:latin typeface="Humanst521 BT" pitchFamily="34" charset="0"/>
                </a:rPr>
                <a:t>class SavingAcct</a:t>
              </a:r>
            </a:p>
          </p:txBody>
        </p:sp>
        <p:sp>
          <p:nvSpPr>
            <p:cNvPr id="13332" name="AutoShape 11">
              <a:extLst>
                <a:ext uri="{FF2B5EF4-FFF2-40B4-BE49-F238E27FC236}">
                  <a16:creationId xmlns:a16="http://schemas.microsoft.com/office/drawing/2014/main" id="{0D9559C8-2823-4DE7-B15E-B7A2C7B4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256"/>
              <a:ext cx="947" cy="25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3810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  <a:latin typeface="Humanst521 BT" pitchFamily="34" charset="0"/>
                </a:rPr>
                <a:t>$250.00</a:t>
              </a:r>
            </a:p>
          </p:txBody>
        </p:sp>
      </p:grpSp>
      <p:sp>
        <p:nvSpPr>
          <p:cNvPr id="13321" name="AutoShape 12">
            <a:extLst>
              <a:ext uri="{FF2B5EF4-FFF2-40B4-BE49-F238E27FC236}">
                <a16:creationId xmlns:a16="http://schemas.microsoft.com/office/drawing/2014/main" id="{91F794CD-A015-4F7A-B51D-4B1B561C4996}"/>
              </a:ext>
            </a:extLst>
          </p:cNvPr>
          <p:cNvSpPr>
            <a:spLocks noChangeArrowheads="1"/>
          </p:cNvSpPr>
          <p:nvPr/>
        </p:nvSpPr>
        <p:spPr bwMode="auto">
          <a:xfrm rot="-2953521">
            <a:off x="5303044" y="2294731"/>
            <a:ext cx="860425" cy="188913"/>
          </a:xfrm>
          <a:prstGeom prst="rightArrow">
            <a:avLst>
              <a:gd name="adj1" fmla="val 45241"/>
              <a:gd name="adj2" fmla="val 174720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AutoShape 13">
            <a:extLst>
              <a:ext uri="{FF2B5EF4-FFF2-40B4-BE49-F238E27FC236}">
                <a16:creationId xmlns:a16="http://schemas.microsoft.com/office/drawing/2014/main" id="{8D452861-E9BE-4AD4-843A-47444CEA5676}"/>
              </a:ext>
            </a:extLst>
          </p:cNvPr>
          <p:cNvSpPr>
            <a:spLocks noChangeArrowheads="1"/>
          </p:cNvSpPr>
          <p:nvPr/>
        </p:nvSpPr>
        <p:spPr bwMode="auto">
          <a:xfrm rot="2953521" flipH="1">
            <a:off x="7628731" y="2316957"/>
            <a:ext cx="860425" cy="188912"/>
          </a:xfrm>
          <a:prstGeom prst="rightArrow">
            <a:avLst>
              <a:gd name="adj1" fmla="val 45241"/>
              <a:gd name="adj2" fmla="val 174721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AutoShape 14">
            <a:extLst>
              <a:ext uri="{FF2B5EF4-FFF2-40B4-BE49-F238E27FC236}">
                <a16:creationId xmlns:a16="http://schemas.microsoft.com/office/drawing/2014/main" id="{37E9CDC4-5362-4B86-8F99-8E40895343B3}"/>
              </a:ext>
            </a:extLst>
          </p:cNvPr>
          <p:cNvSpPr>
            <a:spLocks/>
          </p:cNvSpPr>
          <p:nvPr/>
        </p:nvSpPr>
        <p:spPr bwMode="auto">
          <a:xfrm>
            <a:off x="5022850" y="5040313"/>
            <a:ext cx="1828800" cy="1200150"/>
          </a:xfrm>
          <a:prstGeom prst="borderCallout3">
            <a:avLst>
              <a:gd name="adj1" fmla="val 7301"/>
              <a:gd name="adj2" fmla="val -4167"/>
              <a:gd name="adj3" fmla="val 7301"/>
              <a:gd name="adj4" fmla="val -9463"/>
              <a:gd name="adj5" fmla="val -49088"/>
              <a:gd name="adj6" fmla="val -9463"/>
              <a:gd name="adj7" fmla="val -100708"/>
              <a:gd name="adj8" fmla="val 13023"/>
            </a:avLst>
          </a:prstGeom>
          <a:solidFill>
            <a:srgbClr val="00FFFF"/>
          </a:solidFill>
          <a:ln w="12700">
            <a:solidFill>
              <a:srgbClr val="00CCFF"/>
            </a:solidFill>
            <a:miter lim="800000"/>
            <a:headEnd/>
            <a:tailEnd type="triangle" w="lg" len="lg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chemeClr val="bg2"/>
                </a:solidFill>
              </a:rPr>
              <a:t>class field default value overridden</a:t>
            </a:r>
            <a:endParaRPr lang="en-US" altLang="zh-TW">
              <a:solidFill>
                <a:schemeClr val="hlink"/>
              </a:solidFill>
              <a:latin typeface="Humanst521 BT" pitchFamily="34" charset="0"/>
            </a:endParaRPr>
          </a:p>
        </p:txBody>
      </p:sp>
      <p:grpSp>
        <p:nvGrpSpPr>
          <p:cNvPr id="13324" name="Group 21">
            <a:extLst>
              <a:ext uri="{FF2B5EF4-FFF2-40B4-BE49-F238E27FC236}">
                <a16:creationId xmlns:a16="http://schemas.microsoft.com/office/drawing/2014/main" id="{BA6C496E-C89A-4C6F-B1C9-83E02B816E47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2667000"/>
            <a:ext cx="2451100" cy="2438400"/>
            <a:chOff x="4216" y="1680"/>
            <a:chExt cx="1544" cy="1536"/>
          </a:xfrm>
        </p:grpSpPr>
        <p:sp>
          <p:nvSpPr>
            <p:cNvPr id="13326" name="AutoShape 16">
              <a:extLst>
                <a:ext uri="{FF2B5EF4-FFF2-40B4-BE49-F238E27FC236}">
                  <a16:creationId xmlns:a16="http://schemas.microsoft.com/office/drawing/2014/main" id="{84AF76EE-4E7A-421D-A053-1C7DF033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968"/>
              <a:ext cx="1501" cy="1248"/>
            </a:xfrm>
            <a:prstGeom prst="roundRect">
              <a:avLst>
                <a:gd name="adj" fmla="val 15065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2"/>
                  </a:solidFill>
                  <a:latin typeface="Humanst521 BT" pitchFamily="34" charset="0"/>
                </a:rPr>
                <a:t>minBalance</a:t>
              </a:r>
            </a:p>
            <a:p>
              <a:pPr>
                <a:spcBef>
                  <a:spcPct val="50000"/>
                </a:spcBef>
              </a:pPr>
              <a:endParaRPr lang="en-US" altLang="zh-TW" sz="2000">
                <a:solidFill>
                  <a:schemeClr val="bg2"/>
                </a:solidFill>
                <a:latin typeface="Humanst521 BT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GB" altLang="en-US" sz="1800" b="1">
                  <a:solidFill>
                    <a:srgbClr val="FF0000"/>
                  </a:solidFill>
                  <a:latin typeface="Humanst521 BT" pitchFamily="34" charset="0"/>
                </a:rPr>
                <a:t>noChequesI</a:t>
              </a:r>
              <a:r>
                <a:rPr lang="en-US" altLang="zh-TW" sz="1800" b="1">
                  <a:solidFill>
                    <a:srgbClr val="FF0000"/>
                  </a:solidFill>
                  <a:latin typeface="Humanst521 BT" pitchFamily="34" charset="0"/>
                </a:rPr>
                <a:t>ssued</a:t>
              </a:r>
            </a:p>
          </p:txBody>
        </p:sp>
        <p:sp>
          <p:nvSpPr>
            <p:cNvPr id="13327" name="AutoShape 17">
              <a:extLst>
                <a:ext uri="{FF2B5EF4-FFF2-40B4-BE49-F238E27FC236}">
                  <a16:creationId xmlns:a16="http://schemas.microsoft.com/office/drawing/2014/main" id="{9C38F1C2-4ECB-4256-87C2-5EA1FD70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0"/>
              <a:ext cx="1544" cy="298"/>
            </a:xfrm>
            <a:prstGeom prst="roundRect">
              <a:avLst>
                <a:gd name="adj" fmla="val 3410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>
                  <a:latin typeface="Humanst521 BT" pitchFamily="34" charset="0"/>
                </a:rPr>
                <a:t>class CurrentAcct</a:t>
              </a:r>
            </a:p>
          </p:txBody>
        </p:sp>
        <p:sp>
          <p:nvSpPr>
            <p:cNvPr id="13328" name="AutoShape 18">
              <a:extLst>
                <a:ext uri="{FF2B5EF4-FFF2-40B4-BE49-F238E27FC236}">
                  <a16:creationId xmlns:a16="http://schemas.microsoft.com/office/drawing/2014/main" id="{5D0DE2B8-1A5C-474F-B420-CA204086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256"/>
              <a:ext cx="956" cy="25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3810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2"/>
                  </a:solidFill>
                  <a:latin typeface="Humanst521 BT" pitchFamily="34" charset="0"/>
                </a:rPr>
                <a:t>$100.00</a:t>
              </a:r>
            </a:p>
          </p:txBody>
        </p:sp>
        <p:sp>
          <p:nvSpPr>
            <p:cNvPr id="13329" name="AutoShape 19">
              <a:extLst>
                <a:ext uri="{FF2B5EF4-FFF2-40B4-BE49-F238E27FC236}">
                  <a16:creationId xmlns:a16="http://schemas.microsoft.com/office/drawing/2014/main" id="{123413AB-D867-40F5-9D45-D813C5290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62"/>
              <a:ext cx="956" cy="2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en-US" sz="2000">
                <a:solidFill>
                  <a:schemeClr val="bg2"/>
                </a:solidFill>
                <a:latin typeface="Humanst521 BT" pitchFamily="34" charset="0"/>
              </a:endParaRPr>
            </a:p>
          </p:txBody>
        </p:sp>
      </p:grpSp>
      <p:sp>
        <p:nvSpPr>
          <p:cNvPr id="13325" name="AutoShape 20">
            <a:extLst>
              <a:ext uri="{FF2B5EF4-FFF2-40B4-BE49-F238E27FC236}">
                <a16:creationId xmlns:a16="http://schemas.microsoft.com/office/drawing/2014/main" id="{78705AAE-360C-4B95-BC25-B74AFE2C8FF3}"/>
              </a:ext>
            </a:extLst>
          </p:cNvPr>
          <p:cNvSpPr>
            <a:spLocks/>
          </p:cNvSpPr>
          <p:nvPr/>
        </p:nvSpPr>
        <p:spPr bwMode="auto">
          <a:xfrm>
            <a:off x="6934200" y="5410200"/>
            <a:ext cx="1828800" cy="835025"/>
          </a:xfrm>
          <a:prstGeom prst="borderCallout3">
            <a:avLst>
              <a:gd name="adj1" fmla="val 13690"/>
              <a:gd name="adj2" fmla="val 104167"/>
              <a:gd name="adj3" fmla="val 13690"/>
              <a:gd name="adj4" fmla="val 112500"/>
              <a:gd name="adj5" fmla="val -60074"/>
              <a:gd name="adj6" fmla="val 112500"/>
              <a:gd name="adj7" fmla="val -114069"/>
              <a:gd name="adj8" fmla="val 72398"/>
            </a:avLst>
          </a:prstGeom>
          <a:solidFill>
            <a:srgbClr val="00FFFF"/>
          </a:solidFill>
          <a:ln w="12700">
            <a:solidFill>
              <a:srgbClr val="00CCFF"/>
            </a:solidFill>
            <a:miter lim="800000"/>
            <a:headEnd/>
            <a:tailEnd type="triangle" w="lg" len="lg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chemeClr val="bg2"/>
                </a:solidFill>
              </a:rPr>
              <a:t>new instance field</a:t>
            </a:r>
            <a:endParaRPr lang="en-US" altLang="zh-TW">
              <a:solidFill>
                <a:schemeClr val="hlink"/>
              </a:solidFill>
              <a:latin typeface="Humanst521 BT" pitchFamily="34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頁尾版面配置區 5">
            <a:extLst>
              <a:ext uri="{FF2B5EF4-FFF2-40B4-BE49-F238E27FC236}">
                <a16:creationId xmlns:a16="http://schemas.microsoft.com/office/drawing/2014/main" id="{923A5FDB-DAA9-46AB-B4A0-ADE54EC0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5364" name="投影片編號版面配置區 6">
            <a:extLst>
              <a:ext uri="{FF2B5EF4-FFF2-40B4-BE49-F238E27FC236}">
                <a16:creationId xmlns:a16="http://schemas.microsoft.com/office/drawing/2014/main" id="{D81F9F0B-35BA-4F17-9F0D-BCDDDB8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F9F7F856-898F-4F3F-9BBA-52F7C3FD0A35}" type="slidenum">
              <a:rPr lang="zh-TW" altLang="en-US" sz="1400">
                <a:solidFill>
                  <a:schemeClr val="tx2"/>
                </a:solidFill>
              </a:rPr>
              <a:pPr algn="r"/>
              <a:t>76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6F855E59-5A11-455C-89C8-E2D396AE7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F4A90F7E-7940-4F10-9363-AEA365F4D6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4267200" cy="47244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class Account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class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static double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minBalance</a:t>
            </a:r>
            <a:r>
              <a:rPr lang="en-US" altLang="zh-TW" sz="1200" b="1" dirty="0">
                <a:latin typeface="Courier New" panose="02070309020205020404" pitchFamily="49" charset="0"/>
              </a:rPr>
              <a:t> = 100.00;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instance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protected double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balance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constructor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Account(double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initialBalance</a:t>
            </a:r>
            <a:r>
              <a:rPr lang="en-US" altLang="zh-TW" sz="12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balance =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initialBalance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instance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public void deposit(double amount)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balance += amount;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void withdraw(double amount)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balance -= amount;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 dirty="0">
              <a:latin typeface="Courier New" panose="02070309020205020404" pitchFamily="49" charset="0"/>
            </a:endParaRPr>
          </a:p>
        </p:txBody>
      </p:sp>
      <p:sp>
        <p:nvSpPr>
          <p:cNvPr id="15367" name="Rectangle 4">
            <a:extLst>
              <a:ext uri="{FF2B5EF4-FFF2-40B4-BE49-F238E27FC236}">
                <a16:creationId xmlns:a16="http://schemas.microsoft.com/office/drawing/2014/main" id="{55B98797-E444-4258-A56F-B1DF7366307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686300" cy="4724400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class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CurrentAccount</a:t>
            </a:r>
            <a:r>
              <a:rPr lang="en-US" altLang="zh-TW" sz="1200" b="1" dirty="0"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FF3300"/>
                </a:solidFill>
                <a:latin typeface="Courier New" panose="02070309020205020404" pitchFamily="49" charset="0"/>
              </a:rPr>
              <a:t>extends Account</a:t>
            </a:r>
            <a:r>
              <a:rPr lang="en-US" altLang="zh-TW" sz="12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instance field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private int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noChequesIssued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constructor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CurrentAccount</a:t>
            </a:r>
            <a:r>
              <a:rPr lang="en-US" altLang="zh-TW" sz="1200" b="1" dirty="0">
                <a:latin typeface="Courier New" panose="02070309020205020404" pitchFamily="49" charset="0"/>
              </a:rPr>
              <a:t>(double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initialBalance</a:t>
            </a:r>
            <a:r>
              <a:rPr lang="en-US" altLang="zh-TW" sz="12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super(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initialBalance</a:t>
            </a:r>
            <a:r>
              <a:rPr lang="en-US" altLang="zh-TW" sz="12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noChequesIssued</a:t>
            </a:r>
            <a:r>
              <a:rPr lang="en-US" altLang="zh-TW" sz="12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instance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void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issueCheque</a:t>
            </a:r>
            <a:r>
              <a:rPr lang="en-US" altLang="zh-TW" sz="1200" b="1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noChequesIssued</a:t>
            </a:r>
            <a:r>
              <a:rPr lang="en-US" altLang="zh-TW" sz="12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200" b="1" dirty="0">
                <a:latin typeface="Courier New" panose="02070309020205020404" pitchFamily="49" charset="0"/>
              </a:rPr>
              <a:t>(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noChequesIssued</a:t>
            </a:r>
            <a:r>
              <a:rPr lang="en-US" altLang="zh-TW" sz="1200" b="1" dirty="0">
                <a:latin typeface="Courier New" panose="02070309020205020404" pitchFamily="49" charset="0"/>
              </a:rPr>
              <a:t> 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               " cheques issued so far.");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200" b="1" dirty="0">
                <a:latin typeface="Courier New" panose="02070309020205020404" pitchFamily="49" charset="0"/>
              </a:rPr>
              <a:t>("Balance: " +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balance</a:t>
            </a:r>
            <a:r>
              <a:rPr lang="en-US" altLang="zh-TW" sz="12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// main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args</a:t>
            </a:r>
            <a:r>
              <a:rPr lang="en-US" altLang="zh-TW" sz="12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CurrentAccount</a:t>
            </a:r>
            <a:r>
              <a:rPr lang="en-US" altLang="zh-TW" sz="1200" b="1" dirty="0"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michaelCheque</a:t>
            </a:r>
            <a:r>
              <a:rPr lang="en-US" altLang="zh-TW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michaelCheque</a:t>
            </a:r>
            <a:r>
              <a:rPr lang="en-US" altLang="zh-TW" sz="1200" b="1" dirty="0">
                <a:latin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CurrentAccount</a:t>
            </a:r>
            <a:r>
              <a:rPr lang="en-US" altLang="zh-TW" sz="1200" b="1" dirty="0">
                <a:latin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michaelCheque.deposit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(200);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    </a:t>
            </a:r>
            <a:r>
              <a:rPr lang="en-US" altLang="zh-TW" sz="1200" b="1" dirty="0" err="1">
                <a:latin typeface="Courier New" panose="02070309020205020404" pitchFamily="49" charset="0"/>
              </a:rPr>
              <a:t>michaelCheque.issueCheque</a:t>
            </a:r>
            <a:r>
              <a:rPr lang="en-US" altLang="zh-TW" sz="12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9" name="AutoShape 6">
            <a:extLst>
              <a:ext uri="{FF2B5EF4-FFF2-40B4-BE49-F238E27FC236}">
                <a16:creationId xmlns:a16="http://schemas.microsoft.com/office/drawing/2014/main" id="{FBAFBA7D-C59F-4364-9A70-14018688F775}"/>
              </a:ext>
            </a:extLst>
          </p:cNvPr>
          <p:cNvSpPr>
            <a:spLocks noChangeArrowheads="1"/>
          </p:cNvSpPr>
          <p:nvPr/>
        </p:nvSpPr>
        <p:spPr bwMode="auto">
          <a:xfrm rot="14070" flipH="1">
            <a:off x="4038600" y="2743200"/>
            <a:ext cx="609600" cy="227013"/>
          </a:xfrm>
          <a:prstGeom prst="rightArrow">
            <a:avLst>
              <a:gd name="adj1" fmla="val 45241"/>
              <a:gd name="adj2" fmla="val 103011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E288D57-8F60-4EAD-95F9-05056E8B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3" y="5416081"/>
            <a:ext cx="4267200" cy="832319"/>
          </a:xfrm>
          <a:prstGeom prst="wedgeRoundRectCallout">
            <a:avLst>
              <a:gd name="adj1" fmla="val 53986"/>
              <a:gd name="adj2" fmla="val -38491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dirty="0"/>
              <a:t>the instance method deposit() can be invoked because the method is inherited from Account by </a:t>
            </a:r>
            <a:r>
              <a:rPr lang="en-US" altLang="zh-TW" sz="1800" dirty="0" err="1"/>
              <a:t>CurrentAccount</a:t>
            </a:r>
            <a:r>
              <a:rPr lang="en-US" altLang="zh-TW" sz="1800" dirty="0"/>
              <a:t>.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B6F30E-5126-4B90-B1A3-559E04F2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76200"/>
            <a:ext cx="3886200" cy="1295400"/>
          </a:xfrm>
          <a:prstGeom prst="wedgeRoundRectCallout">
            <a:avLst>
              <a:gd name="adj1" fmla="val 2991"/>
              <a:gd name="adj2" fmla="val 225621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dirty="0"/>
              <a:t>The field </a:t>
            </a:r>
            <a:r>
              <a:rPr lang="en-US" altLang="zh-TW" sz="1800" dirty="0" err="1">
                <a:solidFill>
                  <a:srgbClr val="0070C0"/>
                </a:solidFill>
              </a:rPr>
              <a:t>noChequesIssued</a:t>
            </a:r>
            <a:r>
              <a:rPr lang="en-US" altLang="zh-TW" sz="1800" dirty="0"/>
              <a:t> if of private use. </a:t>
            </a:r>
          </a:p>
          <a:p>
            <a:pPr algn="l" eaLnBrk="1" hangingPunct="1"/>
            <a:r>
              <a:rPr lang="en-US" altLang="zh-TW" sz="1800" dirty="0"/>
              <a:t>The field </a:t>
            </a:r>
            <a:r>
              <a:rPr lang="en-US" altLang="zh-TW" sz="1800" dirty="0">
                <a:solidFill>
                  <a:srgbClr val="0070C0"/>
                </a:solidFill>
              </a:rPr>
              <a:t>balance</a:t>
            </a:r>
            <a:r>
              <a:rPr lang="en-US" altLang="zh-TW" sz="1800" dirty="0"/>
              <a:t> is inherited from Account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E77C50B-F4E2-4D5F-9837-71F389D1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368"/>
            <a:ext cx="3886200" cy="1295400"/>
          </a:xfrm>
          <a:prstGeom prst="wedgeRoundRectCallout">
            <a:avLst>
              <a:gd name="adj1" fmla="val 51136"/>
              <a:gd name="adj2" fmla="val 267974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dirty="0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CCBF7A36-F474-4D1A-A1F3-EAF30C38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58" y="5416080"/>
            <a:ext cx="4267200" cy="832319"/>
          </a:xfrm>
          <a:prstGeom prst="wedgeRoundRectCallout">
            <a:avLst>
              <a:gd name="adj1" fmla="val -16563"/>
              <a:gd name="adj2" fmla="val -175396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dirty="0"/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382B9E8-5266-4CBA-9FA7-23E22FAF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784"/>
            <a:ext cx="3886200" cy="1295400"/>
          </a:xfrm>
          <a:prstGeom prst="wedgeRoundRectCallout">
            <a:avLst>
              <a:gd name="adj1" fmla="val -96918"/>
              <a:gd name="adj2" fmla="val 137114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頁尾版面配置區 4">
            <a:extLst>
              <a:ext uri="{FF2B5EF4-FFF2-40B4-BE49-F238E27FC236}">
                <a16:creationId xmlns:a16="http://schemas.microsoft.com/office/drawing/2014/main" id="{0A964BFF-52C9-4C44-8065-FD40889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9220" name="投影片編號版面配置區 5">
            <a:extLst>
              <a:ext uri="{FF2B5EF4-FFF2-40B4-BE49-F238E27FC236}">
                <a16:creationId xmlns:a16="http://schemas.microsoft.com/office/drawing/2014/main" id="{D237E731-A794-4C3F-8D36-2C52729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881AE041-04B2-437E-9AA4-FD1BCC2E1499}" type="slidenum">
              <a:rPr lang="zh-TW" altLang="en-US" sz="1400">
                <a:solidFill>
                  <a:schemeClr val="tx2"/>
                </a:solidFill>
              </a:rPr>
              <a:pPr algn="r"/>
              <a:t>77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96EEB1AD-476C-4ECC-B964-57908CE77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What’re NOT Inherited?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4760D4ED-EE92-4542-8D9B-D0976C24A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DFKai-SB" panose="03000509000000000000" pitchFamily="65" charset="-120"/>
              </a:rPr>
              <a:t>private</a:t>
            </a:r>
            <a:r>
              <a:rPr lang="en-US" altLang="zh-TW" sz="2400" b="1">
                <a:latin typeface="Courier New" panose="02070309020205020404" pitchFamily="49" charset="0"/>
                <a:ea typeface="DFKai-SB" panose="03000509000000000000" pitchFamily="65" charset="-120"/>
              </a:rPr>
              <a:t> static/instance fields/methods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2400" b="1">
              <a:latin typeface="Courier New" panose="02070309020205020404" pitchFamily="49" charset="0"/>
              <a:ea typeface="DFKai-SB" panose="03000509000000000000" pitchFamily="65" charset="-120"/>
            </a:endParaRPr>
          </a:p>
          <a:p>
            <a:pPr eaLnBrk="1" hangingPunct="1"/>
            <a:r>
              <a:rPr lang="en-US" altLang="zh-TW"/>
              <a:t>Although they are not inherited, we may re-declare them in the subclass.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However, the context is not the same as the superclass.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頁尾版面配置區 4">
            <a:extLst>
              <a:ext uri="{FF2B5EF4-FFF2-40B4-BE49-F238E27FC236}">
                <a16:creationId xmlns:a16="http://schemas.microsoft.com/office/drawing/2014/main" id="{A0D2C892-6541-46DB-8DD0-017ECE30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1268" name="投影片編號版面配置區 5">
            <a:extLst>
              <a:ext uri="{FF2B5EF4-FFF2-40B4-BE49-F238E27FC236}">
                <a16:creationId xmlns:a16="http://schemas.microsoft.com/office/drawing/2014/main" id="{3E16317F-9F18-4C50-B8AC-A0396673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3B97C6B0-BCB2-4C89-90E0-245127D1B3F7}" type="slidenum">
              <a:rPr lang="zh-TW" altLang="en-US" sz="1400">
                <a:solidFill>
                  <a:schemeClr val="tx2"/>
                </a:solidFill>
              </a:rPr>
              <a:pPr algn="r"/>
              <a:t>78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A3C37C1E-30F5-479A-9B5B-0A33A2E63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What’s More?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7772B9DA-860E-4234-96C3-B996242B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/>
              <a:t>Modifiers </a:t>
            </a:r>
            <a:r>
              <a:rPr lang="en-US" altLang="zh-TW" b="1">
                <a:latin typeface="Courier New" panose="02070309020205020404" pitchFamily="49" charset="0"/>
              </a:rPr>
              <a:t>public</a:t>
            </a:r>
            <a:r>
              <a:rPr lang="en-US" altLang="zh-TW"/>
              <a:t>, </a:t>
            </a:r>
            <a:r>
              <a:rPr lang="en-US" altLang="zh-TW" b="1">
                <a:latin typeface="Courier New" panose="02070309020205020404" pitchFamily="49" charset="0"/>
              </a:rPr>
              <a:t>private</a:t>
            </a:r>
            <a:r>
              <a:rPr lang="en-US" altLang="zh-TW"/>
              <a:t> and </a:t>
            </a:r>
            <a:r>
              <a:rPr lang="en-US" altLang="zh-TW" b="1">
                <a:latin typeface="Courier New" panose="02070309020205020404" pitchFamily="49" charset="0"/>
              </a:rPr>
              <a:t>protected</a:t>
            </a:r>
            <a:r>
              <a:rPr lang="en-US" altLang="zh-TW"/>
              <a:t> </a:t>
            </a:r>
            <a:r>
              <a:rPr lang="en-US" altLang="zh-TW">
                <a:solidFill>
                  <a:srgbClr val="FF3300"/>
                </a:solidFill>
              </a:rPr>
              <a:t>DO NOT ONLY</a:t>
            </a:r>
            <a:r>
              <a:rPr lang="en-US" altLang="zh-TW"/>
              <a:t> dictate what would be inherited.</a:t>
            </a:r>
          </a:p>
          <a:p>
            <a:pPr eaLnBrk="1" hangingPunct="1">
              <a:lnSpc>
                <a:spcPct val="130000"/>
              </a:lnSpc>
            </a:pPr>
            <a:endParaRPr lang="en-US" altLang="zh-TW"/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Remember that they </a:t>
            </a:r>
            <a:r>
              <a:rPr lang="en-US" altLang="zh-TW">
                <a:solidFill>
                  <a:srgbClr val="FF0000"/>
                </a:solidFill>
              </a:rPr>
              <a:t>ALSO</a:t>
            </a:r>
            <a:r>
              <a:rPr lang="en-US" altLang="zh-TW"/>
              <a:t> affect the </a:t>
            </a:r>
            <a:r>
              <a:rPr lang="en-US" altLang="zh-TW" i="1">
                <a:solidFill>
                  <a:srgbClr val="FF0000"/>
                </a:solidFill>
              </a:rPr>
              <a:t>scope</a:t>
            </a:r>
            <a:r>
              <a:rPr lang="en-US" altLang="zh-TW"/>
              <a:t> of a member.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頁尾版面配置區 4">
            <a:extLst>
              <a:ext uri="{FF2B5EF4-FFF2-40B4-BE49-F238E27FC236}">
                <a16:creationId xmlns:a16="http://schemas.microsoft.com/office/drawing/2014/main" id="{E6C46F0A-9F70-42ED-A738-1338734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3316" name="投影片編號版面配置區 5">
            <a:extLst>
              <a:ext uri="{FF2B5EF4-FFF2-40B4-BE49-F238E27FC236}">
                <a16:creationId xmlns:a16="http://schemas.microsoft.com/office/drawing/2014/main" id="{AF2217CD-C2B1-4F43-B832-C90F9E43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5D34377B-82E9-4390-B67A-E31ED1815AA4}" type="slidenum">
              <a:rPr lang="zh-TW" altLang="en-US" sz="1400">
                <a:solidFill>
                  <a:schemeClr val="tx2"/>
                </a:solidFill>
              </a:rPr>
              <a:pPr algn="r"/>
              <a:t>79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B3C946D-F7AE-48B3-A8D7-8FD5B1910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Privacy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082F6B67-66E5-44F3-BAE3-29D2715E3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/>
              <a:t>Member (field/method) modifiers revisited:</a:t>
            </a:r>
            <a:endParaRPr lang="en-US" altLang="zh-TW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public</a:t>
            </a:r>
            <a:r>
              <a:rPr lang="en-US" altLang="zh-TW"/>
              <a:t>: a member is accessible anywhere</a:t>
            </a:r>
            <a:endParaRPr lang="en-US" altLang="zh-TW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private</a:t>
            </a:r>
            <a:r>
              <a:rPr lang="en-US" altLang="zh-TW"/>
              <a:t>: a member is ONLY accessible by that class</a:t>
            </a:r>
            <a:endParaRPr lang="en-US" altLang="zh-TW">
              <a:solidFill>
                <a:srgbClr val="FF33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TW" b="1">
                <a:solidFill>
                  <a:srgbClr val="FF3300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zh-TW"/>
              <a:t>: a member is ONLY accessible by that class AND the subclasses of that class.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52D76F99-622A-4680-8643-9FB4BC24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D065428D-F8B6-4D2D-A7A3-CDD74555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263AD-74A0-4528-AD5A-A9120DB9120F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BF387F6-297F-4F4E-854C-006417F01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Unicode Char in Java</a:t>
            </a:r>
            <a:endParaRPr lang="en-GB" altLang="zh-TW" dirty="0"/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21D56F16-8F0B-467B-9356-1A4F0FA30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 C, character bears an unique ID (</a:t>
            </a:r>
            <a:r>
              <a:rPr lang="en-GB" altLang="zh-TW" sz="2800" b="1" dirty="0"/>
              <a:t>ASCII </a:t>
            </a:r>
            <a:r>
              <a:rPr lang="en-US" altLang="zh-TW" sz="2800" dirty="0"/>
              <a:t>code)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TW" sz="2400" dirty="0"/>
              <a:t>It is extended to </a:t>
            </a:r>
            <a:r>
              <a:rPr lang="en-GB" altLang="zh-TW" sz="2400" b="1" u="sng" dirty="0"/>
              <a:t>Unicode</a:t>
            </a:r>
            <a:r>
              <a:rPr lang="en-GB" altLang="zh-TW" sz="2400" dirty="0"/>
              <a:t> in Java.</a:t>
            </a:r>
          </a:p>
          <a:p>
            <a:pPr eaLnBrk="1" hangingPunct="1"/>
            <a:r>
              <a:rPr lang="en-US" altLang="zh-TW" sz="2400" dirty="0"/>
              <a:t>Hexadecimal (Base 16) Unicode [2 bytes]</a:t>
            </a:r>
          </a:p>
          <a:p>
            <a:pPr lvl="1" eaLnBrk="1" hangingPunct="1"/>
            <a:r>
              <a:rPr lang="en-GB" altLang="zh-TW" sz="2000" dirty="0"/>
              <a:t>0123456789ABCDEF</a:t>
            </a:r>
          </a:p>
          <a:p>
            <a:pPr eaLnBrk="1" hangingPunct="1"/>
            <a:r>
              <a:rPr lang="en-GB" altLang="zh-TW" sz="2400" b="1" dirty="0">
                <a:latin typeface="Courier New" panose="02070309020205020404" pitchFamily="49" charset="0"/>
              </a:rPr>
              <a:t>‘\u0041’</a:t>
            </a:r>
            <a:r>
              <a:rPr lang="en-GB" altLang="zh-TW" sz="2400" dirty="0"/>
              <a:t> means Unicode 65 </a:t>
            </a:r>
            <a:r>
              <a:rPr lang="en-GB" altLang="zh-TW" sz="2400" dirty="0">
                <a:sym typeface="Wingdings" panose="05000000000000000000" pitchFamily="2" charset="2"/>
              </a:rPr>
              <a:t> </a:t>
            </a:r>
            <a:r>
              <a:rPr lang="en-GB" altLang="zh-TW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‘A’</a:t>
            </a:r>
          </a:p>
          <a:p>
            <a:pPr eaLnBrk="1" hangingPunct="1"/>
            <a:endParaRPr lang="en-GB" altLang="zh-TW" sz="2400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/>
            <a:r>
              <a:rPr lang="en-GB" altLang="zh-TW" sz="2400" b="1" dirty="0">
                <a:latin typeface="Courier New" panose="02070309020205020404" pitchFamily="49" charset="0"/>
              </a:rPr>
              <a:t>‘\’</a:t>
            </a:r>
            <a:r>
              <a:rPr lang="en-US" altLang="zh-TW" sz="2400" dirty="0"/>
              <a:t> is called an escape character</a:t>
            </a:r>
          </a:p>
          <a:p>
            <a:pPr lvl="1" eaLnBrk="1" hangingPunct="1"/>
            <a:r>
              <a:rPr lang="en-GB" altLang="zh-TW" sz="2000" dirty="0"/>
              <a:t>It indicates some special thing follows.</a:t>
            </a:r>
          </a:p>
          <a:p>
            <a:pPr lvl="1" eaLnBrk="1" hangingPunct="1"/>
            <a:r>
              <a:rPr lang="en-GB" altLang="zh-TW" sz="2000" dirty="0"/>
              <a:t>To print itself, you have to type </a:t>
            </a:r>
            <a:r>
              <a:rPr lang="en-GB" altLang="zh-TW" sz="2000" b="1" dirty="0">
                <a:latin typeface="Courier New" panose="02070309020205020404" pitchFamily="49" charset="0"/>
              </a:rPr>
              <a:t>‘\\’</a:t>
            </a:r>
            <a:r>
              <a:rPr lang="en-US" altLang="zh-TW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GB" altLang="zh-TW" sz="24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FFD140-862B-4D73-9A82-B5DA9E4B4C53}"/>
              </a:ext>
            </a:extLst>
          </p:cNvPr>
          <p:cNvSpPr txBox="1"/>
          <p:nvPr/>
        </p:nvSpPr>
        <p:spPr>
          <a:xfrm>
            <a:off x="2151305" y="4149080"/>
            <a:ext cx="484139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latin typeface="Consolas" panose="020B0609020204030204" pitchFamily="49" charset="0"/>
              </a:rPr>
              <a:t>0x41 = 4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x 16</a:t>
            </a:r>
            <a:r>
              <a:rPr lang="en-US" altLang="zh-TW" sz="2000" baseline="300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+ 1 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x 16</a:t>
            </a:r>
            <a:r>
              <a:rPr lang="en-US" altLang="zh-TW" sz="2000" baseline="30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= 64 + 1</a:t>
            </a:r>
            <a:r>
              <a:rPr lang="en-US" altLang="zh-TW" sz="2000" baseline="30000" dirty="0">
                <a:latin typeface="Consolas" panose="020B0609020204030204" pitchFamily="49" charset="0"/>
              </a:rPr>
              <a:t> </a:t>
            </a:r>
            <a:endParaRPr lang="zh-TW" altLang="en-US" sz="2000" baseline="30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頁尾版面配置區 4">
            <a:extLst>
              <a:ext uri="{FF2B5EF4-FFF2-40B4-BE49-F238E27FC236}">
                <a16:creationId xmlns:a16="http://schemas.microsoft.com/office/drawing/2014/main" id="{83F92318-D8E2-477B-97E7-EB7AF20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5364" name="投影片編號版面配置區 5">
            <a:extLst>
              <a:ext uri="{FF2B5EF4-FFF2-40B4-BE49-F238E27FC236}">
                <a16:creationId xmlns:a16="http://schemas.microsoft.com/office/drawing/2014/main" id="{D84730AA-112D-452D-8BCA-E9E1477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56129629-489C-4A58-8D25-B62B14C6F9BA}" type="slidenum">
              <a:rPr lang="zh-TW" altLang="en-US" sz="1400">
                <a:solidFill>
                  <a:schemeClr val="tx2"/>
                </a:solidFill>
              </a:rPr>
              <a:pPr algn="r"/>
              <a:t>80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75D9B1F-4017-4D70-B6B9-2BACF74B2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Protected Member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4753888-64EC-43CE-BDE2-7B57BC160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class Account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  // class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  public static double minBalance = 100.00;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  // instance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  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zh-TW" sz="1400" b="1">
                <a:latin typeface="Courier New" panose="02070309020205020404" pitchFamily="49" charset="0"/>
              </a:rPr>
              <a:t> double balance;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 b="1">
                <a:latin typeface="Courier New" panose="02070309020205020404" pitchFamily="49" charset="0"/>
              </a:rPr>
              <a:t>class 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CurrentAccount extends Account</a:t>
            </a:r>
            <a:r>
              <a:rPr lang="en-US" altLang="zh-TW" sz="1400" b="1">
                <a:latin typeface="Courier New" panose="02070309020205020404" pitchFamily="49" charset="0"/>
              </a:rPr>
              <a:t> {...}</a:t>
            </a:r>
          </a:p>
          <a:p>
            <a:pPr eaLnBrk="1" hangingPunct="1"/>
            <a:r>
              <a:rPr lang="en-US" altLang="zh-TW" sz="2800" b="1">
                <a:latin typeface="Courier New" panose="02070309020205020404" pitchFamily="49" charset="0"/>
              </a:rPr>
              <a:t>balance</a:t>
            </a:r>
            <a:r>
              <a:rPr lang="en-US" altLang="zh-TW" sz="2800"/>
              <a:t> is a protected member of the class Account.</a:t>
            </a:r>
          </a:p>
          <a:p>
            <a:pPr eaLnBrk="1" hangingPunct="1"/>
            <a:r>
              <a:rPr lang="en-US" altLang="zh-TW" sz="2800"/>
              <a:t>CurrentAccount is a subclass of Account, thus it can inherit and access </a:t>
            </a:r>
            <a:r>
              <a:rPr lang="en-US" altLang="zh-TW" sz="2800" b="1">
                <a:latin typeface="Courier New" panose="02070309020205020404" pitchFamily="49" charset="0"/>
              </a:rPr>
              <a:t>balance</a:t>
            </a:r>
            <a:r>
              <a:rPr lang="en-US" altLang="zh-TW" sz="2800"/>
              <a:t> too!</a:t>
            </a:r>
            <a:endParaRPr lang="en-US" altLang="zh-TW" sz="2800" b="1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頁尾版面配置區 4">
            <a:extLst>
              <a:ext uri="{FF2B5EF4-FFF2-40B4-BE49-F238E27FC236}">
                <a16:creationId xmlns:a16="http://schemas.microsoft.com/office/drawing/2014/main" id="{8BED5473-518A-46A6-AC5C-7EE65AEB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9460" name="投影片編號版面配置區 5">
            <a:extLst>
              <a:ext uri="{FF2B5EF4-FFF2-40B4-BE49-F238E27FC236}">
                <a16:creationId xmlns:a16="http://schemas.microsoft.com/office/drawing/2014/main" id="{56B62158-A567-4C7C-8A18-DF9BF069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CB1FFA2F-C10B-45C1-B45E-BD5511BC0811}" type="slidenum">
              <a:rPr lang="zh-TW" altLang="en-US" sz="1400">
                <a:solidFill>
                  <a:schemeClr val="tx2"/>
                </a:solidFill>
              </a:rPr>
              <a:pPr algn="r"/>
              <a:t>81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E6AC2A6F-7894-4028-9F69-E6C160604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Super Construction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44B07ED9-D40C-46D9-A2DF-9829B0B75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Constructors revisited:</a:t>
            </a:r>
          </a:p>
          <a:p>
            <a:pPr lvl="1" eaLnBrk="1" hangingPunct="1"/>
            <a:r>
              <a:rPr lang="en-US" altLang="zh-TW"/>
              <a:t>On creating a new object, a constructor of the corresponding class will be invoked to </a:t>
            </a:r>
            <a:r>
              <a:rPr lang="en-US" altLang="zh-TW" i="1">
                <a:solidFill>
                  <a:srgbClr val="FF3300"/>
                </a:solidFill>
              </a:rPr>
              <a:t>initialize</a:t>
            </a:r>
            <a:r>
              <a:rPr lang="en-US" altLang="zh-TW"/>
              <a:t> the object.</a:t>
            </a:r>
          </a:p>
          <a:p>
            <a:pPr eaLnBrk="1" hangingPunct="1"/>
            <a:r>
              <a:rPr lang="en-US" altLang="zh-TW"/>
              <a:t>Subclass may have its own constructors.</a:t>
            </a:r>
          </a:p>
          <a:p>
            <a:pPr eaLnBrk="1" hangingPunct="1"/>
            <a:r>
              <a:rPr lang="en-US" altLang="zh-TW"/>
              <a:t>Shall such constructors be responsible for doing the initialization performed by the constructors of the superclass?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頁尾版面配置區 5">
            <a:extLst>
              <a:ext uri="{FF2B5EF4-FFF2-40B4-BE49-F238E27FC236}">
                <a16:creationId xmlns:a16="http://schemas.microsoft.com/office/drawing/2014/main" id="{E467ABFB-A045-43DF-9161-DE030EFC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7652" name="投影片編號版面配置區 6">
            <a:extLst>
              <a:ext uri="{FF2B5EF4-FFF2-40B4-BE49-F238E27FC236}">
                <a16:creationId xmlns:a16="http://schemas.microsoft.com/office/drawing/2014/main" id="{5586B67C-757E-42F0-8BDD-27F4ED92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fld id="{C6FD072D-DDE5-4B54-96BF-41214A70E2BA}" type="slidenum">
              <a:rPr lang="zh-TW" altLang="en-US" sz="1400">
                <a:solidFill>
                  <a:schemeClr val="tx2"/>
                </a:solidFill>
              </a:rPr>
              <a:pPr algn="r"/>
              <a:t>82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A584EAE5-350D-4791-8AC9-BD3618EB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908451A-2B59-4F46-93E1-D08BF9591E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4267200" cy="47244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class Account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class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public static double minBalance = 100.00;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instance field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protected double balance;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constructor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public Account(double initialBalance)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    balance = initialBalance;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instance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public void deposit(double amount)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balance += amount;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public void withdraw(double amount)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balance -= amount;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b="1">
              <a:latin typeface="Courier New" panose="02070309020205020404" pitchFamily="49" charset="0"/>
            </a:endParaRPr>
          </a:p>
        </p:txBody>
      </p:sp>
      <p:sp>
        <p:nvSpPr>
          <p:cNvPr id="27655" name="Rectangle 4">
            <a:extLst>
              <a:ext uri="{FF2B5EF4-FFF2-40B4-BE49-F238E27FC236}">
                <a16:creationId xmlns:a16="http://schemas.microsoft.com/office/drawing/2014/main" id="{F5DCBD7E-E728-4FCD-A5B2-CF58302805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686300" cy="4724400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class CurrentAccount extends Account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instance field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private int noChequesIssued;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// constructor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public CurrentAccount(double initialBalance)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    super(initialBalance);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    noChequesIssued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instance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public void issueCheque()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noChequesIssued++;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System.out.println(noChequesIssued 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               " cheques issued so far.");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System.out.println("Balance: " + balance);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// main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public static void main(String[] args)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CurrentAccount michaelCheque;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michaelCheque = new CurrentAccount(100);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michaelCheque.deposit(200);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    michaelCheque.issueCheque();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2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6" name="AutoShape 5">
            <a:extLst>
              <a:ext uri="{FF2B5EF4-FFF2-40B4-BE49-F238E27FC236}">
                <a16:creationId xmlns:a16="http://schemas.microsoft.com/office/drawing/2014/main" id="{B7BA6878-4126-43E5-A622-A15B1B06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"/>
            <a:ext cx="3886200" cy="1219200"/>
          </a:xfrm>
          <a:prstGeom prst="wedgeRoundRectCallout">
            <a:avLst>
              <a:gd name="adj1" fmla="val -33782"/>
              <a:gd name="adj2" fmla="val 115625"/>
              <a:gd name="adj3" fmla="val 16667"/>
            </a:avLst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On creating a new CurrentAccount object, this constructor will be called</a:t>
            </a:r>
          </a:p>
        </p:txBody>
      </p:sp>
      <p:sp>
        <p:nvSpPr>
          <p:cNvPr id="27657" name="AutoShape 6">
            <a:extLst>
              <a:ext uri="{FF2B5EF4-FFF2-40B4-BE49-F238E27FC236}">
                <a16:creationId xmlns:a16="http://schemas.microsoft.com/office/drawing/2014/main" id="{AAF25578-D786-483F-99D5-68A4FB507718}"/>
              </a:ext>
            </a:extLst>
          </p:cNvPr>
          <p:cNvSpPr>
            <a:spLocks noChangeArrowheads="1"/>
          </p:cNvSpPr>
          <p:nvPr/>
        </p:nvSpPr>
        <p:spPr bwMode="auto">
          <a:xfrm rot="14070" flipH="1">
            <a:off x="4038600" y="2743200"/>
            <a:ext cx="609600" cy="227013"/>
          </a:xfrm>
          <a:prstGeom prst="rightArrow">
            <a:avLst>
              <a:gd name="adj1" fmla="val 45241"/>
              <a:gd name="adj2" fmla="val 103011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AutoShape 7">
            <a:extLst>
              <a:ext uri="{FF2B5EF4-FFF2-40B4-BE49-F238E27FC236}">
                <a16:creationId xmlns:a16="http://schemas.microsoft.com/office/drawing/2014/main" id="{988379DC-DA27-4D97-991F-395038C8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5181600" cy="1371600"/>
          </a:xfrm>
          <a:prstGeom prst="wedgeRoundRectCallout">
            <a:avLst>
              <a:gd name="adj1" fmla="val 21111"/>
              <a:gd name="adj2" fmla="val -185764"/>
              <a:gd name="adj3" fmla="val 16667"/>
            </a:avLst>
          </a:prstGeom>
          <a:solidFill>
            <a:srgbClr val="00FF00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We thus have to call the constructor of the superclass (Account) to perform suitable initializations</a:t>
            </a:r>
          </a:p>
        </p:txBody>
      </p:sp>
      <p:sp>
        <p:nvSpPr>
          <p:cNvPr id="27659" name="Line 8">
            <a:extLst>
              <a:ext uri="{FF2B5EF4-FFF2-40B4-BE49-F238E27FC236}">
                <a16:creationId xmlns:a16="http://schemas.microsoft.com/office/drawing/2014/main" id="{C861A1AC-A3B6-49F1-A552-ED1935550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654300"/>
            <a:ext cx="2640013" cy="3937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頁尾版面配置區 4">
            <a:extLst>
              <a:ext uri="{FF2B5EF4-FFF2-40B4-BE49-F238E27FC236}">
                <a16:creationId xmlns:a16="http://schemas.microsoft.com/office/drawing/2014/main" id="{ECDC169B-F846-4AC6-8D4E-C06C9C8D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19460" name="投影片編號版面配置區 5">
            <a:extLst>
              <a:ext uri="{FF2B5EF4-FFF2-40B4-BE49-F238E27FC236}">
                <a16:creationId xmlns:a16="http://schemas.microsoft.com/office/drawing/2014/main" id="{64A74A53-6EC5-47E7-A608-E440128E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73A7E-9B71-4357-BB66-89F9AF61B0D6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049CFD28-9EC6-455F-82B3-CB6F8B70F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Polymorphism</a:t>
            </a:r>
            <a:endParaRPr lang="en-GB" altLang="en-US" dirty="0"/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5BDC2FB1-0983-4E96-ACAB-292253373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i="1" dirty="0"/>
              <a:t>Dynamic binding</a:t>
            </a:r>
            <a:r>
              <a:rPr lang="en-US" altLang="zh-TW" sz="2400" dirty="0"/>
              <a:t> or known as </a:t>
            </a:r>
            <a:r>
              <a:rPr lang="en-US" altLang="zh-TW" sz="2400" i="1" dirty="0">
                <a:solidFill>
                  <a:srgbClr val="FF3300"/>
                </a:solidFill>
              </a:rPr>
              <a:t>Polymorphism</a:t>
            </a:r>
            <a:r>
              <a:rPr lang="en-US" altLang="zh-TW" sz="2400" dirty="0"/>
              <a:t>: Ability for the </a:t>
            </a:r>
            <a:r>
              <a:rPr lang="en-US" altLang="zh-TW" sz="2400" b="1" dirty="0"/>
              <a:t>same code </a:t>
            </a:r>
            <a:r>
              <a:rPr lang="en-US" altLang="zh-TW" sz="2400" dirty="0"/>
              <a:t>to be used with different types of objects and </a:t>
            </a:r>
            <a:r>
              <a:rPr lang="en-US" altLang="zh-TW" sz="2400" b="1" dirty="0"/>
              <a:t>behave differently </a:t>
            </a:r>
            <a:r>
              <a:rPr lang="en-US" altLang="zh-TW" sz="2400" dirty="0"/>
              <a:t>with each.</a:t>
            </a:r>
          </a:p>
          <a:p>
            <a:pPr eaLnBrk="1" hangingPunct="1"/>
            <a:r>
              <a:rPr lang="en-US" altLang="zh-TW" sz="2400" dirty="0"/>
              <a:t>By overriding a method declared in the super-class, we may </a:t>
            </a:r>
            <a:r>
              <a:rPr lang="en-US" altLang="zh-TW" sz="2400" u="sng" dirty="0"/>
              <a:t>send the </a:t>
            </a:r>
            <a:r>
              <a:rPr lang="en-US" altLang="zh-TW" sz="2400" b="1" u="sng" dirty="0"/>
              <a:t>same</a:t>
            </a:r>
            <a:r>
              <a:rPr lang="en-US" altLang="zh-TW" sz="2400" u="sng" dirty="0"/>
              <a:t> message </a:t>
            </a:r>
            <a:r>
              <a:rPr lang="en-US" altLang="zh-TW" sz="2400" dirty="0"/>
              <a:t>to </a:t>
            </a:r>
            <a:r>
              <a:rPr lang="en-US" altLang="zh-TW" sz="2400" b="1" u="sng" dirty="0"/>
              <a:t>different</a:t>
            </a:r>
            <a:r>
              <a:rPr lang="en-US" altLang="zh-TW" sz="2400" u="sng" dirty="0"/>
              <a:t> objects </a:t>
            </a:r>
            <a:r>
              <a:rPr lang="en-US" altLang="zh-TW" sz="2400" dirty="0"/>
              <a:t>of different (class) type.</a:t>
            </a:r>
            <a:r>
              <a:rPr lang="en-US" altLang="zh-TW" sz="2000" dirty="0"/>
              <a:t> </a:t>
            </a:r>
          </a:p>
          <a:p>
            <a:pPr lvl="1" eaLnBrk="1" hangingPunct="1"/>
            <a:r>
              <a:rPr lang="en-US" altLang="zh-TW" sz="2000" dirty="0"/>
              <a:t>Example: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/>
              <a:t>can print any type of object. Each one displays in its own way on the console.</a:t>
            </a:r>
          </a:p>
          <a:p>
            <a:pPr eaLnBrk="1" hangingPunct="1"/>
            <a:r>
              <a:rPr lang="en-US" altLang="zh-TW" sz="2400" dirty="0"/>
              <a:t>This supports </a:t>
            </a:r>
            <a:r>
              <a:rPr lang="en-US" altLang="zh-TW" sz="2400" i="1" dirty="0"/>
              <a:t>incremental development</a:t>
            </a:r>
            <a:r>
              <a:rPr lang="en-US" altLang="zh-TW" sz="2400" dirty="0"/>
              <a:t>. We may create new classes from existing ones and override their methods.</a:t>
            </a:r>
          </a:p>
          <a:p>
            <a:pPr eaLnBrk="1" hangingPunct="1"/>
            <a:endParaRPr lang="en-GB" altLang="en-US" sz="2400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頁尾版面配置區 4">
            <a:extLst>
              <a:ext uri="{FF2B5EF4-FFF2-40B4-BE49-F238E27FC236}">
                <a16:creationId xmlns:a16="http://schemas.microsoft.com/office/drawing/2014/main" id="{3CEA0D02-E740-48C4-B287-FAE5054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1508" name="投影片編號版面配置區 5">
            <a:extLst>
              <a:ext uri="{FF2B5EF4-FFF2-40B4-BE49-F238E27FC236}">
                <a16:creationId xmlns:a16="http://schemas.microsoft.com/office/drawing/2014/main" id="{0B12B0E8-5271-4BA1-B5D5-9D5DDFFC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B7B33C-16E2-4E5F-92B2-0797DD687B7B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4E9DB60F-9606-463B-843E-373EEABDC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Polymorphism</a:t>
            </a:r>
            <a:endParaRPr lang="en-GB" altLang="en-US" dirty="0"/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AC3D70C-1E71-4D28-89D3-E1441CC82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zh-TW" sz="2400"/>
              <a:t>Super-class object reference to sub-class object: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OctopusWatch myWatch = new OctopusWatch(“Michael Fung”);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Octopus      myCard  = new Octopus(“Microphone”);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Octopus anOctopus;             // an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anOctopus = myWatch;</a:t>
            </a:r>
            <a:r>
              <a:rPr lang="en-US" altLang="zh-TW" sz="1600" b="1">
                <a:latin typeface="Courier New" panose="02070309020205020404" pitchFamily="49" charset="0"/>
              </a:rPr>
              <a:t>           // copy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anOctopus.useValue(10.2);      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anOctopus = myCard;</a:t>
            </a:r>
            <a:r>
              <a:rPr lang="en-US" altLang="zh-TW" sz="1600" b="1">
                <a:latin typeface="Courier New" panose="02070309020205020404" pitchFamily="49" charset="0"/>
              </a:rPr>
              <a:t>            // copy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anOctopus.useValue(6.5);       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zh-TW" sz="2400"/>
              <a:t>The object </a:t>
            </a:r>
            <a:r>
              <a:rPr lang="en-US" altLang="zh-TW" sz="2400" b="1">
                <a:latin typeface="Courier New" panose="02070309020205020404" pitchFamily="49" charset="0"/>
              </a:rPr>
              <a:t>anOctopus</a:t>
            </a:r>
            <a:r>
              <a:rPr lang="en-US" altLang="zh-TW" sz="2400"/>
              <a:t> via which in fact is sometimes sending messages to an </a:t>
            </a:r>
            <a:r>
              <a:rPr lang="en-US" altLang="zh-TW" sz="2400" b="1">
                <a:latin typeface="Courier New" panose="02070309020205020404" pitchFamily="49" charset="0"/>
              </a:rPr>
              <a:t>Octopus</a:t>
            </a:r>
            <a:r>
              <a:rPr lang="en-US" altLang="zh-TW" sz="2400"/>
              <a:t> object while sometimes to an </a:t>
            </a:r>
            <a:r>
              <a:rPr lang="en-US" altLang="zh-TW" sz="2400" b="1">
                <a:latin typeface="Courier New" panose="02070309020205020404" pitchFamily="49" charset="0"/>
              </a:rPr>
              <a:t>OctopusWatch</a:t>
            </a:r>
            <a:r>
              <a:rPr lang="en-US" altLang="zh-TW" sz="2400"/>
              <a:t> object.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頁尾版面配置區 4">
            <a:extLst>
              <a:ext uri="{FF2B5EF4-FFF2-40B4-BE49-F238E27FC236}">
                <a16:creationId xmlns:a16="http://schemas.microsoft.com/office/drawing/2014/main" id="{BAE833BF-8548-428C-B1B8-7130A9E2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5604" name="投影片編號版面配置區 5">
            <a:extLst>
              <a:ext uri="{FF2B5EF4-FFF2-40B4-BE49-F238E27FC236}">
                <a16:creationId xmlns:a16="http://schemas.microsoft.com/office/drawing/2014/main" id="{C9B11951-229D-459A-A11A-2899651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A3CF06-8309-4AAC-84F8-4B7A038C025C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AD46E191-BEDC-4AED-A596-36DD58E0C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Backward Type Casting</a:t>
            </a:r>
            <a:endParaRPr lang="en-GB" altLang="en-US"/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80D6B29D-A253-4107-99E4-F9E36D00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zh-TW" sz="2400"/>
              <a:t>Backward type casting needs an explicit target type: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OctopusWatch myWatch = new OctopusWatch(“Michael Fung”);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Octopus anOctopus;             // an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anOctopus = myWatch;</a:t>
            </a:r>
            <a:r>
              <a:rPr lang="en-US" altLang="zh-TW" sz="1600" b="1">
                <a:latin typeface="Courier New" panose="02070309020205020404" pitchFamily="49" charset="0"/>
              </a:rPr>
              <a:t>           // copy object reference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anOctopus.useValue(10.2);      // 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OctopusWatch anWatch;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aWatch = </a:t>
            </a: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(OctopusWatch) anOctopus;  </a:t>
            </a:r>
            <a:r>
              <a:rPr lang="en-US" altLang="zh-TW" sz="1600" b="1">
                <a:latin typeface="Courier New" panose="02070309020205020404" pitchFamily="49" charset="0"/>
              </a:rPr>
              <a:t> // specializing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aWatch.showTime();                   // ok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zh-TW" sz="2400"/>
              <a:t>Beware of the type given!!!</a:t>
            </a:r>
          </a:p>
          <a:p>
            <a:pPr lvl="1" eaLnBrk="1" hangingPunct="1">
              <a:lnSpc>
                <a:spcPct val="90000"/>
              </a:lnSpc>
              <a:spcAft>
                <a:spcPts val="400"/>
              </a:spcAft>
            </a:pPr>
            <a:r>
              <a:rPr lang="en-US" altLang="zh-TW" sz="2000"/>
              <a:t>It must be a </a:t>
            </a:r>
            <a:r>
              <a:rPr lang="en-US" altLang="zh-TW" sz="2000" i="1"/>
              <a:t>correct/compatible</a:t>
            </a:r>
            <a:r>
              <a:rPr lang="en-US" altLang="zh-TW" sz="2000"/>
              <a:t> one!</a:t>
            </a:r>
            <a:endParaRPr lang="en-GB" altLang="en-US" sz="2400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4B8C-E8D4-40AE-B70F-FF720197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altLang="zh-TW" dirty="0"/>
              <a:t>Concatenation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26659-2C6B-4C04-9F34-C57A4840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concatenation: Using + between a string and another value to make a longer string.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 + 42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"hello42"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+ 2 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"1abc2"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+ 1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+ 2 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"abc12"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"3abc"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* 3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"abc27"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"1" + 1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"11"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4 - 1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en-US" sz="1800" dirty="0">
                <a:cs typeface="Courier New" panose="02070309020205020404" pitchFamily="49" charset="0"/>
              </a:rPr>
              <a:t>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"3abc"</a:t>
            </a:r>
          </a:p>
          <a:p>
            <a:r>
              <a:rPr lang="en-US" sz="2400" dirty="0"/>
              <a:t>Use + to print a string and an expression's value together.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("Grade: " + (95.1 + 71.9) / 2);</a:t>
            </a:r>
          </a:p>
          <a:p>
            <a:pPr marL="400050" lvl="1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Output: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Grade: 83.5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91E5A-9D9E-44FD-AD80-AD304329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3F349-4D93-4129-93BA-025184C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47D0-2C90-4341-AE57-BF487C24B28A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531854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頁尾版面配置區 4">
            <a:extLst>
              <a:ext uri="{FF2B5EF4-FFF2-40B4-BE49-F238E27FC236}">
                <a16:creationId xmlns:a16="http://schemas.microsoft.com/office/drawing/2014/main" id="{06042E8D-608C-40E5-88E2-6A9047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12292" name="投影片編號版面配置區 5">
            <a:extLst>
              <a:ext uri="{FF2B5EF4-FFF2-40B4-BE49-F238E27FC236}">
                <a16:creationId xmlns:a16="http://schemas.microsoft.com/office/drawing/2014/main" id="{C599600E-095A-4644-BCF6-5E4D62DC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0F8E773-9139-47CC-8382-B0F7D140E6F1}" type="slidenum">
              <a:rPr lang="zh-TW" altLang="en-US" sz="1400">
                <a:solidFill>
                  <a:schemeClr val="tx2"/>
                </a:solidFill>
              </a:rPr>
              <a:pPr/>
              <a:t>87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5C4E67D-C33A-4EA0-A4C2-B58494EF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Concatenation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BD604031-366B-4B98-97B2-DF3024764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How could </a:t>
            </a:r>
            <a:r>
              <a:rPr lang="en-US" altLang="zh-TW" sz="2400" b="1" dirty="0">
                <a:latin typeface="Courier New" panose="02070309020205020404" pitchFamily="49" charset="0"/>
              </a:rPr>
              <a:t>int </a:t>
            </a:r>
            <a:r>
              <a:rPr lang="en-US" altLang="zh-TW" sz="2400" dirty="0"/>
              <a:t>&amp;</a:t>
            </a:r>
            <a:r>
              <a:rPr lang="en-US" altLang="zh-TW" sz="2400" b="1" dirty="0">
                <a:latin typeface="Courier New" panose="02070309020205020404" pitchFamily="49" charset="0"/>
              </a:rPr>
              <a:t> double</a:t>
            </a:r>
            <a:r>
              <a:rPr lang="en-US" altLang="zh-TW" sz="2400" dirty="0"/>
              <a:t>’s be “added” to a string?</a:t>
            </a:r>
            <a:endParaRPr lang="en-US" altLang="zh-HK" sz="2400" dirty="0"/>
          </a:p>
          <a:p>
            <a:pPr eaLnBrk="1" hangingPunct="1"/>
            <a:r>
              <a:rPr lang="en-US" altLang="zh-TW" sz="2400" dirty="0"/>
              <a:t>They are converted </a:t>
            </a:r>
            <a:r>
              <a:rPr lang="en-US" altLang="zh-TW" sz="2400" b="1" dirty="0">
                <a:latin typeface="Courier New" panose="02070309020205020404" pitchFamily="49" charset="0"/>
              </a:rPr>
              <a:t>String</a:t>
            </a:r>
            <a:r>
              <a:rPr lang="en-US" altLang="zh-TW" sz="2400" dirty="0"/>
              <a:t> using the </a:t>
            </a:r>
            <a:r>
              <a:rPr lang="en-US" altLang="zh-HK" sz="2400" b="1" dirty="0" err="1">
                <a:latin typeface="Courier New" panose="02070309020205020404" pitchFamily="49" charset="0"/>
              </a:rPr>
              <a:t>Integer.t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oString</a:t>
            </a:r>
            <a:r>
              <a:rPr lang="en-US" altLang="zh-TW" sz="2400" b="1" dirty="0">
                <a:latin typeface="Courier New" panose="02070309020205020404" pitchFamily="49" charset="0"/>
              </a:rPr>
              <a:t>()</a:t>
            </a:r>
            <a:r>
              <a:rPr lang="en-US" altLang="zh-TW" sz="2400" dirty="0"/>
              <a:t> </a:t>
            </a:r>
            <a:r>
              <a:rPr lang="en-US" altLang="zh-HK" sz="2400" i="1" dirty="0"/>
              <a:t>static </a:t>
            </a:r>
            <a:r>
              <a:rPr lang="en-US" altLang="zh-TW" sz="2400" dirty="0"/>
              <a:t>method.</a:t>
            </a:r>
          </a:p>
          <a:p>
            <a:pPr eaLnBrk="1" hangingPunct="1"/>
            <a:r>
              <a:rPr lang="en-US" altLang="zh-TW" sz="2400" dirty="0"/>
              <a:t>The compiler inserted the call for us!</a:t>
            </a:r>
            <a:endParaRPr lang="en-US" altLang="zh-HK" sz="2400" dirty="0"/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toString</a:t>
            </a:r>
            <a:r>
              <a:rPr lang="en-US" altLang="zh-TW" sz="2400" b="1" dirty="0">
                <a:latin typeface="Courier New" panose="02070309020205020404" pitchFamily="49" charset="0"/>
              </a:rPr>
              <a:t>()</a:t>
            </a:r>
            <a:r>
              <a:rPr lang="en-US" altLang="zh-TW" sz="2400" dirty="0"/>
              <a:t> method is implicitly defined for all the eight primitive types.</a:t>
            </a:r>
            <a:endParaRPr lang="en-US" altLang="zh-HK" sz="2400" dirty="0"/>
          </a:p>
          <a:p>
            <a:pPr eaLnBrk="1" hangingPunct="1"/>
            <a:r>
              <a:rPr lang="en-US" altLang="zh-HK" sz="2400" dirty="0"/>
              <a:t>AS WELL AS all Object types!</a:t>
            </a:r>
            <a:endParaRPr lang="en-US" altLang="zh-TW" sz="2400" dirty="0"/>
          </a:p>
          <a:p>
            <a:pPr eaLnBrk="1" hangingPunct="1"/>
            <a:endParaRPr lang="en-US" altLang="zh-TW" sz="2400" dirty="0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頁尾版面配置區 4">
            <a:extLst>
              <a:ext uri="{FF2B5EF4-FFF2-40B4-BE49-F238E27FC236}">
                <a16:creationId xmlns:a16="http://schemas.microsoft.com/office/drawing/2014/main" id="{880A8546-68EB-404A-A006-598619D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20484" name="投影片編號版面配置區 5">
            <a:extLst>
              <a:ext uri="{FF2B5EF4-FFF2-40B4-BE49-F238E27FC236}">
                <a16:creationId xmlns:a16="http://schemas.microsoft.com/office/drawing/2014/main" id="{894C0488-C7F2-4036-8334-7938E5E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0E867A5-A6AA-4A7A-B322-7BD8576EA379}" type="slidenum">
              <a:rPr lang="zh-TW" altLang="en-US" sz="1400">
                <a:solidFill>
                  <a:schemeClr val="tx2"/>
                </a:solidFill>
              </a:rPr>
              <a:pPr/>
              <a:t>88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0D0CB2F3-9656-4DCD-9B7A-1478F8D10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Object.toString()</a:t>
            </a:r>
            <a:endParaRPr lang="en-US" altLang="zh-TW"/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0D1E1976-6678-4790-B681-2CDC933FB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800"/>
              <a:t>Class Object is the super-</a:t>
            </a:r>
            <a:r>
              <a:rPr lang="en-US" altLang="zh-HK" sz="2800" i="1"/>
              <a:t>ancester </a:t>
            </a:r>
            <a:r>
              <a:rPr lang="en-US" altLang="zh-HK" sz="2800"/>
              <a:t>of all classes.  It defines this instance method: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HK" sz="2800" b="1">
                <a:latin typeface="Courier New" panose="02070309020205020404" pitchFamily="49" charset="0"/>
              </a:rPr>
              <a:t>		public String toString()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HK" sz="2800" b="1">
                <a:latin typeface="Courier New" panose="02070309020205020404" pitchFamily="49" charset="0"/>
              </a:rPr>
              <a:t>		// it returns a String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HK" sz="2800" b="1">
                <a:latin typeface="Courier New" panose="02070309020205020404" pitchFamily="49" charset="0"/>
              </a:rPr>
              <a:t>		// representation of an object</a:t>
            </a:r>
          </a:p>
          <a:p>
            <a:pPr eaLnBrk="1" hangingPunct="1">
              <a:lnSpc>
                <a:spcPct val="90000"/>
              </a:lnSpc>
            </a:pPr>
            <a:endParaRPr lang="en-US" altLang="zh-HK" sz="2800"/>
          </a:p>
          <a:p>
            <a:pPr eaLnBrk="1" hangingPunct="1">
              <a:lnSpc>
                <a:spcPct val="90000"/>
              </a:lnSpc>
            </a:pPr>
            <a:r>
              <a:rPr lang="en-US" altLang="zh-HK" sz="2800"/>
              <a:t>All classes are sub-classes of Object directly or indirectly in the inheritance hierarchy.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2400"/>
              <a:t>Thus all classes inherits the </a:t>
            </a:r>
            <a:r>
              <a:rPr lang="en-US" altLang="zh-HK" sz="2400" b="1">
                <a:latin typeface="Courier New" panose="02070309020205020404" pitchFamily="49" charset="0"/>
              </a:rPr>
              <a:t>toString()</a:t>
            </a:r>
            <a:r>
              <a:rPr lang="en-US" altLang="zh-HK" sz="2400"/>
              <a:t> method.</a:t>
            </a:r>
            <a:endParaRPr lang="en-US" altLang="zh-TW" sz="240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頁尾版面配置區 4">
            <a:extLst>
              <a:ext uri="{FF2B5EF4-FFF2-40B4-BE49-F238E27FC236}">
                <a16:creationId xmlns:a16="http://schemas.microsoft.com/office/drawing/2014/main" id="{5A26DDA4-EB26-4309-92A1-B288D6C9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</a:p>
        </p:txBody>
      </p:sp>
      <p:sp>
        <p:nvSpPr>
          <p:cNvPr id="21508" name="投影片編號版面配置區 5">
            <a:extLst>
              <a:ext uri="{FF2B5EF4-FFF2-40B4-BE49-F238E27FC236}">
                <a16:creationId xmlns:a16="http://schemas.microsoft.com/office/drawing/2014/main" id="{F4174104-9FDC-4786-BA08-2D6022B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99EE23C-857C-4459-9D2C-D38CADB39170}" type="slidenum">
              <a:rPr lang="zh-TW" altLang="en-US" sz="1400">
                <a:solidFill>
                  <a:schemeClr val="tx2"/>
                </a:solidFill>
              </a:rPr>
              <a:pPr/>
              <a:t>89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62400A2E-E6E2-4E99-8457-2FD678AE2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toString() is polymorphic</a:t>
            </a:r>
            <a:endParaRPr lang="en-US" altLang="zh-TW"/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1CC4051D-119C-465A-91C8-9A876C599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 sz="2000" dirty="0"/>
              <a:t>Classes may override the </a:t>
            </a:r>
            <a:r>
              <a:rPr lang="en-US" altLang="zh-HK" sz="2000" b="1" dirty="0" err="1">
                <a:latin typeface="Courier New" panose="02070309020205020404" pitchFamily="49" charset="0"/>
              </a:rPr>
              <a:t>toString</a:t>
            </a:r>
            <a:r>
              <a:rPr lang="en-US" altLang="zh-HK" sz="2000" b="1" dirty="0">
                <a:latin typeface="Courier New" panose="02070309020205020404" pitchFamily="49" charset="0"/>
              </a:rPr>
              <a:t>()</a:t>
            </a:r>
            <a:r>
              <a:rPr lang="en-US" altLang="zh-HK" sz="2000" dirty="0"/>
              <a:t> method.</a:t>
            </a:r>
          </a:p>
          <a:p>
            <a:pPr eaLnBrk="1" hangingPunct="1"/>
            <a:r>
              <a:rPr lang="en-US" altLang="zh-HK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HK" sz="1800" b="1" dirty="0">
                <a:latin typeface="Courier New" panose="02070309020205020404" pitchFamily="49" charset="0"/>
              </a:rPr>
              <a:t>(Object obj)</a:t>
            </a:r>
          </a:p>
          <a:p>
            <a:pPr lvl="1" eaLnBrk="1" hangingPunct="1"/>
            <a:r>
              <a:rPr lang="en-US" altLang="zh-HK" sz="1800" dirty="0"/>
              <a:t>Ultimately (indirectly) it calls </a:t>
            </a:r>
            <a:r>
              <a:rPr lang="en-US" altLang="zh-HK" sz="1800" b="1" dirty="0" err="1">
                <a:latin typeface="Courier New" panose="02070309020205020404" pitchFamily="49" charset="0"/>
              </a:rPr>
              <a:t>obj.toString</a:t>
            </a:r>
            <a:r>
              <a:rPr lang="en-US" altLang="zh-HK" sz="18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HK" sz="2000" dirty="0"/>
              <a:t>E.g.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myOctopus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HK" sz="2000" dirty="0">
                <a:sym typeface="Wingdings" panose="05000000000000000000" pitchFamily="2" charset="2"/>
              </a:rPr>
              <a:t>	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((Object)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myOctopus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HK" sz="2000" dirty="0">
                <a:sym typeface="Wingdings" panose="05000000000000000000" pitchFamily="2" charset="2"/>
              </a:rPr>
              <a:t>	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myOctopus.toString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HK" sz="2000" dirty="0"/>
              <a:t>The message receiver may be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 class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HK" sz="2000" dirty="0"/>
              <a:t>OR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Octopus class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HK" sz="2000" dirty="0"/>
              <a:t>if it has been </a:t>
            </a:r>
            <a:r>
              <a:rPr lang="en-US" altLang="zh-HK" sz="2000" dirty="0" err="1"/>
              <a:t>overriden</a:t>
            </a:r>
            <a:r>
              <a:rPr lang="en-US" altLang="zh-HK" sz="2000" dirty="0"/>
              <a:t>.</a:t>
            </a:r>
            <a:endParaRPr lang="en-US" altLang="zh-TW" sz="2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26E2A02-1BAC-4464-B3C5-46ED5F36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BDC27-6D42-4116-83EC-D9A9DF6AB8AD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1047BA4-C49E-4B39-9780-1C1BCC171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String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19CA15-4C64-471F-B599-AA986038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Strings are objects, not primitives!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i = 999;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int j = i;			// copy value of i (999) to j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myName = "Michael Fung";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latin typeface="Courier New" panose="02070309020205020404" pitchFamily="49" charset="0"/>
              </a:rPr>
              <a:t>	String yourName = myName;	// copy object reference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>
                <a:solidFill>
                  <a:srgbClr val="FF3300"/>
                </a:solidFill>
                <a:latin typeface="Courier New" panose="02070309020205020404" pitchFamily="49" charset="0"/>
              </a:rPr>
              <a:t>	yourName = "Microphone";</a:t>
            </a:r>
            <a:endParaRPr lang="en-US" altLang="zh-TW" sz="1600">
              <a:solidFill>
                <a:srgbClr val="FF3300"/>
              </a:solidFill>
            </a:endParaRPr>
          </a:p>
          <a:p>
            <a:pPr eaLnBrk="1" hangingPunct="1"/>
            <a:endParaRPr lang="zh-TW" altLang="zh-TW"/>
          </a:p>
        </p:txBody>
      </p:sp>
      <p:sp>
        <p:nvSpPr>
          <p:cNvPr id="17413" name="AutoShape 4">
            <a:extLst>
              <a:ext uri="{FF2B5EF4-FFF2-40B4-BE49-F238E27FC236}">
                <a16:creationId xmlns:a16="http://schemas.microsoft.com/office/drawing/2014/main" id="{57B1E74E-2A2A-4769-8528-BE2FC0F5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[Michael Fung]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0F784198-C1E6-442C-A72A-AF261ABF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(class)</a:t>
            </a: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99A915BB-326D-4088-B315-17706A483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3434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7">
            <a:extLst>
              <a:ext uri="{FF2B5EF4-FFF2-40B4-BE49-F238E27FC236}">
                <a16:creationId xmlns:a16="http://schemas.microsoft.com/office/drawing/2014/main" id="{DB19D17A-3355-4D9E-9E7B-FFB6ABBE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myName</a:t>
            </a:r>
          </a:p>
        </p:txBody>
      </p:sp>
      <p:sp>
        <p:nvSpPr>
          <p:cNvPr id="17417" name="Oval 8">
            <a:extLst>
              <a:ext uri="{FF2B5EF4-FFF2-40B4-BE49-F238E27FC236}">
                <a16:creationId xmlns:a16="http://schemas.microsoft.com/office/drawing/2014/main" id="{03886D55-6ECF-4521-9980-5942F03F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2057400" cy="8382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yourName</a:t>
            </a:r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E92B8D31-A1AC-4494-8D79-DED531F545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419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8583C3E6-AE71-4BE0-BD59-E11952FC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2209800" cy="1219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</a:rPr>
              <a:t>String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(object)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[Microphone]</a:t>
            </a: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143FBA7B-8A96-498E-91F0-2C0B0F1E6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800600"/>
            <a:ext cx="4572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2">
            <a:extLst>
              <a:ext uri="{FF2B5EF4-FFF2-40B4-BE49-F238E27FC236}">
                <a16:creationId xmlns:a16="http://schemas.microsoft.com/office/drawing/2014/main" id="{E96A0138-0A15-4E6F-8958-2ACBC26AA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4864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64B0534-9120-407E-A5FA-44119DF7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Michael FUNG &amp; YPChui, CS&amp;E, CUHK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頁尾版面配置區 4">
            <a:extLst>
              <a:ext uri="{FF2B5EF4-FFF2-40B4-BE49-F238E27FC236}">
                <a16:creationId xmlns:a16="http://schemas.microsoft.com/office/drawing/2014/main" id="{FA0A244E-D87B-4F99-A708-EBE9926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29700" name="投影片編號版面配置區 5">
            <a:extLst>
              <a:ext uri="{FF2B5EF4-FFF2-40B4-BE49-F238E27FC236}">
                <a16:creationId xmlns:a16="http://schemas.microsoft.com/office/drawing/2014/main" id="{A10FEC1D-9D25-479B-8A01-89B9DC20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44386-0A8E-4AE5-AB62-E5FF9CDB38C9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C9765C66-06D2-48EF-A0FF-971A0F0E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Abstraction Through Interface</a:t>
            </a:r>
            <a:endParaRPr lang="en-GB" altLang="en-US"/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21540201-802A-403B-ADD4-FAF9CF759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interface InterfaceIdentifier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type1 method1(parameter1);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type2 method2(parameter2);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class ClassIdentifier implements Interface1, Interface2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type1 method1(parameter1)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type2 method2(parameter2)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}</a:t>
            </a:r>
            <a:endParaRPr lang="en-GB" altLang="en-US" sz="280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頁尾版面配置區 4">
            <a:extLst>
              <a:ext uri="{FF2B5EF4-FFF2-40B4-BE49-F238E27FC236}">
                <a16:creationId xmlns:a16="http://schemas.microsoft.com/office/drawing/2014/main" id="{FC45114D-6E42-47D3-A06D-4E4DAD8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1748" name="投影片編號版面配置區 5">
            <a:extLst>
              <a:ext uri="{FF2B5EF4-FFF2-40B4-BE49-F238E27FC236}">
                <a16:creationId xmlns:a16="http://schemas.microsoft.com/office/drawing/2014/main" id="{8E4A5FB2-FD68-4711-94D6-8E982125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B3E78-E854-41ED-93B4-060C9748AB25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40168DA0-F22B-4EAA-885C-ACF934D0B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Interface</a:t>
            </a:r>
            <a:endParaRPr lang="en-GB" altLang="en-US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F96E85FB-6506-4D93-BDC0-61BD45E27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interface is a specification.</a:t>
            </a:r>
          </a:p>
          <a:p>
            <a:pPr eaLnBrk="1" hangingPunct="1"/>
            <a:r>
              <a:rPr lang="en-US" altLang="zh-TW"/>
              <a:t>It is a standard.</a:t>
            </a:r>
          </a:p>
          <a:p>
            <a:pPr eaLnBrk="1" hangingPunct="1"/>
            <a:r>
              <a:rPr lang="en-US" altLang="zh-TW"/>
              <a:t>It is a list of method signatures.</a:t>
            </a:r>
          </a:p>
          <a:p>
            <a:pPr eaLnBrk="1" hangingPunct="1"/>
            <a:r>
              <a:rPr lang="en-US" altLang="zh-TW"/>
              <a:t>It is a guarantee: any class that implements this interface is guaranteed to provide these methods.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頁尾版面配置區 4">
            <a:extLst>
              <a:ext uri="{FF2B5EF4-FFF2-40B4-BE49-F238E27FC236}">
                <a16:creationId xmlns:a16="http://schemas.microsoft.com/office/drawing/2014/main" id="{AF9666B4-FBE5-4211-924A-6380E582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3796" name="投影片編號版面配置區 5">
            <a:extLst>
              <a:ext uri="{FF2B5EF4-FFF2-40B4-BE49-F238E27FC236}">
                <a16:creationId xmlns:a16="http://schemas.microsoft.com/office/drawing/2014/main" id="{6236EBA4-F3AB-4467-8033-A616C2E5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6F74E9-4B44-4CD6-9ECD-6B8D6917076C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3275A606-EEA8-493D-8F28-A36357254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Interface Example</a:t>
            </a:r>
            <a:endParaRPr lang="en-GB" altLang="en-US" dirty="0"/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371FB643-45B5-466E-A971-1223FD6D2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AWT uses interfaces extensively.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interface MouseMotionListener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{	// simplified version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public void mouseDragged(MouseEvent 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	public void mouseMoved(MouseEvent 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// in some Component class: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	void addMouseMotionListener(</a:t>
            </a:r>
            <a:r>
              <a:rPr lang="en-US" altLang="zh-TW" sz="1400" b="1">
                <a:solidFill>
                  <a:schemeClr val="folHlink"/>
                </a:solidFill>
                <a:latin typeface="Courier New" panose="02070309020205020404" pitchFamily="49" charset="0"/>
              </a:rPr>
              <a:t>MouseMotionListener obj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method is not requesting a class type or primitive type parameter.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It is requesting a parameter of </a:t>
            </a:r>
            <a:r>
              <a:rPr lang="en-GB" altLang="en-US" sz="2800" b="1">
                <a:solidFill>
                  <a:srgbClr val="FF3300"/>
                </a:solidFill>
              </a:rPr>
              <a:t>ANY</a:t>
            </a:r>
            <a:r>
              <a:rPr lang="en-GB" altLang="en-US" sz="2800"/>
              <a:t> class type that meets the </a:t>
            </a:r>
            <a:r>
              <a:rPr lang="en-US" altLang="zh-TW" sz="2400" b="1">
                <a:latin typeface="Courier New" panose="02070309020205020404" pitchFamily="49" charset="0"/>
              </a:rPr>
              <a:t>MouseMotionListener</a:t>
            </a:r>
            <a:r>
              <a:rPr lang="en-GB" altLang="en-US" sz="2400"/>
              <a:t> </a:t>
            </a:r>
            <a:r>
              <a:rPr lang="en-GB" altLang="en-US" sz="2800"/>
              <a:t>standard.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頁尾版面配置區 4">
            <a:extLst>
              <a:ext uri="{FF2B5EF4-FFF2-40B4-BE49-F238E27FC236}">
                <a16:creationId xmlns:a16="http://schemas.microsoft.com/office/drawing/2014/main" id="{3D8EC6DE-D617-4124-A4E9-48D65E29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5844" name="投影片編號版面配置區 5">
            <a:extLst>
              <a:ext uri="{FF2B5EF4-FFF2-40B4-BE49-F238E27FC236}">
                <a16:creationId xmlns:a16="http://schemas.microsoft.com/office/drawing/2014/main" id="{7EE89345-3A5F-45A8-B90D-03D5E97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8930B4-D64F-491B-89BE-81C32250F15A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C4C973C9-D62E-4F9E-90A5-4D4C4DD6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Self and Super Reference</a:t>
            </a:r>
            <a:endParaRPr lang="en-GB" altLang="en-US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14B636E6-7CC5-44DF-BA5F-897F1DC71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keyword </a:t>
            </a:r>
            <a:r>
              <a:rPr lang="en-US" altLang="zh-TW" sz="2800" b="1">
                <a:solidFill>
                  <a:srgbClr val="FF33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2800"/>
              <a:t> is used whenever an object is referring to its own fields/methods, in case of name-conflict.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this.</a:t>
            </a:r>
            <a:r>
              <a:rPr lang="en-US" altLang="zh-TW" sz="2000" b="1">
                <a:latin typeface="Courier New" panose="02070309020205020404" pitchFamily="49" charset="0"/>
              </a:rPr>
              <a:t>value = 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this.</a:t>
            </a:r>
            <a:r>
              <a:rPr lang="en-US" altLang="zh-TW" sz="2000" b="1">
                <a:latin typeface="Courier New" panose="02070309020205020404" pitchFamily="49" charset="0"/>
              </a:rPr>
              <a:t>value = givenOctopusCard.value;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keyword </a:t>
            </a:r>
            <a:r>
              <a:rPr lang="en-US" altLang="zh-TW" sz="2800" b="1">
                <a:solidFill>
                  <a:srgbClr val="FF3300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TW" sz="2800"/>
              <a:t> is used whenever an object is referring to fields/methods of its super-class, in case of overriding.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TW" sz="2000" b="1">
                <a:latin typeface="Courier New" panose="02070309020205020404" pitchFamily="49" charset="0"/>
              </a:rPr>
              <a:t>();       // super-construction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super.</a:t>
            </a:r>
            <a:r>
              <a:rPr lang="en-US" altLang="zh-TW" sz="2000" b="1">
                <a:latin typeface="Courier New" panose="02070309020205020404" pitchFamily="49" charset="0"/>
              </a:rPr>
              <a:t>eat();   // both super-class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             // sub-class define eat()</a:t>
            </a:r>
            <a:endParaRPr lang="en-GB" altLang="en-US" sz="200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頁尾版面配置區 4">
            <a:extLst>
              <a:ext uri="{FF2B5EF4-FFF2-40B4-BE49-F238E27FC236}">
                <a16:creationId xmlns:a16="http://schemas.microsoft.com/office/drawing/2014/main" id="{7620B60F-E6AE-4233-BA8D-BDDBA6B1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37892" name="投影片編號版面配置區 5">
            <a:extLst>
              <a:ext uri="{FF2B5EF4-FFF2-40B4-BE49-F238E27FC236}">
                <a16:creationId xmlns:a16="http://schemas.microsoft.com/office/drawing/2014/main" id="{C76D1AA2-0CAC-40C2-9778-CF5204FF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FD34E-23A0-43ED-9C31-83A1DEE83841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45081E7-A15E-48B2-832F-204B5AA7C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Copy Objects?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A1B99D06-63BE-47EE-8DF2-26D1252D3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We haven’t talked about how to copy an object!</a:t>
            </a:r>
          </a:p>
          <a:p>
            <a:pPr eaLnBrk="1" hangingPunct="1"/>
            <a:r>
              <a:rPr lang="en-US" altLang="zh-TW" sz="2800"/>
              <a:t>Simple intuitive way: </a:t>
            </a:r>
            <a:r>
              <a:rPr lang="en-US" altLang="zh-TW" sz="2800" i="1"/>
              <a:t>create a new object</a:t>
            </a:r>
            <a:r>
              <a:rPr lang="en-US" altLang="zh-TW" sz="2800"/>
              <a:t> and </a:t>
            </a:r>
            <a:r>
              <a:rPr lang="en-US" altLang="zh-TW" sz="2800" i="1"/>
              <a:t>copy the value </a:t>
            </a:r>
            <a:r>
              <a:rPr lang="en-US" altLang="zh-TW" sz="2800"/>
              <a:t>of the fields from the original object to the new object.</a:t>
            </a:r>
          </a:p>
          <a:p>
            <a:pPr lvl="1" eaLnBrk="1" hangingPunct="1"/>
            <a:r>
              <a:rPr lang="en-US" altLang="zh-TW" sz="2400"/>
              <a:t>Pitfall: some of the fields may be objects again!</a:t>
            </a:r>
          </a:p>
          <a:p>
            <a:pPr lvl="1" eaLnBrk="1" hangingPunct="1"/>
            <a:r>
              <a:rPr lang="en-US" altLang="zh-TW" sz="2400"/>
              <a:t>Impossible: some of the fields may be </a:t>
            </a:r>
            <a:r>
              <a:rPr lang="en-US" altLang="zh-TW" sz="2400" b="1">
                <a:latin typeface="Courier New" panose="02070309020205020404" pitchFamily="49" charset="0"/>
              </a:rPr>
              <a:t>private</a:t>
            </a:r>
            <a:r>
              <a:rPr lang="en-US" altLang="zh-TW" sz="2400"/>
              <a:t>!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Cleaner way: define and use the </a:t>
            </a:r>
            <a:r>
              <a:rPr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clone()</a:t>
            </a:r>
            <a:r>
              <a:rPr lang="en-US" altLang="zh-TW" sz="2800"/>
              <a:t> method.</a:t>
            </a:r>
          </a:p>
          <a:p>
            <a:pPr lvl="1" eaLnBrk="1" hangingPunct="1"/>
            <a:r>
              <a:rPr lang="en-US" altLang="zh-TW" sz="2400"/>
              <a:t>Wait and look...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頁尾版面配置區 4">
            <a:extLst>
              <a:ext uri="{FF2B5EF4-FFF2-40B4-BE49-F238E27FC236}">
                <a16:creationId xmlns:a16="http://schemas.microsoft.com/office/drawing/2014/main" id="{FB83DECD-6C2C-4B98-BD05-757E501C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1988" name="投影片編號版面配置區 5">
            <a:extLst>
              <a:ext uri="{FF2B5EF4-FFF2-40B4-BE49-F238E27FC236}">
                <a16:creationId xmlns:a16="http://schemas.microsoft.com/office/drawing/2014/main" id="{E2180B0A-8046-431C-959F-5B7393A8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F56896-7F06-4750-8411-C6B8E02FCA4A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C088191E-2285-4333-986B-A7F1CCB2E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</a:t>
            </a:r>
            <a:r>
              <a:rPr lang="en-US" altLang="zh-TW" b="1">
                <a:latin typeface="Courier New" panose="02070309020205020404" pitchFamily="49" charset="0"/>
              </a:rPr>
              <a:t>clone()</a:t>
            </a:r>
            <a:r>
              <a:rPr lang="en-US" altLang="zh-TW"/>
              <a:t> Method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33EED866-4E19-47D5-B402-4EA628EAA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copy an object, we need </a:t>
            </a:r>
            <a:r>
              <a:rPr lang="en-US" altLang="zh-TW" sz="2800" b="1">
                <a:solidFill>
                  <a:srgbClr val="FF0000"/>
                </a:solidFill>
                <a:latin typeface="Courier New" panose="02070309020205020404" pitchFamily="49" charset="0"/>
              </a:rPr>
              <a:t>clone()</a:t>
            </a:r>
            <a:r>
              <a:rPr lang="en-US" altLang="zh-TW" sz="280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class Octopus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String 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Octopus(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value, String givenName)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.value = value;		</a:t>
            </a:r>
            <a:r>
              <a:rPr lang="en-US" altLang="zh-TW" sz="1400" b="1">
                <a:solidFill>
                  <a:srgbClr val="008000"/>
                </a:solidFill>
                <a:latin typeface="Courier New" panose="02070309020205020404" pitchFamily="49" charset="0"/>
              </a:rPr>
              <a:t>// this usage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name = givenName;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clone()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Octopus newCard =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Octopus(0, name);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newCard.value =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.value;	</a:t>
            </a:r>
            <a:r>
              <a:rPr lang="en-US" altLang="zh-TW" sz="1400" b="1">
                <a:solidFill>
                  <a:srgbClr val="008000"/>
                </a:solidFill>
                <a:latin typeface="Courier New" panose="02070309020205020404" pitchFamily="49" charset="0"/>
              </a:rPr>
              <a:t>// this usage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newCard;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 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Octopus michael = </a:t>
            </a:r>
            <a:r>
              <a:rPr lang="en-US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Octopus(100, </a:t>
            </a:r>
            <a:r>
              <a:rPr lang="en-US" altLang="zh-TW" sz="1400" b="1">
                <a:solidFill>
                  <a:srgbClr val="006600"/>
                </a:solidFill>
                <a:latin typeface="Courier New" panose="02070309020205020404" pitchFamily="49" charset="0"/>
              </a:rPr>
              <a:t>"Michael Fung"</a:t>
            </a: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Octopus copy;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 copy = </a:t>
            </a:r>
            <a:r>
              <a:rPr lang="en-US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(Octopus) michael.clone();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TW" sz="160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頁尾版面配置區 4">
            <a:extLst>
              <a:ext uri="{FF2B5EF4-FFF2-40B4-BE49-F238E27FC236}">
                <a16:creationId xmlns:a16="http://schemas.microsoft.com/office/drawing/2014/main" id="{8A111CE3-9F63-4F9E-A169-20AFE009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chemeClr val="tx2"/>
                </a:solidFill>
              </a:rPr>
              <a:t>Michael FUNG &amp; YPChui, CS&amp;E, CUHK</a:t>
            </a:r>
            <a:endParaRPr lang="zh-TW" altLang="zh-TW" sz="1400">
              <a:solidFill>
                <a:schemeClr val="tx2"/>
              </a:solidFill>
            </a:endParaRPr>
          </a:p>
        </p:txBody>
      </p:sp>
      <p:sp>
        <p:nvSpPr>
          <p:cNvPr id="46084" name="投影片編號版面配置區 5">
            <a:extLst>
              <a:ext uri="{FF2B5EF4-FFF2-40B4-BE49-F238E27FC236}">
                <a16:creationId xmlns:a16="http://schemas.microsoft.com/office/drawing/2014/main" id="{FAFA1D06-C4B5-4F2F-B206-353F0D22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056C7-D125-40CA-A5FD-DB85F4561749}" type="slidenum">
              <a:rPr lang="zh-TW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61C7A636-2934-42B0-9033-E713E580F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Variable VS Object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7E558F7D-ED58-47CA-A5A5-5805509C6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Assignment operators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TW" altLang="en-US" sz="2800" b="1"/>
              <a:t>=</a:t>
            </a:r>
            <a:r>
              <a:rPr lang="zh-TW" altLang="en-US" sz="2800"/>
              <a:t> </a:t>
            </a:r>
            <a:r>
              <a:rPr lang="en-US" altLang="zh-TW" sz="2800"/>
              <a:t>VS clone()</a:t>
            </a:r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2800"/>
              <a:t>Comparison operators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800" b="1"/>
              <a:t>==</a:t>
            </a:r>
            <a:r>
              <a:rPr lang="en-US" altLang="zh-TW" sz="2800"/>
              <a:t> VS equals()</a:t>
            </a:r>
          </a:p>
          <a:p>
            <a:pPr eaLnBrk="1" hangingPunct="1"/>
            <a:endParaRPr lang="en-US" altLang="zh-TW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1400" b="1">
                <a:solidFill>
                  <a:srgbClr val="0000DD"/>
                </a:solidFill>
                <a:latin typeface="Courier New" panose="02070309020205020404" pitchFamily="49" charset="0"/>
              </a:rPr>
              <a:t> </a:t>
            </a:r>
            <a:r>
              <a:rPr lang="zh-TW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public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boolean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equals(Octopus target)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zh-TW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return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zh-TW" sz="1400" b="1">
                <a:solidFill>
                  <a:srgbClr val="0000DD"/>
                </a:solidFill>
                <a:latin typeface="Courier New" panose="02070309020205020404" pitchFamily="49" charset="0"/>
              </a:rPr>
              <a:t>this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.value </a:t>
            </a:r>
            <a:r>
              <a:rPr lang="zh-TW" altLang="zh-TW" sz="1600" b="1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target.value;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zh-TW" altLang="zh-TW" sz="1400" b="1">
                <a:solidFill>
                  <a:srgbClr val="006600"/>
                </a:solidFill>
                <a:latin typeface="Courier New" panose="02070309020205020404" pitchFamily="49" charset="0"/>
              </a:rPr>
              <a:t>“They have equal value: ”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  <a:r>
              <a:rPr lang="zh-TW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zh-TW" sz="1400" b="1">
                <a:solidFill>
                  <a:srgbClr val="FF3300"/>
                </a:solidFill>
                <a:latin typeface="Courier New" panose="02070309020205020404" pitchFamily="49" charset="0"/>
              </a:rPr>
              <a:t>michael.equals(copy)</a:t>
            </a:r>
            <a:r>
              <a:rPr lang="zh-TW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zh-TW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unny Days">
  <a:themeElements>
    <a:clrScheme name="Sunny Days 2">
      <a:dk1>
        <a:srgbClr val="000000"/>
      </a:dk1>
      <a:lt1>
        <a:srgbClr val="FFFFCC"/>
      </a:lt1>
      <a:dk2>
        <a:srgbClr val="996633"/>
      </a:dk2>
      <a:lt2>
        <a:srgbClr val="CC9900"/>
      </a:lt2>
      <a:accent1>
        <a:srgbClr val="FF9933"/>
      </a:accent1>
      <a:accent2>
        <a:srgbClr val="FFFFFF"/>
      </a:accent2>
      <a:accent3>
        <a:srgbClr val="FFFFE2"/>
      </a:accent3>
      <a:accent4>
        <a:srgbClr val="000000"/>
      </a:accent4>
      <a:accent5>
        <a:srgbClr val="FFCAAD"/>
      </a:accent5>
      <a:accent6>
        <a:srgbClr val="E7E7E7"/>
      </a:accent6>
      <a:hlink>
        <a:srgbClr val="FFCC66"/>
      </a:hlink>
      <a:folHlink>
        <a:srgbClr val="993366"/>
      </a:folHlink>
    </a:clrScheme>
    <a:fontScheme name="Sunny Day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50000"/>
          </a:srgbClr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50000"/>
          </a:srgbClr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Sunny 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ny Days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 2000\Templates\Presentation Designs\Sunny Days.pot</Template>
  <TotalTime>4051</TotalTime>
  <Words>7422</Words>
  <Application>Microsoft Office PowerPoint</Application>
  <PresentationFormat>如螢幕大小 (4:3)</PresentationFormat>
  <Paragraphs>1783</Paragraphs>
  <Slides>96</Slides>
  <Notes>80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6" baseType="lpstr">
      <vt:lpstr>Humanst521 BT</vt:lpstr>
      <vt:lpstr>Menlo</vt:lpstr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Sunny Days</vt:lpstr>
      <vt:lpstr>Mobile Computing &amp;  Application Development</vt:lpstr>
      <vt:lpstr>Java Program Structure</vt:lpstr>
      <vt:lpstr>Java Program Example</vt:lpstr>
      <vt:lpstr>Java Naming Convention (Capitalization)</vt:lpstr>
      <vt:lpstr>Field/ Local Variable</vt:lpstr>
      <vt:lpstr>Class constants </vt:lpstr>
      <vt:lpstr>Primitive Types</vt:lpstr>
      <vt:lpstr>Unicode Char in Java</vt:lpstr>
      <vt:lpstr>String</vt:lpstr>
      <vt:lpstr>Assignment Statement/ Expression</vt:lpstr>
      <vt:lpstr>Default Type of Floating-point  Number Literals</vt:lpstr>
      <vt:lpstr>Type Casting</vt:lpstr>
      <vt:lpstr>Type Casting Examples</vt:lpstr>
      <vt:lpstr>Type Casting Issues</vt:lpstr>
      <vt:lpstr>Boolean Values</vt:lpstr>
      <vt:lpstr>Expression</vt:lpstr>
      <vt:lpstr>Expressions</vt:lpstr>
      <vt:lpstr>Relational Operators</vt:lpstr>
      <vt:lpstr>Logical operators</vt:lpstr>
      <vt:lpstr>Short Circuit Boolean Operators ( &amp;&amp;   | | )</vt:lpstr>
      <vt:lpstr>Other Boolean Operators</vt:lpstr>
      <vt:lpstr>Precedence</vt:lpstr>
      <vt:lpstr>if/else Branching (non exclusive)</vt:lpstr>
      <vt:lpstr>if/else Branching (mutually exclusive)</vt:lpstr>
      <vt:lpstr>switch</vt:lpstr>
      <vt:lpstr>while Loop</vt:lpstr>
      <vt:lpstr>do…while loop</vt:lpstr>
      <vt:lpstr>for loop</vt:lpstr>
      <vt:lpstr>break in loop (for-loop version)</vt:lpstr>
      <vt:lpstr>continue (while-loop version)</vt:lpstr>
      <vt:lpstr>Scoping Rules: NO Nesting</vt:lpstr>
      <vt:lpstr>2. Instance Field VS Local Variable</vt:lpstr>
      <vt:lpstr>Class with Fields and Methods</vt:lpstr>
      <vt:lpstr>Fields Declarations</vt:lpstr>
      <vt:lpstr>Method Declarations</vt:lpstr>
      <vt:lpstr>Modifier, parameter, return</vt:lpstr>
      <vt:lpstr>Parameter Passing and Return</vt:lpstr>
      <vt:lpstr>Modifiers public and private</vt:lpstr>
      <vt:lpstr>Constructor</vt:lpstr>
      <vt:lpstr>Constructor Example</vt:lpstr>
      <vt:lpstr>Creation of Objects: 4 Steps</vt:lpstr>
      <vt:lpstr>Creation of Objects: 4 Steps</vt:lpstr>
      <vt:lpstr>Object Reference</vt:lpstr>
      <vt:lpstr>Class and Instance Methods</vt:lpstr>
      <vt:lpstr>Class Method Calling Syntax</vt:lpstr>
      <vt:lpstr>Instance Method Calling Syntax</vt:lpstr>
      <vt:lpstr>Class and Instance Fields</vt:lpstr>
      <vt:lpstr>Class Field Referencing Syntax</vt:lpstr>
      <vt:lpstr>Instance Field Referencing Syntax</vt:lpstr>
      <vt:lpstr>Compare class &amp; instance field</vt:lpstr>
      <vt:lpstr>Class and Instance Fields</vt:lpstr>
      <vt:lpstr>Class and Instance Methods</vt:lpstr>
      <vt:lpstr>Class Fields and Instance Methods</vt:lpstr>
      <vt:lpstr>Math function APIs</vt:lpstr>
      <vt:lpstr>Math.random()</vt:lpstr>
      <vt:lpstr>Class Random()</vt:lpstr>
      <vt:lpstr>String</vt:lpstr>
      <vt:lpstr>String Methods</vt:lpstr>
      <vt:lpstr>String Methods</vt:lpstr>
      <vt:lpstr>How to Deal With Exceptions</vt:lpstr>
      <vt:lpstr>Throwing exceptions</vt:lpstr>
      <vt:lpstr>Handling Exceptions</vt:lpstr>
      <vt:lpstr>Catching Several Kinds of Possible Exceptions</vt:lpstr>
      <vt:lpstr>Exception Propagation</vt:lpstr>
      <vt:lpstr>Exception Propagation</vt:lpstr>
      <vt:lpstr>Top-Level Boss</vt:lpstr>
      <vt:lpstr>Java Arrays</vt:lpstr>
      <vt:lpstr>Difference Between  Primitive Types and Object References</vt:lpstr>
      <vt:lpstr>Initializing Object References</vt:lpstr>
      <vt:lpstr>Array of Object References</vt:lpstr>
      <vt:lpstr>Array Itself is Also a Reference</vt:lpstr>
      <vt:lpstr>Table (2D Array) Illustrated</vt:lpstr>
      <vt:lpstr>Sub-classing</vt:lpstr>
      <vt:lpstr>How to Do it in Java?</vt:lpstr>
      <vt:lpstr>Inheritance</vt:lpstr>
      <vt:lpstr>Example</vt:lpstr>
      <vt:lpstr>What’re NOT Inherited?</vt:lpstr>
      <vt:lpstr>What’s More?</vt:lpstr>
      <vt:lpstr>Privacy</vt:lpstr>
      <vt:lpstr>Protected Member</vt:lpstr>
      <vt:lpstr>Super Construction</vt:lpstr>
      <vt:lpstr>Example</vt:lpstr>
      <vt:lpstr>Polymorphism</vt:lpstr>
      <vt:lpstr>Polymorphism</vt:lpstr>
      <vt:lpstr>Backward Type Casting</vt:lpstr>
      <vt:lpstr>String Concatenation</vt:lpstr>
      <vt:lpstr>String Concatenation</vt:lpstr>
      <vt:lpstr>Object.toString()</vt:lpstr>
      <vt:lpstr>toString() is polymorphic</vt:lpstr>
      <vt:lpstr>Abstraction Through Interface</vt:lpstr>
      <vt:lpstr>Interface</vt:lpstr>
      <vt:lpstr>Interface Example</vt:lpstr>
      <vt:lpstr>Self and Super Reference</vt:lpstr>
      <vt:lpstr>How to Copy Objects?</vt:lpstr>
      <vt:lpstr>The clone() Method</vt:lpstr>
      <vt:lpstr>Variable VS Object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FUNG;Yim Pan Chui</dc:creator>
  <cp:lastModifiedBy>Yim Pan Chui, Dr. (CSD)</cp:lastModifiedBy>
  <cp:revision>171</cp:revision>
  <cp:lastPrinted>1601-01-01T00:00:00Z</cp:lastPrinted>
  <dcterms:created xsi:type="dcterms:W3CDTF">2000-08-03T09:52:12Z</dcterms:created>
  <dcterms:modified xsi:type="dcterms:W3CDTF">2019-12-29T03:17:07Z</dcterms:modified>
</cp:coreProperties>
</file>