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5F5F5F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136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Fall, 2019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46997"/>
            <a:ext cx="7886700" cy="2700000"/>
          </a:xfrm>
        </p:spPr>
        <p:txBody>
          <a:bodyPr>
            <a:normAutofit fontScale="92500"/>
          </a:bodyPr>
          <a:lstStyle/>
          <a:p>
            <a:r>
              <a:rPr lang="en-HK" b="1" dirty="0"/>
              <a:t>Compiler</a:t>
            </a:r>
            <a:r>
              <a:rPr lang="en-HK" dirty="0"/>
              <a:t>: a program that translates instructions written in a programming language into another language (usually a machine language). The resulting program can then be executed by the computer directly</a:t>
            </a:r>
          </a:p>
          <a:p>
            <a:pPr lvl="8"/>
            <a:endParaRPr lang="en-HK" dirty="0"/>
          </a:p>
          <a:p>
            <a:r>
              <a:rPr lang="en-HK" b="1" dirty="0"/>
              <a:t>Interpreter</a:t>
            </a:r>
            <a:r>
              <a:rPr lang="en-HK" dirty="0"/>
              <a:t>: a program that directly executes instructions written in a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35096" y="2054171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😳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320395" y="2324294"/>
            <a:ext cx="1216386" cy="783193"/>
          </a:xfrm>
          <a:prstGeom prst="wedgeRoundRectCallout">
            <a:avLst>
              <a:gd name="adj1" fmla="val 101092"/>
              <a:gd name="adj2" fmla="val 3763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A = 1 + 2;</a:t>
            </a:r>
          </a:p>
          <a:p>
            <a:pPr algn="ctr"/>
            <a:r>
              <a:rPr lang="en-HK" sz="2000" dirty="0">
                <a:solidFill>
                  <a:schemeClr val="tx1"/>
                </a:solidFill>
              </a:rPr>
              <a:t>print A;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582080" y="2473574"/>
            <a:ext cx="540000" cy="48463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43910" y="2208059"/>
            <a:ext cx="1339855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000" b="1" i="1" dirty="0">
                <a:solidFill>
                  <a:srgbClr val="FF0000"/>
                </a:solidFill>
              </a:rPr>
              <a:t>Compiler</a:t>
            </a:r>
          </a:p>
          <a:p>
            <a:pPr algn="ctr"/>
            <a:r>
              <a:rPr lang="en-HK" sz="2000" dirty="0"/>
              <a:t>or</a:t>
            </a:r>
          </a:p>
          <a:p>
            <a:pPr algn="ctr"/>
            <a:r>
              <a:rPr lang="en-HK" sz="2000" b="1" i="1" dirty="0">
                <a:solidFill>
                  <a:srgbClr val="FF0000"/>
                </a:solidFill>
              </a:rPr>
              <a:t>Interpreter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3305595" y="2473574"/>
            <a:ext cx="540000" cy="48463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45533" y="1484784"/>
            <a:ext cx="761747" cy="24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10111111</a:t>
            </a:r>
          </a:p>
          <a:p>
            <a:pPr algn="ctr"/>
            <a:r>
              <a:rPr lang="en-US" sz="1100" dirty="0"/>
              <a:t>10101011</a:t>
            </a:r>
          </a:p>
          <a:p>
            <a:pPr algn="ctr"/>
            <a:r>
              <a:rPr lang="en-US" sz="1100" dirty="0"/>
              <a:t>…</a:t>
            </a:r>
          </a:p>
          <a:p>
            <a:pPr algn="ctr"/>
            <a:r>
              <a:rPr lang="en-US" sz="1100" dirty="0"/>
              <a:t>11010110</a:t>
            </a:r>
          </a:p>
          <a:p>
            <a:pPr algn="ctr"/>
            <a:r>
              <a:rPr lang="en-US" sz="1100" dirty="0"/>
              <a:t>10101111</a:t>
            </a:r>
          </a:p>
          <a:p>
            <a:pPr algn="ctr"/>
            <a:r>
              <a:rPr lang="en-US" sz="1100" dirty="0"/>
              <a:t>11110101</a:t>
            </a:r>
          </a:p>
          <a:p>
            <a:pPr algn="ctr"/>
            <a:r>
              <a:rPr lang="en-US" sz="1100" dirty="0"/>
              <a:t>00101101</a:t>
            </a:r>
          </a:p>
          <a:p>
            <a:pPr algn="ctr"/>
            <a:r>
              <a:rPr lang="en-US" sz="1100" dirty="0"/>
              <a:t>10101111</a:t>
            </a:r>
          </a:p>
          <a:p>
            <a:pPr algn="ctr"/>
            <a:r>
              <a:rPr lang="en-US" sz="1100" dirty="0"/>
              <a:t>01110101</a:t>
            </a:r>
          </a:p>
          <a:p>
            <a:pPr algn="ctr"/>
            <a:r>
              <a:rPr lang="en-US" sz="1100" dirty="0"/>
              <a:t>00111101</a:t>
            </a:r>
          </a:p>
          <a:p>
            <a:pPr algn="ctr"/>
            <a:r>
              <a:rPr lang="en-US" sz="1100" dirty="0"/>
              <a:t>11011110</a:t>
            </a:r>
          </a:p>
          <a:p>
            <a:pPr algn="ctr"/>
            <a:r>
              <a:rPr lang="en-US" sz="1100" dirty="0"/>
              <a:t>10101100</a:t>
            </a:r>
          </a:p>
          <a:p>
            <a:pPr algn="ctr"/>
            <a:r>
              <a:rPr lang="en-US" sz="1100" dirty="0"/>
              <a:t>11100000</a:t>
            </a:r>
          </a:p>
          <a:p>
            <a:pPr algn="ctr"/>
            <a:r>
              <a:rPr lang="en-US" sz="1100" dirty="0"/>
              <a:t>10101111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1607218" y="2473574"/>
            <a:ext cx="540000" cy="48463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8315" y="2054171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💻</a:t>
            </a:r>
          </a:p>
        </p:txBody>
      </p:sp>
    </p:spTree>
    <p:extLst>
      <p:ext uri="{BB962C8B-B14F-4D97-AF65-F5344CB8AC3E}">
        <p14:creationId xmlns:p14="http://schemas.microsoft.com/office/powerpoint/2010/main" val="31561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Understand the basic concepts and principles of programming</a:t>
            </a:r>
          </a:p>
          <a:p>
            <a:pPr lvl="8"/>
            <a:endParaRPr lang="en-HK" dirty="0"/>
          </a:p>
          <a:p>
            <a:r>
              <a:rPr lang="en-HK" dirty="0"/>
              <a:t>Understand (and sometimes memorize) the syntax of a programming language</a:t>
            </a:r>
          </a:p>
          <a:p>
            <a:pPr lvl="8"/>
            <a:endParaRPr lang="en-HK" dirty="0"/>
          </a:p>
          <a:p>
            <a:r>
              <a:rPr lang="en-HK" dirty="0"/>
              <a:t>Express your idea and solution into equivalent instructions</a:t>
            </a:r>
          </a:p>
          <a:p>
            <a:pPr lvl="8"/>
            <a:endParaRPr lang="en-HK" dirty="0"/>
          </a:p>
          <a:p>
            <a:r>
              <a:rPr lang="en-HK" dirty="0"/>
              <a:t>Know what APIs (Application Programming Interface) are available and learn how to use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Overview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History of C and C++</a:t>
            </a:r>
          </a:p>
          <a:p>
            <a:pPr lvl="8"/>
            <a:endParaRPr lang="en-HK" dirty="0"/>
          </a:p>
          <a:p>
            <a:r>
              <a:rPr lang="en-HK" dirty="0"/>
              <a:t>Why C++?</a:t>
            </a:r>
          </a:p>
          <a:p>
            <a:pPr lvl="8"/>
            <a:endParaRPr lang="en-HK" dirty="0"/>
          </a:p>
          <a:p>
            <a:r>
              <a:rPr lang="en-HK" dirty="0"/>
              <a:t>Why not C++?</a:t>
            </a:r>
          </a:p>
          <a:p>
            <a:pPr lvl="8"/>
            <a:endParaRPr lang="en-HK" dirty="0"/>
          </a:p>
          <a:p>
            <a:r>
              <a:rPr lang="en-HK" dirty="0"/>
              <a:t>Phases of C++ programs</a:t>
            </a:r>
          </a:p>
          <a:p>
            <a:pPr lvl="8"/>
            <a:endParaRPr lang="en-HK" dirty="0"/>
          </a:p>
          <a:p>
            <a:r>
              <a:rPr lang="en-HK" dirty="0"/>
              <a:t>First view of a C++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History of C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43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HK" u="sng" dirty="0"/>
              <a:t>History of C</a:t>
            </a:r>
          </a:p>
          <a:p>
            <a:r>
              <a:rPr lang="en-HK" dirty="0"/>
              <a:t>Developed by Dennis Ritchie (at Bell Lab) around 1970</a:t>
            </a:r>
          </a:p>
          <a:p>
            <a:r>
              <a:rPr lang="en-HK" dirty="0"/>
              <a:t>General purpose, mid-level language</a:t>
            </a:r>
          </a:p>
          <a:p>
            <a:r>
              <a:rPr lang="en-HK" dirty="0"/>
              <a:t>Development language of UNIX and many other software</a:t>
            </a:r>
          </a:p>
          <a:p>
            <a:pPr lvl="8"/>
            <a:endParaRPr lang="en-HK" dirty="0"/>
          </a:p>
          <a:p>
            <a:pPr marL="0" indent="0">
              <a:buNone/>
            </a:pPr>
            <a:r>
              <a:rPr lang="en-HK" u="sng" dirty="0"/>
              <a:t>History of C++</a:t>
            </a:r>
          </a:p>
          <a:p>
            <a:r>
              <a:rPr lang="en-HK" dirty="0"/>
              <a:t>Developed by Bjarne </a:t>
            </a:r>
            <a:r>
              <a:rPr lang="en-HK" dirty="0" err="1"/>
              <a:t>Stroustrup</a:t>
            </a:r>
            <a:r>
              <a:rPr lang="en-HK" dirty="0"/>
              <a:t> (at Bell Lab) around 1980</a:t>
            </a:r>
          </a:p>
          <a:p>
            <a:r>
              <a:rPr lang="en-HK" dirty="0"/>
              <a:t>C with object-oriented programming (OOP) support</a:t>
            </a:r>
          </a:p>
          <a:p>
            <a:pPr lvl="1"/>
            <a:r>
              <a:rPr lang="en-HK" dirty="0"/>
              <a:t>Include features to support OOP, which is a new paradigm for designing and constructing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General purpose</a:t>
            </a:r>
          </a:p>
          <a:p>
            <a:r>
              <a:rPr lang="en-HK" dirty="0"/>
              <a:t>Highly platform independent</a:t>
            </a:r>
          </a:p>
          <a:p>
            <a:r>
              <a:rPr lang="en-HK" dirty="0"/>
              <a:t>High performance</a:t>
            </a:r>
          </a:p>
          <a:p>
            <a:r>
              <a:rPr lang="en-HK" dirty="0"/>
              <a:t>Ability to directly access/manipulate contents in memory</a:t>
            </a:r>
          </a:p>
          <a:p>
            <a:pPr lvl="1"/>
            <a:r>
              <a:rPr lang="en-HK" dirty="0"/>
              <a:t>Writing device drivers or low-level system programs</a:t>
            </a:r>
          </a:p>
          <a:p>
            <a:r>
              <a:rPr lang="en-HK" dirty="0"/>
              <a:t>Widely use</a:t>
            </a:r>
          </a:p>
          <a:p>
            <a:pPr lvl="8"/>
            <a:endParaRPr lang="en-HK" dirty="0"/>
          </a:p>
          <a:p>
            <a:r>
              <a:rPr lang="en-HK" dirty="0"/>
              <a:t>Support object-oriented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Why </a:t>
            </a:r>
            <a:r>
              <a:rPr lang="en-HK" i="1" dirty="0">
                <a:solidFill>
                  <a:srgbClr val="FF0000"/>
                </a:solidFill>
              </a:rPr>
              <a:t>Not</a:t>
            </a:r>
            <a:r>
              <a:rPr lang="en-HK" dirty="0"/>
              <a:t>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Inherits the drawbacks of C</a:t>
            </a:r>
          </a:p>
          <a:p>
            <a:r>
              <a:rPr lang="en-HK" dirty="0"/>
              <a:t>A “bloated” programming language</a:t>
            </a:r>
          </a:p>
          <a:p>
            <a:r>
              <a:rPr lang="en-HK" dirty="0"/>
              <a:t>Platform dependent 😵</a:t>
            </a:r>
          </a:p>
          <a:p>
            <a:r>
              <a:rPr lang="en-HK" dirty="0"/>
              <a:t>“Mix and match” OOP and procedural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7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Phases of C++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1998"/>
            <a:ext cx="7886700" cy="4351338"/>
          </a:xfrm>
        </p:spPr>
        <p:txBody>
          <a:bodyPr>
            <a:normAutofit fontScale="92500" lnSpcReduction="20000"/>
          </a:bodyPr>
          <a:lstStyle/>
          <a:p>
            <a:endParaRPr lang="en-HK" dirty="0"/>
          </a:p>
          <a:p>
            <a:endParaRPr lang="en-HK" dirty="0"/>
          </a:p>
          <a:p>
            <a:pPr lvl="1"/>
            <a:endParaRPr lang="en-HK" dirty="0"/>
          </a:p>
          <a:p>
            <a:pPr lvl="8"/>
            <a:endParaRPr lang="en-HK" dirty="0"/>
          </a:p>
          <a:p>
            <a:pPr lvl="8"/>
            <a:endParaRPr lang="en-HK" dirty="0"/>
          </a:p>
          <a:p>
            <a:r>
              <a:rPr lang="en-HK" b="1" dirty="0"/>
              <a:t>Compile</a:t>
            </a:r>
            <a:r>
              <a:rPr lang="en-HK" dirty="0"/>
              <a:t>: Translate C++ codes into equivalent machine (or binary) codes</a:t>
            </a:r>
          </a:p>
          <a:p>
            <a:pPr lvl="1"/>
            <a:r>
              <a:rPr lang="en-HK" dirty="0"/>
              <a:t>Each object file is like a “part” of a program</a:t>
            </a:r>
          </a:p>
          <a:p>
            <a:pPr lvl="8"/>
            <a:endParaRPr lang="en-HK" dirty="0"/>
          </a:p>
          <a:p>
            <a:r>
              <a:rPr lang="en-HK" b="1" dirty="0"/>
              <a:t>Link</a:t>
            </a:r>
            <a:r>
              <a:rPr lang="en-HK" dirty="0"/>
              <a:t>: Put all the binary “parts” together to form an executable program</a:t>
            </a:r>
          </a:p>
          <a:p>
            <a:pPr lvl="8"/>
            <a:endParaRPr lang="en-HK" dirty="0"/>
          </a:p>
          <a:p>
            <a:r>
              <a:rPr lang="en-HK" dirty="0"/>
              <a:t>In VS/</a:t>
            </a:r>
            <a:r>
              <a:rPr lang="en-HK" dirty="0" err="1"/>
              <a:t>Xcode</a:t>
            </a:r>
            <a:r>
              <a:rPr lang="en-HK" dirty="0"/>
              <a:t>, Compile + Link = “Build”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62655" y="1582634"/>
            <a:ext cx="126829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HK" sz="2000" dirty="0">
                <a:solidFill>
                  <a:schemeClr val="tx1"/>
                </a:solidFill>
              </a:rPr>
              <a:t>files</a:t>
            </a:r>
          </a:p>
          <a:p>
            <a:pPr algn="ctr"/>
            <a:r>
              <a:rPr lang="en-HK" sz="2000" dirty="0">
                <a:solidFill>
                  <a:schemeClr val="tx1"/>
                </a:solidFill>
              </a:rPr>
              <a:t>(.</a:t>
            </a:r>
            <a:r>
              <a:rPr lang="en-HK" sz="2000" dirty="0" err="1">
                <a:solidFill>
                  <a:schemeClr val="tx1"/>
                </a:solidFill>
              </a:rPr>
              <a:t>cpp</a:t>
            </a:r>
            <a:r>
              <a:rPr lang="en-HK" sz="2000" dirty="0">
                <a:solidFill>
                  <a:schemeClr val="tx1"/>
                </a:solidFill>
              </a:rPr>
              <a:t> files)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1508" y="1582634"/>
            <a:ext cx="1220207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Object</a:t>
            </a:r>
          </a:p>
          <a:p>
            <a:pPr algn="ctr"/>
            <a:r>
              <a:rPr lang="en-HK" sz="2000" dirty="0">
                <a:solidFill>
                  <a:schemeClr val="tx1"/>
                </a:solidFill>
              </a:rPr>
              <a:t>files</a:t>
            </a:r>
          </a:p>
          <a:p>
            <a:pPr algn="ctr"/>
            <a:r>
              <a:rPr lang="en-HK" sz="2000" dirty="0">
                <a:solidFill>
                  <a:schemeClr val="tx1"/>
                </a:solidFill>
              </a:rPr>
              <a:t>(.</a:t>
            </a:r>
            <a:r>
              <a:rPr lang="en-HK" sz="2000" dirty="0" err="1">
                <a:solidFill>
                  <a:schemeClr val="tx1"/>
                </a:solidFill>
              </a:rPr>
              <a:t>obj</a:t>
            </a:r>
            <a:r>
              <a:rPr lang="en-HK" sz="2000" dirty="0">
                <a:solidFill>
                  <a:schemeClr val="tx1"/>
                </a:solidFill>
              </a:rPr>
              <a:t> files)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9545" y="1582634"/>
            <a:ext cx="1314526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Executable</a:t>
            </a:r>
          </a:p>
          <a:p>
            <a:pPr algn="ctr"/>
            <a:r>
              <a:rPr lang="en-HK" sz="2000" dirty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HK" sz="2000" dirty="0">
                <a:solidFill>
                  <a:schemeClr val="tx1"/>
                </a:solidFill>
              </a:rPr>
              <a:t>(.exe files)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34482" y="2852936"/>
            <a:ext cx="364958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Other object files and library files</a:t>
            </a:r>
          </a:p>
          <a:p>
            <a:pPr algn="ctr"/>
            <a:r>
              <a:rPr lang="en-HK" sz="2000" dirty="0">
                <a:solidFill>
                  <a:schemeClr val="tx1"/>
                </a:solidFill>
              </a:rPr>
              <a:t>(.</a:t>
            </a:r>
            <a:r>
              <a:rPr lang="en-HK" sz="2000" dirty="0" err="1">
                <a:solidFill>
                  <a:schemeClr val="tx1"/>
                </a:solidFill>
              </a:rPr>
              <a:t>obj</a:t>
            </a:r>
            <a:r>
              <a:rPr lang="en-HK" sz="2000" dirty="0">
                <a:solidFill>
                  <a:schemeClr val="tx1"/>
                </a:solidFill>
              </a:rPr>
              <a:t>, .lib, .</a:t>
            </a:r>
            <a:r>
              <a:rPr lang="en-HK" sz="2000" dirty="0" err="1">
                <a:solidFill>
                  <a:schemeClr val="tx1"/>
                </a:solidFill>
              </a:rPr>
              <a:t>dll</a:t>
            </a:r>
            <a:r>
              <a:rPr lang="en-HK" sz="2000" dirty="0">
                <a:solidFill>
                  <a:schemeClr val="tx1"/>
                </a:solidFill>
              </a:rPr>
              <a:t>, …)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30951" y="2090466"/>
            <a:ext cx="131055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61715" y="2090466"/>
            <a:ext cx="130783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</p:cNvCxnSpPr>
          <p:nvPr/>
        </p:nvCxnSpPr>
        <p:spPr>
          <a:xfrm rot="5400000" flipH="1" flipV="1">
            <a:off x="5926379" y="2309770"/>
            <a:ext cx="576064" cy="510268"/>
          </a:xfrm>
          <a:prstGeom prst="bentConnector3">
            <a:avLst>
              <a:gd name="adj1" fmla="val 100093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65093" y="1690356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Compile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4105" y="1690356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Link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31609" y="3022213"/>
            <a:ext cx="2146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You edit these files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15616" y="2598297"/>
            <a:ext cx="491791" cy="423916"/>
          </a:xfrm>
          <a:prstGeom prst="straightConnector1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64" y="5216388"/>
            <a:ext cx="2915816" cy="1641612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380432" y="5589240"/>
            <a:ext cx="1080000" cy="21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8" grpId="0"/>
      <p:bldP spid="13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51709"/>
            <a:ext cx="7886700" cy="1325563"/>
          </a:xfrm>
        </p:spPr>
        <p:txBody>
          <a:bodyPr/>
          <a:lstStyle/>
          <a:p>
            <a:r>
              <a:rPr lang="en-HK" dirty="0"/>
              <a:t>First View of a C++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first C++ program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"Hello!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"Welcome to CSCI1540\n"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“Fundamental Computing with C++!\n"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End of function "main"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5877272"/>
            <a:ext cx="593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 C++ program that outputs a few lines of text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3786253"/>
            <a:ext cx="9144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Hello! Welcome to CSCI1540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Fundamental Computing with C++!</a:t>
            </a:r>
            <a:endParaRPr lang="en-HK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5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4725144"/>
            <a:ext cx="7886700" cy="1451818"/>
          </a:xfrm>
        </p:spPr>
        <p:txBody>
          <a:bodyPr/>
          <a:lstStyle/>
          <a:p>
            <a:r>
              <a:rPr lang="en-HK" dirty="0"/>
              <a:t>Every program has some basic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The first C++ program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"Hello!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"Welcome to CSCI1540\n"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"Fundamental Computing with C++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!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End of function "main"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8144" y="692696"/>
            <a:ext cx="2890328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/>
              <a:t>Single-line comments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2" idx="1"/>
          </p:cNvCxnSpPr>
          <p:nvPr/>
        </p:nvCxnSpPr>
        <p:spPr>
          <a:xfrm flipH="1" flipV="1">
            <a:off x="4067944" y="230933"/>
            <a:ext cx="1800200" cy="717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 flipH="1">
            <a:off x="4355976" y="1203474"/>
            <a:ext cx="2957332" cy="2339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22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3861048"/>
            <a:ext cx="7886700" cy="2853706"/>
          </a:xfrm>
        </p:spPr>
        <p:txBody>
          <a:bodyPr>
            <a:normAutofit lnSpcReduction="10000"/>
          </a:bodyPr>
          <a:lstStyle/>
          <a:p>
            <a:r>
              <a:rPr lang="en-HK" b="1" i="1" dirty="0">
                <a:solidFill>
                  <a:srgbClr val="FF0000"/>
                </a:solidFill>
              </a:rPr>
              <a:t>Comments</a:t>
            </a:r>
          </a:p>
          <a:p>
            <a:pPr lvl="1"/>
            <a:r>
              <a:rPr lang="en-HK" dirty="0"/>
              <a:t>Provide program documentation</a:t>
            </a:r>
          </a:p>
          <a:p>
            <a:pPr lvl="1"/>
            <a:r>
              <a:rPr lang="en-HK" dirty="0"/>
              <a:t>Improve program readability</a:t>
            </a:r>
          </a:p>
          <a:p>
            <a:pPr lvl="1"/>
            <a:r>
              <a:rPr lang="en-HK" dirty="0"/>
              <a:t>Ignored by compiler</a:t>
            </a:r>
          </a:p>
          <a:p>
            <a:pPr lvl="1"/>
            <a:r>
              <a:rPr lang="en-HK" dirty="0"/>
              <a:t>Single-line comments begins with two slashes: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lvl="1"/>
            <a:r>
              <a:rPr lang="en-HK" dirty="0"/>
              <a:t>Multi-line comments with the markers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HK" dirty="0"/>
              <a:t> and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914400" lvl="2" indent="0">
              <a:buNone/>
            </a:pP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This is a</a:t>
            </a:r>
          </a:p>
          <a:p>
            <a:pPr marL="914400" lvl="2" indent="0">
              <a:buNone/>
            </a:pP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multi-line comment */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The first C++ program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"Hello!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"Welcome to CSCI1540\n"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"Fundamental Computing with C++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!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End of function "main"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8144" y="692696"/>
            <a:ext cx="2890328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/>
              <a:t>Single-line comments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2" idx="1"/>
          </p:cNvCxnSpPr>
          <p:nvPr/>
        </p:nvCxnSpPr>
        <p:spPr>
          <a:xfrm flipH="1" flipV="1">
            <a:off x="4067944" y="230933"/>
            <a:ext cx="1800200" cy="717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 flipH="1">
            <a:off x="4355976" y="1203474"/>
            <a:ext cx="2957332" cy="2339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5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Introduction to programming</a:t>
            </a:r>
          </a:p>
          <a:p>
            <a:endParaRPr lang="en-HK" dirty="0"/>
          </a:p>
          <a:p>
            <a:r>
              <a:rPr lang="en-HK" dirty="0"/>
              <a:t>Overview of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4247317"/>
            <a:ext cx="7886700" cy="1929645"/>
          </a:xfrm>
        </p:spPr>
        <p:txBody>
          <a:bodyPr>
            <a:normAutofit/>
          </a:bodyPr>
          <a:lstStyle/>
          <a:p>
            <a:r>
              <a:rPr lang="en-HK" dirty="0"/>
              <a:t>Every C++ program has exactly one function named “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HK" dirty="0"/>
              <a:t>”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first C++ program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"Hello! "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"Welcome to CSCI1540\n"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Fundamental Computing with C++!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\n"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End of function "main"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269828"/>
            <a:ext cx="8208912" cy="244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48064" y="878548"/>
            <a:ext cx="2562453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/>
              <a:t>The 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HK" sz="2400" dirty="0"/>
              <a:t>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51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794" y="0"/>
            <a:ext cx="867720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first C++ program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"Hello! "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"Welcome to CSCI1540\n"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Fundamental Computing with C++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!</a:t>
            </a:r>
            <a:r>
              <a:rPr lang="en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End of function "main"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4247317"/>
            <a:ext cx="7886700" cy="1929645"/>
          </a:xfrm>
        </p:spPr>
        <p:txBody>
          <a:bodyPr>
            <a:normAutofit/>
          </a:bodyPr>
          <a:lstStyle/>
          <a:p>
            <a:r>
              <a:rPr lang="en-HK" dirty="0"/>
              <a:t>Characteristics of the 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HK" dirty="0"/>
              <a:t> function</a:t>
            </a:r>
          </a:p>
          <a:p>
            <a:pPr lvl="1"/>
            <a:r>
              <a:rPr lang="en-HK" dirty="0"/>
              <a:t>The function body contains the instructions that make up your program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3968" y="620688"/>
            <a:ext cx="4729598" cy="510778"/>
          </a:xfrm>
          <a:prstGeom prst="wedgeRoundRectCallout">
            <a:avLst>
              <a:gd name="adj1" fmla="val -88852"/>
              <a:gd name="adj2" fmla="val 8691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/>
              <a:t>Beginning part of the 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HK" sz="2400" dirty="0"/>
              <a:t> function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39552" y="1269828"/>
            <a:ext cx="1872000" cy="61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552" y="3068960"/>
            <a:ext cx="1872000" cy="647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68689" y="3068960"/>
            <a:ext cx="4341157" cy="510778"/>
          </a:xfrm>
          <a:prstGeom prst="wedgeRoundRectCallout">
            <a:avLst>
              <a:gd name="adj1" fmla="val -101257"/>
              <a:gd name="adj2" fmla="val -97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/>
              <a:t>Ending part of the 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HK" sz="2400" dirty="0"/>
              <a:t> function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044304" y="1908000"/>
            <a:ext cx="7632152" cy="93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78206" y="1264344"/>
            <a:ext cx="3523811" cy="510778"/>
          </a:xfrm>
          <a:prstGeom prst="wedgeRoundRectCallout">
            <a:avLst>
              <a:gd name="adj1" fmla="val -86414"/>
              <a:gd name="adj2" fmla="val 8365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/>
              <a:t>Body of the 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HK" sz="2400" dirty="0"/>
              <a:t>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08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8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4247317"/>
            <a:ext cx="7886700" cy="1929645"/>
          </a:xfrm>
        </p:spPr>
        <p:txBody>
          <a:bodyPr>
            <a:normAutofit/>
          </a:bodyPr>
          <a:lstStyle/>
          <a:p>
            <a:r>
              <a:rPr lang="en-HK" b="1" i="1" dirty="0">
                <a:solidFill>
                  <a:srgbClr val="FF0000"/>
                </a:solidFill>
              </a:rPr>
              <a:t>Statements</a:t>
            </a:r>
          </a:p>
          <a:p>
            <a:pPr lvl="1"/>
            <a:r>
              <a:rPr lang="en-HK" dirty="0"/>
              <a:t>Each instruction is called a </a:t>
            </a:r>
            <a:r>
              <a:rPr lang="en-HK" i="1" dirty="0">
                <a:solidFill>
                  <a:srgbClr val="FF0000"/>
                </a:solidFill>
              </a:rPr>
              <a:t>statement</a:t>
            </a:r>
          </a:p>
          <a:p>
            <a:pPr lvl="1"/>
            <a:r>
              <a:rPr lang="en-HK" dirty="0"/>
              <a:t>A statement is terminated by a semicolon (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A single statement can possibly perform many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first C++ program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"Hello! "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"Welcome to CSCI1540\n"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Fundamental Computing with C++!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\n"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End of function "main"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9814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4247317"/>
            <a:ext cx="7886700" cy="2245558"/>
          </a:xfrm>
        </p:spPr>
        <p:txBody>
          <a:bodyPr>
            <a:normAutofit fontScale="92500"/>
          </a:bodyPr>
          <a:lstStyle/>
          <a:p>
            <a:r>
              <a:rPr lang="en-HK" dirty="0"/>
              <a:t>Performing simple output</a:t>
            </a:r>
          </a:p>
          <a:p>
            <a:pPr lvl="1"/>
            <a:r>
              <a:rPr lang="en-HK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HK" dirty="0"/>
              <a:t> is an object that knows how to send output to the screen</a:t>
            </a:r>
          </a:p>
          <a:p>
            <a:pPr lvl="1"/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"Hello! "</a:t>
            </a:r>
            <a:r>
              <a:rPr lang="en-HK" dirty="0"/>
              <a:t> represents the data to be passed to </a:t>
            </a:r>
            <a:r>
              <a:rPr lang="en-HK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endParaRPr lang="en-HK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HK" dirty="0"/>
              <a:t> (called the insertion operator) indicates that you want to pass the data on the right of the operator to </a:t>
            </a:r>
            <a:r>
              <a:rPr lang="en-HK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endParaRPr lang="en-HK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first C++ program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"Hello! "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"Welcome to CSCI1540\n"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"Fundamental Computing with C++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!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End of function "main"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5397" y="364924"/>
            <a:ext cx="3528000" cy="1328023"/>
          </a:xfrm>
          <a:prstGeom prst="wedgeRoundRectCallout">
            <a:avLst>
              <a:gd name="adj1" fmla="val -93022"/>
              <a:gd name="adj2" fmla="val -3371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400" dirty="0"/>
              <a:t>We need these in order to use “</a:t>
            </a:r>
            <a:r>
              <a:rPr lang="en-HK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HK" sz="2400" dirty="0"/>
              <a:t>” to perform output in the program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66794" y="0"/>
            <a:ext cx="3005951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iostream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std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706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4247317"/>
            <a:ext cx="7886700" cy="2245558"/>
          </a:xfrm>
        </p:spPr>
        <p:txBody>
          <a:bodyPr>
            <a:normAutofit/>
          </a:bodyPr>
          <a:lstStyle/>
          <a:p>
            <a:r>
              <a:rPr lang="en-HK" dirty="0"/>
              <a:t>String literals</a:t>
            </a:r>
          </a:p>
          <a:p>
            <a:pPr lvl="1"/>
            <a:r>
              <a:rPr lang="en-HK" dirty="0">
                <a:solidFill>
                  <a:srgbClr val="FF0000"/>
                </a:solidFill>
              </a:rPr>
              <a:t>String</a:t>
            </a:r>
            <a:r>
              <a:rPr lang="en-HK" dirty="0"/>
              <a:t>: a sequence of characters</a:t>
            </a:r>
          </a:p>
          <a:p>
            <a:pPr lvl="1"/>
            <a:r>
              <a:rPr lang="en-HK" dirty="0">
                <a:solidFill>
                  <a:srgbClr val="FF0000"/>
                </a:solidFill>
              </a:rPr>
              <a:t>String literal</a:t>
            </a:r>
            <a:r>
              <a:rPr lang="en-HK" dirty="0"/>
              <a:t>: a string enclosed by a pair of double quote characters (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H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first C++ program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"Hello!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"Welcome to CSCI1540\n"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"Fundamental Computing with C++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!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End of function "main"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3970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4691067"/>
            <a:ext cx="7886700" cy="1978293"/>
          </a:xfrm>
        </p:spPr>
        <p:txBody>
          <a:bodyPr>
            <a:normAutofit lnSpcReduction="10000"/>
          </a:bodyPr>
          <a:lstStyle/>
          <a:p>
            <a:r>
              <a:rPr lang="en-HK" dirty="0"/>
              <a:t>Representing special characters in a string literal</a:t>
            </a:r>
          </a:p>
          <a:p>
            <a:pPr lvl="1"/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\n</a:t>
            </a:r>
            <a:r>
              <a:rPr lang="en-HK" dirty="0"/>
              <a:t>	newline (enter key)</a:t>
            </a:r>
          </a:p>
          <a:p>
            <a:pPr lvl="1"/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\\</a:t>
            </a:r>
            <a:r>
              <a:rPr lang="en-HK" dirty="0"/>
              <a:t>	backslash (</a:t>
            </a:r>
            <a:r>
              <a:rPr lang="en-HK" dirty="0">
                <a:latin typeface="Consolas" panose="020B0609020204030204" pitchFamily="49" charset="0"/>
              </a:rPr>
              <a:t>\</a:t>
            </a:r>
            <a:r>
              <a:rPr lang="en-HK" dirty="0"/>
              <a:t>)</a:t>
            </a:r>
          </a:p>
          <a:p>
            <a:pPr lvl="1"/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\"</a:t>
            </a:r>
            <a:r>
              <a:rPr lang="en-HK" dirty="0"/>
              <a:t>	double quote (</a:t>
            </a:r>
            <a:r>
              <a:rPr lang="en-HK" dirty="0">
                <a:latin typeface="Consolas" panose="020B0609020204030204" pitchFamily="49" charset="0"/>
              </a:rPr>
              <a:t>"</a:t>
            </a:r>
            <a:r>
              <a:rPr lang="en-HK" dirty="0"/>
              <a:t>)</a:t>
            </a:r>
          </a:p>
          <a:p>
            <a:pPr lvl="1"/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\t</a:t>
            </a:r>
            <a:r>
              <a:rPr lang="en-HK" dirty="0"/>
              <a:t>	tab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first C++ program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"Hello!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"Welcome to CSCI1540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\n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"Fundamental Computing with C++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!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\n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End of function "main"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785652"/>
            <a:ext cx="9144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Hello! Welcome to CSCI1540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Fundamental Computing with C++!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5397" y="364924"/>
            <a:ext cx="3240000" cy="1328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400" dirty="0"/>
              <a:t>Do not confuse </a:t>
            </a:r>
            <a:r>
              <a:rPr lang="en-HK" sz="2400" i="1" dirty="0"/>
              <a:t>backslash</a:t>
            </a:r>
            <a:r>
              <a:rPr lang="en-HK" sz="2400" dirty="0"/>
              <a:t> character (</a:t>
            </a:r>
            <a:r>
              <a:rPr lang="en-HK" sz="2400" dirty="0">
                <a:latin typeface="Consolas" panose="020B0609020204030204" pitchFamily="49" charset="0"/>
              </a:rPr>
              <a:t>\</a:t>
            </a:r>
            <a:r>
              <a:rPr lang="en-HK" sz="2400" dirty="0"/>
              <a:t>) with </a:t>
            </a:r>
            <a:r>
              <a:rPr lang="en-HK" sz="2400" i="1" dirty="0"/>
              <a:t>forward slash</a:t>
            </a:r>
            <a:r>
              <a:rPr lang="en-HK" sz="2400" dirty="0"/>
              <a:t> (</a:t>
            </a:r>
            <a:r>
              <a:rPr lang="en-HK" sz="2400" dirty="0">
                <a:latin typeface="Consolas" panose="020B0609020204030204" pitchFamily="49" charset="0"/>
              </a:rPr>
              <a:t>/</a:t>
            </a:r>
            <a:r>
              <a:rPr lang="en-HK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5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4691067"/>
            <a:ext cx="7886700" cy="1978293"/>
          </a:xfrm>
        </p:spPr>
        <p:txBody>
          <a:bodyPr>
            <a:normAutofit/>
          </a:bodyPr>
          <a:lstStyle/>
          <a:p>
            <a:r>
              <a:rPr lang="en-HK" dirty="0"/>
              <a:t>General form of a </a:t>
            </a:r>
            <a:r>
              <a:rPr lang="en-HK" i="1" dirty="0">
                <a:solidFill>
                  <a:srgbClr val="9933FF"/>
                </a:solidFill>
              </a:rPr>
              <a:t>simple</a:t>
            </a:r>
            <a:r>
              <a:rPr lang="en-HK" dirty="0"/>
              <a:t> C++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0"/>
            <a:ext cx="8677206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i="1" dirty="0">
                <a:latin typeface="Consolas" panose="020B0609020204030204" pitchFamily="49" charset="0"/>
              </a:rPr>
              <a:t>statement_1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i="1" dirty="0">
                <a:latin typeface="Consolas" panose="020B0609020204030204" pitchFamily="49" charset="0"/>
              </a:rPr>
              <a:t>statement_2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i="1" dirty="0">
                <a:latin typeface="Consolas" panose="020B0609020204030204" pitchFamily="49" charset="0"/>
              </a:rPr>
              <a:t>statement_3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i="1" dirty="0" err="1">
                <a:latin typeface="Consolas" panose="020B0609020204030204" pitchFamily="49" charset="0"/>
              </a:rPr>
              <a:t>statement_n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End of function "main"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63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Basic components of a computer</a:t>
            </a:r>
          </a:p>
          <a:p>
            <a:r>
              <a:rPr lang="en-HK" dirty="0"/>
              <a:t>What it means by programming in a high level  programming languages</a:t>
            </a:r>
          </a:p>
          <a:p>
            <a:r>
              <a:rPr lang="en-HK" dirty="0"/>
              <a:t>Advantages of learning C++ </a:t>
            </a:r>
          </a:p>
          <a:p>
            <a:r>
              <a:rPr lang="en-HK" dirty="0"/>
              <a:t>Design a solution first, program later</a:t>
            </a:r>
          </a:p>
          <a:p>
            <a:r>
              <a:rPr lang="en-HK" dirty="0"/>
              <a:t>First look at a C++ program</a:t>
            </a:r>
          </a:p>
          <a:p>
            <a:endParaRPr lang="en-HK" dirty="0"/>
          </a:p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Next: C++ Basics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 is a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</a:t>
            </a:r>
            <a:r>
              <a:rPr lang="en-HK" u="sng" dirty="0"/>
              <a:t>computer</a:t>
            </a:r>
            <a:r>
              <a:rPr lang="en-HK" dirty="0"/>
              <a:t> is a machine that manipulates data according to a list of </a:t>
            </a:r>
            <a:r>
              <a:rPr lang="en-HK" dirty="0" err="1"/>
              <a:t>intructions</a:t>
            </a:r>
            <a:endParaRPr lang="en-HK" dirty="0"/>
          </a:p>
          <a:p>
            <a:endParaRPr lang="en-HK" dirty="0"/>
          </a:p>
          <a:p>
            <a:pPr lvl="1"/>
            <a:r>
              <a:rPr lang="en-HK" dirty="0"/>
              <a:t>E.g., Desktop/Laptop PC, smartphone, tablet, Xbox, …</a:t>
            </a:r>
          </a:p>
          <a:p>
            <a:pPr lvl="1"/>
            <a:endParaRPr lang="en-HK" dirty="0"/>
          </a:p>
          <a:p>
            <a:pPr lvl="1"/>
            <a:r>
              <a:rPr lang="en-HK" dirty="0">
                <a:solidFill>
                  <a:srgbClr val="9933FF"/>
                </a:solidFill>
              </a:rPr>
              <a:t>What do computers have in common?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7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Computer Organization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3637" y="1825200"/>
            <a:ext cx="148630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400" b="1" dirty="0"/>
              <a:t>Input Unit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47779" y="3319907"/>
            <a:ext cx="189802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400" b="1" dirty="0"/>
              <a:t>Memory Unit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36618" y="4814614"/>
            <a:ext cx="1720343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400" b="1" dirty="0"/>
              <a:t>Output Unit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10009" y="3319907"/>
            <a:ext cx="176978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sz="2400" b="1" dirty="0"/>
              <a:t>Storage Unit</a:t>
            </a:r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964210" y="2396577"/>
            <a:ext cx="1619359" cy="2308324"/>
            <a:chOff x="1040713" y="3091488"/>
            <a:chExt cx="1619359" cy="2308324"/>
          </a:xfrm>
        </p:grpSpPr>
        <p:sp>
          <p:nvSpPr>
            <p:cNvPr id="8" name="TextBox 7"/>
            <p:cNvSpPr txBox="1"/>
            <p:nvPr/>
          </p:nvSpPr>
          <p:spPr>
            <a:xfrm>
              <a:off x="1040713" y="3091488"/>
              <a:ext cx="1619359" cy="23083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400" b="1" dirty="0"/>
                <a:t>CPU</a:t>
              </a:r>
            </a:p>
            <a:p>
              <a:pPr algn="ctr"/>
              <a:endParaRPr lang="en-HK" sz="2400" b="1" dirty="0"/>
            </a:p>
            <a:p>
              <a:pPr algn="ctr"/>
              <a:endParaRPr lang="en-HK" sz="2400" b="1" dirty="0"/>
            </a:p>
            <a:p>
              <a:pPr algn="ctr"/>
              <a:endParaRPr lang="en-HK" sz="2400" b="1" dirty="0"/>
            </a:p>
            <a:p>
              <a:pPr algn="ctr"/>
              <a:endParaRPr lang="en-HK" sz="2400" b="1" dirty="0"/>
            </a:p>
            <a:p>
              <a:pPr algn="ctr"/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3371" y="4581128"/>
              <a:ext cx="954043" cy="707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2000" dirty="0"/>
                <a:t>Control</a:t>
              </a:r>
            </a:p>
            <a:p>
              <a:pPr algn="ctr"/>
              <a:r>
                <a:rPr lang="en-HK" sz="2000" dirty="0"/>
                <a:t>Unit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4873" y="3717032"/>
              <a:ext cx="1451038" cy="707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2000" dirty="0"/>
                <a:t>Arithmetic</a:t>
              </a:r>
            </a:p>
            <a:p>
              <a:pPr algn="ctr"/>
              <a:r>
                <a:rPr lang="en-HK" sz="2000" dirty="0"/>
                <a:t>&amp; Logic Unit</a:t>
              </a:r>
              <a:endParaRPr lang="en-US" sz="20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703253" y="6309320"/>
            <a:ext cx="3587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Von Neumann Architecture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4496789" y="2286865"/>
            <a:ext cx="1" cy="10330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496789" y="3781572"/>
            <a:ext cx="1" cy="10330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>
          <a:xfrm>
            <a:off x="5445799" y="3550740"/>
            <a:ext cx="96421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5" idx="1"/>
          </p:cNvCxnSpPr>
          <p:nvPr/>
        </p:nvCxnSpPr>
        <p:spPr>
          <a:xfrm>
            <a:off x="2583569" y="3550739"/>
            <a:ext cx="964210" cy="1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00" y="0"/>
            <a:ext cx="1800000" cy="2347347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49938" y="2343141"/>
            <a:ext cx="219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John von Neumann</a:t>
            </a:r>
            <a:endParaRPr lang="en-US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581344" y="5877272"/>
            <a:ext cx="72007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06310" y="5877272"/>
            <a:ext cx="1470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Flow of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18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Computer 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Input unit</a:t>
            </a:r>
          </a:p>
          <a:p>
            <a:pPr lvl="1"/>
            <a:r>
              <a:rPr lang="en-HK" dirty="0"/>
              <a:t>Obtains information from input devices</a:t>
            </a:r>
          </a:p>
          <a:p>
            <a:pPr lvl="2"/>
            <a:r>
              <a:rPr lang="en-HK" dirty="0"/>
              <a:t>Keyboard, mouse, microphone, touch panel, network, …</a:t>
            </a:r>
          </a:p>
          <a:p>
            <a:endParaRPr lang="en-HK" dirty="0"/>
          </a:p>
          <a:p>
            <a:r>
              <a:rPr lang="en-HK" dirty="0"/>
              <a:t>Output unit</a:t>
            </a:r>
          </a:p>
          <a:p>
            <a:pPr lvl="1"/>
            <a:r>
              <a:rPr lang="en-HK" dirty="0"/>
              <a:t>Takes information processed by computer</a:t>
            </a:r>
          </a:p>
          <a:p>
            <a:pPr lvl="1"/>
            <a:r>
              <a:rPr lang="en-HK" dirty="0"/>
              <a:t>Places information on output devices</a:t>
            </a:r>
          </a:p>
          <a:p>
            <a:pPr lvl="2"/>
            <a:r>
              <a:rPr lang="en-HK" dirty="0"/>
              <a:t>Monitor, printer, speaker, haptic feedback, network,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959805" y="0"/>
            <a:ext cx="3184195" cy="1916832"/>
            <a:chOff x="5959805" y="0"/>
            <a:chExt cx="3184195" cy="1916832"/>
          </a:xfrm>
        </p:grpSpPr>
        <p:sp>
          <p:nvSpPr>
            <p:cNvPr id="6" name="TextBox 5"/>
            <p:cNvSpPr txBox="1"/>
            <p:nvPr/>
          </p:nvSpPr>
          <p:spPr>
            <a:xfrm>
              <a:off x="7360059" y="0"/>
              <a:ext cx="52931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>
                  <a:solidFill>
                    <a:srgbClr val="FF0000"/>
                  </a:solidFill>
                </a:rPr>
                <a:t>Input</a:t>
              </a:r>
            </a:p>
            <a:p>
              <a:pPr algn="ctr"/>
              <a:r>
                <a:rPr lang="en-HK" sz="1200" b="1" dirty="0">
                  <a:solidFill>
                    <a:srgbClr val="FF0000"/>
                  </a:solidFill>
                </a:rPr>
                <a:t>Unit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58717" y="725753"/>
              <a:ext cx="731995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Memory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2351" y="1455167"/>
              <a:ext cx="644728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>
                  <a:solidFill>
                    <a:srgbClr val="FF0000"/>
                  </a:solidFill>
                </a:rPr>
                <a:t>Output</a:t>
              </a:r>
            </a:p>
            <a:p>
              <a:pPr algn="ctr"/>
              <a:r>
                <a:rPr lang="en-HK" sz="1200" b="1" dirty="0">
                  <a:solidFill>
                    <a:srgbClr val="FF0000"/>
                  </a:solidFill>
                </a:rPr>
                <a:t>Unit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76959" y="725753"/>
              <a:ext cx="667041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Storage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59805" y="264088"/>
              <a:ext cx="976549" cy="13849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200" b="1" dirty="0"/>
                <a:t>CPU</a:t>
              </a:r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3348" y="1124744"/>
              <a:ext cx="609462" cy="4308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100" dirty="0"/>
                <a:t>Control</a:t>
              </a:r>
            </a:p>
            <a:p>
              <a:pPr algn="ctr"/>
              <a:r>
                <a:rPr lang="en-HK" sz="1100" dirty="0"/>
                <a:t>Unit</a:t>
              </a:r>
              <a:endParaRPr 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9497" y="553210"/>
              <a:ext cx="877164" cy="4308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100" dirty="0"/>
                <a:t>Arithmetic</a:t>
              </a:r>
            </a:p>
            <a:p>
              <a:pPr algn="ctr"/>
              <a:r>
                <a:rPr lang="en-HK" sz="1100" dirty="0"/>
                <a:t>&amp; Logic Unit</a:t>
              </a:r>
              <a:endParaRPr lang="en-US" sz="1100" dirty="0"/>
            </a:p>
          </p:txBody>
        </p:sp>
        <p:cxnSp>
          <p:nvCxnSpPr>
            <p:cNvPr id="14" name="Straight Arrow Connector 13"/>
            <p:cNvCxnSpPr>
              <a:stCxn id="6" idx="2"/>
              <a:endCxn id="7" idx="0"/>
            </p:cNvCxnSpPr>
            <p:nvPr/>
          </p:nvCxnSpPr>
          <p:spPr>
            <a:xfrm>
              <a:off x="7624715" y="461665"/>
              <a:ext cx="0" cy="264088"/>
            </a:xfrm>
            <a:prstGeom prst="straightConnector1">
              <a:avLst/>
            </a:prstGeom>
            <a:ln w="2857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8" idx="0"/>
            </p:cNvCxnSpPr>
            <p:nvPr/>
          </p:nvCxnSpPr>
          <p:spPr>
            <a:xfrm>
              <a:off x="7624715" y="1187418"/>
              <a:ext cx="0" cy="267749"/>
            </a:xfrm>
            <a:prstGeom prst="straightConnector1">
              <a:avLst/>
            </a:prstGeom>
            <a:ln w="2857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9" idx="1"/>
            </p:cNvCxnSpPr>
            <p:nvPr/>
          </p:nvCxnSpPr>
          <p:spPr>
            <a:xfrm>
              <a:off x="7990712" y="956586"/>
              <a:ext cx="486247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7" idx="1"/>
            </p:cNvCxnSpPr>
            <p:nvPr/>
          </p:nvCxnSpPr>
          <p:spPr>
            <a:xfrm>
              <a:off x="6936354" y="956586"/>
              <a:ext cx="322363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16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Computer 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Central processing unit (CPU)</a:t>
            </a:r>
          </a:p>
          <a:p>
            <a:endParaRPr lang="en-HK" dirty="0"/>
          </a:p>
          <a:p>
            <a:pPr lvl="1"/>
            <a:r>
              <a:rPr lang="en-HK" dirty="0"/>
              <a:t>Arithmetic and logic unit (ALU)</a:t>
            </a:r>
          </a:p>
          <a:p>
            <a:pPr lvl="2"/>
            <a:r>
              <a:rPr lang="en-HK" dirty="0"/>
              <a:t>Performs </a:t>
            </a:r>
            <a:r>
              <a:rPr lang="en-HK" i="1" u="sng" dirty="0"/>
              <a:t>arithmetic</a:t>
            </a:r>
            <a:r>
              <a:rPr lang="en-HK" dirty="0"/>
              <a:t> calculations and </a:t>
            </a:r>
            <a:r>
              <a:rPr lang="en-HK" i="1" u="sng" dirty="0"/>
              <a:t>logic</a:t>
            </a:r>
            <a:r>
              <a:rPr lang="en-HK" dirty="0"/>
              <a:t> decisions</a:t>
            </a:r>
          </a:p>
          <a:p>
            <a:endParaRPr lang="en-HK" dirty="0"/>
          </a:p>
          <a:p>
            <a:pPr lvl="1"/>
            <a:r>
              <a:rPr lang="en-HK" dirty="0"/>
              <a:t>Control unit (CU)</a:t>
            </a:r>
          </a:p>
          <a:p>
            <a:pPr lvl="2"/>
            <a:r>
              <a:rPr lang="en-HK" dirty="0"/>
              <a:t>Supervises and coordinates other sections of computer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959805" y="0"/>
            <a:ext cx="3184195" cy="1916832"/>
            <a:chOff x="5959805" y="0"/>
            <a:chExt cx="3184195" cy="1916832"/>
          </a:xfrm>
        </p:grpSpPr>
        <p:sp>
          <p:nvSpPr>
            <p:cNvPr id="6" name="TextBox 5"/>
            <p:cNvSpPr txBox="1"/>
            <p:nvPr/>
          </p:nvSpPr>
          <p:spPr>
            <a:xfrm>
              <a:off x="7360059" y="0"/>
              <a:ext cx="52931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Input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58717" y="725753"/>
              <a:ext cx="731995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Memory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2351" y="1455167"/>
              <a:ext cx="644728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Output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76959" y="725753"/>
              <a:ext cx="667041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Storage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59805" y="264088"/>
              <a:ext cx="976549" cy="13849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200" b="1" dirty="0">
                  <a:solidFill>
                    <a:srgbClr val="FF0000"/>
                  </a:solidFill>
                </a:rPr>
                <a:t>CPU</a:t>
              </a:r>
            </a:p>
            <a:p>
              <a:pPr algn="ctr"/>
              <a:endParaRPr lang="en-HK" sz="1200" b="1" dirty="0">
                <a:solidFill>
                  <a:srgbClr val="FF0000"/>
                </a:solidFill>
              </a:endParaRPr>
            </a:p>
            <a:p>
              <a:pPr algn="ctr"/>
              <a:endParaRPr lang="en-HK" sz="1200" b="1" dirty="0">
                <a:solidFill>
                  <a:srgbClr val="FF0000"/>
                </a:solidFill>
              </a:endParaRPr>
            </a:p>
            <a:p>
              <a:pPr algn="ctr"/>
              <a:endParaRPr lang="en-HK" sz="1200" b="1" dirty="0">
                <a:solidFill>
                  <a:srgbClr val="FF0000"/>
                </a:solidFill>
              </a:endParaRPr>
            </a:p>
            <a:p>
              <a:pPr algn="ctr"/>
              <a:endParaRPr lang="en-HK" sz="1200" b="1" dirty="0">
                <a:solidFill>
                  <a:srgbClr val="FF0000"/>
                </a:solidFill>
              </a:endParaRPr>
            </a:p>
            <a:p>
              <a:pPr algn="ctr"/>
              <a:endParaRPr lang="en-HK" sz="1200" b="1" dirty="0">
                <a:solidFill>
                  <a:srgbClr val="FF0000"/>
                </a:solidFill>
              </a:endParaRPr>
            </a:p>
            <a:p>
              <a:pPr algn="ctr"/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3348" y="1124744"/>
              <a:ext cx="609462" cy="4308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100" dirty="0">
                  <a:solidFill>
                    <a:srgbClr val="FF0000"/>
                  </a:solidFill>
                </a:rPr>
                <a:t>Control</a:t>
              </a:r>
            </a:p>
            <a:p>
              <a:pPr algn="ctr"/>
              <a:r>
                <a:rPr lang="en-HK" sz="1100" dirty="0">
                  <a:solidFill>
                    <a:srgbClr val="FF0000"/>
                  </a:solidFill>
                </a:rPr>
                <a:t>Unit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9497" y="553210"/>
              <a:ext cx="877164" cy="4308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100" dirty="0">
                  <a:solidFill>
                    <a:srgbClr val="FF0000"/>
                  </a:solidFill>
                </a:rPr>
                <a:t>Arithmetic</a:t>
              </a:r>
            </a:p>
            <a:p>
              <a:pPr algn="ctr"/>
              <a:r>
                <a:rPr lang="en-HK" sz="1100" dirty="0">
                  <a:solidFill>
                    <a:srgbClr val="FF0000"/>
                  </a:solidFill>
                </a:rPr>
                <a:t>&amp; Logic Unit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2"/>
              <a:endCxn id="7" idx="0"/>
            </p:cNvCxnSpPr>
            <p:nvPr/>
          </p:nvCxnSpPr>
          <p:spPr>
            <a:xfrm>
              <a:off x="7624715" y="461665"/>
              <a:ext cx="0" cy="264088"/>
            </a:xfrm>
            <a:prstGeom prst="straightConnector1">
              <a:avLst/>
            </a:prstGeom>
            <a:ln w="2857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8" idx="0"/>
            </p:cNvCxnSpPr>
            <p:nvPr/>
          </p:nvCxnSpPr>
          <p:spPr>
            <a:xfrm>
              <a:off x="7624715" y="1187418"/>
              <a:ext cx="0" cy="267749"/>
            </a:xfrm>
            <a:prstGeom prst="straightConnector1">
              <a:avLst/>
            </a:prstGeom>
            <a:ln w="2857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9" idx="1"/>
            </p:cNvCxnSpPr>
            <p:nvPr/>
          </p:nvCxnSpPr>
          <p:spPr>
            <a:xfrm>
              <a:off x="7990712" y="956586"/>
              <a:ext cx="486247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7" idx="1"/>
            </p:cNvCxnSpPr>
            <p:nvPr/>
          </p:nvCxnSpPr>
          <p:spPr>
            <a:xfrm>
              <a:off x="6936354" y="956586"/>
              <a:ext cx="322363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981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Computer 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Memory unit</a:t>
            </a:r>
          </a:p>
          <a:p>
            <a:pPr lvl="1"/>
            <a:r>
              <a:rPr lang="en-HK" dirty="0"/>
              <a:t>Rapid access, relatively low capacity “warehouse” section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Retains information from input unit</a:t>
            </a:r>
          </a:p>
          <a:p>
            <a:pPr lvl="2"/>
            <a:r>
              <a:rPr lang="en-HK" dirty="0"/>
              <a:t>Immediately available for processing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Retains processed information</a:t>
            </a:r>
          </a:p>
          <a:p>
            <a:pPr lvl="2"/>
            <a:r>
              <a:rPr lang="en-HK" dirty="0"/>
              <a:t>Until placed on output devices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Refers to the Random Access Memory (RAM)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959805" y="0"/>
            <a:ext cx="3184195" cy="1916832"/>
            <a:chOff x="5959805" y="0"/>
            <a:chExt cx="3184195" cy="1916832"/>
          </a:xfrm>
        </p:grpSpPr>
        <p:sp>
          <p:nvSpPr>
            <p:cNvPr id="6" name="TextBox 5"/>
            <p:cNvSpPr txBox="1"/>
            <p:nvPr/>
          </p:nvSpPr>
          <p:spPr>
            <a:xfrm>
              <a:off x="7360059" y="0"/>
              <a:ext cx="52931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Input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58717" y="725753"/>
              <a:ext cx="731995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>
                  <a:solidFill>
                    <a:srgbClr val="FF0000"/>
                  </a:solidFill>
                </a:rPr>
                <a:t>Memory</a:t>
              </a:r>
            </a:p>
            <a:p>
              <a:pPr algn="ctr"/>
              <a:r>
                <a:rPr lang="en-HK" sz="1200" b="1" dirty="0">
                  <a:solidFill>
                    <a:srgbClr val="FF0000"/>
                  </a:solidFill>
                </a:rPr>
                <a:t>Unit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2351" y="1455167"/>
              <a:ext cx="644728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Output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76959" y="725753"/>
              <a:ext cx="667041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Storage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59805" y="264088"/>
              <a:ext cx="976549" cy="13849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200" b="1" dirty="0"/>
                <a:t>CPU</a:t>
              </a:r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3348" y="1124744"/>
              <a:ext cx="609462" cy="4308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100" dirty="0"/>
                <a:t>Control</a:t>
              </a:r>
            </a:p>
            <a:p>
              <a:pPr algn="ctr"/>
              <a:r>
                <a:rPr lang="en-HK" sz="1100" dirty="0"/>
                <a:t>Unit</a:t>
              </a:r>
              <a:endParaRPr 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9497" y="553210"/>
              <a:ext cx="877164" cy="4308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100" dirty="0"/>
                <a:t>Arithmetic</a:t>
              </a:r>
            </a:p>
            <a:p>
              <a:pPr algn="ctr"/>
              <a:r>
                <a:rPr lang="en-HK" sz="1100" dirty="0"/>
                <a:t>&amp; Logic Unit</a:t>
              </a:r>
              <a:endParaRPr lang="en-US" sz="1100" dirty="0"/>
            </a:p>
          </p:txBody>
        </p:sp>
        <p:cxnSp>
          <p:nvCxnSpPr>
            <p:cNvPr id="14" name="Straight Arrow Connector 13"/>
            <p:cNvCxnSpPr>
              <a:stCxn id="6" idx="2"/>
              <a:endCxn id="7" idx="0"/>
            </p:cNvCxnSpPr>
            <p:nvPr/>
          </p:nvCxnSpPr>
          <p:spPr>
            <a:xfrm>
              <a:off x="7624715" y="461665"/>
              <a:ext cx="0" cy="264088"/>
            </a:xfrm>
            <a:prstGeom prst="straightConnector1">
              <a:avLst/>
            </a:prstGeom>
            <a:ln w="2857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8" idx="0"/>
            </p:cNvCxnSpPr>
            <p:nvPr/>
          </p:nvCxnSpPr>
          <p:spPr>
            <a:xfrm>
              <a:off x="7624715" y="1187418"/>
              <a:ext cx="0" cy="267749"/>
            </a:xfrm>
            <a:prstGeom prst="straightConnector1">
              <a:avLst/>
            </a:prstGeom>
            <a:ln w="2857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9" idx="1"/>
            </p:cNvCxnSpPr>
            <p:nvPr/>
          </p:nvCxnSpPr>
          <p:spPr>
            <a:xfrm>
              <a:off x="7990712" y="956586"/>
              <a:ext cx="486247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7" idx="1"/>
            </p:cNvCxnSpPr>
            <p:nvPr/>
          </p:nvCxnSpPr>
          <p:spPr>
            <a:xfrm>
              <a:off x="6936354" y="956586"/>
              <a:ext cx="322363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6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Computer 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Secondary storage unit</a:t>
            </a:r>
          </a:p>
          <a:p>
            <a:pPr lvl="1"/>
            <a:r>
              <a:rPr lang="en-HK" dirty="0"/>
              <a:t>Long-term, high-capacity “warehouse” section</a:t>
            </a:r>
          </a:p>
          <a:p>
            <a:pPr lvl="1"/>
            <a:r>
              <a:rPr lang="en-HK" dirty="0"/>
              <a:t>Storage</a:t>
            </a:r>
          </a:p>
          <a:p>
            <a:pPr lvl="2"/>
            <a:r>
              <a:rPr lang="en-HK" dirty="0"/>
              <a:t>Data and programs that are not immediately needed</a:t>
            </a:r>
          </a:p>
          <a:p>
            <a:pPr lvl="1"/>
            <a:r>
              <a:rPr lang="en-HK" dirty="0"/>
              <a:t>Secondary storage devices</a:t>
            </a:r>
          </a:p>
          <a:p>
            <a:pPr lvl="2"/>
            <a:r>
              <a:rPr lang="en-HK" dirty="0"/>
              <a:t>Hard drives, optical drives, USB drives, memory cards, …</a:t>
            </a:r>
          </a:p>
          <a:p>
            <a:pPr lvl="1"/>
            <a:endParaRPr lang="en-HK" dirty="0"/>
          </a:p>
          <a:p>
            <a:pPr lvl="1"/>
            <a:r>
              <a:rPr lang="en-HK" dirty="0"/>
              <a:t>Slower access (in time) than primary memory</a:t>
            </a:r>
          </a:p>
          <a:p>
            <a:pPr lvl="1"/>
            <a:r>
              <a:rPr lang="en-HK" dirty="0"/>
              <a:t>Less expensive (per byte) than primary memory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959805" y="0"/>
            <a:ext cx="3184195" cy="1916832"/>
            <a:chOff x="5959805" y="0"/>
            <a:chExt cx="3184195" cy="1916832"/>
          </a:xfrm>
        </p:grpSpPr>
        <p:sp>
          <p:nvSpPr>
            <p:cNvPr id="6" name="TextBox 5"/>
            <p:cNvSpPr txBox="1"/>
            <p:nvPr/>
          </p:nvSpPr>
          <p:spPr>
            <a:xfrm>
              <a:off x="7360059" y="0"/>
              <a:ext cx="52931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Input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58717" y="725753"/>
              <a:ext cx="731995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Memory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2351" y="1455167"/>
              <a:ext cx="644728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/>
                <a:t>Output</a:t>
              </a:r>
            </a:p>
            <a:p>
              <a:pPr algn="ctr"/>
              <a:r>
                <a:rPr lang="en-HK" sz="1200" b="1" dirty="0"/>
                <a:t>Unit</a:t>
              </a:r>
              <a:endParaRPr 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76959" y="725753"/>
              <a:ext cx="667041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200" b="1" dirty="0">
                  <a:solidFill>
                    <a:srgbClr val="FF0000"/>
                  </a:solidFill>
                </a:rPr>
                <a:t>Storage</a:t>
              </a:r>
            </a:p>
            <a:p>
              <a:pPr algn="ctr"/>
              <a:r>
                <a:rPr lang="en-HK" sz="1200" b="1" dirty="0">
                  <a:solidFill>
                    <a:srgbClr val="FF0000"/>
                  </a:solidFill>
                </a:rPr>
                <a:t>Unit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59805" y="264088"/>
              <a:ext cx="976549" cy="13849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200" b="1" dirty="0"/>
                <a:t>CPU</a:t>
              </a:r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HK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3348" y="1124744"/>
              <a:ext cx="609462" cy="4308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100" dirty="0"/>
                <a:t>Control</a:t>
              </a:r>
            </a:p>
            <a:p>
              <a:pPr algn="ctr"/>
              <a:r>
                <a:rPr lang="en-HK" sz="1100" dirty="0"/>
                <a:t>Unit</a:t>
              </a:r>
              <a:endParaRPr 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9497" y="553210"/>
              <a:ext cx="877164" cy="4308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HK" sz="1100" dirty="0"/>
                <a:t>Arithmetic</a:t>
              </a:r>
            </a:p>
            <a:p>
              <a:pPr algn="ctr"/>
              <a:r>
                <a:rPr lang="en-HK" sz="1100" dirty="0"/>
                <a:t>&amp; Logic Unit</a:t>
              </a:r>
              <a:endParaRPr lang="en-US" sz="1100" dirty="0"/>
            </a:p>
          </p:txBody>
        </p:sp>
        <p:cxnSp>
          <p:nvCxnSpPr>
            <p:cNvPr id="14" name="Straight Arrow Connector 13"/>
            <p:cNvCxnSpPr>
              <a:stCxn id="6" idx="2"/>
              <a:endCxn id="7" idx="0"/>
            </p:cNvCxnSpPr>
            <p:nvPr/>
          </p:nvCxnSpPr>
          <p:spPr>
            <a:xfrm>
              <a:off x="7624715" y="461665"/>
              <a:ext cx="0" cy="264088"/>
            </a:xfrm>
            <a:prstGeom prst="straightConnector1">
              <a:avLst/>
            </a:prstGeom>
            <a:ln w="2857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8" idx="0"/>
            </p:cNvCxnSpPr>
            <p:nvPr/>
          </p:nvCxnSpPr>
          <p:spPr>
            <a:xfrm>
              <a:off x="7624715" y="1187418"/>
              <a:ext cx="0" cy="267749"/>
            </a:xfrm>
            <a:prstGeom prst="straightConnector1">
              <a:avLst/>
            </a:prstGeom>
            <a:ln w="28575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9" idx="1"/>
            </p:cNvCxnSpPr>
            <p:nvPr/>
          </p:nvCxnSpPr>
          <p:spPr>
            <a:xfrm>
              <a:off x="7990712" y="956586"/>
              <a:ext cx="486247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7" idx="1"/>
            </p:cNvCxnSpPr>
            <p:nvPr/>
          </p:nvCxnSpPr>
          <p:spPr>
            <a:xfrm>
              <a:off x="6936354" y="956586"/>
              <a:ext cx="322363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84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</a:t>
            </a:r>
            <a:r>
              <a:rPr lang="en-HK" u="sng" dirty="0"/>
              <a:t>programming language</a:t>
            </a:r>
            <a:r>
              <a:rPr lang="en-HK" dirty="0"/>
              <a:t> is an artificial language designed to express computer instructions</a:t>
            </a:r>
          </a:p>
          <a:p>
            <a:pPr lvl="1"/>
            <a:r>
              <a:rPr lang="en-HK" dirty="0"/>
              <a:t>High-level programming languages </a:t>
            </a:r>
            <a:r>
              <a:rPr lang="en-HK" dirty="0">
                <a:sym typeface="Wingdings" panose="05000000000000000000" pitchFamily="2" charset="2"/>
              </a:rPr>
              <a:t> more English-like, easier to use</a:t>
            </a:r>
          </a:p>
          <a:p>
            <a:pPr lvl="2"/>
            <a:r>
              <a:rPr lang="en-HK" dirty="0">
                <a:sym typeface="Wingdings" panose="05000000000000000000" pitchFamily="2" charset="2"/>
              </a:rPr>
              <a:t>E.g., BASIC, Pascal, C, C++, Java, JavaScript, PHP, Python, …</a:t>
            </a:r>
          </a:p>
          <a:p>
            <a:endParaRPr lang="en-HK" dirty="0">
              <a:sym typeface="Wingdings" panose="05000000000000000000" pitchFamily="2" charset="2"/>
            </a:endParaRPr>
          </a:p>
          <a:p>
            <a:r>
              <a:rPr lang="en-HK" dirty="0">
                <a:sym typeface="Wingdings" panose="05000000000000000000" pitchFamily="2" charset="2"/>
              </a:rPr>
              <a:t>To execute a program written in a high-level programming language, we need a </a:t>
            </a:r>
            <a:r>
              <a:rPr lang="en-HK" u="sng" dirty="0">
                <a:sym typeface="Wingdings" panose="05000000000000000000" pitchFamily="2" charset="2"/>
              </a:rPr>
              <a:t>compiler</a:t>
            </a:r>
            <a:r>
              <a:rPr lang="en-HK" dirty="0">
                <a:sym typeface="Wingdings" panose="05000000000000000000" pitchFamily="2" charset="2"/>
              </a:rPr>
              <a:t> and/or an </a:t>
            </a:r>
            <a:r>
              <a:rPr lang="en-HK" u="sng" dirty="0">
                <a:sym typeface="Wingdings" panose="05000000000000000000" pitchFamily="2" charset="2"/>
              </a:rPr>
              <a:t>interpreter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1820</Words>
  <Application>Microsoft Office PowerPoint</Application>
  <PresentationFormat>如螢幕大小 (4:3)</PresentationFormat>
  <Paragraphs>557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CSCI1540 Fundamental Computing with C++</vt:lpstr>
      <vt:lpstr>Outline</vt:lpstr>
      <vt:lpstr>What is a Computer?</vt:lpstr>
      <vt:lpstr>Computer Organization</vt:lpstr>
      <vt:lpstr>Computer Organization</vt:lpstr>
      <vt:lpstr>Computer Organization</vt:lpstr>
      <vt:lpstr>Computer Organization</vt:lpstr>
      <vt:lpstr>Computer Organization</vt:lpstr>
      <vt:lpstr>What is Programming?</vt:lpstr>
      <vt:lpstr>What is Programming?</vt:lpstr>
      <vt:lpstr>Fundamentals of Programming</vt:lpstr>
      <vt:lpstr>Overview of C++</vt:lpstr>
      <vt:lpstr>History of C and C++</vt:lpstr>
      <vt:lpstr>Why C++?</vt:lpstr>
      <vt:lpstr>Why Not C++?</vt:lpstr>
      <vt:lpstr>Phases of C++ Programs</vt:lpstr>
      <vt:lpstr>First View of a C++ Program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CSCI1540 Fundamental Computing with C++</dc:title>
  <dc:creator>pan</dc:creator>
  <cp:lastModifiedBy>hoi pan liu</cp:lastModifiedBy>
  <cp:revision>1</cp:revision>
  <dcterms:created xsi:type="dcterms:W3CDTF">2017-07-21T09:04:35Z</dcterms:created>
  <dcterms:modified xsi:type="dcterms:W3CDTF">2019-09-04T03:52:41Z</dcterms:modified>
</cp:coreProperties>
</file>