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83" r:id="rId4"/>
    <p:sldId id="284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85" r:id="rId15"/>
    <p:sldId id="295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5F5F5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5" d="100"/>
          <a:sy n="85" d="100"/>
        </p:scale>
        <p:origin x="136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39858-CD88-4D5D-AF6A-F1235BECF489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9C365-E464-43DE-865E-CC3A6CA7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6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7E12-559F-4E9B-95DB-2F50E7DBA7E2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4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F51A-B66D-4C89-B85F-B8E7B40B39BC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C3F7-D21D-48F7-BC0E-7742DBAEB5B9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5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D560-DDB1-4E0F-BEF1-93D2D0A06C3F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542F-0FBD-4044-A98E-72E762ACA238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8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6D9-0B06-406C-9D6B-780B6675A908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9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3E1C-C6FA-4682-8FEB-42359A19E5D6}" type="datetime1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EE5C-D884-407A-AC6B-9846F4E44C88}" type="datetime1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5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13EA-6323-478E-8D5B-141B9C7980D2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5064-94E5-45A7-B406-B0A83C75424B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0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9CE-B264-4D9D-90BA-57A932582C95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7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8A3C7-A71D-4D85-9ED7-6870845CFBE5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HK"/>
              <a:t>CSCI1540</a:t>
            </a:r>
            <a:br>
              <a:rPr lang="en-HK"/>
            </a:br>
            <a:r>
              <a:rPr lang="en-HK"/>
              <a:t>Fundamental Computing with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/>
          </a:p>
          <a:p>
            <a:r>
              <a:rPr lang="en-HK" dirty="0"/>
              <a:t>C++ Basics</a:t>
            </a:r>
          </a:p>
          <a:p>
            <a:r>
              <a:rPr lang="en-HK" dirty="0"/>
              <a:t>(Part 1)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9919" y="6236915"/>
            <a:ext cx="11796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Fall, </a:t>
            </a:r>
            <a:r>
              <a:rPr lang="en-US" sz="2000" dirty="0">
                <a:solidFill>
                  <a:srgbClr val="0000FF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33748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6794" y="0"/>
            <a:ext cx="8677206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sum;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integer1, integer2;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		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integer1 = 10;</a:t>
            </a: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integer2 = 20;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sum = integer1 + integer2;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integer1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plus "</a:t>
            </a:r>
            <a:r>
              <a:rPr lang="en-HK" sz="2000" dirty="0">
                <a:latin typeface="Consolas" panose="020B0609020204030204" pitchFamily="49" charset="0"/>
              </a:rPr>
              <a:t> &lt;&lt; integer2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is "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&lt;&lt; sum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66794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54490" y="2334746"/>
            <a:ext cx="2954014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400" dirty="0"/>
              <a:t>Store 20 in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integer2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60616" y="5978897"/>
            <a:ext cx="87876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HK" sz="2400" dirty="0"/>
              <a:t>?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132617" y="5978897"/>
            <a:ext cx="87876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HK" sz="2400" dirty="0"/>
              <a:t>10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804620" y="5978897"/>
            <a:ext cx="87876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HK" sz="2400" dirty="0">
                <a:solidFill>
                  <a:srgbClr val="FF0000"/>
                </a:solidFill>
              </a:rPr>
              <a:t>20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2786" y="551723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sum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9994" y="5517232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integer1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1997" y="5517232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integer2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urved Down Arrow 7"/>
          <p:cNvSpPr/>
          <p:nvPr/>
        </p:nvSpPr>
        <p:spPr>
          <a:xfrm flipH="1">
            <a:off x="1639131" y="2060848"/>
            <a:ext cx="1216152" cy="432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56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2.2 Assigning Values to 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We use an </a:t>
            </a:r>
            <a:r>
              <a:rPr lang="en-HK" b="1" i="1" dirty="0">
                <a:solidFill>
                  <a:srgbClr val="FF0000"/>
                </a:solidFill>
              </a:rPr>
              <a:t>assignment operator</a:t>
            </a:r>
            <a:r>
              <a:rPr lang="en-HK" dirty="0"/>
              <a:t> (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=</a:t>
            </a:r>
            <a:r>
              <a:rPr lang="en-HK" dirty="0"/>
              <a:t>) to copy/assign a value to a variable</a:t>
            </a:r>
          </a:p>
          <a:p>
            <a:r>
              <a:rPr lang="en-HK" b="1" dirty="0"/>
              <a:t>Syntax:</a:t>
            </a:r>
          </a:p>
          <a:p>
            <a:endParaRPr lang="en-HK" dirty="0"/>
          </a:p>
          <a:p>
            <a:endParaRPr lang="en-HK" dirty="0"/>
          </a:p>
          <a:p>
            <a:pPr lvl="8"/>
            <a:endParaRPr lang="en-HK" dirty="0"/>
          </a:p>
          <a:p>
            <a:r>
              <a:rPr lang="en-HK" dirty="0"/>
              <a:t>An </a:t>
            </a:r>
            <a:r>
              <a:rPr lang="en-HK" i="1" dirty="0"/>
              <a:t>expression</a:t>
            </a:r>
            <a:r>
              <a:rPr lang="en-HK" dirty="0"/>
              <a:t> is “something” that can be evaluated to a value. (Details later)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93941" y="3212976"/>
            <a:ext cx="3922869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400" i="1" dirty="0">
                <a:solidFill>
                  <a:schemeClr val="accent5"/>
                </a:solidFill>
                <a:latin typeface="Consolas" panose="020B0609020204030204" pitchFamily="49" charset="0"/>
              </a:rPr>
              <a:t>variable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= </a:t>
            </a:r>
            <a:r>
              <a:rPr lang="en-HK" sz="2400" i="1" dirty="0">
                <a:solidFill>
                  <a:schemeClr val="accent5"/>
                </a:solidFill>
                <a:latin typeface="Consolas" panose="020B0609020204030204" pitchFamily="49" charset="0"/>
              </a:rPr>
              <a:t>expression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3941" y="3674642"/>
            <a:ext cx="5956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Copy the value of </a:t>
            </a:r>
            <a:r>
              <a:rPr lang="en-HK" sz="2400" i="1" dirty="0">
                <a:solidFill>
                  <a:schemeClr val="accent5"/>
                </a:solidFill>
                <a:latin typeface="Consolas" panose="020B0609020204030204" pitchFamily="49" charset="0"/>
              </a:rPr>
              <a:t>expression</a:t>
            </a:r>
            <a:r>
              <a:rPr lang="en-HK" sz="2400" dirty="0"/>
              <a:t> to  </a:t>
            </a:r>
            <a:r>
              <a:rPr lang="en-HK" sz="2400" i="1" dirty="0">
                <a:solidFill>
                  <a:schemeClr val="accent5"/>
                </a:solidFill>
                <a:latin typeface="Consolas" panose="020B0609020204030204" pitchFamily="49" charset="0"/>
              </a:rPr>
              <a:t>variable</a:t>
            </a:r>
            <a:endParaRPr lang="en-US" sz="2400" i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0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2.2 Assignment: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Suppose we have declared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v1</a:t>
            </a:r>
            <a:r>
              <a:rPr lang="en-HK" dirty="0"/>
              <a:t>,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v2</a:t>
            </a:r>
            <a:r>
              <a:rPr lang="en-HK" dirty="0"/>
              <a:t>,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v3</a:t>
            </a:r>
            <a:r>
              <a:rPr lang="en-HK" dirty="0"/>
              <a:t> as:</a:t>
            </a:r>
          </a:p>
          <a:p>
            <a:pPr marL="0" indent="0">
              <a:buNone/>
            </a:pPr>
            <a:r>
              <a:rPr lang="en-HK" dirty="0">
                <a:solidFill>
                  <a:schemeClr val="accent5"/>
                </a:solidFill>
              </a:rPr>
              <a:t>	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 v1, v2, v3;</a:t>
            </a:r>
          </a:p>
          <a:p>
            <a:pPr lvl="8"/>
            <a:endParaRPr lang="en-HK" dirty="0"/>
          </a:p>
          <a:p>
            <a:r>
              <a:rPr lang="en-HK" dirty="0"/>
              <a:t>Example 1:</a:t>
            </a:r>
          </a:p>
          <a:p>
            <a:pPr lvl="1"/>
            <a:r>
              <a:rPr lang="en-HK" dirty="0"/>
              <a:t>Copy 100 to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v1</a:t>
            </a:r>
          </a:p>
          <a:p>
            <a:endParaRPr lang="en-HK" dirty="0"/>
          </a:p>
          <a:p>
            <a:r>
              <a:rPr lang="en-HK" dirty="0"/>
              <a:t>Example 2:</a:t>
            </a:r>
          </a:p>
          <a:p>
            <a:pPr lvl="1"/>
            <a:r>
              <a:rPr lang="en-HK" dirty="0"/>
              <a:t>Evaluate the expression “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100 + 200</a:t>
            </a:r>
            <a:r>
              <a:rPr lang="en-HK" dirty="0"/>
              <a:t>” first and then copy the result (300) to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v2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08000" y="3121804"/>
            <a:ext cx="1829347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600" dirty="0">
                <a:solidFill>
                  <a:schemeClr val="accent5"/>
                </a:solidFill>
                <a:latin typeface="Consolas" panose="020B0609020204030204" pitchFamily="49" charset="0"/>
              </a:rPr>
              <a:t>v1 = 100;</a:t>
            </a:r>
            <a:endParaRPr lang="en-US" sz="26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8000" y="4509120"/>
            <a:ext cx="2925801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600" dirty="0">
                <a:solidFill>
                  <a:schemeClr val="accent5"/>
                </a:solidFill>
                <a:latin typeface="Consolas" panose="020B0609020204030204" pitchFamily="49" charset="0"/>
              </a:rPr>
              <a:t>v2 = 100 + 200;</a:t>
            </a:r>
            <a:endParaRPr lang="en-US" sz="26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4293096"/>
            <a:ext cx="9144000" cy="0"/>
          </a:xfrm>
          <a:prstGeom prst="line">
            <a:avLst/>
          </a:prstGeom>
          <a:ln w="9525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22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2.2 Assignment: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000" y="1782000"/>
            <a:ext cx="7956000" cy="5076000"/>
          </a:xfrm>
        </p:spPr>
        <p:txBody>
          <a:bodyPr>
            <a:normAutofit/>
          </a:bodyPr>
          <a:lstStyle/>
          <a:p>
            <a:r>
              <a:rPr lang="en-HK" dirty="0"/>
              <a:t>Example 3:</a:t>
            </a:r>
          </a:p>
          <a:p>
            <a:endParaRPr lang="en-HK" dirty="0"/>
          </a:p>
          <a:p>
            <a:pPr lvl="1"/>
            <a:r>
              <a:rPr lang="en-HK" dirty="0"/>
              <a:t>A variable holds only the most recent value assigned to it</a:t>
            </a:r>
          </a:p>
          <a:p>
            <a:pPr lvl="1"/>
            <a:r>
              <a:rPr lang="en-HK" dirty="0"/>
              <a:t>The value previously stored in the variable is </a:t>
            </a:r>
            <a:r>
              <a:rPr lang="en-HK" i="1" dirty="0">
                <a:solidFill>
                  <a:srgbClr val="9933FF"/>
                </a:solidFill>
              </a:rPr>
              <a:t>replaced</a:t>
            </a:r>
            <a:r>
              <a:rPr lang="en-HK" dirty="0"/>
              <a:t> by the new value</a:t>
            </a:r>
            <a:endParaRPr lang="en-HK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2"/>
            <a:endParaRPr lang="en-HK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HK" dirty="0"/>
              <a:t>Example 4:</a:t>
            </a:r>
          </a:p>
          <a:p>
            <a:pPr lvl="1"/>
            <a:r>
              <a:rPr lang="en-HK" dirty="0"/>
              <a:t>Copy the value of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v2</a:t>
            </a:r>
            <a:r>
              <a:rPr lang="en-HK" dirty="0"/>
              <a:t> to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v3</a:t>
            </a:r>
          </a:p>
          <a:p>
            <a:pPr lvl="8"/>
            <a:endParaRPr lang="en-HK" dirty="0"/>
          </a:p>
          <a:p>
            <a:r>
              <a:rPr lang="en-HK" dirty="0"/>
              <a:t>Variable on LHS of assignment </a:t>
            </a:r>
            <a:r>
              <a:rPr lang="en-HK" dirty="0">
                <a:sym typeface="Wingdings" panose="05000000000000000000" pitchFamily="2" charset="2"/>
              </a:rPr>
              <a:t></a:t>
            </a:r>
            <a:r>
              <a:rPr lang="en-HK" dirty="0"/>
              <a:t> “store value”</a:t>
            </a:r>
          </a:p>
          <a:p>
            <a:r>
              <a:rPr lang="en-HK" dirty="0"/>
              <a:t>Variable on RHS of assignment </a:t>
            </a:r>
            <a:r>
              <a:rPr lang="en-HK" dirty="0">
                <a:sym typeface="Wingdings" panose="05000000000000000000" pitchFamily="2" charset="2"/>
              </a:rPr>
              <a:t> “evaluate their values”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08000" y="1754813"/>
            <a:ext cx="548419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600" dirty="0">
                <a:solidFill>
                  <a:schemeClr val="accent5"/>
                </a:solidFill>
                <a:latin typeface="Consolas" panose="020B0609020204030204" pitchFamily="49" charset="0"/>
              </a:rPr>
              <a:t>v1 = 10;   </a:t>
            </a:r>
            <a:r>
              <a:rPr lang="en-HK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v1 stores 10</a:t>
            </a:r>
          </a:p>
          <a:p>
            <a:r>
              <a:rPr lang="en-HK" sz="2600" dirty="0">
                <a:solidFill>
                  <a:schemeClr val="accent5"/>
                </a:solidFill>
                <a:latin typeface="Consolas" panose="020B0609020204030204" pitchFamily="49" charset="0"/>
              </a:rPr>
              <a:t>v1 = 2;    </a:t>
            </a:r>
            <a:r>
              <a:rPr lang="en-HK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v1 now stores 2</a:t>
            </a:r>
            <a:endParaRPr lang="en-US" sz="2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8000" y="4221088"/>
            <a:ext cx="1646605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600" dirty="0">
                <a:solidFill>
                  <a:schemeClr val="accent5"/>
                </a:solidFill>
                <a:latin typeface="Consolas" panose="020B0609020204030204" pitchFamily="49" charset="0"/>
              </a:rPr>
              <a:t>v3 = v2;</a:t>
            </a:r>
            <a:endParaRPr lang="en-US" sz="26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005064"/>
            <a:ext cx="9144000" cy="0"/>
          </a:xfrm>
          <a:prstGeom prst="line">
            <a:avLst/>
          </a:prstGeom>
          <a:ln w="9525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47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2.2 Assignment: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Example 5:</a:t>
            </a:r>
          </a:p>
          <a:p>
            <a:pPr lvl="8"/>
            <a:endParaRPr lang="en-HK" dirty="0"/>
          </a:p>
          <a:p>
            <a:pPr lvl="8"/>
            <a:endParaRPr lang="en-HK" dirty="0"/>
          </a:p>
          <a:p>
            <a:pPr lvl="1"/>
            <a:r>
              <a:rPr lang="en-HK" dirty="0"/>
              <a:t>Evaluate the expression “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v1 + 2</a:t>
            </a:r>
            <a:r>
              <a:rPr lang="en-HK" dirty="0"/>
              <a:t>” first and then copy the result (12) to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v1</a:t>
            </a:r>
          </a:p>
          <a:p>
            <a:endParaRPr lang="en-HK" dirty="0"/>
          </a:p>
          <a:p>
            <a:pPr lvl="1"/>
            <a:r>
              <a:rPr lang="en-HK" dirty="0"/>
              <a:t>The 2</a:t>
            </a:r>
            <a:r>
              <a:rPr lang="en-HK" baseline="30000" dirty="0"/>
              <a:t>nd</a:t>
            </a:r>
            <a:r>
              <a:rPr lang="en-HK" dirty="0"/>
              <a:t> statement reads, “increases the value of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v1</a:t>
            </a:r>
            <a:r>
              <a:rPr lang="en-HK" dirty="0"/>
              <a:t> by 2”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6095" y="1816368"/>
            <a:ext cx="6397905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600" dirty="0">
                <a:solidFill>
                  <a:schemeClr val="accent5"/>
                </a:solidFill>
                <a:latin typeface="Consolas" panose="020B0609020204030204" pitchFamily="49" charset="0"/>
              </a:rPr>
              <a:t>v1 = 10;       </a:t>
            </a:r>
            <a:r>
              <a:rPr lang="en-HK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v1 stores 10</a:t>
            </a:r>
          </a:p>
          <a:p>
            <a:r>
              <a:rPr lang="en-HK" sz="2600" dirty="0">
                <a:solidFill>
                  <a:schemeClr val="accent5"/>
                </a:solidFill>
                <a:latin typeface="Consolas" panose="020B0609020204030204" pitchFamily="49" charset="0"/>
              </a:rPr>
              <a:t>v1 = v1 + 2;   </a:t>
            </a:r>
            <a:r>
              <a:rPr lang="en-HK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v1 now stores 12</a:t>
            </a:r>
            <a:endParaRPr lang="en-US" sz="2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092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6794" y="0"/>
            <a:ext cx="8677206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sum;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integer1, integer2;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		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integer1 = 10;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integer2 = 20;</a:t>
            </a: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sum = integer1 + integer2;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integer1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plus "</a:t>
            </a:r>
            <a:r>
              <a:rPr lang="en-HK" sz="2000" dirty="0">
                <a:latin typeface="Consolas" panose="020B0609020204030204" pitchFamily="49" charset="0"/>
              </a:rPr>
              <a:t> &lt;&lt; integer2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is "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&lt;&lt; sum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66794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0" y="130950"/>
            <a:ext cx="4428000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400" dirty="0"/>
              <a:t>“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integer1 + integer2</a:t>
            </a:r>
            <a:r>
              <a:rPr lang="en-HK" sz="2400" dirty="0"/>
              <a:t>” is evaluated first</a:t>
            </a:r>
          </a:p>
          <a:p>
            <a:endParaRPr lang="en-HK" sz="2400" dirty="0"/>
          </a:p>
          <a:p>
            <a:endParaRPr lang="en-HK" sz="2400" dirty="0"/>
          </a:p>
          <a:p>
            <a:r>
              <a:rPr lang="en-HK" sz="2400" dirty="0"/>
              <a:t>The result is then assigned to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sum</a:t>
            </a:r>
          </a:p>
          <a:p>
            <a:endParaRPr lang="en-HK" sz="2400" dirty="0">
              <a:solidFill>
                <a:srgbClr val="9933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0616" y="5978897"/>
            <a:ext cx="87876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HK" sz="2400" dirty="0">
                <a:solidFill>
                  <a:srgbClr val="FF0000"/>
                </a:solidFill>
              </a:rPr>
              <a:t>30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2617" y="5978897"/>
            <a:ext cx="87876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HK" sz="2400" dirty="0"/>
              <a:t>10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804620" y="5978897"/>
            <a:ext cx="87876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HK" sz="2400" dirty="0"/>
              <a:t>20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52786" y="551723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sum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9994" y="5517232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integer1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1997" y="5517232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integer2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5397" y="915780"/>
            <a:ext cx="25635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tIns="0" bIns="0" rtlCol="0" anchor="ctr">
            <a:spAutoFit/>
          </a:bodyPr>
          <a:lstStyle/>
          <a:p>
            <a:r>
              <a:rPr lang="en-HK" sz="2400" dirty="0">
                <a:latin typeface="Consolas" panose="020B0609020204030204" pitchFamily="49" charset="0"/>
              </a:rPr>
              <a:t>sum = 10 + 20;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5397" y="1979548"/>
            <a:ext cx="25635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0" bIns="0" rtlCol="0" anchor="ctr">
            <a:spAutoFit/>
          </a:bodyPr>
          <a:lstStyle/>
          <a:p>
            <a:r>
              <a:rPr lang="en-HK" sz="2400" dirty="0">
                <a:latin typeface="Consolas" panose="020B0609020204030204" pitchFamily="49" charset="0"/>
              </a:rPr>
              <a:t>sum = 30;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07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 animBg="1"/>
      <p:bldP spid="3" grpId="0" animBg="1"/>
      <p:bldP spid="11" grpId="0" animBg="1"/>
      <p:bldP spid="12" grpId="0" animBg="1"/>
      <p:bldP spid="5" grpId="0"/>
      <p:bldP spid="13" grpId="0"/>
      <p:bldP spid="14" grpId="0"/>
      <p:bldP spid="9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6794" y="0"/>
            <a:ext cx="8677206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sum;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integer1, integer2;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		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integer1 = 10;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integer2 = 20;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sum = integer1 + integer2;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&lt;&lt; integer1 &lt;&lt; </a:t>
            </a:r>
            <a:r>
              <a:rPr lang="en-HK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 plus "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&lt;&lt; integer2 &lt;&lt; </a:t>
            </a:r>
            <a:r>
              <a:rPr lang="en-HK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 is "</a:t>
            </a: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     &lt;&lt; sum &lt;&lt; </a:t>
            </a:r>
            <a:r>
              <a:rPr lang="en-HK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"\n"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66794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0616" y="5978897"/>
            <a:ext cx="87876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HK" sz="2400" dirty="0"/>
              <a:t>30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132617" y="5978897"/>
            <a:ext cx="87876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HK" sz="2400" dirty="0"/>
              <a:t>10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804620" y="5978897"/>
            <a:ext cx="87876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HK" sz="2400" dirty="0"/>
              <a:t>20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52786" y="551723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sum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9994" y="5517232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integer1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1997" y="5517232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integer2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5016758"/>
            <a:ext cx="91440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10 plus 20 is 30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5344006" y="1747058"/>
            <a:ext cx="3600000" cy="919401"/>
          </a:xfrm>
          <a:prstGeom prst="wedgeRoundRectCallout">
            <a:avLst>
              <a:gd name="adj1" fmla="val -49927"/>
              <a:gd name="adj2" fmla="val 13302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HK" sz="2400" dirty="0"/>
              <a:t>You can pass multiple data to </a:t>
            </a:r>
            <a:r>
              <a:rPr lang="en-HK" sz="2400" dirty="0" err="1">
                <a:solidFill>
                  <a:srgbClr val="9933FF"/>
                </a:solidFill>
                <a:latin typeface="Consolas" panose="020B0609020204030204" pitchFamily="49" charset="0"/>
              </a:rPr>
              <a:t>cout</a:t>
            </a:r>
            <a:r>
              <a:rPr lang="en-HK" sz="2400" dirty="0"/>
              <a:t> in one statement</a:t>
            </a:r>
          </a:p>
        </p:txBody>
      </p:sp>
    </p:spTree>
    <p:extLst>
      <p:ext uri="{BB962C8B-B14F-4D97-AF65-F5344CB8AC3E}">
        <p14:creationId xmlns:p14="http://schemas.microsoft.com/office/powerpoint/2010/main" val="793581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3. Naming 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What kind of names can be given to variables?</a:t>
            </a:r>
          </a:p>
          <a:p>
            <a:endParaRPr lang="en-HK" dirty="0"/>
          </a:p>
          <a:p>
            <a:r>
              <a:rPr lang="en-HK" dirty="0"/>
              <a:t>How should we name the variables?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62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3.1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b="1" i="1" dirty="0">
                <a:solidFill>
                  <a:srgbClr val="FF0000"/>
                </a:solidFill>
              </a:rPr>
              <a:t>Identifiers</a:t>
            </a:r>
            <a:r>
              <a:rPr lang="en-HK" dirty="0"/>
              <a:t> are </a:t>
            </a:r>
            <a:r>
              <a:rPr lang="en-HK" u="sng" dirty="0"/>
              <a:t>names</a:t>
            </a:r>
            <a:r>
              <a:rPr lang="en-HK" dirty="0"/>
              <a:t> given by programmers to variables, functions, etc. in a program</a:t>
            </a:r>
          </a:p>
          <a:p>
            <a:pPr lvl="1"/>
            <a:endParaRPr lang="en-HK" dirty="0"/>
          </a:p>
          <a:p>
            <a:r>
              <a:rPr lang="en-HK" dirty="0"/>
              <a:t>An identifier must conform to the following rules:</a:t>
            </a:r>
          </a:p>
          <a:p>
            <a:pPr lvl="1"/>
            <a:r>
              <a:rPr lang="en-HK" dirty="0"/>
              <a:t>Contains only</a:t>
            </a:r>
          </a:p>
          <a:p>
            <a:pPr lvl="2"/>
            <a:r>
              <a:rPr lang="en-HK" dirty="0"/>
              <a:t>Alphabets (</a:t>
            </a:r>
            <a:r>
              <a:rPr lang="en-HK" dirty="0">
                <a:latin typeface="Consolas" panose="020B0609020204030204" pitchFamily="49" charset="0"/>
              </a:rPr>
              <a:t>A</a:t>
            </a:r>
            <a:r>
              <a:rPr lang="en-HK" dirty="0"/>
              <a:t> – </a:t>
            </a:r>
            <a:r>
              <a:rPr lang="en-HK" dirty="0">
                <a:latin typeface="Consolas" panose="020B0609020204030204" pitchFamily="49" charset="0"/>
              </a:rPr>
              <a:t>Z</a:t>
            </a:r>
            <a:r>
              <a:rPr lang="en-HK" dirty="0"/>
              <a:t>, </a:t>
            </a:r>
            <a:r>
              <a:rPr lang="en-HK" dirty="0">
                <a:latin typeface="Consolas" panose="020B0609020204030204" pitchFamily="49" charset="0"/>
              </a:rPr>
              <a:t>a</a:t>
            </a:r>
            <a:r>
              <a:rPr lang="en-HK" dirty="0"/>
              <a:t> – </a:t>
            </a:r>
            <a:r>
              <a:rPr lang="en-HK" dirty="0">
                <a:latin typeface="Consolas" panose="020B0609020204030204" pitchFamily="49" charset="0"/>
              </a:rPr>
              <a:t>z</a:t>
            </a:r>
            <a:r>
              <a:rPr lang="en-HK" dirty="0"/>
              <a:t>)</a:t>
            </a:r>
          </a:p>
          <a:p>
            <a:pPr lvl="2"/>
            <a:r>
              <a:rPr lang="en-HK" dirty="0"/>
              <a:t>Digits (</a:t>
            </a:r>
            <a:r>
              <a:rPr lang="en-HK" dirty="0">
                <a:latin typeface="Consolas" panose="020B0609020204030204" pitchFamily="49" charset="0"/>
              </a:rPr>
              <a:t>0</a:t>
            </a:r>
            <a:r>
              <a:rPr lang="en-HK" dirty="0"/>
              <a:t> – </a:t>
            </a:r>
            <a:r>
              <a:rPr lang="en-HK" dirty="0">
                <a:latin typeface="Consolas" panose="020B0609020204030204" pitchFamily="49" charset="0"/>
              </a:rPr>
              <a:t>9</a:t>
            </a:r>
            <a:r>
              <a:rPr lang="en-HK" dirty="0"/>
              <a:t>)</a:t>
            </a:r>
          </a:p>
          <a:p>
            <a:pPr lvl="2"/>
            <a:r>
              <a:rPr lang="en-HK" dirty="0"/>
              <a:t>Underscore characters (</a:t>
            </a:r>
            <a:r>
              <a:rPr lang="en-HK" dirty="0">
                <a:latin typeface="Consolas" panose="020B0609020204030204" pitchFamily="49" charset="0"/>
              </a:rPr>
              <a:t>_</a:t>
            </a:r>
            <a:r>
              <a:rPr lang="en-HK" dirty="0"/>
              <a:t>)</a:t>
            </a:r>
            <a:endParaRPr lang="en-HK" dirty="0">
              <a:latin typeface="Consolas" panose="020B0609020204030204" pitchFamily="49" charset="0"/>
            </a:endParaRPr>
          </a:p>
          <a:p>
            <a:pPr lvl="1"/>
            <a:r>
              <a:rPr lang="en-HK" dirty="0"/>
              <a:t>First character cannot be a digit</a:t>
            </a:r>
          </a:p>
          <a:p>
            <a:pPr lvl="1"/>
            <a:r>
              <a:rPr lang="en-HK" dirty="0"/>
              <a:t>Case sensitive</a:t>
            </a:r>
          </a:p>
          <a:p>
            <a:pPr lvl="1"/>
            <a:r>
              <a:rPr lang="en-HK" dirty="0"/>
              <a:t>Cannot be one of the reserved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9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HK" dirty="0"/>
              <a:t>3.2 Reserved Words /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6752"/>
            <a:ext cx="7886700" cy="4351338"/>
          </a:xfrm>
        </p:spPr>
        <p:txBody>
          <a:bodyPr/>
          <a:lstStyle/>
          <a:p>
            <a:r>
              <a:rPr lang="en-HK" b="1" i="1" dirty="0">
                <a:solidFill>
                  <a:srgbClr val="FF0000"/>
                </a:solidFill>
              </a:rPr>
              <a:t>Reserved words</a:t>
            </a:r>
            <a:r>
              <a:rPr lang="en-HK" dirty="0"/>
              <a:t> are names that </a:t>
            </a:r>
            <a:r>
              <a:rPr lang="en-HK" u="sng" dirty="0"/>
              <a:t>have special meaning in the C++ language</a:t>
            </a:r>
            <a:r>
              <a:rPr lang="en-US" dirty="0"/>
              <a:t> (C++11)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0594" y="2124000"/>
            <a:ext cx="816281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alignas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continue      friend     register          true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alignof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try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asm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default       if         return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        delete        inline     short 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typeid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        do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signed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       double        long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  union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mutable    static            unsigned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       else          namespace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using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new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virtual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char16_t    explicit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  void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char32_t    export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switch            volatile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       extern        operator   template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wchar_t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false         private    this              while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float         protected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thread_local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for           public     throw</a:t>
            </a:r>
          </a:p>
        </p:txBody>
      </p:sp>
      <p:sp>
        <p:nvSpPr>
          <p:cNvPr id="8" name="Rectangle 7"/>
          <p:cNvSpPr/>
          <p:nvPr/>
        </p:nvSpPr>
        <p:spPr>
          <a:xfrm>
            <a:off x="47364" y="6381328"/>
            <a:ext cx="9049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and  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and_eq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bitand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bitor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compl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  not  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not_eq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  or  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or_eq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xor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xor_eq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6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HK" dirty="0"/>
              <a:t>Language Syntax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Variables and Assignment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Naming Variables</a:t>
            </a:r>
          </a:p>
          <a:p>
            <a:pPr lvl="1"/>
            <a:r>
              <a:rPr lang="en-HK" dirty="0"/>
              <a:t>Identifiers</a:t>
            </a:r>
          </a:p>
          <a:p>
            <a:pPr lvl="1"/>
            <a:r>
              <a:rPr lang="en-HK" dirty="0"/>
              <a:t>Reserved Words</a:t>
            </a:r>
          </a:p>
          <a:p>
            <a:pPr lvl="1"/>
            <a:r>
              <a:rPr lang="en-HK" dirty="0"/>
              <a:t>Predefined Identifiers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Data Types, Numeric Constants, String Literals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Console 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56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3.3 Predefined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HK" b="1" i="1" dirty="0">
                <a:solidFill>
                  <a:srgbClr val="FF0000"/>
                </a:solidFill>
              </a:rPr>
              <a:t>Predefined identifiers</a:t>
            </a:r>
            <a:r>
              <a:rPr lang="en-HK" dirty="0"/>
              <a:t> are identifiers that are already in use to identify something “special”</a:t>
            </a:r>
          </a:p>
          <a:p>
            <a:pPr lvl="8"/>
            <a:endParaRPr lang="en-HK" dirty="0"/>
          </a:p>
          <a:p>
            <a:r>
              <a:rPr lang="en-HK" dirty="0"/>
              <a:t>Some commonly seen predefined identifiers</a:t>
            </a:r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They are still valid identifiers but you should </a:t>
            </a:r>
            <a:r>
              <a:rPr lang="en-HK" u="sng" dirty="0"/>
              <a:t>avoid using them as identifiers</a:t>
            </a:r>
            <a:r>
              <a:rPr lang="en-HK" dirty="0"/>
              <a:t> in your program</a:t>
            </a:r>
          </a:p>
          <a:p>
            <a:pPr lvl="8"/>
            <a:endParaRPr lang="en-HK" dirty="0"/>
          </a:p>
          <a:p>
            <a:r>
              <a:rPr lang="en-HK" dirty="0"/>
              <a:t>What would happen if you use these names as identifiers in your program?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8332" y="3284984"/>
            <a:ext cx="8084264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cin</a:t>
            </a: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     INT_MIN  </a:t>
            </a:r>
            <a:r>
              <a:rPr lang="en-US" sz="2000" dirty="0" err="1">
                <a:latin typeface="Consolas" panose="020B0609020204030204" pitchFamily="49" charset="0"/>
              </a:rPr>
              <a:t>iomanip</a:t>
            </a:r>
            <a:r>
              <a:rPr lang="en-US" sz="2000" dirty="0">
                <a:latin typeface="Consolas" panose="020B0609020204030204" pitchFamily="49" charset="0"/>
              </a:rPr>
              <a:t>   main      </a:t>
            </a:r>
            <a:r>
              <a:rPr lang="en-US" sz="2000" dirty="0" err="1">
                <a:latin typeface="Consolas" panose="020B0609020204030204" pitchFamily="49" charset="0"/>
              </a:rPr>
              <a:t>npos</a:t>
            </a: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 include  INT_MAX  </a:t>
            </a:r>
            <a:r>
              <a:rPr lang="en-US" sz="2000" dirty="0" err="1">
                <a:latin typeface="Consolas" panose="020B0609020204030204" pitchFamily="49" charset="0"/>
              </a:rPr>
              <a:t>iostream</a:t>
            </a:r>
            <a:r>
              <a:rPr lang="en-US" sz="2000" dirty="0">
                <a:latin typeface="Consolas" panose="020B0609020204030204" pitchFamily="49" charset="0"/>
              </a:rPr>
              <a:t>  MAX_RAND  NULL  string</a:t>
            </a:r>
          </a:p>
        </p:txBody>
      </p:sp>
    </p:spTree>
    <p:extLst>
      <p:ext uri="{BB962C8B-B14F-4D97-AF65-F5344CB8AC3E}">
        <p14:creationId xmlns:p14="http://schemas.microsoft.com/office/powerpoint/2010/main" val="428912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Naming Variables: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Which of the following are </a:t>
            </a:r>
            <a:r>
              <a:rPr lang="en-HK" i="1" dirty="0">
                <a:solidFill>
                  <a:srgbClr val="9933FF"/>
                </a:solidFill>
              </a:rPr>
              <a:t>invalid</a:t>
            </a:r>
            <a:r>
              <a:rPr lang="en-HK" dirty="0"/>
              <a:t> identifiers?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99768" y="2348880"/>
            <a:ext cx="2053767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400" dirty="0">
                <a:latin typeface="Consolas" panose="020B0609020204030204" pitchFamily="49" charset="0"/>
              </a:rPr>
              <a:t>$</a:t>
            </a:r>
            <a:r>
              <a:rPr lang="en-HK" sz="2400" dirty="0" err="1">
                <a:latin typeface="Consolas" panose="020B0609020204030204" pitchFamily="49" charset="0"/>
              </a:rPr>
              <a:t>abc</a:t>
            </a:r>
            <a:endParaRPr lang="en-HK" sz="2400" dirty="0">
              <a:latin typeface="Consolas" panose="020B0609020204030204" pitchFamily="49" charset="0"/>
            </a:endParaRPr>
          </a:p>
          <a:p>
            <a:r>
              <a:rPr lang="en-HK" sz="2400" dirty="0">
                <a:latin typeface="Consolas" panose="020B0609020204030204" pitchFamily="49" charset="0"/>
              </a:rPr>
              <a:t>_1_abc_1_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1_1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Domain-name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URL</a:t>
            </a:r>
          </a:p>
          <a:p>
            <a:r>
              <a:rPr lang="en-HK" sz="2400" dirty="0" err="1">
                <a:latin typeface="Consolas" panose="020B0609020204030204" pitchFamily="49" charset="0"/>
              </a:rPr>
              <a:t>int</a:t>
            </a:r>
            <a:endParaRPr lang="en-HK" sz="2400" dirty="0">
              <a:latin typeface="Consolas" panose="020B0609020204030204" pitchFamily="49" charset="0"/>
            </a:endParaRPr>
          </a:p>
          <a:p>
            <a:r>
              <a:rPr lang="en-HK" sz="2400" dirty="0">
                <a:latin typeface="Consolas" panose="020B0609020204030204" pitchFamily="49" charset="0"/>
              </a:rPr>
              <a:t>main</a:t>
            </a:r>
          </a:p>
          <a:p>
            <a:r>
              <a:rPr lang="en-HK" sz="2400" dirty="0" err="1">
                <a:latin typeface="Consolas" panose="020B0609020204030204" pitchFamily="49" charset="0"/>
              </a:rPr>
              <a:t>Int</a:t>
            </a:r>
            <a:endParaRPr lang="en-HK" sz="2400" dirty="0">
              <a:latin typeface="Consolas" panose="020B0609020204030204" pitchFamily="49" charset="0"/>
            </a:endParaRPr>
          </a:p>
          <a:p>
            <a:r>
              <a:rPr lang="en-HK" sz="2400" dirty="0">
                <a:latin typeface="Consolas" panose="020B0609020204030204" pitchFamily="49" charset="0"/>
              </a:rPr>
              <a:t>32bits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7175" y="2348880"/>
            <a:ext cx="57259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1.</a:t>
            </a:r>
          </a:p>
          <a:p>
            <a:r>
              <a:rPr lang="en-HK" sz="2400" dirty="0"/>
              <a:t>2.</a:t>
            </a:r>
          </a:p>
          <a:p>
            <a:r>
              <a:rPr lang="en-HK" sz="2400" dirty="0"/>
              <a:t>3.</a:t>
            </a:r>
          </a:p>
          <a:p>
            <a:r>
              <a:rPr lang="en-HK" sz="2400" dirty="0"/>
              <a:t>4.</a:t>
            </a:r>
          </a:p>
          <a:p>
            <a:r>
              <a:rPr lang="en-HK" sz="2400" dirty="0"/>
              <a:t>5.</a:t>
            </a:r>
          </a:p>
          <a:p>
            <a:r>
              <a:rPr lang="en-HK" sz="2400" dirty="0"/>
              <a:t>6.</a:t>
            </a:r>
          </a:p>
          <a:p>
            <a:r>
              <a:rPr lang="en-HK" sz="2400" dirty="0"/>
              <a:t>7</a:t>
            </a:r>
            <a:r>
              <a:rPr lang="en-US" sz="2400" dirty="0"/>
              <a:t>.</a:t>
            </a:r>
          </a:p>
          <a:p>
            <a:r>
              <a:rPr lang="en-HK" sz="2400" dirty="0"/>
              <a:t>8.</a:t>
            </a:r>
          </a:p>
          <a:p>
            <a:r>
              <a:rPr lang="en-HK" sz="2400" dirty="0"/>
              <a:t>9.</a:t>
            </a:r>
          </a:p>
          <a:p>
            <a:r>
              <a:rPr lang="en-HK" sz="2400" dirty="0"/>
              <a:t>10.</a:t>
            </a:r>
          </a:p>
        </p:txBody>
      </p:sp>
      <p:sp>
        <p:nvSpPr>
          <p:cNvPr id="6" name="Rectangle 5"/>
          <p:cNvSpPr/>
          <p:nvPr/>
        </p:nvSpPr>
        <p:spPr>
          <a:xfrm>
            <a:off x="5453303" y="2348880"/>
            <a:ext cx="2563522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cin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csci1234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csci_1234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_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A100xC200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tab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include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VARIABLE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www_google_com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Hong Kong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80710" y="2348880"/>
            <a:ext cx="57259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11.</a:t>
            </a:r>
          </a:p>
          <a:p>
            <a:r>
              <a:rPr lang="en-HK" sz="2400" dirty="0"/>
              <a:t>12.</a:t>
            </a:r>
          </a:p>
          <a:p>
            <a:r>
              <a:rPr lang="en-HK" sz="2400" dirty="0"/>
              <a:t>13.</a:t>
            </a:r>
          </a:p>
          <a:p>
            <a:r>
              <a:rPr lang="en-HK" sz="2400" dirty="0"/>
              <a:t>14.</a:t>
            </a:r>
          </a:p>
          <a:p>
            <a:r>
              <a:rPr lang="en-HK" sz="2400" dirty="0"/>
              <a:t>15.</a:t>
            </a:r>
          </a:p>
          <a:p>
            <a:r>
              <a:rPr lang="en-HK" sz="2400" dirty="0"/>
              <a:t>16.</a:t>
            </a:r>
          </a:p>
          <a:p>
            <a:r>
              <a:rPr lang="en-HK" sz="2400" dirty="0"/>
              <a:t>17</a:t>
            </a:r>
            <a:r>
              <a:rPr lang="en-US" sz="2400" dirty="0"/>
              <a:t>.</a:t>
            </a:r>
          </a:p>
          <a:p>
            <a:r>
              <a:rPr lang="en-HK" sz="2400" dirty="0"/>
              <a:t>18.</a:t>
            </a:r>
          </a:p>
          <a:p>
            <a:r>
              <a:rPr lang="en-HK" sz="2400" dirty="0"/>
              <a:t>19.</a:t>
            </a:r>
          </a:p>
          <a:p>
            <a:r>
              <a:rPr lang="en-HK" sz="2400" dirty="0"/>
              <a:t>20.</a:t>
            </a:r>
          </a:p>
        </p:txBody>
      </p:sp>
    </p:spTree>
    <p:extLst>
      <p:ext uri="{BB962C8B-B14F-4D97-AF65-F5344CB8AC3E}">
        <p14:creationId xmlns:p14="http://schemas.microsoft.com/office/powerpoint/2010/main" val="3648589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3.4 Naming Conventions (Guidelines)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80000"/>
          </a:xfrm>
        </p:spPr>
        <p:txBody>
          <a:bodyPr>
            <a:normAutofit/>
          </a:bodyPr>
          <a:lstStyle/>
          <a:p>
            <a:r>
              <a:rPr lang="en-HK" dirty="0"/>
              <a:t>We should select identifiers carefully so that our program is easier to read and understand</a:t>
            </a:r>
          </a:p>
          <a:p>
            <a:r>
              <a:rPr lang="en-HK" dirty="0"/>
              <a:t>Some guidelines:</a:t>
            </a:r>
          </a:p>
          <a:p>
            <a:pPr lvl="1"/>
            <a:r>
              <a:rPr lang="en-HK" dirty="0"/>
              <a:t>Be </a:t>
            </a:r>
            <a:r>
              <a:rPr lang="en-HK" u="sng" dirty="0"/>
              <a:t>meaningful</a:t>
            </a:r>
            <a:r>
              <a:rPr lang="en-HK" dirty="0"/>
              <a:t> (Avoid names like: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r>
              <a:rPr lang="en-HK" dirty="0"/>
              <a:t>,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aa</a:t>
            </a:r>
            <a:r>
              <a:rPr lang="en-HK" dirty="0"/>
              <a:t>,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aaa</a:t>
            </a:r>
            <a:r>
              <a:rPr lang="en-HK" dirty="0"/>
              <a:t>,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a1</a:t>
            </a:r>
            <a:r>
              <a:rPr lang="en-HK" dirty="0"/>
              <a:t>,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a2</a:t>
            </a:r>
            <a:r>
              <a:rPr lang="en-HK" dirty="0"/>
              <a:t>,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a3</a:t>
            </a:r>
            <a:r>
              <a:rPr lang="en-HK" dirty="0"/>
              <a:t>,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xyz</a:t>
            </a:r>
            <a:r>
              <a:rPr lang="en-HK" dirty="0"/>
              <a:t>)</a:t>
            </a:r>
          </a:p>
          <a:p>
            <a:pPr lvl="1"/>
            <a:r>
              <a:rPr lang="en-HK" dirty="0"/>
              <a:t>Be </a:t>
            </a:r>
            <a:r>
              <a:rPr lang="en-HK" u="sng" dirty="0"/>
              <a:t>consistent</a:t>
            </a:r>
          </a:p>
          <a:p>
            <a:pPr marL="914400" lvl="2" indent="0">
              <a:buNone/>
            </a:pP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interest_rate</a:t>
            </a:r>
            <a:r>
              <a:rPr lang="en-HK" dirty="0"/>
              <a:t> (use underscore in place of space)</a:t>
            </a:r>
          </a:p>
          <a:p>
            <a:pPr marL="914400" lvl="2" indent="0">
              <a:buNone/>
            </a:pPr>
            <a:r>
              <a:rPr lang="en-HK" dirty="0"/>
              <a:t>	or</a:t>
            </a:r>
          </a:p>
          <a:p>
            <a:pPr marL="914400" lvl="2" indent="0">
              <a:buNone/>
            </a:pP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interestRate</a:t>
            </a:r>
            <a:r>
              <a:rPr lang="en-HK" dirty="0"/>
              <a:t> (mixed case starting with lowercase)</a:t>
            </a:r>
          </a:p>
          <a:p>
            <a:pPr lvl="1"/>
            <a:r>
              <a:rPr lang="en-HK" dirty="0"/>
              <a:t>Avoid using predefined identifiers (no confusion)</a:t>
            </a:r>
          </a:p>
          <a:p>
            <a:pPr lvl="1"/>
            <a:r>
              <a:rPr lang="en-HK" dirty="0"/>
              <a:t>Avoid using names with all uppercase letters (except for </a:t>
            </a:r>
            <a:r>
              <a:rPr lang="en-HK" i="1" dirty="0"/>
              <a:t>named constants</a:t>
            </a:r>
            <a:r>
              <a:rPr lang="en-HK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5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4.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Different types of data are represented and treated differently in a C++ program</a:t>
            </a:r>
          </a:p>
          <a:p>
            <a:endParaRPr lang="en-HK" dirty="0"/>
          </a:p>
          <a:p>
            <a:r>
              <a:rPr lang="en-HK" dirty="0"/>
              <a:t>Some commonly used data types:</a:t>
            </a:r>
          </a:p>
          <a:p>
            <a:pPr lvl="8"/>
            <a:endParaRPr lang="en-HK" dirty="0"/>
          </a:p>
          <a:p>
            <a:pPr lvl="1"/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HK" dirty="0"/>
              <a:t>Integers (whole numbers)</a:t>
            </a:r>
          </a:p>
          <a:p>
            <a:pPr lvl="1"/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double  </a:t>
            </a:r>
            <a:r>
              <a:rPr lang="en-HK" dirty="0"/>
              <a:t>Real or floating point numbers</a:t>
            </a:r>
          </a:p>
          <a:p>
            <a:pPr lvl="1"/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char    </a:t>
            </a:r>
            <a:r>
              <a:rPr lang="en-HK" dirty="0"/>
              <a:t>Characters</a:t>
            </a:r>
          </a:p>
          <a:p>
            <a:pPr lvl="1"/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string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HK" dirty="0"/>
              <a:t>Strings (sequence of characters)</a:t>
            </a:r>
          </a:p>
          <a:p>
            <a:pPr lvl="1"/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bool    </a:t>
            </a:r>
            <a:r>
              <a:rPr lang="en-HK" dirty="0"/>
              <a:t>Boolean (true or false)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94573" y="2996952"/>
            <a:ext cx="1713931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400" dirty="0">
                <a:latin typeface="Consolas" panose="020B0609020204030204" pitchFamily="49" charset="0"/>
              </a:rPr>
              <a:t> </a:t>
            </a:r>
            <a:r>
              <a:rPr lang="en-HK" sz="2400" dirty="0" err="1">
                <a:latin typeface="Consolas" panose="020B0609020204030204" pitchFamily="49" charset="0"/>
              </a:rPr>
              <a:t>i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400" dirty="0">
                <a:latin typeface="Consolas" panose="020B0609020204030204" pitchFamily="49" charset="0"/>
              </a:rPr>
              <a:t> d;</a:t>
            </a:r>
          </a:p>
          <a:p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sz="2400" dirty="0">
                <a:latin typeface="Consolas" panose="020B0609020204030204" pitchFamily="49" charset="0"/>
              </a:rPr>
              <a:t> c;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string s;</a:t>
            </a:r>
          </a:p>
          <a:p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HK" sz="2400" dirty="0">
                <a:latin typeface="Consolas" panose="020B0609020204030204" pitchFamily="49" charset="0"/>
              </a:rPr>
              <a:t> b;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HK" sz="2400" dirty="0" err="1">
                <a:latin typeface="Consolas" panose="020B0609020204030204" pitchFamily="49" charset="0"/>
              </a:rPr>
              <a:t>i</a:t>
            </a:r>
            <a:r>
              <a:rPr lang="en-HK" sz="2400" dirty="0">
                <a:latin typeface="Consolas" panose="020B0609020204030204" pitchFamily="49" charset="0"/>
              </a:rPr>
              <a:t> = 10;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…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07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4.1 Numeric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/>
              <a:t>Integers:</a:t>
            </a:r>
          </a:p>
          <a:p>
            <a:pPr lvl="1"/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0   -100   2048   203139   1000000</a:t>
            </a:r>
          </a:p>
          <a:p>
            <a:pPr lvl="1"/>
            <a:endParaRPr lang="en-HK" dirty="0"/>
          </a:p>
          <a:p>
            <a:r>
              <a:rPr lang="en-HK" dirty="0"/>
              <a:t>Floating point numbers</a:t>
            </a:r>
          </a:p>
          <a:p>
            <a:pPr lvl="1"/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0.0   -10.2   3.1416   .244   -.91   1.</a:t>
            </a:r>
          </a:p>
          <a:p>
            <a:pPr lvl="1"/>
            <a:endParaRPr lang="en-HK" dirty="0"/>
          </a:p>
          <a:p>
            <a:r>
              <a:rPr lang="en-HK" dirty="0"/>
              <a:t>A decimal point makes a big difference!</a:t>
            </a:r>
          </a:p>
          <a:p>
            <a:pPr lvl="1"/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10</a:t>
            </a:r>
            <a:r>
              <a:rPr lang="en-HK" dirty="0"/>
              <a:t> is an </a:t>
            </a:r>
            <a:r>
              <a:rPr lang="en-HK" u="sng" dirty="0"/>
              <a:t>integer</a:t>
            </a:r>
          </a:p>
          <a:p>
            <a:pPr lvl="1"/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10.0</a:t>
            </a:r>
            <a:r>
              <a:rPr lang="en-HK" dirty="0"/>
              <a:t> or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10.</a:t>
            </a:r>
            <a:r>
              <a:rPr lang="en-HK" dirty="0"/>
              <a:t> is a </a:t>
            </a:r>
            <a:r>
              <a:rPr lang="en-HK" u="sng" dirty="0"/>
              <a:t>floating point number</a:t>
            </a:r>
          </a:p>
          <a:p>
            <a:pPr lvl="1"/>
            <a:r>
              <a:rPr lang="en-HK" dirty="0"/>
              <a:t>Integers and floating point numbers are treated differently in 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94573" y="404664"/>
            <a:ext cx="17139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400" dirty="0">
                <a:latin typeface="Consolas" panose="020B0609020204030204" pitchFamily="49" charset="0"/>
              </a:rPr>
              <a:t> x;</a:t>
            </a:r>
          </a:p>
          <a:p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400" dirty="0">
                <a:latin typeface="Consolas" panose="020B0609020204030204" pitchFamily="49" charset="0"/>
              </a:rPr>
              <a:t> y;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x = -100;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y = -.91;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45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Other Forms of Numeric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There are other ways to represent integer and floating point number constants in a C++ program</a:t>
            </a:r>
          </a:p>
          <a:p>
            <a:endParaRPr lang="en-HK" dirty="0"/>
          </a:p>
          <a:p>
            <a:r>
              <a:rPr lang="en-HK" dirty="0"/>
              <a:t>Can you figure out what they mean?</a:t>
            </a:r>
          </a:p>
          <a:p>
            <a:pPr lvl="1"/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88e+6</a:t>
            </a:r>
          </a:p>
          <a:p>
            <a:pPr lvl="1"/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-3.1e-5</a:t>
            </a:r>
          </a:p>
          <a:p>
            <a:pPr lvl="1"/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013</a:t>
            </a:r>
          </a:p>
          <a:p>
            <a:pPr lvl="1"/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0xf689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93801" y="97603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FF0000"/>
                </a:solidFill>
              </a:rPr>
              <a:t>(Optional)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74493" y="4005064"/>
            <a:ext cx="222368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400" dirty="0">
                <a:latin typeface="Consolas" panose="020B0609020204030204" pitchFamily="49" charset="0"/>
              </a:rPr>
              <a:t> x;</a:t>
            </a:r>
          </a:p>
          <a:p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400" dirty="0">
                <a:latin typeface="Consolas" panose="020B0609020204030204" pitchFamily="49" charset="0"/>
              </a:rPr>
              <a:t> y;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x = 0x000f;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y = -3.1e-5;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819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4.2 Character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00000"/>
          </a:xfrm>
        </p:spPr>
        <p:txBody>
          <a:bodyPr>
            <a:normAutofit fontScale="92500"/>
          </a:bodyPr>
          <a:lstStyle/>
          <a:p>
            <a:r>
              <a:rPr lang="en-HK" dirty="0"/>
              <a:t>Enclosed by a pair of single-quote characters (</a:t>
            </a: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'</a:t>
            </a:r>
            <a:r>
              <a:rPr lang="en-HK" dirty="0"/>
              <a:t>)</a:t>
            </a:r>
          </a:p>
          <a:p>
            <a:pPr lvl="1"/>
            <a:r>
              <a:rPr lang="en-HK" dirty="0"/>
              <a:t> </a:t>
            </a: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'A'   'B'   'a'   '0'   '$'</a:t>
            </a:r>
            <a:endParaRPr lang="en-HK" dirty="0"/>
          </a:p>
          <a:p>
            <a:r>
              <a:rPr lang="en-HK" dirty="0"/>
              <a:t>A space character is denoted by </a:t>
            </a: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' '</a:t>
            </a:r>
            <a:r>
              <a:rPr lang="en-HK" dirty="0"/>
              <a:t> (or, visibly, </a:t>
            </a: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'␣'</a:t>
            </a:r>
            <a:r>
              <a:rPr lang="en-HK" dirty="0"/>
              <a:t>) </a:t>
            </a:r>
          </a:p>
          <a:p>
            <a:r>
              <a:rPr lang="en-HK" dirty="0"/>
              <a:t>Some characters have to be expressed as escaped sequences. E.g.:</a:t>
            </a:r>
          </a:p>
          <a:p>
            <a:pPr lvl="1"/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'\n'</a:t>
            </a:r>
            <a:r>
              <a:rPr lang="en-HK" dirty="0">
                <a:latin typeface="Consolas" panose="020B0609020204030204" pitchFamily="49" charset="0"/>
              </a:rPr>
              <a:t>   </a:t>
            </a:r>
            <a:r>
              <a:rPr lang="en-HK" dirty="0"/>
              <a:t>Newline</a:t>
            </a:r>
          </a:p>
          <a:p>
            <a:pPr lvl="1"/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'\t'</a:t>
            </a:r>
            <a:r>
              <a:rPr lang="en-HK" dirty="0">
                <a:latin typeface="Consolas" panose="020B0609020204030204" pitchFamily="49" charset="0"/>
              </a:rPr>
              <a:t>   </a:t>
            </a:r>
            <a:r>
              <a:rPr lang="en-HK" dirty="0"/>
              <a:t>Tab</a:t>
            </a:r>
          </a:p>
          <a:p>
            <a:pPr lvl="1"/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'\''</a:t>
            </a:r>
            <a:r>
              <a:rPr lang="en-HK" dirty="0">
                <a:latin typeface="Consolas" panose="020B0609020204030204" pitchFamily="49" charset="0"/>
              </a:rPr>
              <a:t>   </a:t>
            </a:r>
            <a:r>
              <a:rPr lang="en-HK" dirty="0"/>
              <a:t>Single-quote	</a:t>
            </a:r>
            <a:r>
              <a:rPr lang="en-HK" dirty="0">
                <a:sym typeface="Wingdings" panose="05000000000000000000" pitchFamily="2" charset="2"/>
              </a:rPr>
              <a:t> </a:t>
            </a:r>
            <a:r>
              <a:rPr lang="en-HK" dirty="0">
                <a:latin typeface="Consolas" panose="020B0609020204030204" pitchFamily="49" charset="0"/>
                <a:sym typeface="Wingdings" panose="05000000000000000000" pitchFamily="2" charset="2"/>
              </a:rPr>
              <a:t>'</a:t>
            </a:r>
            <a:endParaRPr lang="en-HK" dirty="0">
              <a:latin typeface="Consolas" panose="020B0609020204030204" pitchFamily="49" charset="0"/>
            </a:endParaRPr>
          </a:p>
          <a:p>
            <a:pPr lvl="1"/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'\\'</a:t>
            </a:r>
            <a:r>
              <a:rPr lang="en-HK" dirty="0">
                <a:latin typeface="Consolas" panose="020B0609020204030204" pitchFamily="49" charset="0"/>
              </a:rPr>
              <a:t>   </a:t>
            </a:r>
            <a:r>
              <a:rPr lang="en-HK" dirty="0"/>
              <a:t>Backslash	</a:t>
            </a:r>
            <a:r>
              <a:rPr lang="en-HK" dirty="0">
                <a:sym typeface="Wingdings" panose="05000000000000000000" pitchFamily="2" charset="2"/>
              </a:rPr>
              <a:t> </a:t>
            </a:r>
            <a:r>
              <a:rPr lang="en-HK" dirty="0">
                <a:latin typeface="Consolas" panose="020B0609020204030204" pitchFamily="49" charset="0"/>
                <a:sym typeface="Wingdings" panose="05000000000000000000" pitchFamily="2" charset="2"/>
              </a:rPr>
              <a:t>\</a:t>
            </a:r>
            <a:endParaRPr lang="en-HK" dirty="0"/>
          </a:p>
          <a:p>
            <a:r>
              <a:rPr lang="en-HK" dirty="0"/>
              <a:t>Chinese characters are represented differently (and won’t be discussed here)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53479" y="3812847"/>
            <a:ext cx="3139001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sz="2200" dirty="0">
                <a:latin typeface="Consolas" panose="020B0609020204030204" pitchFamily="49" charset="0"/>
              </a:rPr>
              <a:t> </a:t>
            </a:r>
            <a:r>
              <a:rPr lang="en-HK" sz="2200" dirty="0" err="1">
                <a:latin typeface="Consolas" panose="020B0609020204030204" pitchFamily="49" charset="0"/>
              </a:rPr>
              <a:t>ch</a:t>
            </a:r>
            <a:r>
              <a:rPr lang="en-HK" sz="2200" dirty="0">
                <a:latin typeface="Consolas" panose="020B0609020204030204" pitchFamily="49" charset="0"/>
              </a:rPr>
              <a:t> = </a:t>
            </a:r>
            <a:r>
              <a:rPr lang="en-HK" sz="2200" dirty="0">
                <a:solidFill>
                  <a:srgbClr val="00B0F0"/>
                </a:solidFill>
                <a:latin typeface="Consolas" panose="020B0609020204030204" pitchFamily="49" charset="0"/>
              </a:rPr>
              <a:t>'B'</a:t>
            </a:r>
            <a:r>
              <a:rPr lang="en-HK" sz="22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200" dirty="0" err="1">
                <a:latin typeface="Consolas" panose="020B0609020204030204" pitchFamily="49" charset="0"/>
              </a:rPr>
              <a:t>cout</a:t>
            </a:r>
            <a:r>
              <a:rPr lang="en-HK" sz="2200" dirty="0">
                <a:latin typeface="Consolas" panose="020B0609020204030204" pitchFamily="49" charset="0"/>
              </a:rPr>
              <a:t> &lt;&lt; </a:t>
            </a:r>
            <a:r>
              <a:rPr lang="en-HK" sz="2200" dirty="0" err="1">
                <a:latin typeface="Consolas" panose="020B0609020204030204" pitchFamily="49" charset="0"/>
              </a:rPr>
              <a:t>ch</a:t>
            </a:r>
            <a:r>
              <a:rPr lang="en-HK" sz="2200" dirty="0">
                <a:latin typeface="Consolas" panose="020B0609020204030204" pitchFamily="49" charset="0"/>
              </a:rPr>
              <a:t> &lt;&lt; </a:t>
            </a:r>
            <a:r>
              <a:rPr lang="en-HK" sz="2200" dirty="0" err="1">
                <a:latin typeface="Consolas" panose="020B0609020204030204" pitchFamily="49" charset="0"/>
              </a:rPr>
              <a:t>endl</a:t>
            </a:r>
            <a:r>
              <a:rPr lang="en-HK" sz="2200" dirty="0">
                <a:latin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HK" sz="2200" dirty="0" err="1">
                <a:latin typeface="Consolas" panose="020B0609020204030204" pitchFamily="49" charset="0"/>
              </a:rPr>
              <a:t>ch</a:t>
            </a:r>
            <a:r>
              <a:rPr lang="en-HK" sz="2200" dirty="0">
                <a:latin typeface="Consolas" panose="020B0609020204030204" pitchFamily="49" charset="0"/>
              </a:rPr>
              <a:t> = </a:t>
            </a:r>
            <a:r>
              <a:rPr lang="en-HK" sz="2200" dirty="0">
                <a:solidFill>
                  <a:srgbClr val="00B0F0"/>
                </a:solidFill>
                <a:latin typeface="Consolas" panose="020B0609020204030204" pitchFamily="49" charset="0"/>
              </a:rPr>
              <a:t>'\''</a:t>
            </a:r>
            <a:r>
              <a:rPr lang="en-HK" sz="22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200" dirty="0" err="1">
                <a:latin typeface="Consolas" panose="020B0609020204030204" pitchFamily="49" charset="0"/>
              </a:rPr>
              <a:t>cout</a:t>
            </a:r>
            <a:r>
              <a:rPr lang="en-HK" sz="2200" dirty="0">
                <a:latin typeface="Consolas" panose="020B0609020204030204" pitchFamily="49" charset="0"/>
              </a:rPr>
              <a:t> &lt;&lt; </a:t>
            </a:r>
            <a:r>
              <a:rPr lang="en-HK" sz="2200" dirty="0" err="1">
                <a:latin typeface="Consolas" panose="020B0609020204030204" pitchFamily="49" charset="0"/>
              </a:rPr>
              <a:t>ch</a:t>
            </a:r>
            <a:r>
              <a:rPr lang="en-HK" sz="2200" dirty="0">
                <a:latin typeface="Consolas" panose="020B0609020204030204" pitchFamily="49" charset="0"/>
              </a:rPr>
              <a:t> &lt;&lt; </a:t>
            </a:r>
            <a:r>
              <a:rPr lang="en-HK" sz="2200" dirty="0" err="1">
                <a:latin typeface="Consolas" panose="020B0609020204030204" pitchFamily="49" charset="0"/>
              </a:rPr>
              <a:t>endl</a:t>
            </a:r>
            <a:r>
              <a:rPr lang="en-HK" sz="2200" dirty="0">
                <a:latin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61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4.3 String Literal /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52000"/>
          </a:xfrm>
        </p:spPr>
        <p:txBody>
          <a:bodyPr>
            <a:normAutofit fontScale="92500"/>
          </a:bodyPr>
          <a:lstStyle/>
          <a:p>
            <a:r>
              <a:rPr lang="en-HK" dirty="0"/>
              <a:t>Enclosed by a pair of double-quote characters (</a:t>
            </a: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dirty="0"/>
              <a:t>)</a:t>
            </a:r>
          </a:p>
          <a:p>
            <a:pPr lvl="1"/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"02468"   "\n"   "Hello World!"   "CSCI1234"</a:t>
            </a:r>
          </a:p>
          <a:p>
            <a:r>
              <a:rPr lang="en-HK" dirty="0"/>
              <a:t>A </a:t>
            </a:r>
            <a:r>
              <a:rPr lang="en-HK" u="sng" dirty="0"/>
              <a:t>double-quote</a:t>
            </a:r>
            <a:r>
              <a:rPr lang="en-HK" dirty="0"/>
              <a:t> character has to be expressed as an escaped sequence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\"</a:t>
            </a:r>
            <a:r>
              <a:rPr lang="en-HK" dirty="0"/>
              <a:t> within a string literal</a:t>
            </a:r>
          </a:p>
          <a:p>
            <a:pPr lvl="1"/>
            <a:r>
              <a:rPr lang="en-HK" dirty="0"/>
              <a:t>E.g., to represent</a:t>
            </a:r>
          </a:p>
          <a:p>
            <a:pPr marL="457200" lvl="1" indent="0">
              <a:buNone/>
            </a:pPr>
            <a:r>
              <a:rPr lang="en-HK" dirty="0">
                <a:solidFill>
                  <a:srgbClr val="9933FF"/>
                </a:solidFill>
              </a:rPr>
              <a:t>	\ is "backslash" and / is "slash"</a:t>
            </a:r>
          </a:p>
          <a:p>
            <a:pPr marL="457200" lvl="1" indent="0">
              <a:buNone/>
            </a:pPr>
            <a:r>
              <a:rPr lang="en-HK" dirty="0"/>
              <a:t>    we need to write</a:t>
            </a:r>
          </a:p>
          <a:p>
            <a:pPr marL="457200" lvl="1" indent="0">
              <a:buNone/>
            </a:pP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	"\\ is \"backslash\" and / is \"slash\""</a:t>
            </a:r>
          </a:p>
          <a:p>
            <a:r>
              <a:rPr lang="en-HK" dirty="0"/>
              <a:t>A string literal </a:t>
            </a:r>
            <a:r>
              <a:rPr lang="en-HK" u="sng" dirty="0"/>
              <a:t>cannot</a:t>
            </a:r>
            <a:r>
              <a:rPr lang="en-HK" dirty="0"/>
              <a:t> span multiple lines</a:t>
            </a:r>
          </a:p>
          <a:p>
            <a:pPr marL="457200" lvl="1" indent="0">
              <a:buNone/>
            </a:pP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str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 = </a:t>
            </a: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</a:rPr>
              <a:t>"The first line.</a:t>
            </a:r>
          </a:p>
          <a:p>
            <a:pPr marL="457200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</a:rPr>
              <a:t>       The second line."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;</a:t>
            </a:r>
            <a:r>
              <a:rPr lang="en-HK" dirty="0">
                <a:latin typeface="Consolas" panose="020B0609020204030204" pitchFamily="49" charset="0"/>
              </a:rPr>
              <a:t>                    </a:t>
            </a:r>
            <a:r>
              <a:rPr lang="en-HK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FF0000"/>
                  </a:outerShdw>
                </a:effectLst>
              </a:rPr>
              <a:t>👎</a:t>
            </a:r>
            <a:endParaRPr lang="en-HK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rgbClr val="FF0000"/>
                </a:outerShdw>
              </a:effectLst>
            </a:endParaRPr>
          </a:p>
          <a:p>
            <a:pPr marL="457200" lvl="1" indent="0">
              <a:buNone/>
            </a:pP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str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 = </a:t>
            </a: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"The first line.\</a:t>
            </a:r>
            <a:r>
              <a:rPr lang="en-HK" dirty="0" err="1">
                <a:solidFill>
                  <a:srgbClr val="00B0F0"/>
                </a:solidFill>
                <a:latin typeface="Consolas" panose="020B0609020204030204" pitchFamily="49" charset="0"/>
              </a:rPr>
              <a:t>nThe</a:t>
            </a: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 second line."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;</a:t>
            </a: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HK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6">
                      <a:lumMod val="75000"/>
                    </a:schemeClr>
                  </a:outerShdw>
                </a:effectLst>
              </a:rPr>
              <a:t>👍</a:t>
            </a:r>
            <a:endParaRPr lang="en-US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dist="38100" dir="2700000" algn="tl" rotWithShape="0">
                  <a:schemeClr val="accent6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59059" y="3284984"/>
            <a:ext cx="187743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string </a:t>
            </a:r>
            <a:r>
              <a:rPr lang="en-HK" sz="2000" dirty="0" err="1">
                <a:latin typeface="Consolas" panose="020B0609020204030204" pitchFamily="49" charset="0"/>
              </a:rPr>
              <a:t>str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str</a:t>
            </a:r>
            <a:r>
              <a:rPr lang="en-HK" sz="2000" dirty="0">
                <a:latin typeface="Consolas" panose="020B0609020204030204" pitchFamily="49" charset="0"/>
              </a:rPr>
              <a:t> =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"Hi"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str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46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Console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cin</a:t>
            </a:r>
            <a:r>
              <a:rPr lang="en-HK" dirty="0"/>
              <a:t> is an object that knows how to read numbers, characters, and strings from the console (keyboard input)</a:t>
            </a:r>
          </a:p>
          <a:p>
            <a:r>
              <a:rPr lang="en-HK" b="1" dirty="0"/>
              <a:t>Basic use of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cin</a:t>
            </a:r>
            <a:r>
              <a:rPr lang="en-HK" b="1" dirty="0"/>
              <a:t>: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3573016"/>
            <a:ext cx="2223686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cin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&gt;&gt; </a:t>
            </a:r>
            <a:r>
              <a:rPr lang="en-HK" sz="2400" i="1" dirty="0">
                <a:solidFill>
                  <a:schemeClr val="accent5"/>
                </a:solidFill>
                <a:latin typeface="Consolas" panose="020B0609020204030204" pitchFamily="49" charset="0"/>
              </a:rPr>
              <a:t>var1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4034682"/>
            <a:ext cx="754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/>
              <a:t>Read a value from the user and store the value in variable </a:t>
            </a:r>
            <a:r>
              <a:rPr lang="en-HK" sz="2400" i="1" dirty="0">
                <a:solidFill>
                  <a:schemeClr val="accent5"/>
                </a:solidFill>
                <a:latin typeface="Consolas" panose="020B0609020204030204" pitchFamily="49" charset="0"/>
              </a:rPr>
              <a:t>var1</a:t>
            </a:r>
            <a:endParaRPr lang="en-US" sz="2400" i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5013176"/>
            <a:ext cx="579197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cin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&gt;&gt; </a:t>
            </a:r>
            <a:r>
              <a:rPr lang="en-HK" sz="2400" i="1" dirty="0">
                <a:solidFill>
                  <a:schemeClr val="accent5"/>
                </a:solidFill>
                <a:latin typeface="Consolas" panose="020B0609020204030204" pitchFamily="49" charset="0"/>
              </a:rPr>
              <a:t>var1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&gt;&gt; </a:t>
            </a:r>
            <a:r>
              <a:rPr lang="en-HK" sz="2400" i="1" dirty="0">
                <a:solidFill>
                  <a:schemeClr val="accent5"/>
                </a:solidFill>
                <a:latin typeface="Consolas" panose="020B0609020204030204" pitchFamily="49" charset="0"/>
              </a:rPr>
              <a:t>var2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&gt;&gt; … &gt;&gt; </a:t>
            </a:r>
            <a:r>
              <a:rPr lang="en-HK" sz="2400" i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varN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5474841"/>
            <a:ext cx="754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/>
              <a:t>Read N values from the user and store them in variables </a:t>
            </a:r>
            <a:r>
              <a:rPr lang="en-HK" sz="2400" i="1" dirty="0">
                <a:solidFill>
                  <a:schemeClr val="accent5"/>
                </a:solidFill>
                <a:latin typeface="Consolas" panose="020B0609020204030204" pitchFamily="49" charset="0"/>
              </a:rPr>
              <a:t>var1</a:t>
            </a:r>
            <a:r>
              <a:rPr lang="en-HK" sz="2400" dirty="0"/>
              <a:t>, </a:t>
            </a:r>
            <a:r>
              <a:rPr lang="en-HK" sz="2400" i="1" dirty="0">
                <a:solidFill>
                  <a:schemeClr val="accent5"/>
                </a:solidFill>
                <a:latin typeface="Consolas" panose="020B0609020204030204" pitchFamily="49" charset="0"/>
              </a:rPr>
              <a:t>var2</a:t>
            </a:r>
            <a:r>
              <a:rPr lang="en-HK" sz="2400" dirty="0"/>
              <a:t>, …, </a:t>
            </a:r>
            <a:r>
              <a:rPr lang="en-HK" sz="2400" i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varN</a:t>
            </a:r>
            <a:r>
              <a:rPr lang="en-HK" sz="2400" dirty="0"/>
              <a:t> respectively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3664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30000" y="3785652"/>
            <a:ext cx="7886700" cy="2967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HK" dirty="0"/>
              <a:t>A program that uses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cin</a:t>
            </a:r>
            <a:r>
              <a:rPr lang="en-HK" dirty="0"/>
              <a:t> to read an integer from the user</a:t>
            </a:r>
          </a:p>
          <a:p>
            <a:pPr lvl="8"/>
            <a:endParaRPr lang="en-HK" dirty="0"/>
          </a:p>
          <a:p>
            <a:r>
              <a:rPr lang="en-HK" dirty="0"/>
              <a:t>Line 8: Execution is paused when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cin</a:t>
            </a:r>
            <a:r>
              <a:rPr lang="en-HK" dirty="0"/>
              <a:t> is expecting an input from the user</a:t>
            </a:r>
          </a:p>
          <a:p>
            <a:r>
              <a:rPr lang="en-HK" dirty="0"/>
              <a:t>Program resumes only when the user enters a value followed by pressing the “Enter” key</a:t>
            </a:r>
          </a:p>
          <a:p>
            <a:r>
              <a:rPr lang="en-HK" dirty="0"/>
              <a:t>When program resumes,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num1</a:t>
            </a:r>
            <a:r>
              <a:rPr lang="en-HK" dirty="0"/>
              <a:t> stores the value entered by the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6794" y="0"/>
            <a:ext cx="8677206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num1;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"Please enter an integer:\n"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cin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&gt;&gt; num1;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"num1 is "</a:t>
            </a:r>
            <a:r>
              <a:rPr lang="en-HK" sz="2000" dirty="0">
                <a:latin typeface="Consolas" panose="020B0609020204030204" pitchFamily="49" charset="0"/>
              </a:rPr>
              <a:t> &lt;&lt; num1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6679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88024" y="260648"/>
            <a:ext cx="408368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Please enter an integer: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_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8024" y="260648"/>
            <a:ext cx="408368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Please enter an integer: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123↵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num1 is 123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61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12" grpId="0" uiExpand="1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1. Language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Every programming language has its own syntax (defined by a set of rules)</a:t>
            </a:r>
          </a:p>
          <a:p>
            <a:pPr lvl="1"/>
            <a:r>
              <a:rPr lang="en-HK" dirty="0"/>
              <a:t>Like grammar and spellings in English</a:t>
            </a:r>
          </a:p>
          <a:p>
            <a:endParaRPr lang="en-HK" dirty="0"/>
          </a:p>
          <a:p>
            <a:r>
              <a:rPr lang="en-HK" dirty="0"/>
              <a:t>These rules are very strict and must be obeyed</a:t>
            </a:r>
          </a:p>
          <a:p>
            <a:endParaRPr lang="en-HK" dirty="0"/>
          </a:p>
          <a:p>
            <a:r>
              <a:rPr lang="en-HK" dirty="0"/>
              <a:t>A program cannot be compiled successfully if it contains syntax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3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4149080"/>
            <a:ext cx="7886700" cy="2083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HK" dirty="0"/>
              <a:t>A program that uses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cin</a:t>
            </a:r>
            <a:r>
              <a:rPr lang="en-HK" dirty="0"/>
              <a:t> to read two integers from the user</a:t>
            </a:r>
          </a:p>
          <a:p>
            <a:pPr lvl="8"/>
            <a:endParaRPr lang="en-HK" dirty="0"/>
          </a:p>
          <a:p>
            <a:r>
              <a:rPr lang="en-HK" dirty="0"/>
              <a:t>Input values (numeric values) have to be separated by one or more whitespace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6794" y="55652"/>
            <a:ext cx="8677206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num1, num2;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"Enter two integers:\n"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cin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&gt;&gt; num1 &gt;&gt; num2;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"num1 is "</a:t>
            </a:r>
            <a:r>
              <a:rPr lang="en-HK" sz="2000" dirty="0">
                <a:latin typeface="Consolas" panose="020B0609020204030204" pitchFamily="49" charset="0"/>
              </a:rPr>
              <a:t> &lt;&lt; num1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"num2 is "</a:t>
            </a:r>
            <a:r>
              <a:rPr lang="en-HK" sz="2000" dirty="0">
                <a:latin typeface="Consolas" panose="020B0609020204030204" pitchFamily="49" charset="0"/>
              </a:rPr>
              <a:t> &lt;&lt; num2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5652"/>
            <a:ext cx="466794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8024" y="260648"/>
            <a:ext cx="408368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Enter two integers: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_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8024" y="260648"/>
            <a:ext cx="408368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Enter two integers: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123 456↵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num1 is 123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num2 is 456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6156000" y="1884953"/>
            <a:ext cx="2988000" cy="1328023"/>
          </a:xfrm>
          <a:prstGeom prst="wedgeRoundRectCallout">
            <a:avLst>
              <a:gd name="adj1" fmla="val -61194"/>
              <a:gd name="adj2" fmla="val -23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endl</a:t>
            </a:r>
            <a:r>
              <a:rPr lang="en-HK" sz="2400" dirty="0">
                <a:solidFill>
                  <a:schemeClr val="tx1"/>
                </a:solidFill>
              </a:rPr>
              <a:t>:</a:t>
            </a:r>
          </a:p>
          <a:p>
            <a:r>
              <a:rPr lang="en-HK" sz="2400" dirty="0">
                <a:solidFill>
                  <a:schemeClr val="tx1"/>
                </a:solidFill>
              </a:rPr>
              <a:t>predefined identifier representing newline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82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12" grpId="0" uiExpand="1" build="allAtOnce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30000" y="4354076"/>
            <a:ext cx="7886700" cy="2398951"/>
          </a:xfrm>
        </p:spPr>
        <p:txBody>
          <a:bodyPr>
            <a:normAutofit/>
          </a:bodyPr>
          <a:lstStyle/>
          <a:p>
            <a:r>
              <a:rPr lang="en-HK" dirty="0" err="1"/>
              <a:t>Behavior</a:t>
            </a:r>
            <a:r>
              <a:rPr lang="en-HK" dirty="0"/>
              <a:t> of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cin</a:t>
            </a:r>
            <a:r>
              <a:rPr lang="en-HK" dirty="0"/>
              <a:t> (Not enough input values)</a:t>
            </a:r>
          </a:p>
          <a:p>
            <a:pPr lvl="1"/>
            <a:r>
              <a:rPr lang="en-HK" dirty="0"/>
              <a:t>Execution is paused until all the input values have been read</a:t>
            </a:r>
          </a:p>
          <a:p>
            <a:pPr lvl="8"/>
            <a:endParaRPr lang="en-HK" dirty="0"/>
          </a:p>
          <a:p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cin</a:t>
            </a:r>
            <a:r>
              <a:rPr lang="en-HK" dirty="0"/>
              <a:t> skips all whitespace characters by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6794" y="55652"/>
            <a:ext cx="8677206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num1, num2;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"Enter two integers:\n"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cin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&gt;&gt; num1 &gt;&gt; num2;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"num1 is "</a:t>
            </a:r>
            <a:r>
              <a:rPr lang="en-HK" sz="2000" dirty="0">
                <a:latin typeface="Consolas" panose="020B0609020204030204" pitchFamily="49" charset="0"/>
              </a:rPr>
              <a:t> &lt;&lt; num1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"num2 is "</a:t>
            </a:r>
            <a:r>
              <a:rPr lang="en-HK" sz="2000" dirty="0">
                <a:latin typeface="Consolas" panose="020B0609020204030204" pitchFamily="49" charset="0"/>
              </a:rPr>
              <a:t> &lt;&lt; num2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5652"/>
            <a:ext cx="466794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8024" y="0"/>
            <a:ext cx="408368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Enter two integers: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_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8024" y="0"/>
            <a:ext cx="408368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Enter two integers: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123↵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_</a:t>
            </a:r>
          </a:p>
          <a:p>
            <a:endParaRPr lang="en-HK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88024" y="0"/>
            <a:ext cx="408368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Enter two integers: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123↵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↵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_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8024" y="0"/>
            <a:ext cx="408368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Enter two integers: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123↵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↵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456↵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num1 is 123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num2 is 456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81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1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1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1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12" grpId="0" uiExpand="1" build="allAtOnce" animBg="1"/>
      <p:bldP spid="14" grpId="0" uiExpand="1" build="allAtOnce" animBg="1"/>
      <p:bldP spid="15" grpId="0" uiExpand="1" build="allAtOnce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4562550"/>
            <a:ext cx="7886700" cy="2190477"/>
          </a:xfrm>
        </p:spPr>
        <p:txBody>
          <a:bodyPr>
            <a:normAutofit/>
          </a:bodyPr>
          <a:lstStyle/>
          <a:p>
            <a:r>
              <a:rPr lang="en-HK" dirty="0" err="1"/>
              <a:t>Behavior</a:t>
            </a:r>
            <a:r>
              <a:rPr lang="en-HK" dirty="0"/>
              <a:t> of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cin</a:t>
            </a:r>
            <a:r>
              <a:rPr lang="en-HK" dirty="0"/>
              <a:t> (Too many input values)</a:t>
            </a:r>
          </a:p>
          <a:p>
            <a:pPr lvl="1"/>
            <a:r>
              <a:rPr lang="en-HK" dirty="0"/>
              <a:t>Unread input values are consumed by subsequent input statements or discarded when the program terminates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6794" y="0"/>
            <a:ext cx="8677206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num1, num2;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"Enter two integers:\n"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cin &gt;&gt; num1;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cout &lt;&lt; </a:t>
            </a:r>
            <a:r>
              <a:rPr lang="pt-BR" sz="2000" dirty="0">
                <a:solidFill>
                  <a:srgbClr val="00B0F0"/>
                </a:solidFill>
                <a:latin typeface="Consolas" panose="020B0609020204030204" pitchFamily="49" charset="0"/>
              </a:rPr>
              <a:t>"num1 is "</a:t>
            </a:r>
            <a:r>
              <a:rPr lang="pt-BR" sz="2000" dirty="0">
                <a:latin typeface="Consolas" panose="020B0609020204030204" pitchFamily="49" charset="0"/>
              </a:rPr>
              <a:t> &lt;&lt; num1 &lt;&lt; endl;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cin &gt;&gt; num2;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cout &lt;&lt; </a:t>
            </a:r>
            <a:r>
              <a:rPr lang="pt-BR" sz="2000" dirty="0">
                <a:solidFill>
                  <a:srgbClr val="00B0F0"/>
                </a:solidFill>
                <a:latin typeface="Consolas" panose="020B0609020204030204" pitchFamily="49" charset="0"/>
              </a:rPr>
              <a:t>"num2 is "</a:t>
            </a:r>
            <a:r>
              <a:rPr lang="pt-BR" sz="2000" dirty="0">
                <a:latin typeface="Consolas" panose="020B0609020204030204" pitchFamily="49" charset="0"/>
              </a:rPr>
              <a:t> &lt;&lt; num2 &lt;&lt; endl;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66794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8024" y="161345"/>
            <a:ext cx="408368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Enter two integers: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123 456 789↵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num1 is 123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num2 is 456</a:t>
            </a:r>
          </a:p>
        </p:txBody>
      </p:sp>
    </p:spTree>
    <p:extLst>
      <p:ext uri="{BB962C8B-B14F-4D97-AF65-F5344CB8AC3E}">
        <p14:creationId xmlns:p14="http://schemas.microsoft.com/office/powerpoint/2010/main" val="143699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5085184"/>
            <a:ext cx="7886700" cy="1667843"/>
          </a:xfrm>
        </p:spPr>
        <p:txBody>
          <a:bodyPr>
            <a:normAutofit fontScale="92500" lnSpcReduction="10000"/>
          </a:bodyPr>
          <a:lstStyle/>
          <a:p>
            <a:r>
              <a:rPr lang="en-HK" dirty="0" err="1"/>
              <a:t>Behavior</a:t>
            </a:r>
            <a:r>
              <a:rPr lang="en-HK" dirty="0"/>
              <a:t> of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cin</a:t>
            </a:r>
            <a:r>
              <a:rPr lang="en-HK" dirty="0"/>
              <a:t> (Reading real numbers)</a:t>
            </a:r>
          </a:p>
          <a:p>
            <a:pPr lvl="1"/>
            <a:r>
              <a:rPr lang="en-HK" dirty="0"/>
              <a:t>The data type of the variables tells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cin</a:t>
            </a:r>
            <a:r>
              <a:rPr lang="en-HK" dirty="0"/>
              <a:t> how to read the next input value</a:t>
            </a:r>
          </a:p>
          <a:p>
            <a:pPr lvl="1"/>
            <a:r>
              <a:rPr lang="en-HK" dirty="0"/>
              <a:t>The user can enter an integer even if the program is expecting a real number input, but </a:t>
            </a:r>
            <a:r>
              <a:rPr lang="en-HK" u="sng" dirty="0"/>
              <a:t>not</a:t>
            </a:r>
            <a:r>
              <a:rPr lang="en-HK" dirty="0"/>
              <a:t> vice versa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6794" y="0"/>
            <a:ext cx="8677206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num1;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>
                <a:latin typeface="Consolas" panose="020B0609020204030204" pitchFamily="49" charset="0"/>
              </a:rPr>
              <a:t> num2;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"Enter an integer: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num1;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"num1 is "</a:t>
            </a:r>
            <a:r>
              <a:rPr lang="en-HK" sz="2000" dirty="0">
                <a:latin typeface="Consolas" panose="020B0609020204030204" pitchFamily="49" charset="0"/>
              </a:rPr>
              <a:t> &lt;&lt; num1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"Enter a real number: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num2;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"num2 is "</a:t>
            </a:r>
            <a:r>
              <a:rPr lang="en-HK" sz="2000" dirty="0">
                <a:latin typeface="Consolas" panose="020B0609020204030204" pitchFamily="49" charset="0"/>
              </a:rPr>
              <a:t> &lt;&lt; num2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66794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8024" y="161345"/>
            <a:ext cx="408368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Enter an integer: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123↵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num1 is 123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Enter a real number: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45.6↵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num2 is 45.6</a:t>
            </a:r>
          </a:p>
        </p:txBody>
      </p:sp>
    </p:spTree>
    <p:extLst>
      <p:ext uri="{BB962C8B-B14F-4D97-AF65-F5344CB8AC3E}">
        <p14:creationId xmlns:p14="http://schemas.microsoft.com/office/powerpoint/2010/main" val="3112211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Behavior</a:t>
            </a:r>
            <a:r>
              <a:rPr lang="en-HK" dirty="0"/>
              <a:t> of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cin</a:t>
            </a:r>
            <a:r>
              <a:rPr lang="en-HK" dirty="0"/>
              <a:t>: FAQ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HK" dirty="0"/>
              <a:t>What would happen if the user enters an invalid input? E.g.:</a:t>
            </a:r>
          </a:p>
          <a:p>
            <a:pPr lvl="1"/>
            <a:r>
              <a:rPr lang="en-HK" dirty="0"/>
              <a:t>Enter alphabets or symbols when an integer is expected</a:t>
            </a:r>
          </a:p>
          <a:p>
            <a:pPr lvl="1"/>
            <a:r>
              <a:rPr lang="en-HK" dirty="0"/>
              <a:t>Enter a real number when an integer is expected</a:t>
            </a:r>
          </a:p>
          <a:p>
            <a:pPr lvl="1"/>
            <a:endParaRPr lang="en-HK" dirty="0"/>
          </a:p>
          <a:p>
            <a:r>
              <a:rPr lang="en-HK" dirty="0"/>
              <a:t>Can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cin</a:t>
            </a:r>
            <a:r>
              <a:rPr lang="en-HK" dirty="0"/>
              <a:t> read only positive numbers or numbers within a specific range?</a:t>
            </a:r>
          </a:p>
          <a:p>
            <a:pPr lvl="1"/>
            <a:endParaRPr lang="en-HK" dirty="0"/>
          </a:p>
          <a:p>
            <a:r>
              <a:rPr lang="en-HK" dirty="0"/>
              <a:t>Why should we learning using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cin</a:t>
            </a:r>
            <a:r>
              <a:rPr lang="en-HK" dirty="0"/>
              <a:t>?</a:t>
            </a:r>
          </a:p>
          <a:p>
            <a:pPr lvl="1"/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cin</a:t>
            </a:r>
            <a:r>
              <a:rPr lang="en-HK" dirty="0"/>
              <a:t> provides us an easy way to obtain input from users</a:t>
            </a:r>
          </a:p>
          <a:p>
            <a:pPr lvl="1"/>
            <a:r>
              <a:rPr lang="en-HK" dirty="0"/>
              <a:t>Cross platform</a:t>
            </a:r>
          </a:p>
          <a:p>
            <a:pPr lvl="1"/>
            <a:r>
              <a:rPr lang="en-HK" dirty="0"/>
              <a:t>Same as reading input from files. (Knowledge is reusable)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1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6000"/>
          </a:xfrm>
        </p:spPr>
        <p:txBody>
          <a:bodyPr>
            <a:normAutofit fontScale="85000" lnSpcReduction="10000"/>
          </a:bodyPr>
          <a:lstStyle/>
          <a:p>
            <a:r>
              <a:rPr lang="en-HK" u="sng" dirty="0"/>
              <a:t>Syntax</a:t>
            </a:r>
            <a:r>
              <a:rPr lang="en-HK" dirty="0"/>
              <a:t>: C++, as a programming language, has rules that programmers must remember and follow.</a:t>
            </a:r>
          </a:p>
          <a:p>
            <a:pPr lvl="8"/>
            <a:endParaRPr lang="en-HK" dirty="0"/>
          </a:p>
          <a:p>
            <a:r>
              <a:rPr lang="en-HK" u="sng" dirty="0"/>
              <a:t>Variables</a:t>
            </a:r>
            <a:r>
              <a:rPr lang="en-HK" dirty="0"/>
              <a:t>: What they are and how to declare them</a:t>
            </a:r>
          </a:p>
          <a:p>
            <a:r>
              <a:rPr lang="en-HK" u="sng" dirty="0"/>
              <a:t>Assignment operators</a:t>
            </a:r>
            <a:r>
              <a:rPr lang="en-HK" dirty="0"/>
              <a:t>: How to assign values to variables</a:t>
            </a:r>
          </a:p>
          <a:p>
            <a:r>
              <a:rPr lang="en-HK" u="sng" dirty="0"/>
              <a:t>Identifiers</a:t>
            </a:r>
            <a:r>
              <a:rPr lang="en-HK" dirty="0"/>
              <a:t>: How to name variables</a:t>
            </a:r>
          </a:p>
          <a:p>
            <a:pPr lvl="8"/>
            <a:endParaRPr lang="en-HK" dirty="0"/>
          </a:p>
          <a:p>
            <a:r>
              <a:rPr lang="en-HK" dirty="0"/>
              <a:t>How to express </a:t>
            </a:r>
            <a:r>
              <a:rPr lang="en-HK" u="sng" dirty="0"/>
              <a:t>numeric</a:t>
            </a:r>
            <a:r>
              <a:rPr lang="en-HK" dirty="0"/>
              <a:t>, </a:t>
            </a:r>
            <a:r>
              <a:rPr lang="en-HK" u="sng" dirty="0"/>
              <a:t>character</a:t>
            </a:r>
            <a:r>
              <a:rPr lang="en-HK" dirty="0"/>
              <a:t>, and </a:t>
            </a:r>
            <a:r>
              <a:rPr lang="en-HK" u="sng" dirty="0"/>
              <a:t>string constants</a:t>
            </a:r>
          </a:p>
          <a:p>
            <a:pPr lvl="8"/>
            <a:endParaRPr lang="en-HK" dirty="0"/>
          </a:p>
          <a:p>
            <a:r>
              <a:rPr lang="en-HK" dirty="0"/>
              <a:t>Simple </a:t>
            </a:r>
            <a:r>
              <a:rPr lang="en-HK" u="sng" dirty="0"/>
              <a:t>console input</a:t>
            </a:r>
            <a:r>
              <a:rPr lang="en-HK" dirty="0"/>
              <a:t>: How to use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cin</a:t>
            </a:r>
            <a:r>
              <a:rPr lang="en-HK" dirty="0"/>
              <a:t> to read integers and floating point numbers from the user</a:t>
            </a:r>
          </a:p>
          <a:p>
            <a:pPr lvl="8"/>
            <a:endParaRPr lang="en-HK" dirty="0"/>
          </a:p>
          <a:p>
            <a:pPr marL="0" indent="0">
              <a:buNone/>
            </a:pPr>
            <a:r>
              <a:rPr lang="en-HK" dirty="0">
                <a:solidFill>
                  <a:srgbClr val="FF0000"/>
                </a:solidFill>
              </a:rPr>
              <a:t>Next: How to process data using operators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1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96952"/>
            <a:ext cx="7886700" cy="3180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HK" u="sng" dirty="0"/>
              <a:t>Some Basic Rules</a:t>
            </a:r>
          </a:p>
          <a:p>
            <a:r>
              <a:rPr lang="en-HK" dirty="0"/>
              <a:t>C++ is </a:t>
            </a:r>
            <a:r>
              <a:rPr lang="en-HK" i="1" dirty="0">
                <a:solidFill>
                  <a:srgbClr val="9933FF"/>
                </a:solidFill>
              </a:rPr>
              <a:t>case sensitive</a:t>
            </a:r>
          </a:p>
          <a:p>
            <a:pPr lvl="8"/>
            <a:endParaRPr lang="en-HK" dirty="0"/>
          </a:p>
          <a:p>
            <a:r>
              <a:rPr lang="en-HK" dirty="0"/>
              <a:t>Multiple </a:t>
            </a:r>
            <a:r>
              <a:rPr lang="en-HK" i="1" dirty="0">
                <a:solidFill>
                  <a:srgbClr val="9933FF"/>
                </a:solidFill>
              </a:rPr>
              <a:t>whitespace</a:t>
            </a:r>
            <a:r>
              <a:rPr lang="en-HK" dirty="0"/>
              <a:t> characters are treated the same as one whitespace character</a:t>
            </a:r>
          </a:p>
          <a:p>
            <a:pPr lvl="1"/>
            <a:r>
              <a:rPr lang="en-HK" dirty="0">
                <a:solidFill>
                  <a:schemeClr val="accent6"/>
                </a:solidFill>
              </a:rPr>
              <a:t>Space</a:t>
            </a:r>
            <a:r>
              <a:rPr lang="en-HK" dirty="0"/>
              <a:t>, </a:t>
            </a:r>
            <a:r>
              <a:rPr lang="en-HK" dirty="0">
                <a:solidFill>
                  <a:schemeClr val="accent6"/>
                </a:solidFill>
              </a:rPr>
              <a:t>newline</a:t>
            </a:r>
            <a:r>
              <a:rPr lang="en-HK" dirty="0"/>
              <a:t> (“Enter”), and </a:t>
            </a:r>
            <a:r>
              <a:rPr lang="en-HK" dirty="0">
                <a:solidFill>
                  <a:schemeClr val="accent6"/>
                </a:solidFill>
              </a:rPr>
              <a:t>tab</a:t>
            </a:r>
            <a:r>
              <a:rPr lang="en-HK" dirty="0"/>
              <a:t> characters are all considered as whitespace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794" y="0"/>
            <a:ext cx="8677206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"Good morning!"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  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"\n"</a:t>
            </a:r>
            <a:r>
              <a:rPr lang="en-HK" sz="2000" dirty="0">
                <a:latin typeface="Consolas" panose="020B0609020204030204" pitchFamily="49" charset="0"/>
              </a:rPr>
              <a:t>: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66794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9 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5976464" y="188640"/>
            <a:ext cx="2772000" cy="1264980"/>
          </a:xfrm>
          <a:prstGeom prst="cloudCallout">
            <a:avLst>
              <a:gd name="adj1" fmla="val -49022"/>
              <a:gd name="adj2" fmla="val 6578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HK" sz="2400" dirty="0"/>
              <a:t>Can you spot any error(s)?</a:t>
            </a:r>
          </a:p>
        </p:txBody>
      </p:sp>
    </p:spTree>
    <p:extLst>
      <p:ext uri="{BB962C8B-B14F-4D97-AF65-F5344CB8AC3E}">
        <p14:creationId xmlns:p14="http://schemas.microsoft.com/office/powerpoint/2010/main" val="269298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2.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 </a:t>
            </a:r>
            <a:r>
              <a:rPr lang="en-HK" b="1" i="1" dirty="0">
                <a:solidFill>
                  <a:srgbClr val="FF0000"/>
                </a:solidFill>
              </a:rPr>
              <a:t>variable</a:t>
            </a:r>
            <a:r>
              <a:rPr lang="en-HK" dirty="0"/>
              <a:t> is used to </a:t>
            </a:r>
            <a:r>
              <a:rPr lang="en-HK" u="sng" dirty="0"/>
              <a:t>hold a value</a:t>
            </a:r>
            <a:r>
              <a:rPr lang="en-HK" dirty="0"/>
              <a:t> in a program</a:t>
            </a:r>
          </a:p>
          <a:p>
            <a:pPr lvl="1"/>
            <a:r>
              <a:rPr lang="en-HK" dirty="0"/>
              <a:t>It corresponds to a location in the memory</a:t>
            </a:r>
          </a:p>
          <a:p>
            <a:pPr lvl="8"/>
            <a:endParaRPr lang="en-HK" dirty="0"/>
          </a:p>
          <a:p>
            <a:r>
              <a:rPr lang="en-HK" dirty="0"/>
              <a:t>A variable </a:t>
            </a:r>
            <a:r>
              <a:rPr lang="en-HK" u="sng" dirty="0"/>
              <a:t>has a name</a:t>
            </a:r>
          </a:p>
          <a:p>
            <a:pPr lvl="1"/>
            <a:r>
              <a:rPr lang="en-HK" dirty="0"/>
              <a:t>We use the name to specify which variable to use</a:t>
            </a:r>
          </a:p>
          <a:p>
            <a:pPr lvl="8"/>
            <a:endParaRPr lang="en-HK" dirty="0"/>
          </a:p>
          <a:p>
            <a:r>
              <a:rPr lang="en-HK" dirty="0"/>
              <a:t>A variable </a:t>
            </a:r>
            <a:r>
              <a:rPr lang="en-HK" u="sng" dirty="0"/>
              <a:t>has a data type</a:t>
            </a:r>
          </a:p>
          <a:p>
            <a:pPr lvl="1"/>
            <a:r>
              <a:rPr lang="en-HK" dirty="0"/>
              <a:t>The type determines what kind of value the variable holds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99415"/>
              </p:ext>
            </p:extLst>
          </p:nvPr>
        </p:nvGraphicFramePr>
        <p:xfrm>
          <a:off x="971600" y="5964128"/>
          <a:ext cx="216024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0">
                  <a:extLst>
                    <a:ext uri="{9D8B030D-6E8A-4147-A177-3AD203B41FA5}">
                      <a16:colId xmlns:a16="http://schemas.microsoft.com/office/drawing/2014/main" val="1839582541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79899721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3703019552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565850667"/>
                    </a:ext>
                  </a:extLst>
                </a:gridCol>
              </a:tblGrid>
              <a:tr h="153141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459504"/>
                  </a:ext>
                </a:extLst>
              </a:tr>
              <a:tr h="153141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489858"/>
                  </a:ext>
                </a:extLst>
              </a:tr>
              <a:tr h="153141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44124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04576" y="532452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num</a:t>
            </a: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052638" y="5344556"/>
            <a:ext cx="503138" cy="87765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050256" y="5704596"/>
            <a:ext cx="505520" cy="777167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590800" y="5344556"/>
            <a:ext cx="713776" cy="87765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590800" y="5704596"/>
            <a:ext cx="713776" cy="777167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555776" y="5344556"/>
            <a:ext cx="748800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</a:rPr>
              <a:t>100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79912" y="6093296"/>
            <a:ext cx="5210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/>
              <a:t>You can treat a variable as a box that stores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686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6794" y="0"/>
            <a:ext cx="8677206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sum;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integer1, integer2;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		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integer1 = 10;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integer2 = 20;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sum = integer1 + integer2;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integer1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plus "</a:t>
            </a:r>
            <a:r>
              <a:rPr lang="en-HK" sz="2000" dirty="0">
                <a:latin typeface="Consolas" panose="020B0609020204030204" pitchFamily="49" charset="0"/>
              </a:rPr>
              <a:t> &lt;&lt; integer2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is "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&lt;&lt; sum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66794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7384" y="5589240"/>
            <a:ext cx="7729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A C++ program that adds two numbers and output their sum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0" y="5016758"/>
            <a:ext cx="91440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10 plus 20 is 30</a:t>
            </a:r>
          </a:p>
        </p:txBody>
      </p:sp>
    </p:spTree>
    <p:extLst>
      <p:ext uri="{BB962C8B-B14F-4D97-AF65-F5344CB8AC3E}">
        <p14:creationId xmlns:p14="http://schemas.microsoft.com/office/powerpoint/2010/main" val="61025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2.1 Declaring 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Variables </a:t>
            </a:r>
            <a:r>
              <a:rPr lang="en-HK" u="sng" dirty="0"/>
              <a:t>must be </a:t>
            </a:r>
            <a:r>
              <a:rPr lang="en-HK" b="1" i="1" u="sng" dirty="0">
                <a:solidFill>
                  <a:srgbClr val="FF0000"/>
                </a:solidFill>
              </a:rPr>
              <a:t>declared</a:t>
            </a:r>
            <a:r>
              <a:rPr lang="en-HK" u="sng" dirty="0"/>
              <a:t> first</a:t>
            </a:r>
            <a:r>
              <a:rPr lang="en-HK" dirty="0"/>
              <a:t> before they can be used in the program to store data</a:t>
            </a:r>
          </a:p>
          <a:p>
            <a:pPr lvl="8"/>
            <a:endParaRPr lang="en-HK" dirty="0"/>
          </a:p>
          <a:p>
            <a:r>
              <a:rPr lang="en-HK" b="1" dirty="0"/>
              <a:t>Syntax: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48970" y="3501008"/>
            <a:ext cx="2903359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400" i="1" dirty="0">
                <a:solidFill>
                  <a:schemeClr val="accent5"/>
                </a:solidFill>
                <a:latin typeface="Consolas" panose="020B0609020204030204" pitchFamily="49" charset="0"/>
              </a:rPr>
              <a:t>type1 variable1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8970" y="3962674"/>
            <a:ext cx="592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Declaring a single variable of data type </a:t>
            </a:r>
            <a:r>
              <a:rPr lang="en-HK" sz="2400" i="1" dirty="0">
                <a:solidFill>
                  <a:schemeClr val="accent5"/>
                </a:solidFill>
                <a:latin typeface="Consolas" panose="020B0609020204030204" pitchFamily="49" charset="0"/>
              </a:rPr>
              <a:t>type1</a:t>
            </a:r>
            <a:endParaRPr lang="en-US" sz="2400" i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8970" y="4721995"/>
            <a:ext cx="460254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400" i="1" dirty="0">
                <a:solidFill>
                  <a:schemeClr val="accent5"/>
                </a:solidFill>
                <a:latin typeface="Consolas" panose="020B0609020204030204" pitchFamily="49" charset="0"/>
              </a:rPr>
              <a:t>type2 var1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, </a:t>
            </a:r>
            <a:r>
              <a:rPr lang="en-HK" sz="2400" i="1" dirty="0">
                <a:solidFill>
                  <a:schemeClr val="accent5"/>
                </a:solidFill>
                <a:latin typeface="Consolas" panose="020B0609020204030204" pitchFamily="49" charset="0"/>
              </a:rPr>
              <a:t>var2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, …, </a:t>
            </a:r>
            <a:r>
              <a:rPr lang="en-HK" sz="2400" i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varN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8970" y="5183660"/>
            <a:ext cx="644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Declaring multiple variables of the </a:t>
            </a:r>
            <a:r>
              <a:rPr lang="en-HK" sz="2400" u="sng" dirty="0"/>
              <a:t>same</a:t>
            </a:r>
            <a:r>
              <a:rPr lang="en-HK" sz="2400" dirty="0"/>
              <a:t> data type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425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6794" y="0"/>
            <a:ext cx="8677206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sum;</a:t>
            </a: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integer1, integer2;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		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integer1 = 10;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integer2 = 20;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sum = integer1 + integer2;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integer1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plus "</a:t>
            </a:r>
            <a:r>
              <a:rPr lang="en-HK" sz="2000" dirty="0">
                <a:latin typeface="Consolas" panose="020B0609020204030204" pitchFamily="49" charset="0"/>
              </a:rPr>
              <a:t> &lt;&lt; integer2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is "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&lt;&lt; sum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66794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24128" y="404664"/>
            <a:ext cx="3204000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400" dirty="0"/>
              <a:t>Declared but uninitialized variables contain </a:t>
            </a:r>
            <a:r>
              <a:rPr lang="en-HK" sz="2400" i="1" dirty="0">
                <a:solidFill>
                  <a:srgbClr val="9933FF"/>
                </a:solidFill>
              </a:rPr>
              <a:t>unknown</a:t>
            </a:r>
            <a:r>
              <a:rPr lang="en-HK" sz="2400" dirty="0"/>
              <a:t>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60616" y="5978897"/>
            <a:ext cx="87876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HK" sz="2400" dirty="0"/>
              <a:t>?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132617" y="5978897"/>
            <a:ext cx="87876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HK" sz="2400" dirty="0"/>
              <a:t>?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804620" y="5978897"/>
            <a:ext cx="87876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HK" sz="2400" dirty="0"/>
              <a:t>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52786" y="551723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sum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9994" y="5517232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integer1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1997" y="5517232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integer2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21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6794" y="0"/>
            <a:ext cx="8677206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sum;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integer1, integer2;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		</a:t>
            </a: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integer1 = 10;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integer2 = 20;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sum = integer1 + integer2;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integer1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plus "</a:t>
            </a:r>
            <a:r>
              <a:rPr lang="en-HK" sz="2000" dirty="0">
                <a:latin typeface="Consolas" panose="020B0609020204030204" pitchFamily="49" charset="0"/>
              </a:rPr>
              <a:t> &lt;&lt; integer2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is "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&lt;&lt; sum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66794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54490" y="2046714"/>
            <a:ext cx="2954014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400" dirty="0"/>
              <a:t>Store 10 in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integer1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60616" y="5978897"/>
            <a:ext cx="87876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HK" sz="2400" dirty="0"/>
              <a:t>?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132617" y="5978897"/>
            <a:ext cx="87876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HK" sz="2400" dirty="0">
                <a:solidFill>
                  <a:srgbClr val="FF0000"/>
                </a:solidFill>
              </a:rPr>
              <a:t>10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04620" y="5978897"/>
            <a:ext cx="87876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HK" sz="2400" dirty="0"/>
              <a:t>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52786" y="551723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sum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9994" y="5517232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integer1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1997" y="5517232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integer2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urved Down Arrow 7"/>
          <p:cNvSpPr/>
          <p:nvPr/>
        </p:nvSpPr>
        <p:spPr>
          <a:xfrm flipH="1">
            <a:off x="1639131" y="1772816"/>
            <a:ext cx="1216152" cy="432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6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1658</TotalTime>
  <Words>2561</Words>
  <Application>Microsoft Office PowerPoint</Application>
  <PresentationFormat>如螢幕大小 (4:3)</PresentationFormat>
  <Paragraphs>770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 Theme</vt:lpstr>
      <vt:lpstr>CSCI1540 Fundamental Computing with C++</vt:lpstr>
      <vt:lpstr>Outline</vt:lpstr>
      <vt:lpstr>1. Language Syntax</vt:lpstr>
      <vt:lpstr>PowerPoint 簡報</vt:lpstr>
      <vt:lpstr>2. Variables</vt:lpstr>
      <vt:lpstr>PowerPoint 簡報</vt:lpstr>
      <vt:lpstr>2.1 Declaring Variables</vt:lpstr>
      <vt:lpstr>PowerPoint 簡報</vt:lpstr>
      <vt:lpstr>PowerPoint 簡報</vt:lpstr>
      <vt:lpstr>PowerPoint 簡報</vt:lpstr>
      <vt:lpstr>2.2 Assigning Values to Variables</vt:lpstr>
      <vt:lpstr>2.2 Assignment: Examples</vt:lpstr>
      <vt:lpstr>2.2 Assignment: Examples</vt:lpstr>
      <vt:lpstr>2.2 Assignment: Examples</vt:lpstr>
      <vt:lpstr>PowerPoint 簡報</vt:lpstr>
      <vt:lpstr>PowerPoint 簡報</vt:lpstr>
      <vt:lpstr>3. Naming Variables</vt:lpstr>
      <vt:lpstr>3.1 Identifiers</vt:lpstr>
      <vt:lpstr>3.2 Reserved Words / Keywords</vt:lpstr>
      <vt:lpstr>3.3 Predefined Identifiers</vt:lpstr>
      <vt:lpstr>Naming Variables: Exercises</vt:lpstr>
      <vt:lpstr>3.4 Naming Conventions (Guidelines)</vt:lpstr>
      <vt:lpstr>4. Data Types</vt:lpstr>
      <vt:lpstr>4.1 Numeric Constants</vt:lpstr>
      <vt:lpstr>Other Forms of Numeric Constants</vt:lpstr>
      <vt:lpstr>4.2 Character Constants</vt:lpstr>
      <vt:lpstr>4.3 String Literal / Constants</vt:lpstr>
      <vt:lpstr>5. Console Input</vt:lpstr>
      <vt:lpstr>PowerPoint 簡報</vt:lpstr>
      <vt:lpstr>PowerPoint 簡報</vt:lpstr>
      <vt:lpstr>PowerPoint 簡報</vt:lpstr>
      <vt:lpstr>PowerPoint 簡報</vt:lpstr>
      <vt:lpstr>PowerPoint 簡報</vt:lpstr>
      <vt:lpstr>Behavior of cin: FAQ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CSCI1540 Fundamental Computing with C++</dc:title>
  <dc:creator>pan</dc:creator>
  <cp:lastModifiedBy>hoi pan liu</cp:lastModifiedBy>
  <cp:revision>2</cp:revision>
  <dcterms:created xsi:type="dcterms:W3CDTF">2017-07-21T09:04:35Z</dcterms:created>
  <dcterms:modified xsi:type="dcterms:W3CDTF">2019-09-04T03:52:07Z</dcterms:modified>
</cp:coreProperties>
</file>