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83" r:id="rId4"/>
    <p:sldId id="318" r:id="rId5"/>
    <p:sldId id="324" r:id="rId6"/>
    <p:sldId id="325" r:id="rId7"/>
    <p:sldId id="326" r:id="rId8"/>
    <p:sldId id="327" r:id="rId9"/>
    <p:sldId id="328" r:id="rId10"/>
    <p:sldId id="329" r:id="rId11"/>
    <p:sldId id="31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5F5F5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1" d="100"/>
          <a:sy n="91" d="100"/>
        </p:scale>
        <p:origin x="54" y="3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39858-CD88-4D5D-AF6A-F1235BECF489}" type="datetimeFigureOut">
              <a:rPr lang="en-US" smtClean="0"/>
              <a:t>29/8/2019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9C365-E464-43DE-865E-CC3A6CA7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6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7E12-559F-4E9B-95DB-2F50E7DBA7E2}" type="datetime1">
              <a:rPr lang="en-US" smtClean="0"/>
              <a:t>29/8/2019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40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F51A-B66D-4C89-B85F-B8E7B40B39BC}" type="datetime1">
              <a:rPr lang="en-US" smtClean="0"/>
              <a:t>29/8/2019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C3F7-D21D-48F7-BC0E-7742DBAEB5B9}" type="datetime1">
              <a:rPr lang="en-US" smtClean="0"/>
              <a:t>29/8/2019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5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D560-DDB1-4E0F-BEF1-93D2D0A06C3F}" type="datetime1">
              <a:rPr lang="en-US" smtClean="0"/>
              <a:t>29/8/2019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94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542F-0FBD-4044-A98E-72E762ACA238}" type="datetime1">
              <a:rPr lang="en-US" smtClean="0"/>
              <a:t>29/8/2019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8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46D9-0B06-406C-9D6B-780B6675A908}" type="datetime1">
              <a:rPr lang="en-US" smtClean="0"/>
              <a:t>29/8/2019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9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3E1C-C6FA-4682-8FEB-42359A19E5D6}" type="datetime1">
              <a:rPr lang="en-US" smtClean="0"/>
              <a:t>29/8/2019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5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EE5C-D884-407A-AC6B-9846F4E44C88}" type="datetime1">
              <a:rPr lang="en-US" smtClean="0"/>
              <a:t>29/8/2019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5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13EA-6323-478E-8D5B-141B9C7980D2}" type="datetime1">
              <a:rPr lang="en-US" smtClean="0"/>
              <a:t>29/8/2019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3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5064-94E5-45A7-B406-B0A83C75424B}" type="datetime1">
              <a:rPr lang="en-US" smtClean="0"/>
              <a:t>29/8/2019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0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19CE-B264-4D9D-90BA-57A932582C95}" type="datetime1">
              <a:rPr lang="en-US" smtClean="0"/>
              <a:t>29/8/2019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7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8A3C7-A71D-4D85-9ED7-6870845CFBE5}" type="datetime1">
              <a:rPr lang="en-US" smtClean="0"/>
              <a:t>29/8/2019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6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HK"/>
              <a:t>CSCI1540</a:t>
            </a:r>
            <a:br>
              <a:rPr lang="en-HK"/>
            </a:br>
            <a:r>
              <a:rPr lang="en-HK"/>
              <a:t>Fundamental Computing with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 dirty="0" smtClean="0"/>
          </a:p>
          <a:p>
            <a:r>
              <a:rPr lang="en-HK" dirty="0" smtClean="0"/>
              <a:t>C</a:t>
            </a:r>
            <a:r>
              <a:rPr lang="en-HK" smtClean="0"/>
              <a:t>++ Basics</a:t>
            </a:r>
          </a:p>
          <a:p>
            <a:r>
              <a:rPr lang="en-HK" smtClean="0"/>
              <a:t>(</a:t>
            </a:r>
            <a:r>
              <a:rPr lang="en-HK" dirty="0" smtClean="0"/>
              <a:t>Part 2)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9919" y="6236915"/>
            <a:ext cx="11796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0000FF"/>
                </a:solidFill>
              </a:rPr>
              <a:t>Fall, </a:t>
            </a:r>
            <a:r>
              <a:rPr lang="en-US" sz="2000" dirty="0">
                <a:solidFill>
                  <a:srgbClr val="0000FF"/>
                </a:solidFill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33748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5.1 Assignment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44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HK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var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= expr</a:t>
            </a:r>
          </a:p>
          <a:p>
            <a:pPr lvl="8"/>
            <a:endParaRPr lang="en-HK" dirty="0" smtClean="0"/>
          </a:p>
          <a:p>
            <a:r>
              <a:rPr lang="en-HK" dirty="0" smtClean="0"/>
              <a:t>Low </a:t>
            </a:r>
            <a:r>
              <a:rPr lang="en-HK" dirty="0"/>
              <a:t>precedence, </a:t>
            </a:r>
            <a:r>
              <a:rPr lang="en-HK" i="1" dirty="0">
                <a:solidFill>
                  <a:srgbClr val="9933FF"/>
                </a:solidFill>
              </a:rPr>
              <a:t>right-to-left</a:t>
            </a:r>
            <a:r>
              <a:rPr lang="en-HK" dirty="0"/>
              <a:t> associativity</a:t>
            </a:r>
          </a:p>
          <a:p>
            <a:pPr lvl="8"/>
            <a:endParaRPr lang="en-HK" dirty="0"/>
          </a:p>
          <a:p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expr</a:t>
            </a:r>
            <a:r>
              <a:rPr lang="en-HK" dirty="0" smtClean="0"/>
              <a:t> </a:t>
            </a:r>
            <a:r>
              <a:rPr lang="en-HK" dirty="0"/>
              <a:t>is evaluated first and the evaluated value is copied to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var</a:t>
            </a:r>
            <a:endParaRPr lang="en-HK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8"/>
            <a:endParaRPr lang="en-HK" dirty="0"/>
          </a:p>
          <a:p>
            <a:r>
              <a:rPr lang="en-HK" dirty="0" smtClean="0"/>
              <a:t>“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var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 = expr</a:t>
            </a:r>
            <a:r>
              <a:rPr lang="en-HK" dirty="0" smtClean="0"/>
              <a:t>” </a:t>
            </a:r>
            <a:r>
              <a:rPr lang="en-HK" dirty="0"/>
              <a:t>is also an expression which evaluates to the </a:t>
            </a:r>
            <a:r>
              <a:rPr lang="en-HK" u="sng" dirty="0"/>
              <a:t>value of </a:t>
            </a:r>
            <a:r>
              <a:rPr lang="en-HK" u="sng" dirty="0" err="1">
                <a:solidFill>
                  <a:schemeClr val="accent5"/>
                </a:solidFill>
                <a:latin typeface="Consolas" panose="020B0609020204030204" pitchFamily="49" charset="0"/>
              </a:rPr>
              <a:t>var</a:t>
            </a:r>
            <a:endParaRPr lang="en-HK" u="sng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/>
            <a:r>
              <a:rPr lang="en-HK" dirty="0" smtClean="0"/>
              <a:t>E.g.:	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var1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= var2 = 3 + 2</a:t>
            </a:r>
          </a:p>
          <a:p>
            <a:pPr marL="457200" lvl="1" indent="0">
              <a:buNone/>
            </a:pPr>
            <a:r>
              <a:rPr lang="en-HK" dirty="0" smtClean="0"/>
              <a:t>	       is </a:t>
            </a:r>
            <a:r>
              <a:rPr lang="en-HK" dirty="0"/>
              <a:t>evaluated as </a:t>
            </a:r>
          </a:p>
          <a:p>
            <a:pPr marL="457200" lvl="1" indent="0">
              <a:buNone/>
            </a:pP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		var1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= (var2 = (3 + 2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))</a:t>
            </a:r>
            <a:endParaRPr lang="en-HK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7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Assignment: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794" y="1772816"/>
            <a:ext cx="8677206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a = 0, b = 2, c;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sz="2000" dirty="0">
                <a:latin typeface="Consolas" panose="020B0609020204030204" pitchFamily="49" charset="0"/>
              </a:rPr>
              <a:t> pi = 3.1416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772816"/>
            <a:ext cx="466794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 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794" y="4221088"/>
            <a:ext cx="8677206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a =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a = a + 2;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a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 smtClean="0">
                <a:latin typeface="Consolas" panose="020B0609020204030204" pitchFamily="49" charset="0"/>
              </a:rPr>
              <a:t>;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What is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the output?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4221088"/>
            <a:ext cx="466794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 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064363" y="1556792"/>
            <a:ext cx="2077164" cy="2126516"/>
          </a:xfrm>
          <a:prstGeom prst="wedgeRoundRectCallout">
            <a:avLst>
              <a:gd name="adj1" fmla="val -180615"/>
              <a:gd name="adj2" fmla="val -2389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/>
              <a:t>Equivalent to</a:t>
            </a: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a, b, c;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sz="2000" dirty="0">
                <a:latin typeface="Consolas" panose="020B0609020204030204" pitchFamily="49" charset="0"/>
              </a:rPr>
              <a:t> pi;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a =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b = 2;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pi = 3.1416;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6794" y="2480702"/>
            <a:ext cx="525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400" dirty="0"/>
              <a:t>Assignment operator can be used to initialize variables in variable </a:t>
            </a:r>
            <a:r>
              <a:rPr lang="en-HK" sz="2400" dirty="0" smtClean="0"/>
              <a:t>declaration</a:t>
            </a:r>
            <a:endParaRPr lang="en-HK" sz="2400" dirty="0"/>
          </a:p>
        </p:txBody>
      </p:sp>
      <p:sp>
        <p:nvSpPr>
          <p:cNvPr id="12" name="Rectangle 11"/>
          <p:cNvSpPr/>
          <p:nvPr/>
        </p:nvSpPr>
        <p:spPr>
          <a:xfrm>
            <a:off x="466794" y="5236751"/>
            <a:ext cx="79239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+</a:t>
            </a:r>
            <a:r>
              <a:rPr lang="en-HK" sz="2400" dirty="0"/>
              <a:t> has higher precedence than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=</a:t>
            </a:r>
            <a:endParaRPr lang="en-HK" sz="2400" dirty="0" smtClean="0">
              <a:solidFill>
                <a:schemeClr val="accent5"/>
              </a:solidFill>
            </a:endParaRPr>
          </a:p>
          <a:p>
            <a:r>
              <a:rPr lang="en-HK" sz="2400" dirty="0" smtClean="0"/>
              <a:t>Thus,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a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= a +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2</a:t>
            </a:r>
            <a:r>
              <a:rPr lang="en-HK" sz="2400" dirty="0" smtClean="0"/>
              <a:t> is </a:t>
            </a:r>
            <a:r>
              <a:rPr lang="en-HK" sz="2400" dirty="0"/>
              <a:t>evaluated </a:t>
            </a:r>
            <a:r>
              <a:rPr lang="en-HK" sz="2400" dirty="0" smtClean="0"/>
              <a:t>as:</a:t>
            </a:r>
          </a:p>
          <a:p>
            <a:r>
              <a:rPr lang="en-HK" sz="2400" dirty="0" smtClean="0">
                <a:latin typeface="Consolas" panose="020B0609020204030204" pitchFamily="49" charset="0"/>
              </a:rPr>
              <a:t>  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a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= (a + 2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)</a:t>
            </a:r>
            <a:r>
              <a:rPr lang="en-HK" sz="2400" dirty="0" smtClean="0">
                <a:latin typeface="Consolas" panose="020B0609020204030204" pitchFamily="49" charset="0"/>
              </a:rPr>
              <a:t>   </a:t>
            </a:r>
            <a:r>
              <a:rPr lang="en-HK" sz="2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 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a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= (0 + 2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)</a:t>
            </a:r>
            <a:r>
              <a:rPr lang="en-HK" sz="2400" dirty="0" smtClean="0">
                <a:latin typeface="Consolas" panose="020B0609020204030204" pitchFamily="49" charset="0"/>
              </a:rPr>
              <a:t>   </a:t>
            </a:r>
            <a:r>
              <a:rPr lang="en-HK" sz="2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 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a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235540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Assignment: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794" y="1700808"/>
            <a:ext cx="8677206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sz="2000" dirty="0">
                <a:latin typeface="Consolas" panose="020B0609020204030204" pitchFamily="49" charset="0"/>
              </a:rPr>
              <a:t> radius = 2.0, area;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area = 3.1416 * radius * radius;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radius = 1.0;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"area = "</a:t>
            </a:r>
            <a:r>
              <a:rPr lang="en-HK" sz="2000" dirty="0">
                <a:latin typeface="Consolas" panose="020B0609020204030204" pitchFamily="49" charset="0"/>
              </a:rPr>
              <a:t> &lt;&lt; area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"\n"</a:t>
            </a:r>
            <a:r>
              <a:rPr lang="en-HK" sz="2000" dirty="0">
                <a:latin typeface="Consolas" panose="020B0609020204030204" pitchFamily="49" charset="0"/>
              </a:rPr>
              <a:t>;  </a:t>
            </a:r>
            <a:r>
              <a:rPr lang="en-HK" sz="2000" dirty="0" smtClean="0">
                <a:latin typeface="Consolas" panose="020B0609020204030204" pitchFamily="49" charset="0"/>
              </a:rPr>
              <a:t>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What is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area?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700808"/>
            <a:ext cx="466794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 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794" y="5301208"/>
            <a:ext cx="8677206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b, c, d;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d = c = b = 0;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b, c, d become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 = c = b = 0 is equivalent to d = (c = (b = 0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))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301208"/>
            <a:ext cx="466794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 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6794" y="3023066"/>
            <a:ext cx="769980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400" dirty="0"/>
              <a:t>Statements are executed </a:t>
            </a:r>
            <a:r>
              <a:rPr lang="en-HK" sz="2400" u="sng" dirty="0"/>
              <a:t>sequentially</a:t>
            </a:r>
            <a:r>
              <a:rPr lang="en-HK" sz="2400" dirty="0"/>
              <a:t> one after </a:t>
            </a:r>
            <a:r>
              <a:rPr lang="en-HK" sz="2400" dirty="0" smtClean="0"/>
              <a:t>another</a:t>
            </a:r>
            <a:endParaRPr lang="en-HK" sz="2400" dirty="0"/>
          </a:p>
          <a:p>
            <a:r>
              <a:rPr lang="en-HK" sz="2400" dirty="0"/>
              <a:t>At line 1,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radius</a:t>
            </a:r>
            <a:r>
              <a:rPr lang="en-HK" sz="2400" dirty="0"/>
              <a:t> is 2.0 and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area</a:t>
            </a:r>
            <a:r>
              <a:rPr lang="en-HK" sz="2400" dirty="0"/>
              <a:t> is </a:t>
            </a:r>
            <a:r>
              <a:rPr lang="en-HK" sz="2400" dirty="0" smtClean="0"/>
              <a:t>uninitialized</a:t>
            </a:r>
            <a:endParaRPr lang="en-HK" sz="2400" dirty="0"/>
          </a:p>
          <a:p>
            <a:r>
              <a:rPr lang="en-HK" sz="2400" dirty="0"/>
              <a:t>At line 2,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area</a:t>
            </a:r>
            <a:r>
              <a:rPr lang="en-HK" sz="2400" dirty="0"/>
              <a:t> becomes </a:t>
            </a:r>
            <a:r>
              <a:rPr lang="en-HK" sz="2400" dirty="0" smtClean="0"/>
              <a:t>12.5664</a:t>
            </a:r>
            <a:endParaRPr lang="en-HK" sz="2400" dirty="0"/>
          </a:p>
          <a:p>
            <a:r>
              <a:rPr lang="en-HK" sz="2400" dirty="0"/>
              <a:t>At line 3,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radius</a:t>
            </a:r>
            <a:r>
              <a:rPr lang="en-HK" sz="2400" dirty="0"/>
              <a:t> becomes 1.0 and it has </a:t>
            </a:r>
            <a:r>
              <a:rPr lang="en-HK" sz="2400" dirty="0">
                <a:solidFill>
                  <a:srgbClr val="9933FF"/>
                </a:solidFill>
              </a:rPr>
              <a:t>no effect</a:t>
            </a:r>
            <a:r>
              <a:rPr lang="en-HK" sz="2400" dirty="0"/>
              <a:t> on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area</a:t>
            </a:r>
            <a:endParaRPr lang="en-HK" sz="2400" dirty="0"/>
          </a:p>
        </p:txBody>
      </p:sp>
    </p:spTree>
    <p:extLst>
      <p:ext uri="{BB962C8B-B14F-4D97-AF65-F5344CB8AC3E}">
        <p14:creationId xmlns:p14="http://schemas.microsoft.com/office/powerpoint/2010/main" val="219577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5.2 Compound Assignment Operators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880000"/>
          </a:xfrm>
        </p:spPr>
        <p:txBody>
          <a:bodyPr>
            <a:normAutofit fontScale="92500"/>
          </a:bodyPr>
          <a:lstStyle/>
          <a:p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k = k + 2</a:t>
            </a:r>
            <a:r>
              <a:rPr lang="en-HK" dirty="0" smtClean="0"/>
              <a:t> can be written in short-form as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k += 2</a:t>
            </a:r>
          </a:p>
          <a:p>
            <a:endParaRPr lang="en-HK" dirty="0"/>
          </a:p>
          <a:p>
            <a:r>
              <a:rPr lang="en-HK" dirty="0"/>
              <a:t>The semantics </a:t>
            </a:r>
            <a:r>
              <a:rPr lang="en-HK" dirty="0" smtClean="0"/>
              <a:t>of</a:t>
            </a:r>
          </a:p>
          <a:p>
            <a:pPr marL="0" indent="0">
              <a:buNone/>
            </a:pP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	</a:t>
            </a:r>
            <a:r>
              <a:rPr lang="en-HK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var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= </a:t>
            </a:r>
            <a:r>
              <a:rPr lang="en-HK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var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HK" i="1" dirty="0">
                <a:solidFill>
                  <a:srgbClr val="9933FF"/>
                </a:solidFill>
                <a:latin typeface="Consolas" panose="020B0609020204030204" pitchFamily="49" charset="0"/>
              </a:rPr>
              <a:t>op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 (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expr)</a:t>
            </a:r>
            <a:endParaRPr lang="en-HK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HK" dirty="0" smtClean="0"/>
              <a:t>   is </a:t>
            </a:r>
            <a:r>
              <a:rPr lang="en-HK" dirty="0"/>
              <a:t>equivalent </a:t>
            </a:r>
            <a:r>
              <a:rPr lang="en-HK" dirty="0" smtClean="0"/>
              <a:t>to</a:t>
            </a:r>
          </a:p>
          <a:p>
            <a:pPr marL="0" indent="0">
              <a:buNone/>
            </a:pP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	</a:t>
            </a:r>
            <a:r>
              <a:rPr lang="en-HK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var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HK" i="1" dirty="0">
                <a:solidFill>
                  <a:srgbClr val="9933FF"/>
                </a:solidFill>
                <a:latin typeface="Consolas" panose="020B0609020204030204" pitchFamily="49" charset="0"/>
              </a:rPr>
              <a:t>op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=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expr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13</a:t>
            </a:fld>
            <a:endParaRPr lang="en-US"/>
          </a:p>
        </p:txBody>
      </p:sp>
      <p:sp>
        <p:nvSpPr>
          <p:cNvPr id="5" name="Flowchart: Alternate Process 4"/>
          <p:cNvSpPr/>
          <p:nvPr/>
        </p:nvSpPr>
        <p:spPr>
          <a:xfrm>
            <a:off x="1936147" y="5085184"/>
            <a:ext cx="5271706" cy="1328023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400" b="1" u="sng" dirty="0" smtClean="0"/>
              <a:t>Some compound assignment operators</a:t>
            </a:r>
          </a:p>
          <a:p>
            <a:pPr algn="ctr"/>
            <a:endParaRPr lang="en-HK" sz="2400" dirty="0"/>
          </a:p>
          <a:p>
            <a:pPr algn="ctr"/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+=   -=   *=   /=   %=   </a:t>
            </a:r>
            <a:r>
              <a:rPr lang="en-HK" sz="2400" dirty="0" smtClean="0"/>
              <a:t>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021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Be Careful!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j *= k + 3;</a:t>
            </a:r>
          </a:p>
          <a:p>
            <a:pPr marL="3657600" lvl="8" indent="0">
              <a:buNone/>
            </a:pPr>
            <a:endParaRPr lang="en-HK" dirty="0"/>
          </a:p>
          <a:p>
            <a:pPr marL="0" indent="0">
              <a:buNone/>
            </a:pPr>
            <a:r>
              <a:rPr lang="en-HK" dirty="0" smtClean="0"/>
              <a:t>is equivalent to</a:t>
            </a:r>
          </a:p>
          <a:p>
            <a:pPr marL="3657600" lvl="8" indent="0">
              <a:buNone/>
            </a:pPr>
            <a:endParaRPr lang="en-HK" dirty="0" smtClean="0"/>
          </a:p>
          <a:p>
            <a:pPr marL="0" indent="0">
              <a:buNone/>
            </a:pP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j = j * </a:t>
            </a: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k + 3</a:t>
            </a:r>
            <a:r>
              <a:rPr lang="en-HK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;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    </a:t>
            </a:r>
            <a:r>
              <a:rPr lang="en-HK" dirty="0" smtClean="0">
                <a:ln w="28575">
                  <a:solidFill>
                    <a:schemeClr val="accent6">
                      <a:lumMod val="75000"/>
                    </a:schemeClr>
                  </a:solidFill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👍</a:t>
            </a:r>
            <a:endParaRPr lang="en-HK" dirty="0">
              <a:ln w="28575">
                <a:solidFill>
                  <a:schemeClr val="accent6">
                    <a:lumMod val="75000"/>
                  </a:schemeClr>
                </a:solidFill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3657600" lvl="8" indent="0">
              <a:buNone/>
            </a:pPr>
            <a:endParaRPr lang="en-HK" dirty="0" smtClean="0"/>
          </a:p>
          <a:p>
            <a:pPr marL="0" indent="0">
              <a:buNone/>
            </a:pPr>
            <a:r>
              <a:rPr lang="en-HK" dirty="0" smtClean="0"/>
              <a:t>rather than</a:t>
            </a:r>
          </a:p>
          <a:p>
            <a:pPr marL="3657600" lvl="8" indent="0">
              <a:buNone/>
            </a:pPr>
            <a:endParaRPr lang="en-HK" dirty="0" smtClean="0"/>
          </a:p>
          <a:p>
            <a:pPr marL="0" indent="0">
              <a:buNone/>
            </a:pP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j = j * k + 3;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      </a:t>
            </a:r>
            <a:r>
              <a:rPr lang="en-HK" dirty="0" smtClean="0">
                <a:ln w="28575">
                  <a:solidFill>
                    <a:srgbClr val="FF0000"/>
                  </a:solidFill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👎</a:t>
            </a:r>
            <a:endParaRPr lang="en-US" dirty="0">
              <a:ln w="28575">
                <a:solidFill>
                  <a:srgbClr val="FF0000"/>
                </a:solidFill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3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6. Increment Operator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++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Increase the value of a variable by </a:t>
            </a:r>
            <a:r>
              <a:rPr lang="en-HK" dirty="0" smtClean="0"/>
              <a:t>one</a:t>
            </a:r>
            <a:endParaRPr lang="en-HK" dirty="0"/>
          </a:p>
          <a:p>
            <a:pPr lvl="1"/>
            <a:r>
              <a:rPr lang="en-HK" dirty="0" smtClean="0"/>
              <a:t>E.g.:</a:t>
            </a:r>
            <a:endParaRPr lang="en-HK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2"/>
            <a:endParaRPr lang="en-HK" dirty="0"/>
          </a:p>
          <a:p>
            <a:pPr lvl="8"/>
            <a:endParaRPr lang="en-HK" dirty="0"/>
          </a:p>
          <a:p>
            <a:pPr lvl="8"/>
            <a:endParaRPr lang="en-HK" dirty="0"/>
          </a:p>
          <a:p>
            <a:r>
              <a:rPr lang="en-HK" dirty="0"/>
              <a:t>Unary operator</a:t>
            </a:r>
          </a:p>
          <a:p>
            <a:pPr lvl="8"/>
            <a:endParaRPr lang="en-HK" dirty="0"/>
          </a:p>
          <a:p>
            <a:r>
              <a:rPr lang="en-HK" dirty="0"/>
              <a:t>Can only be applied to variables</a:t>
            </a:r>
          </a:p>
          <a:p>
            <a:pPr lvl="1"/>
            <a:r>
              <a:rPr lang="en-HK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++</a:t>
            </a:r>
            <a:r>
              <a:rPr lang="en-HK" dirty="0" smtClean="0">
                <a:latin typeface="Consolas" panose="020B0609020204030204" pitchFamily="49" charset="0"/>
              </a:rPr>
              <a:t>          </a:t>
            </a:r>
            <a:r>
              <a:rPr lang="en-HK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</a:t>
            </a:r>
          </a:p>
          <a:p>
            <a:pPr lvl="1"/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123++</a:t>
            </a:r>
            <a:r>
              <a:rPr lang="en-HK" dirty="0" smtClean="0">
                <a:latin typeface="Consolas" panose="020B0609020204030204" pitchFamily="49" charset="0"/>
              </a:rPr>
              <a:t>        </a:t>
            </a:r>
            <a:r>
              <a:rPr lang="en-HK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</a:rPr>
              <a:t>Constant. Invalid</a:t>
            </a:r>
          </a:p>
          <a:p>
            <a:pPr lvl="1"/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(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a * b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)++</a:t>
            </a:r>
            <a:r>
              <a:rPr lang="en-HK" dirty="0" smtClean="0">
                <a:latin typeface="Consolas" panose="020B0609020204030204" pitchFamily="49" charset="0"/>
              </a:rPr>
              <a:t>    </a:t>
            </a:r>
            <a:r>
              <a:rPr lang="en-HK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</a:rPr>
              <a:t>Expression. </a:t>
            </a:r>
            <a:r>
              <a:rPr lang="en-HK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Invalid</a:t>
            </a:r>
            <a:endParaRPr lang="en-HK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08992" y="2236391"/>
            <a:ext cx="681148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400" dirty="0" smtClean="0">
                <a:latin typeface="Consolas" panose="020B0609020204030204" pitchFamily="49" charset="0"/>
              </a:rPr>
              <a:t> </a:t>
            </a:r>
            <a:r>
              <a:rPr lang="en-HK" sz="2400" dirty="0" err="1" smtClean="0">
                <a:latin typeface="Consolas" panose="020B0609020204030204" pitchFamily="49" charset="0"/>
              </a:rPr>
              <a:t>var</a:t>
            </a:r>
            <a:r>
              <a:rPr lang="en-HK" sz="2400" dirty="0" smtClean="0">
                <a:latin typeface="Consolas" panose="020B0609020204030204" pitchFamily="49" charset="0"/>
              </a:rPr>
              <a:t> </a:t>
            </a:r>
            <a:r>
              <a:rPr lang="en-HK" sz="2400" dirty="0">
                <a:latin typeface="Consolas" panose="020B0609020204030204" pitchFamily="49" charset="0"/>
              </a:rPr>
              <a:t>= 10;</a:t>
            </a:r>
          </a:p>
          <a:p>
            <a:r>
              <a:rPr lang="en-HK" sz="2400" dirty="0" err="1" smtClean="0">
                <a:latin typeface="Consolas" panose="020B0609020204030204" pitchFamily="49" charset="0"/>
              </a:rPr>
              <a:t>var</a:t>
            </a:r>
            <a:r>
              <a:rPr lang="en-HK" sz="2400" dirty="0" smtClean="0">
                <a:latin typeface="Consolas" panose="020B0609020204030204" pitchFamily="49" charset="0"/>
              </a:rPr>
              <a:t>++;        </a:t>
            </a:r>
            <a:r>
              <a:rPr lang="en-HK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Same as </a:t>
            </a:r>
            <a:r>
              <a:rPr lang="en-HK" sz="2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HK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HK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HK" sz="2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HK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HK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+ 1;</a:t>
            </a:r>
          </a:p>
          <a:p>
            <a:r>
              <a:rPr lang="en-HK" sz="2400" dirty="0" err="1">
                <a:latin typeface="Consolas" panose="020B0609020204030204" pitchFamily="49" charset="0"/>
              </a:rPr>
              <a:t>cout</a:t>
            </a:r>
            <a:r>
              <a:rPr lang="en-HK" sz="2400" dirty="0">
                <a:latin typeface="Consolas" panose="020B0609020204030204" pitchFamily="49" charset="0"/>
              </a:rPr>
              <a:t> &lt;&lt; </a:t>
            </a:r>
            <a:r>
              <a:rPr lang="en-HK" sz="2400" dirty="0" err="1" smtClean="0">
                <a:latin typeface="Consolas" panose="020B0609020204030204" pitchFamily="49" charset="0"/>
              </a:rPr>
              <a:t>var</a:t>
            </a:r>
            <a:r>
              <a:rPr lang="en-HK" sz="2400" dirty="0" smtClean="0">
                <a:latin typeface="Consolas" panose="020B0609020204030204" pitchFamily="49" charset="0"/>
              </a:rPr>
              <a:t>;  </a:t>
            </a:r>
            <a:r>
              <a:rPr lang="en-HK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Output 11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28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6.1 Prefix and Postfix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88000"/>
          </a:xfrm>
        </p:spPr>
        <p:txBody>
          <a:bodyPr>
            <a:normAutofit/>
          </a:bodyPr>
          <a:lstStyle/>
          <a:p>
            <a:r>
              <a:rPr lang="en-HK" dirty="0"/>
              <a:t>The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++</a:t>
            </a:r>
            <a:r>
              <a:rPr lang="en-HK" dirty="0"/>
              <a:t> operator can occur in either </a:t>
            </a:r>
            <a:r>
              <a:rPr lang="en-HK" b="1" i="1" dirty="0">
                <a:solidFill>
                  <a:srgbClr val="FF0000"/>
                </a:solidFill>
              </a:rPr>
              <a:t>prefix</a:t>
            </a:r>
            <a:r>
              <a:rPr lang="en-HK" dirty="0"/>
              <a:t> or </a:t>
            </a:r>
            <a:r>
              <a:rPr lang="en-HK" b="1" i="1" dirty="0">
                <a:solidFill>
                  <a:srgbClr val="FF0000"/>
                </a:solidFill>
              </a:rPr>
              <a:t>postfix</a:t>
            </a:r>
            <a:r>
              <a:rPr lang="en-HK" dirty="0"/>
              <a:t> </a:t>
            </a:r>
            <a:r>
              <a:rPr lang="en-HK" dirty="0" smtClean="0"/>
              <a:t>positions, </a:t>
            </a:r>
            <a:r>
              <a:rPr lang="en-HK" dirty="0"/>
              <a:t>with different </a:t>
            </a:r>
            <a:r>
              <a:rPr lang="en-HK" dirty="0" smtClean="0"/>
              <a:t>results</a:t>
            </a:r>
            <a:endParaRPr lang="en-HK" dirty="0"/>
          </a:p>
          <a:p>
            <a:pPr lvl="8"/>
            <a:endParaRPr lang="en-HK" dirty="0"/>
          </a:p>
          <a:p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++</a:t>
            </a:r>
            <a:r>
              <a:rPr lang="en-HK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endParaRPr lang="en-HK" dirty="0"/>
          </a:p>
          <a:p>
            <a:pPr lvl="1"/>
            <a:r>
              <a:rPr lang="en-HK" dirty="0"/>
              <a:t>Increase the value of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HK" dirty="0"/>
              <a:t> by 1</a:t>
            </a:r>
          </a:p>
          <a:p>
            <a:pPr lvl="1"/>
            <a:r>
              <a:rPr lang="en-HK" dirty="0"/>
              <a:t>The </a:t>
            </a:r>
            <a:r>
              <a:rPr lang="en-HK" u="sng" dirty="0"/>
              <a:t>value of the expression</a:t>
            </a:r>
            <a:r>
              <a:rPr lang="en-HK" dirty="0"/>
              <a:t> </a:t>
            </a:r>
            <a:r>
              <a:rPr lang="en-HK" dirty="0" smtClean="0"/>
              <a:t>“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++</a:t>
            </a:r>
            <a:r>
              <a:rPr lang="en-HK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HK" dirty="0" smtClean="0"/>
              <a:t>” </a:t>
            </a:r>
            <a:r>
              <a:rPr lang="en-HK" dirty="0"/>
              <a:t>is the </a:t>
            </a:r>
            <a:r>
              <a:rPr lang="en-HK" dirty="0">
                <a:solidFill>
                  <a:srgbClr val="9933FF"/>
                </a:solidFill>
              </a:rPr>
              <a:t>NEW</a:t>
            </a:r>
            <a:r>
              <a:rPr lang="en-HK" dirty="0"/>
              <a:t> value of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HK" dirty="0"/>
              <a:t> (i.e., </a:t>
            </a:r>
            <a:r>
              <a:rPr lang="en-HK" dirty="0">
                <a:solidFill>
                  <a:srgbClr val="9933FF"/>
                </a:solidFill>
              </a:rPr>
              <a:t>AFTER</a:t>
            </a:r>
            <a:r>
              <a:rPr lang="en-HK" dirty="0"/>
              <a:t> the increment</a:t>
            </a:r>
            <a:r>
              <a:rPr lang="en-HK" dirty="0" smtClean="0"/>
              <a:t>)</a:t>
            </a:r>
            <a:endParaRPr lang="en-HK" dirty="0"/>
          </a:p>
          <a:p>
            <a:pPr lvl="8"/>
            <a:endParaRPr lang="en-HK" dirty="0"/>
          </a:p>
          <a:p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++</a:t>
            </a:r>
            <a:endParaRPr lang="en-HK" dirty="0"/>
          </a:p>
          <a:p>
            <a:pPr lvl="1"/>
            <a:r>
              <a:rPr lang="en-HK" dirty="0"/>
              <a:t>Increase the value of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HK" dirty="0"/>
              <a:t> by 1</a:t>
            </a:r>
          </a:p>
          <a:p>
            <a:pPr lvl="1"/>
            <a:r>
              <a:rPr lang="en-HK" dirty="0"/>
              <a:t>The </a:t>
            </a:r>
            <a:r>
              <a:rPr lang="en-HK" u="sng" dirty="0"/>
              <a:t>value of the expression</a:t>
            </a:r>
            <a:r>
              <a:rPr lang="en-HK" dirty="0"/>
              <a:t> </a:t>
            </a:r>
            <a:r>
              <a:rPr lang="en-HK" dirty="0" smtClean="0"/>
              <a:t>“</a:t>
            </a:r>
            <a:r>
              <a:rPr lang="en-HK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++</a:t>
            </a:r>
            <a:r>
              <a:rPr lang="en-HK" dirty="0" smtClean="0"/>
              <a:t>” </a:t>
            </a:r>
            <a:r>
              <a:rPr lang="en-HK" dirty="0"/>
              <a:t>is the </a:t>
            </a:r>
            <a:r>
              <a:rPr lang="en-HK" dirty="0">
                <a:solidFill>
                  <a:srgbClr val="9933FF"/>
                </a:solidFill>
              </a:rPr>
              <a:t>OLD</a:t>
            </a:r>
            <a:r>
              <a:rPr lang="en-HK" dirty="0"/>
              <a:t> value of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HK" dirty="0"/>
              <a:t> (i.e., </a:t>
            </a:r>
            <a:r>
              <a:rPr lang="en-HK" dirty="0">
                <a:solidFill>
                  <a:srgbClr val="9933FF"/>
                </a:solidFill>
              </a:rPr>
              <a:t>BEFORE</a:t>
            </a:r>
            <a:r>
              <a:rPr lang="en-HK" dirty="0"/>
              <a:t> the increment</a:t>
            </a:r>
            <a:r>
              <a:rPr lang="en-HK" dirty="0" smtClean="0"/>
              <a:t>)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6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6.1 Prefix and Postfix Forms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HK" dirty="0" smtClean="0"/>
              <a:t>Prefix form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lang="en-HK" dirty="0" smtClean="0"/>
              <a:t>Postfix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0234" y="2348880"/>
            <a:ext cx="358303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a, b;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a =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b = </a:t>
            </a: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++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a</a:t>
            </a:r>
            <a:r>
              <a:rPr lang="en-US" sz="2400" dirty="0" smtClean="0">
                <a:latin typeface="Consolas" panose="020B0609020204030204" pitchFamily="49" charset="0"/>
              </a:rPr>
              <a:t> + 2;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a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b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</a:t>
            </a: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++b</a:t>
            </a:r>
            <a:r>
              <a:rPr lang="en-US" sz="2400" dirty="0">
                <a:latin typeface="Consolas" panose="020B0609020204030204" pitchFamily="49" charset="0"/>
              </a:rPr>
              <a:t>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 smtClean="0">
                <a:latin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80734" y="2348880"/>
            <a:ext cx="358303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a, b;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a =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b = 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a++</a:t>
            </a:r>
            <a:r>
              <a:rPr lang="en-US" sz="2400" dirty="0" smtClean="0">
                <a:latin typeface="Consolas" panose="020B0609020204030204" pitchFamily="49" charset="0"/>
              </a:rPr>
              <a:t> + 2;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a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b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b++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 smtClean="0">
                <a:latin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80234" y="4657204"/>
            <a:ext cx="358303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1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3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4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80734" y="4652384"/>
            <a:ext cx="358303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1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2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2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6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6.2 Decrement Operator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--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The </a:t>
            </a:r>
            <a:r>
              <a:rPr lang="en-HK" b="1" i="1" dirty="0" smtClean="0">
                <a:solidFill>
                  <a:srgbClr val="FF0000"/>
                </a:solidFill>
              </a:rPr>
              <a:t>decrement operator</a:t>
            </a:r>
            <a:r>
              <a:rPr lang="en-HK" dirty="0" smtClean="0"/>
              <a:t>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--</a:t>
            </a:r>
            <a:r>
              <a:rPr lang="en-HK" dirty="0" smtClean="0"/>
              <a:t> is similar to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++</a:t>
            </a:r>
            <a:r>
              <a:rPr lang="en-HK" dirty="0" smtClean="0"/>
              <a:t>, except that the value of the operand variable is </a:t>
            </a:r>
            <a:r>
              <a:rPr lang="en-HK" u="sng" dirty="0" smtClean="0"/>
              <a:t>decreased by 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0234" y="3349347"/>
            <a:ext cx="358303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a, b;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a =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b = </a:t>
            </a:r>
            <a:r>
              <a:rPr lang="en-US" sz="2400" dirty="0" smtClean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--</a:t>
            </a:r>
            <a:r>
              <a:rPr lang="en-US" sz="2400" dirty="0" smtClean="0">
                <a:latin typeface="Consolas" panose="020B0609020204030204" pitchFamily="49" charset="0"/>
              </a:rPr>
              <a:t>a + 2;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a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b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</a:t>
            </a:r>
            <a:r>
              <a:rPr lang="en-US" sz="2400" dirty="0" smtClean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--</a:t>
            </a:r>
            <a:r>
              <a:rPr lang="en-US" sz="2400" dirty="0" smtClean="0">
                <a:latin typeface="Consolas" panose="020B0609020204030204" pitchFamily="49" charset="0"/>
              </a:rPr>
              <a:t>b </a:t>
            </a:r>
            <a:r>
              <a:rPr lang="en-US" sz="2400" dirty="0">
                <a:latin typeface="Consolas" panose="020B0609020204030204" pitchFamily="49" charset="0"/>
              </a:rPr>
              <a:t>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 smtClean="0">
                <a:latin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80734" y="3349347"/>
            <a:ext cx="358303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a, b;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a =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b = </a:t>
            </a:r>
            <a:r>
              <a:rPr lang="en-US" sz="2400" dirty="0" smtClean="0">
                <a:latin typeface="Consolas" panose="020B0609020204030204" pitchFamily="49" charset="0"/>
              </a:rPr>
              <a:t>a</a:t>
            </a:r>
            <a:r>
              <a:rPr lang="en-US" sz="2400" dirty="0" smtClean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--</a:t>
            </a:r>
            <a:r>
              <a:rPr lang="en-US" sz="2400" dirty="0" smtClean="0">
                <a:latin typeface="Consolas" panose="020B0609020204030204" pitchFamily="49" charset="0"/>
              </a:rPr>
              <a:t> + 2;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a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b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</a:t>
            </a:r>
            <a:r>
              <a:rPr lang="en-US" sz="2400" dirty="0" smtClean="0">
                <a:latin typeface="Consolas" panose="020B0609020204030204" pitchFamily="49" charset="0"/>
              </a:rPr>
              <a:t>b</a:t>
            </a:r>
            <a:r>
              <a:rPr lang="en-US" sz="2400" dirty="0" smtClean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--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 smtClean="0">
                <a:latin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0234" y="5657671"/>
            <a:ext cx="358303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-1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1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0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80734" y="5652851"/>
            <a:ext cx="358303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-1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2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2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46861" y="2887682"/>
            <a:ext cx="1616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/>
              <a:t>Prefix Form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780734" y="2887682"/>
            <a:ext cx="1736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/>
              <a:t>Postfix Form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257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Tips: Good Practice when Using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++</a:t>
            </a:r>
            <a:r>
              <a:rPr lang="en-HK" dirty="0" smtClean="0"/>
              <a:t> and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--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72816"/>
            <a:ext cx="7886700" cy="5040000"/>
          </a:xfrm>
        </p:spPr>
        <p:txBody>
          <a:bodyPr>
            <a:normAutofit fontScale="92500" lnSpcReduction="10000"/>
          </a:bodyPr>
          <a:lstStyle/>
          <a:p>
            <a:r>
              <a:rPr lang="en-HK" dirty="0" smtClean="0"/>
              <a:t>Avoid mixing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++</a:t>
            </a:r>
            <a:r>
              <a:rPr lang="en-HK" dirty="0" smtClean="0"/>
              <a:t> or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--</a:t>
            </a:r>
            <a:r>
              <a:rPr lang="en-HK" dirty="0" smtClean="0"/>
              <a:t> with other operators in the same expression</a:t>
            </a:r>
          </a:p>
          <a:p>
            <a:pPr lvl="8"/>
            <a:endParaRPr lang="en-HK" dirty="0"/>
          </a:p>
          <a:p>
            <a:pPr marL="0" indent="0">
              <a:buNone/>
            </a:pPr>
            <a:r>
              <a:rPr lang="en-HK" dirty="0" smtClean="0">
                <a:solidFill>
                  <a:srgbClr val="9933FF"/>
                </a:solidFill>
                <a:latin typeface="Consolas" panose="020B0609020204030204" pitchFamily="49" charset="0"/>
              </a:rPr>
              <a:t>  a </a:t>
            </a:r>
            <a:r>
              <a:rPr lang="en-HK" dirty="0">
                <a:solidFill>
                  <a:srgbClr val="9933FF"/>
                </a:solidFill>
                <a:latin typeface="Consolas" panose="020B0609020204030204" pitchFamily="49" charset="0"/>
              </a:rPr>
              <a:t>= ++c;</a:t>
            </a:r>
          </a:p>
          <a:p>
            <a:pPr marL="0" indent="0">
              <a:buNone/>
            </a:pPr>
            <a:r>
              <a:rPr lang="en-HK" dirty="0"/>
              <a:t> </a:t>
            </a:r>
            <a:r>
              <a:rPr lang="en-HK" dirty="0" smtClean="0"/>
              <a:t>    is </a:t>
            </a:r>
            <a:r>
              <a:rPr lang="en-HK" dirty="0"/>
              <a:t>better written as</a:t>
            </a:r>
          </a:p>
          <a:p>
            <a:pPr marL="0" indent="0">
              <a:buNone/>
            </a:pP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 </a:t>
            </a:r>
            <a:r>
              <a:rPr lang="en-HK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c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++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;    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or ++c;</a:t>
            </a:r>
          </a:p>
          <a:p>
            <a:pPr marL="0" indent="0">
              <a:buNone/>
            </a:pP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 a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= c;</a:t>
            </a:r>
          </a:p>
          <a:p>
            <a:endParaRPr lang="en-HK" dirty="0" smtClean="0"/>
          </a:p>
          <a:p>
            <a:pPr marL="0" indent="0">
              <a:buNone/>
            </a:pPr>
            <a:r>
              <a:rPr lang="en-HK" dirty="0" smtClean="0">
                <a:solidFill>
                  <a:srgbClr val="9933FF"/>
                </a:solidFill>
                <a:latin typeface="Consolas" panose="020B0609020204030204" pitchFamily="49" charset="0"/>
              </a:rPr>
              <a:t>  a </a:t>
            </a:r>
            <a:r>
              <a:rPr lang="en-HK" dirty="0">
                <a:solidFill>
                  <a:srgbClr val="9933FF"/>
                </a:solidFill>
                <a:latin typeface="Consolas" panose="020B0609020204030204" pitchFamily="49" charset="0"/>
              </a:rPr>
              <a:t>= </a:t>
            </a:r>
            <a:r>
              <a:rPr lang="en-HK" dirty="0" err="1" smtClean="0">
                <a:solidFill>
                  <a:srgbClr val="9933FF"/>
                </a:solidFill>
                <a:latin typeface="Consolas" panose="020B0609020204030204" pitchFamily="49" charset="0"/>
              </a:rPr>
              <a:t>c++</a:t>
            </a:r>
            <a:r>
              <a:rPr lang="en-HK" dirty="0" smtClean="0">
                <a:solidFill>
                  <a:srgbClr val="9933FF"/>
                </a:solidFill>
                <a:latin typeface="Consolas" panose="020B0609020204030204" pitchFamily="49" charset="0"/>
              </a:rPr>
              <a:t>;</a:t>
            </a:r>
            <a:endParaRPr lang="en-HK" dirty="0">
              <a:solidFill>
                <a:srgbClr val="9933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HK" dirty="0" smtClean="0"/>
              <a:t>     is </a:t>
            </a:r>
            <a:r>
              <a:rPr lang="en-HK" dirty="0"/>
              <a:t>better written as</a:t>
            </a:r>
          </a:p>
          <a:p>
            <a:pPr marL="0" indent="0">
              <a:buNone/>
            </a:pPr>
            <a:r>
              <a:rPr lang="en-HK" altLang="zh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 </a:t>
            </a:r>
            <a:r>
              <a:rPr lang="en-HK" altLang="zh-HK" dirty="0">
                <a:solidFill>
                  <a:schemeClr val="accent5"/>
                </a:solidFill>
                <a:latin typeface="Consolas" panose="020B0609020204030204" pitchFamily="49" charset="0"/>
              </a:rPr>
              <a:t>a = c</a:t>
            </a:r>
            <a:r>
              <a:rPr lang="en-HK" altLang="zh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 </a:t>
            </a:r>
            <a:r>
              <a:rPr lang="en-HK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c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++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;    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or ++c;</a:t>
            </a:r>
          </a:p>
          <a:p>
            <a:pPr marL="0" indent="0">
              <a:buNone/>
            </a:pPr>
            <a:endParaRPr lang="en-HK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3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HK" dirty="0" smtClean="0"/>
              <a:t>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 smtClean="0"/>
              <a:t>Arithmetic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 smtClean="0"/>
              <a:t>Operator Precedence and Associativity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 smtClean="0"/>
              <a:t>Expressions</a:t>
            </a:r>
            <a:endParaRPr lang="en-HK" dirty="0"/>
          </a:p>
          <a:p>
            <a:pPr marL="514350" indent="-514350">
              <a:buFont typeface="+mj-lt"/>
              <a:buAutoNum type="arabicPeriod"/>
            </a:pPr>
            <a:r>
              <a:rPr lang="en-HK" dirty="0" smtClean="0"/>
              <a:t>Different Forms of Assignment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 smtClean="0"/>
              <a:t>Increment and Decrement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 smtClean="0"/>
              <a:t>Swapping Values of Two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5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Some Uses of the Modulus Operator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%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HK" dirty="0" smtClean="0"/>
              <a:t>Suppose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n</a:t>
            </a:r>
            <a:r>
              <a:rPr lang="en-HK" dirty="0" smtClean="0"/>
              <a:t> is an </a:t>
            </a:r>
            <a:r>
              <a:rPr lang="en-HK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HK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n % 10</a:t>
            </a:r>
            <a:r>
              <a:rPr lang="en-HK" dirty="0" smtClean="0"/>
              <a:t> </a:t>
            </a:r>
            <a:r>
              <a:rPr lang="en-HK" dirty="0" smtClean="0">
                <a:sym typeface="Wingdings" panose="05000000000000000000" pitchFamily="2" charset="2"/>
              </a:rPr>
              <a:t> the right most digit of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</a:t>
            </a:r>
          </a:p>
          <a:p>
            <a:pPr lvl="1"/>
            <a:r>
              <a:rPr lang="en-HK" dirty="0" smtClean="0">
                <a:sym typeface="Wingdings" panose="05000000000000000000" pitchFamily="2" charset="2"/>
              </a:rPr>
              <a:t>E.g.: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123</a:t>
            </a:r>
            <a:r>
              <a:rPr lang="en-HK" dirty="0" smtClean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4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% 10  4</a:t>
            </a:r>
          </a:p>
          <a:p>
            <a:pPr lvl="2"/>
            <a:endParaRPr lang="en-HK" dirty="0">
              <a:sym typeface="Wingdings" panose="05000000000000000000" pitchFamily="2" charset="2"/>
            </a:endParaRPr>
          </a:p>
          <a:p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 / 100 % 10</a:t>
            </a:r>
            <a:r>
              <a:rPr lang="en-HK" dirty="0" smtClean="0">
                <a:sym typeface="Wingdings" panose="05000000000000000000" pitchFamily="2" charset="2"/>
              </a:rPr>
              <a:t>  3</a:t>
            </a:r>
            <a:r>
              <a:rPr lang="en-HK" baseline="30000" dirty="0" smtClean="0">
                <a:sym typeface="Wingdings" panose="05000000000000000000" pitchFamily="2" charset="2"/>
              </a:rPr>
              <a:t>rd</a:t>
            </a:r>
            <a:r>
              <a:rPr lang="en-HK" dirty="0" smtClean="0">
                <a:sym typeface="Wingdings" panose="05000000000000000000" pitchFamily="2" charset="2"/>
              </a:rPr>
              <a:t> rightmost digit of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</a:t>
            </a:r>
          </a:p>
          <a:p>
            <a:pPr lvl="1"/>
            <a:r>
              <a:rPr lang="en-HK" dirty="0" smtClean="0">
                <a:sym typeface="Wingdings" panose="05000000000000000000" pitchFamily="2" charset="2"/>
              </a:rPr>
              <a:t>E.g.: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1</a:t>
            </a: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2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34 / 100 % 10 </a:t>
            </a:r>
            <a:r>
              <a:rPr lang="en-HK" dirty="0">
                <a:sym typeface="Wingdings" panose="05000000000000000000" pitchFamily="2" charset="2"/>
              </a:rPr>
              <a:t>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1</a:t>
            </a: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2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% 10 </a:t>
            </a:r>
            <a:r>
              <a:rPr lang="en-HK" dirty="0">
                <a:sym typeface="Wingdings" panose="05000000000000000000" pitchFamily="2" charset="2"/>
              </a:rPr>
              <a:t>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2</a:t>
            </a:r>
          </a:p>
          <a:p>
            <a:pPr lvl="1"/>
            <a:endParaRPr lang="en-HK" dirty="0" smtClean="0"/>
          </a:p>
          <a:p>
            <a:r>
              <a:rPr lang="en-HK" dirty="0" smtClean="0"/>
              <a:t>Determining if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n</a:t>
            </a:r>
            <a:r>
              <a:rPr lang="en-HK" dirty="0" smtClean="0"/>
              <a:t> is odd or even</a:t>
            </a:r>
          </a:p>
          <a:p>
            <a:pPr lvl="1"/>
            <a:r>
              <a:rPr lang="en-HK" dirty="0" smtClean="0"/>
              <a:t>If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n</a:t>
            </a:r>
            <a:r>
              <a:rPr lang="en-HK" dirty="0" smtClean="0"/>
              <a:t> is odd	</a:t>
            </a:r>
            <a:r>
              <a:rPr lang="en-HK" dirty="0" smtClean="0">
                <a:sym typeface="Wingdings" panose="05000000000000000000" pitchFamily="2" charset="2"/>
              </a:rPr>
              <a:t>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 % 2</a:t>
            </a:r>
            <a:r>
              <a:rPr lang="en-HK" dirty="0" smtClean="0">
                <a:sym typeface="Wingdings" panose="05000000000000000000" pitchFamily="2" charset="2"/>
              </a:rPr>
              <a:t> is 1</a:t>
            </a:r>
          </a:p>
          <a:p>
            <a:pPr lvl="1"/>
            <a:r>
              <a:rPr lang="en-HK" dirty="0" smtClean="0">
                <a:sym typeface="Wingdings" panose="05000000000000000000" pitchFamily="2" charset="2"/>
              </a:rPr>
              <a:t>If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</a:t>
            </a:r>
            <a:r>
              <a:rPr lang="en-HK" dirty="0" smtClean="0">
                <a:sym typeface="Wingdings" panose="05000000000000000000" pitchFamily="2" charset="2"/>
              </a:rPr>
              <a:t> is even	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 % 2</a:t>
            </a:r>
            <a:r>
              <a:rPr lang="en-HK" dirty="0" smtClean="0">
                <a:sym typeface="Wingdings" panose="05000000000000000000" pitchFamily="2" charset="2"/>
              </a:rPr>
              <a:t> is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8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7. Swapping Values of Two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6505" y="1844824"/>
            <a:ext cx="783099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400" dirty="0">
                <a:latin typeface="Consolas" panose="020B0609020204030204" pitchFamily="49" charset="0"/>
              </a:rPr>
              <a:t> a = 0, b = 1, </a:t>
            </a:r>
            <a:r>
              <a:rPr lang="en-HK" sz="2400" dirty="0" err="1">
                <a:latin typeface="Consolas" panose="020B0609020204030204" pitchFamily="49" charset="0"/>
              </a:rPr>
              <a:t>tmp</a:t>
            </a:r>
            <a:r>
              <a:rPr lang="en-HK" sz="24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How to exchange/swap the value of a and b?</a:t>
            </a:r>
          </a:p>
        </p:txBody>
      </p:sp>
      <p:sp>
        <p:nvSpPr>
          <p:cNvPr id="7" name="Rectangle 6"/>
          <p:cNvSpPr/>
          <p:nvPr/>
        </p:nvSpPr>
        <p:spPr>
          <a:xfrm>
            <a:off x="656505" y="2744149"/>
            <a:ext cx="783099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400" dirty="0">
                <a:latin typeface="Consolas" panose="020B0609020204030204" pitchFamily="49" charset="0"/>
              </a:rPr>
              <a:t>a = b</a:t>
            </a:r>
            <a:r>
              <a:rPr lang="en-HK" sz="2400" dirty="0" smtClean="0">
                <a:latin typeface="Consolas" panose="020B0609020204030204" pitchFamily="49" charset="0"/>
              </a:rPr>
              <a:t>;                           </a:t>
            </a:r>
            <a:r>
              <a:rPr lang="en-HK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Method </a:t>
            </a:r>
            <a:r>
              <a:rPr lang="en-HK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1?</a:t>
            </a:r>
            <a:endParaRPr lang="en-HK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sz="2400" dirty="0">
                <a:latin typeface="Consolas" panose="020B0609020204030204" pitchFamily="49" charset="0"/>
              </a:rPr>
              <a:t>b = a;</a:t>
            </a:r>
          </a:p>
        </p:txBody>
      </p:sp>
      <p:sp>
        <p:nvSpPr>
          <p:cNvPr id="8" name="Rectangle 7"/>
          <p:cNvSpPr/>
          <p:nvPr/>
        </p:nvSpPr>
        <p:spPr>
          <a:xfrm>
            <a:off x="656505" y="3643474"/>
            <a:ext cx="783099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400" dirty="0" err="1">
                <a:latin typeface="Consolas" panose="020B0609020204030204" pitchFamily="49" charset="0"/>
              </a:rPr>
              <a:t>tmp</a:t>
            </a:r>
            <a:r>
              <a:rPr lang="en-HK" sz="2400" dirty="0">
                <a:latin typeface="Consolas" panose="020B0609020204030204" pitchFamily="49" charset="0"/>
              </a:rPr>
              <a:t> = b</a:t>
            </a:r>
            <a:r>
              <a:rPr lang="en-HK" sz="2400" dirty="0" smtClean="0">
                <a:latin typeface="Consolas" panose="020B0609020204030204" pitchFamily="49" charset="0"/>
              </a:rPr>
              <a:t>;                         </a:t>
            </a:r>
            <a:r>
              <a:rPr lang="en-HK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Method </a:t>
            </a:r>
            <a:r>
              <a:rPr lang="en-HK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2?</a:t>
            </a:r>
            <a:endParaRPr lang="en-HK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sz="2400" dirty="0">
                <a:latin typeface="Consolas" panose="020B0609020204030204" pitchFamily="49" charset="0"/>
              </a:rPr>
              <a:t>b = a;</a:t>
            </a:r>
          </a:p>
          <a:p>
            <a:r>
              <a:rPr lang="en-HK" sz="2400" dirty="0">
                <a:latin typeface="Consolas" panose="020B0609020204030204" pitchFamily="49" charset="0"/>
              </a:rPr>
              <a:t>a = </a:t>
            </a:r>
            <a:r>
              <a:rPr lang="en-HK" sz="2400" dirty="0" err="1">
                <a:latin typeface="Consolas" panose="020B0609020204030204" pitchFamily="49" charset="0"/>
              </a:rPr>
              <a:t>tmp</a:t>
            </a:r>
            <a:r>
              <a:rPr lang="en-HK" sz="2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656505" y="4912131"/>
            <a:ext cx="783099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400" dirty="0" err="1">
                <a:latin typeface="Consolas" panose="020B0609020204030204" pitchFamily="49" charset="0"/>
              </a:rPr>
              <a:t>tmp</a:t>
            </a:r>
            <a:r>
              <a:rPr lang="en-HK" sz="2400" dirty="0">
                <a:latin typeface="Consolas" panose="020B0609020204030204" pitchFamily="49" charset="0"/>
              </a:rPr>
              <a:t> = b</a:t>
            </a:r>
            <a:r>
              <a:rPr lang="en-HK" sz="2400" dirty="0" smtClean="0">
                <a:latin typeface="Consolas" panose="020B0609020204030204" pitchFamily="49" charset="0"/>
              </a:rPr>
              <a:t>;                         </a:t>
            </a:r>
            <a:r>
              <a:rPr lang="en-HK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Method </a:t>
            </a:r>
            <a:r>
              <a:rPr lang="en-HK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3?</a:t>
            </a:r>
            <a:endParaRPr lang="en-HK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sz="2400" dirty="0">
                <a:latin typeface="Consolas" panose="020B0609020204030204" pitchFamily="49" charset="0"/>
              </a:rPr>
              <a:t>a = </a:t>
            </a:r>
            <a:r>
              <a:rPr lang="en-HK" sz="2400" dirty="0" err="1">
                <a:latin typeface="Consolas" panose="020B0609020204030204" pitchFamily="49" charset="0"/>
              </a:rPr>
              <a:t>tmp</a:t>
            </a:r>
            <a:r>
              <a:rPr lang="en-HK" sz="24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400" dirty="0">
                <a:latin typeface="Consolas" panose="020B0609020204030204" pitchFamily="49" charset="0"/>
              </a:rPr>
              <a:t>b = a;</a:t>
            </a:r>
          </a:p>
        </p:txBody>
      </p:sp>
      <p:sp>
        <p:nvSpPr>
          <p:cNvPr id="10" name="Cloud Callout 9"/>
          <p:cNvSpPr/>
          <p:nvPr/>
        </p:nvSpPr>
        <p:spPr>
          <a:xfrm>
            <a:off x="4536344" y="5544934"/>
            <a:ext cx="3132000" cy="1124426"/>
          </a:xfrm>
          <a:prstGeom prst="cloudCallout">
            <a:avLst>
              <a:gd name="adj1" fmla="val -46594"/>
              <a:gd name="adj2" fmla="val 5982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dirty="0"/>
              <a:t>Which method is correct?</a:t>
            </a:r>
          </a:p>
        </p:txBody>
      </p:sp>
    </p:spTree>
    <p:extLst>
      <p:ext uri="{BB962C8B-B14F-4D97-AF65-F5344CB8AC3E}">
        <p14:creationId xmlns:p14="http://schemas.microsoft.com/office/powerpoint/2010/main" val="333382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08000"/>
          </a:xfrm>
        </p:spPr>
        <p:txBody>
          <a:bodyPr>
            <a:normAutofit/>
          </a:bodyPr>
          <a:lstStyle/>
          <a:p>
            <a:r>
              <a:rPr lang="en-HK" dirty="0"/>
              <a:t>Manipulate numerical values using arithmetic operators </a:t>
            </a:r>
            <a:r>
              <a:rPr lang="en-HK" dirty="0" smtClean="0"/>
              <a:t>(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+ - * / %</a:t>
            </a:r>
            <a:r>
              <a:rPr lang="en-HK" dirty="0" smtClean="0"/>
              <a:t>)</a:t>
            </a:r>
            <a:endParaRPr lang="en-HK" dirty="0"/>
          </a:p>
          <a:p>
            <a:r>
              <a:rPr lang="en-HK" dirty="0"/>
              <a:t>Evaluate expressions containing multiple operators (Operator </a:t>
            </a:r>
            <a:r>
              <a:rPr lang="en-HK" u="sng" dirty="0"/>
              <a:t>precedence</a:t>
            </a:r>
            <a:r>
              <a:rPr lang="en-HK" dirty="0"/>
              <a:t> and </a:t>
            </a:r>
            <a:r>
              <a:rPr lang="en-HK" u="sng" dirty="0"/>
              <a:t>associativity</a:t>
            </a:r>
            <a:r>
              <a:rPr lang="en-HK" dirty="0" smtClean="0"/>
              <a:t>)</a:t>
            </a:r>
            <a:endParaRPr lang="en-HK" dirty="0"/>
          </a:p>
          <a:p>
            <a:r>
              <a:rPr lang="en-HK" dirty="0"/>
              <a:t>Different forms of assignment operators </a:t>
            </a:r>
            <a:r>
              <a:rPr lang="en-HK" dirty="0" smtClean="0"/>
              <a:t>(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= += -= *= /= %=</a:t>
            </a:r>
            <a:r>
              <a:rPr lang="en-HK" dirty="0" smtClean="0"/>
              <a:t>)</a:t>
            </a:r>
            <a:endParaRPr lang="en-HK" dirty="0"/>
          </a:p>
          <a:p>
            <a:r>
              <a:rPr lang="en-HK" dirty="0"/>
              <a:t>The </a:t>
            </a:r>
            <a:r>
              <a:rPr lang="en-HK" dirty="0" err="1"/>
              <a:t>behavior</a:t>
            </a:r>
            <a:r>
              <a:rPr lang="en-HK" dirty="0"/>
              <a:t> of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++</a:t>
            </a:r>
            <a:r>
              <a:rPr lang="en-HK" dirty="0"/>
              <a:t> and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--</a:t>
            </a:r>
            <a:r>
              <a:rPr lang="en-HK" dirty="0"/>
              <a:t> in both </a:t>
            </a:r>
            <a:r>
              <a:rPr lang="en-HK" u="sng" dirty="0"/>
              <a:t>postfix</a:t>
            </a:r>
            <a:r>
              <a:rPr lang="en-HK" dirty="0"/>
              <a:t> and </a:t>
            </a:r>
            <a:r>
              <a:rPr lang="en-HK" u="sng" dirty="0"/>
              <a:t>prefix</a:t>
            </a:r>
            <a:r>
              <a:rPr lang="en-HK" dirty="0"/>
              <a:t> </a:t>
            </a:r>
            <a:r>
              <a:rPr lang="en-HK" dirty="0" smtClean="0"/>
              <a:t>forms</a:t>
            </a:r>
            <a:endParaRPr lang="en-HK" dirty="0"/>
          </a:p>
          <a:p>
            <a:r>
              <a:rPr lang="en-HK" smtClean="0"/>
              <a:t>Swap </a:t>
            </a:r>
            <a:r>
              <a:rPr lang="en-HK" dirty="0"/>
              <a:t>the value of two </a:t>
            </a:r>
            <a:r>
              <a:rPr lang="en-HK" dirty="0" smtClean="0"/>
              <a:t>variables</a:t>
            </a:r>
            <a:endParaRPr lang="en-HK" dirty="0"/>
          </a:p>
          <a:p>
            <a:pPr marL="0" indent="0">
              <a:buNone/>
            </a:pPr>
            <a:r>
              <a:rPr lang="en-HK" dirty="0">
                <a:solidFill>
                  <a:srgbClr val="FF0000"/>
                </a:solidFill>
              </a:rPr>
              <a:t>Next: Selection and Repetitive Control </a:t>
            </a:r>
            <a:r>
              <a:rPr lang="en-HK" dirty="0" smtClean="0">
                <a:solidFill>
                  <a:srgbClr val="FF0000"/>
                </a:solidFill>
              </a:rPr>
              <a:t>Structures</a:t>
            </a:r>
            <a:endParaRPr lang="en-HK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1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1.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16000"/>
          </a:xfrm>
        </p:spPr>
        <p:txBody>
          <a:bodyPr>
            <a:normAutofit fontScale="92500" lnSpcReduction="20000"/>
          </a:bodyPr>
          <a:lstStyle/>
          <a:p>
            <a:r>
              <a:rPr lang="en-HK" b="1" i="1" dirty="0" smtClean="0">
                <a:solidFill>
                  <a:srgbClr val="FF0000"/>
                </a:solidFill>
              </a:rPr>
              <a:t>Operator</a:t>
            </a:r>
            <a:r>
              <a:rPr lang="en-HK" dirty="0" smtClean="0"/>
              <a:t>: a </a:t>
            </a:r>
            <a:r>
              <a:rPr lang="en-HK" dirty="0"/>
              <a:t>symbol or keyword that represents an </a:t>
            </a:r>
            <a:r>
              <a:rPr lang="en-HK" dirty="0" smtClean="0"/>
              <a:t>operation</a:t>
            </a:r>
            <a:endParaRPr lang="en-HK" dirty="0"/>
          </a:p>
          <a:p>
            <a:pPr lvl="1"/>
            <a:r>
              <a:rPr lang="en-HK" dirty="0"/>
              <a:t>We use operators to manipulate data in the program</a:t>
            </a:r>
          </a:p>
          <a:p>
            <a:pPr lvl="1"/>
            <a:r>
              <a:rPr lang="en-HK" dirty="0"/>
              <a:t>E.g</a:t>
            </a:r>
            <a:r>
              <a:rPr lang="en-HK" dirty="0" smtClean="0"/>
              <a:t>.:</a:t>
            </a:r>
            <a:endParaRPr lang="en-HK" dirty="0"/>
          </a:p>
          <a:p>
            <a:pPr lvl="1"/>
            <a:endParaRPr lang="en-HK" dirty="0"/>
          </a:p>
          <a:p>
            <a:pPr lvl="8"/>
            <a:endParaRPr lang="en-HK" dirty="0"/>
          </a:p>
          <a:p>
            <a:r>
              <a:rPr lang="en-HK" b="1" i="1" dirty="0" smtClean="0">
                <a:solidFill>
                  <a:srgbClr val="FF0000"/>
                </a:solidFill>
              </a:rPr>
              <a:t>Operand</a:t>
            </a:r>
            <a:r>
              <a:rPr lang="en-HK" dirty="0" smtClean="0"/>
              <a:t>: </a:t>
            </a:r>
            <a:r>
              <a:rPr lang="en-HK" dirty="0"/>
              <a:t>input to an </a:t>
            </a:r>
            <a:r>
              <a:rPr lang="en-HK" dirty="0" smtClean="0"/>
              <a:t>operator</a:t>
            </a:r>
          </a:p>
          <a:p>
            <a:pPr lvl="1"/>
            <a:r>
              <a:rPr lang="en-HK" dirty="0" smtClean="0"/>
              <a:t>E.g.:	</a:t>
            </a:r>
            <a:r>
              <a:rPr lang="en-HK" dirty="0" smtClean="0">
                <a:solidFill>
                  <a:schemeClr val="accent5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40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HK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HK" dirty="0">
                <a:solidFill>
                  <a:schemeClr val="accent5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20</a:t>
            </a:r>
            <a:endParaRPr lang="en-HK" dirty="0">
              <a:solidFill>
                <a:schemeClr val="accent5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lvl="8"/>
            <a:endParaRPr lang="en-HK" dirty="0"/>
          </a:p>
          <a:p>
            <a:r>
              <a:rPr lang="en-HK" b="1" i="1" dirty="0">
                <a:solidFill>
                  <a:srgbClr val="FF0000"/>
                </a:solidFill>
              </a:rPr>
              <a:t>Binary</a:t>
            </a:r>
            <a:r>
              <a:rPr lang="en-HK" dirty="0"/>
              <a:t> </a:t>
            </a:r>
            <a:r>
              <a:rPr lang="en-HK" dirty="0" smtClean="0"/>
              <a:t>operator: </a:t>
            </a:r>
            <a:r>
              <a:rPr lang="en-HK" dirty="0"/>
              <a:t>an operator that accepts 2 operands</a:t>
            </a:r>
          </a:p>
          <a:p>
            <a:pPr lvl="1"/>
            <a:r>
              <a:rPr lang="en-HK" dirty="0"/>
              <a:t>E.g</a:t>
            </a:r>
            <a:r>
              <a:rPr lang="en-HK" dirty="0" smtClean="0"/>
              <a:t>.:</a:t>
            </a:r>
            <a:r>
              <a:rPr lang="en-HK" dirty="0" smtClean="0">
                <a:latin typeface="Consolas" panose="020B0609020204030204" pitchFamily="49" charset="0"/>
              </a:rPr>
              <a:t>   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40 </a:t>
            </a:r>
            <a:r>
              <a:rPr lang="en-HK" dirty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+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 20</a:t>
            </a:r>
          </a:p>
          <a:p>
            <a:pPr lvl="8"/>
            <a:endParaRPr lang="en-HK" dirty="0"/>
          </a:p>
          <a:p>
            <a:r>
              <a:rPr lang="en-HK" b="1" i="1" dirty="0">
                <a:solidFill>
                  <a:srgbClr val="FF0000"/>
                </a:solidFill>
              </a:rPr>
              <a:t>Unary</a:t>
            </a:r>
            <a:r>
              <a:rPr lang="en-HK" dirty="0"/>
              <a:t> </a:t>
            </a:r>
            <a:r>
              <a:rPr lang="en-HK" dirty="0" smtClean="0"/>
              <a:t>operator: an </a:t>
            </a:r>
            <a:r>
              <a:rPr lang="en-HK" dirty="0"/>
              <a:t>operator that accepts only 1 operand</a:t>
            </a:r>
          </a:p>
          <a:p>
            <a:pPr lvl="1"/>
            <a:r>
              <a:rPr lang="en-HK" dirty="0"/>
              <a:t>E.g</a:t>
            </a:r>
            <a:r>
              <a:rPr lang="en-HK" dirty="0" smtClean="0"/>
              <a:t>.:</a:t>
            </a:r>
            <a:r>
              <a:rPr lang="en-HK" dirty="0" smtClean="0">
                <a:latin typeface="Consolas" panose="020B0609020204030204" pitchFamily="49" charset="0"/>
              </a:rPr>
              <a:t>    </a:t>
            </a:r>
            <a:r>
              <a:rPr lang="en-HK" dirty="0" smtClean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-</a:t>
            </a:r>
            <a:r>
              <a:rPr lang="en-HK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var</a:t>
            </a:r>
            <a:endParaRPr lang="en-HK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67153" y="2772000"/>
            <a:ext cx="286488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000" dirty="0" smtClean="0">
                <a:latin typeface="Consolas" panose="020B0609020204030204" pitchFamily="49" charset="0"/>
              </a:rPr>
              <a:t>variable = 40 </a:t>
            </a:r>
            <a:r>
              <a:rPr lang="en-HK" sz="2000" dirty="0" smtClean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+</a:t>
            </a:r>
            <a:r>
              <a:rPr lang="en-HK" sz="2000" dirty="0" smtClean="0">
                <a:latin typeface="Consolas" panose="020B0609020204030204" pitchFamily="49" charset="0"/>
              </a:rPr>
              <a:t> 20;</a:t>
            </a:r>
          </a:p>
          <a:p>
            <a:r>
              <a:rPr lang="en-HK" sz="2000" dirty="0" err="1" smtClean="0"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&lt;&lt;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"A"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3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2. Arithmetic Operators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268590"/>
              </p:ext>
            </p:extLst>
          </p:nvPr>
        </p:nvGraphicFramePr>
        <p:xfrm>
          <a:off x="591387" y="1825625"/>
          <a:ext cx="7961226" cy="3840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90679">
                  <a:extLst>
                    <a:ext uri="{9D8B030D-6E8A-4147-A177-3AD203B41FA5}">
                      <a16:colId xmlns:a16="http://schemas.microsoft.com/office/drawing/2014/main" val="1254858827"/>
                    </a:ext>
                  </a:extLst>
                </a:gridCol>
                <a:gridCol w="3492000">
                  <a:extLst>
                    <a:ext uri="{9D8B030D-6E8A-4147-A177-3AD203B41FA5}">
                      <a16:colId xmlns:a16="http://schemas.microsoft.com/office/drawing/2014/main" val="661021910"/>
                    </a:ext>
                  </a:extLst>
                </a:gridCol>
                <a:gridCol w="2978547">
                  <a:extLst>
                    <a:ext uri="{9D8B030D-6E8A-4147-A177-3AD203B41FA5}">
                      <a16:colId xmlns:a16="http://schemas.microsoft.com/office/drawing/2014/main" val="227405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sz="2400" dirty="0" smtClean="0"/>
                        <a:t>Operators</a:t>
                      </a:r>
                      <a:endParaRPr lang="en-US" sz="2400" dirty="0"/>
                    </a:p>
                  </a:txBody>
                  <a:tcPr marL="77986" marR="77986"/>
                </a:tc>
                <a:tc>
                  <a:txBody>
                    <a:bodyPr/>
                    <a:lstStyle/>
                    <a:p>
                      <a:r>
                        <a:rPr lang="en-HK" sz="2400" dirty="0" smtClean="0"/>
                        <a:t>Description</a:t>
                      </a:r>
                      <a:endParaRPr lang="en-US" sz="2400" dirty="0"/>
                    </a:p>
                  </a:txBody>
                  <a:tcPr marL="77986" marR="77986"/>
                </a:tc>
                <a:tc>
                  <a:txBody>
                    <a:bodyPr/>
                    <a:lstStyle/>
                    <a:p>
                      <a:r>
                        <a:rPr lang="en-HK" sz="2400" dirty="0" smtClean="0"/>
                        <a:t>Examples</a:t>
                      </a:r>
                      <a:endParaRPr lang="en-US" sz="2400" dirty="0"/>
                    </a:p>
                  </a:txBody>
                  <a:tcPr marL="77986" marR="77986"/>
                </a:tc>
                <a:extLst>
                  <a:ext uri="{0D108BD9-81ED-4DB2-BD59-A6C34878D82A}">
                    <a16:rowId xmlns:a16="http://schemas.microsoft.com/office/drawing/2014/main" val="167700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Consolas" panose="020B0609020204030204" pitchFamily="49" charset="0"/>
                        </a:rPr>
                        <a:t>+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marL="77986" marR="77986"/>
                </a:tc>
                <a:tc>
                  <a:txBody>
                    <a:bodyPr/>
                    <a:lstStyle/>
                    <a:p>
                      <a:r>
                        <a:rPr lang="en-HK" sz="2400" dirty="0" smtClean="0"/>
                        <a:t>Addition</a:t>
                      </a:r>
                      <a:endParaRPr lang="en-US" sz="2400" dirty="0"/>
                    </a:p>
                  </a:txBody>
                  <a:tcPr marL="77986" marR="77986"/>
                </a:tc>
                <a:tc>
                  <a:txBody>
                    <a:bodyPr/>
                    <a:lstStyle/>
                    <a:p>
                      <a:r>
                        <a:rPr lang="en-HK" sz="24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10 + 3</a:t>
                      </a:r>
                      <a:r>
                        <a:rPr lang="en-HK" sz="24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HK" sz="2400" dirty="0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HK" sz="24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13</a:t>
                      </a:r>
                      <a:endParaRPr lang="en-US" sz="24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7986" marR="77986"/>
                </a:tc>
                <a:extLst>
                  <a:ext uri="{0D108BD9-81ED-4DB2-BD59-A6C34878D82A}">
                    <a16:rowId xmlns:a16="http://schemas.microsoft.com/office/drawing/2014/main" val="72377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Consolas" panose="020B0609020204030204" pitchFamily="49" charset="0"/>
                        </a:rPr>
                        <a:t>-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marL="77986" marR="77986"/>
                </a:tc>
                <a:tc>
                  <a:txBody>
                    <a:bodyPr/>
                    <a:lstStyle/>
                    <a:p>
                      <a:r>
                        <a:rPr lang="en-HK" sz="2400" dirty="0" smtClean="0"/>
                        <a:t>Subtraction</a:t>
                      </a:r>
                      <a:endParaRPr lang="en-US" sz="2400" dirty="0"/>
                    </a:p>
                  </a:txBody>
                  <a:tcPr marL="77986" marR="77986"/>
                </a:tc>
                <a:tc>
                  <a:txBody>
                    <a:bodyPr/>
                    <a:lstStyle/>
                    <a:p>
                      <a:r>
                        <a:rPr lang="en-HK" sz="24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10 - 4</a:t>
                      </a:r>
                      <a:r>
                        <a:rPr lang="en-HK" sz="24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HK" sz="2400" dirty="0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HK" sz="24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6</a:t>
                      </a:r>
                      <a:endParaRPr lang="en-US" sz="24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7986" marR="77986"/>
                </a:tc>
                <a:extLst>
                  <a:ext uri="{0D108BD9-81ED-4DB2-BD59-A6C34878D82A}">
                    <a16:rowId xmlns:a16="http://schemas.microsoft.com/office/drawing/2014/main" val="302298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Consolas" panose="020B0609020204030204" pitchFamily="49" charset="0"/>
                        </a:rPr>
                        <a:t>*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marL="77986" marR="77986"/>
                </a:tc>
                <a:tc>
                  <a:txBody>
                    <a:bodyPr/>
                    <a:lstStyle/>
                    <a:p>
                      <a:r>
                        <a:rPr lang="en-HK" sz="2400" dirty="0" smtClean="0"/>
                        <a:t>Multiplication</a:t>
                      </a:r>
                      <a:endParaRPr lang="en-US" sz="2400" dirty="0"/>
                    </a:p>
                  </a:txBody>
                  <a:tcPr marL="77986" marR="77986"/>
                </a:tc>
                <a:tc>
                  <a:txBody>
                    <a:bodyPr/>
                    <a:lstStyle/>
                    <a:p>
                      <a:r>
                        <a:rPr lang="en-HK" sz="24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2.2 * 2.0</a:t>
                      </a:r>
                      <a:r>
                        <a:rPr lang="en-HK" sz="24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HK" sz="2400" dirty="0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HK" sz="24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4.4</a:t>
                      </a:r>
                      <a:endParaRPr lang="en-US" sz="24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7986" marR="77986"/>
                </a:tc>
                <a:extLst>
                  <a:ext uri="{0D108BD9-81ED-4DB2-BD59-A6C34878D82A}">
                    <a16:rowId xmlns:a16="http://schemas.microsoft.com/office/drawing/2014/main" val="416655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Consolas" panose="020B0609020204030204" pitchFamily="49" charset="0"/>
                        </a:rPr>
                        <a:t>/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marL="77986" marR="77986"/>
                </a:tc>
                <a:tc>
                  <a:txBody>
                    <a:bodyPr/>
                    <a:lstStyle/>
                    <a:p>
                      <a:r>
                        <a:rPr lang="en-HK" sz="2400" dirty="0" smtClean="0"/>
                        <a:t>Integer division</a:t>
                      </a:r>
                      <a:r>
                        <a:rPr lang="en-HK" sz="2400" baseline="0" dirty="0" smtClean="0"/>
                        <a:t> or Floating point number division</a:t>
                      </a:r>
                    </a:p>
                  </a:txBody>
                  <a:tcPr marL="77986" marR="77986"/>
                </a:tc>
                <a:tc>
                  <a:txBody>
                    <a:bodyPr/>
                    <a:lstStyle/>
                    <a:p>
                      <a:r>
                        <a:rPr lang="en-HK" sz="24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10 / 4</a:t>
                      </a:r>
                      <a:r>
                        <a:rPr lang="en-HK" sz="24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HK" sz="2400" dirty="0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HK" sz="24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2</a:t>
                      </a:r>
                    </a:p>
                    <a:p>
                      <a:r>
                        <a:rPr lang="en-HK" sz="24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8.4 / 2.4</a:t>
                      </a:r>
                      <a:r>
                        <a:rPr lang="en-HK" sz="2400" dirty="0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en-HK" sz="24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3.5</a:t>
                      </a:r>
                      <a:endParaRPr lang="en-US" sz="24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7986" marR="77986"/>
                </a:tc>
                <a:extLst>
                  <a:ext uri="{0D108BD9-81ED-4DB2-BD59-A6C34878D82A}">
                    <a16:rowId xmlns:a16="http://schemas.microsoft.com/office/drawing/2014/main" val="1065180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Consolas" panose="020B0609020204030204" pitchFamily="49" charset="0"/>
                        </a:rPr>
                        <a:t>%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marL="77986" marR="7798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2400" baseline="0" dirty="0" smtClean="0"/>
                        <a:t>Modulus (yields the remainder of a division); applicable</a:t>
                      </a:r>
                      <a:r>
                        <a:rPr lang="en-US" sz="2400" baseline="0" dirty="0" smtClean="0"/>
                        <a:t> to integers only</a:t>
                      </a:r>
                      <a:endParaRPr lang="en-US" sz="2400" dirty="0" smtClean="0"/>
                    </a:p>
                  </a:txBody>
                  <a:tcPr marL="77986" marR="77986"/>
                </a:tc>
                <a:tc>
                  <a:txBody>
                    <a:bodyPr/>
                    <a:lstStyle/>
                    <a:p>
                      <a:r>
                        <a:rPr lang="en-HK" sz="24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10 % 5</a:t>
                      </a:r>
                      <a:r>
                        <a:rPr lang="en-HK" sz="24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HK" sz="2400" dirty="0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HK" sz="24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0</a:t>
                      </a:r>
                    </a:p>
                    <a:p>
                      <a:r>
                        <a:rPr lang="en-HK" sz="24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7 % 3</a:t>
                      </a:r>
                      <a:r>
                        <a:rPr lang="en-HK" sz="2400" dirty="0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en-HK" sz="24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1</a:t>
                      </a:r>
                      <a:endParaRPr lang="en-US" sz="24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7986" marR="77986"/>
                </a:tc>
                <a:extLst>
                  <a:ext uri="{0D108BD9-81ED-4DB2-BD59-A6C34878D82A}">
                    <a16:rowId xmlns:a16="http://schemas.microsoft.com/office/drawing/2014/main" val="297672178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</a:t>
            </a:fld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697799" y="6021288"/>
            <a:ext cx="7748403" cy="510778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400" dirty="0"/>
              <a:t>Note: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a ^ b</a:t>
            </a:r>
            <a:r>
              <a:rPr lang="en-HK" sz="2400" dirty="0"/>
              <a:t> does </a:t>
            </a:r>
            <a:r>
              <a:rPr lang="en-HK" sz="2400" b="1" i="1" u="sng" dirty="0">
                <a:solidFill>
                  <a:srgbClr val="FF0000"/>
                </a:solidFill>
              </a:rPr>
              <a:t>NOT</a:t>
            </a:r>
            <a:r>
              <a:rPr lang="en-HK" sz="2400" dirty="0"/>
              <a:t> mean “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a</a:t>
            </a:r>
            <a:r>
              <a:rPr lang="en-HK" sz="2400" dirty="0"/>
              <a:t> raised to the power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r>
              <a:rPr lang="en-HK" sz="2400" dirty="0"/>
              <a:t>” (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a</a:t>
            </a:r>
            <a:r>
              <a:rPr lang="en-HK" sz="2400" baseline="30000" dirty="0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r>
              <a:rPr lang="en-HK" sz="2400" dirty="0"/>
              <a:t>)!</a:t>
            </a:r>
          </a:p>
        </p:txBody>
      </p:sp>
      <p:sp>
        <p:nvSpPr>
          <p:cNvPr id="7" name="Oval 6"/>
          <p:cNvSpPr/>
          <p:nvPr/>
        </p:nvSpPr>
        <p:spPr>
          <a:xfrm>
            <a:off x="5508344" y="3641400"/>
            <a:ext cx="2160000" cy="504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2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2. 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7886700" cy="4896000"/>
          </a:xfrm>
        </p:spPr>
        <p:txBody>
          <a:bodyPr>
            <a:normAutofit/>
          </a:bodyPr>
          <a:lstStyle/>
          <a:p>
            <a:r>
              <a:rPr lang="en-HK" dirty="0" smtClean="0"/>
              <a:t>When used </a:t>
            </a:r>
            <a:r>
              <a:rPr lang="en-HK" u="sng" dirty="0" smtClean="0"/>
              <a:t>as an unary operator</a:t>
            </a:r>
            <a:r>
              <a:rPr lang="en-HK" dirty="0" smtClean="0"/>
              <a:t>,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-</a:t>
            </a:r>
            <a:r>
              <a:rPr lang="en-HK" dirty="0" smtClean="0"/>
              <a:t> becomes a </a:t>
            </a:r>
            <a:r>
              <a:rPr lang="en-HK" i="1" u="sng" dirty="0" smtClean="0"/>
              <a:t>negation</a:t>
            </a:r>
            <a:r>
              <a:rPr lang="en-HK" dirty="0" smtClean="0"/>
              <a:t> operator, which turns +</a:t>
            </a:r>
            <a:r>
              <a:rPr lang="en-HK" dirty="0" err="1" smtClean="0"/>
              <a:t>ve</a:t>
            </a:r>
            <a:r>
              <a:rPr lang="en-HK" dirty="0" smtClean="0"/>
              <a:t> value into –</a:t>
            </a:r>
            <a:r>
              <a:rPr lang="en-HK" dirty="0" err="1" smtClean="0"/>
              <a:t>ve</a:t>
            </a:r>
            <a:r>
              <a:rPr lang="en-HK" dirty="0" smtClean="0"/>
              <a:t> value, and vice versa</a:t>
            </a:r>
          </a:p>
          <a:p>
            <a:pPr lvl="1"/>
            <a:r>
              <a:rPr lang="en-HK" dirty="0" smtClean="0"/>
              <a:t>E.g.: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-</a:t>
            </a:r>
            <a:r>
              <a:rPr lang="en-HK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var</a:t>
            </a:r>
            <a:r>
              <a:rPr lang="en-HK" dirty="0" smtClean="0"/>
              <a:t> means “negation of </a:t>
            </a:r>
            <a:r>
              <a:rPr lang="en-HK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var</a:t>
            </a:r>
            <a:r>
              <a:rPr lang="en-HK" dirty="0" smtClean="0"/>
              <a:t>”</a:t>
            </a:r>
          </a:p>
          <a:p>
            <a:pPr lvl="8"/>
            <a:endParaRPr lang="en-HK" dirty="0" smtClean="0"/>
          </a:p>
          <a:p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+</a:t>
            </a:r>
            <a:r>
              <a:rPr lang="en-HK" dirty="0" smtClean="0"/>
              <a:t> can also be used as an unary operator</a:t>
            </a:r>
          </a:p>
          <a:p>
            <a:pPr lvl="8"/>
            <a:endParaRPr lang="en-HK" dirty="0"/>
          </a:p>
          <a:p>
            <a:r>
              <a:rPr lang="en-HK" b="1" dirty="0" smtClean="0"/>
              <a:t>Exercises</a:t>
            </a:r>
            <a:r>
              <a:rPr lang="en-HK" dirty="0" smtClean="0"/>
              <a:t>: evaluate the following expressions</a:t>
            </a:r>
          </a:p>
          <a:p>
            <a:pPr lvl="1"/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20 % 3</a:t>
            </a:r>
          </a:p>
          <a:p>
            <a:pPr lvl="1"/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2 % 9</a:t>
            </a:r>
          </a:p>
          <a:p>
            <a:pPr lvl="1"/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30 / 20 / 2</a:t>
            </a:r>
          </a:p>
          <a:p>
            <a:pPr lvl="1"/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10 * 2 + 4 * 3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 smtClean="0"/>
              <a:t>3. Operator Precedence &amp; Associativity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88000"/>
          </a:xfrm>
        </p:spPr>
        <p:txBody>
          <a:bodyPr>
            <a:normAutofit/>
          </a:bodyPr>
          <a:lstStyle/>
          <a:p>
            <a:r>
              <a:rPr lang="en-HK" dirty="0"/>
              <a:t>How should we evaluate the following expression? In what order should the operators be applied</a:t>
            </a:r>
            <a:r>
              <a:rPr lang="en-HK" dirty="0" smtClean="0"/>
              <a:t>?</a:t>
            </a:r>
            <a:endParaRPr lang="en-HK" dirty="0"/>
          </a:p>
          <a:p>
            <a:pPr marL="0" indent="0" algn="ctr">
              <a:buNone/>
            </a:pP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2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- 25 / 10 + 33 % 10 * 2</a:t>
            </a:r>
          </a:p>
          <a:p>
            <a:endParaRPr lang="en-HK" dirty="0"/>
          </a:p>
          <a:p>
            <a:r>
              <a:rPr lang="en-HK" u="sng" dirty="0"/>
              <a:t>Among different operators</a:t>
            </a:r>
            <a:r>
              <a:rPr lang="en-HK" dirty="0"/>
              <a:t>, </a:t>
            </a:r>
            <a:r>
              <a:rPr lang="en-HK" b="1" i="1" dirty="0">
                <a:solidFill>
                  <a:srgbClr val="FF0000"/>
                </a:solidFill>
              </a:rPr>
              <a:t>operator precedence</a:t>
            </a:r>
            <a:r>
              <a:rPr lang="en-HK" dirty="0"/>
              <a:t> tells us which operator(s) should be applied </a:t>
            </a:r>
            <a:r>
              <a:rPr lang="en-HK" dirty="0" smtClean="0"/>
              <a:t>first</a:t>
            </a:r>
            <a:endParaRPr lang="en-HK" dirty="0"/>
          </a:p>
          <a:p>
            <a:pPr lvl="8"/>
            <a:endParaRPr lang="en-HK" dirty="0"/>
          </a:p>
          <a:p>
            <a:r>
              <a:rPr lang="en-HK" u="sng" dirty="0"/>
              <a:t>Among operators with the same precedence</a:t>
            </a:r>
            <a:r>
              <a:rPr lang="en-HK" dirty="0"/>
              <a:t>, </a:t>
            </a:r>
            <a:r>
              <a:rPr lang="en-HK" b="1" i="1" dirty="0">
                <a:solidFill>
                  <a:srgbClr val="FF0000"/>
                </a:solidFill>
              </a:rPr>
              <a:t>operator associativity</a:t>
            </a:r>
            <a:r>
              <a:rPr lang="en-HK" dirty="0"/>
              <a:t> tells us whether the </a:t>
            </a:r>
            <a:r>
              <a:rPr lang="en-HK" dirty="0">
                <a:solidFill>
                  <a:srgbClr val="9933FF"/>
                </a:solidFill>
              </a:rPr>
              <a:t>left-most</a:t>
            </a:r>
            <a:r>
              <a:rPr lang="en-HK" dirty="0"/>
              <a:t> or the </a:t>
            </a:r>
            <a:r>
              <a:rPr lang="en-HK" dirty="0">
                <a:solidFill>
                  <a:srgbClr val="9933FF"/>
                </a:solidFill>
              </a:rPr>
              <a:t>right-most</a:t>
            </a:r>
            <a:r>
              <a:rPr lang="en-HK" dirty="0"/>
              <a:t> operator should be applied 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6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3. Operator Precedence &amp; Associativity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258454"/>
            <a:ext cx="7886700" cy="2234422"/>
          </a:xfrm>
        </p:spPr>
        <p:txBody>
          <a:bodyPr>
            <a:normAutofit/>
          </a:bodyPr>
          <a:lstStyle/>
          <a:p>
            <a:r>
              <a:rPr lang="en-HK" dirty="0" smtClean="0"/>
              <a:t>Operators </a:t>
            </a:r>
            <a:r>
              <a:rPr lang="en-HK" dirty="0"/>
              <a:t>at the same level have the same </a:t>
            </a:r>
            <a:r>
              <a:rPr lang="en-HK" dirty="0" smtClean="0"/>
              <a:t>precedence</a:t>
            </a:r>
            <a:endParaRPr lang="en-HK" dirty="0"/>
          </a:p>
          <a:p>
            <a:pPr lvl="1"/>
            <a:r>
              <a:rPr lang="en-HK" dirty="0" smtClean="0"/>
              <a:t>E.g</a:t>
            </a:r>
            <a:r>
              <a:rPr lang="en-HK" dirty="0"/>
              <a:t>.: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- a * b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– c</a:t>
            </a:r>
            <a:r>
              <a:rPr lang="en-HK" dirty="0" smtClean="0"/>
              <a:t> is </a:t>
            </a:r>
            <a:r>
              <a:rPr lang="en-HK" dirty="0"/>
              <a:t>equivalent to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((- a) * b) – c</a:t>
            </a:r>
          </a:p>
          <a:p>
            <a:pPr lvl="8"/>
            <a:endParaRPr lang="en-HK" dirty="0"/>
          </a:p>
          <a:p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2 - 25 / 10 + 33 % 10 *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2</a:t>
            </a:r>
            <a:r>
              <a:rPr lang="en-HK" dirty="0" smtClean="0">
                <a:latin typeface="Consolas" panose="020B0609020204030204" pitchFamily="49" charset="0"/>
              </a:rPr>
              <a:t> </a:t>
            </a:r>
            <a:r>
              <a:rPr lang="en-HK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HK" dirty="0" smtClean="0">
                <a:latin typeface="Consolas" panose="020B0609020204030204" pitchFamily="49" charset="0"/>
              </a:rPr>
              <a:t>?</a:t>
            </a:r>
            <a:endParaRPr lang="en-HK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630295"/>
              </p:ext>
            </p:extLst>
          </p:nvPr>
        </p:nvGraphicFramePr>
        <p:xfrm>
          <a:off x="287524" y="1699632"/>
          <a:ext cx="8568952" cy="23774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552694">
                  <a:extLst>
                    <a:ext uri="{9D8B030D-6E8A-4147-A177-3AD203B41FA5}">
                      <a16:colId xmlns:a16="http://schemas.microsoft.com/office/drawing/2014/main" val="666030049"/>
                    </a:ext>
                  </a:extLst>
                </a:gridCol>
                <a:gridCol w="1564831">
                  <a:extLst>
                    <a:ext uri="{9D8B030D-6E8A-4147-A177-3AD203B41FA5}">
                      <a16:colId xmlns:a16="http://schemas.microsoft.com/office/drawing/2014/main" val="2291669206"/>
                    </a:ext>
                  </a:extLst>
                </a:gridCol>
                <a:gridCol w="1451427">
                  <a:extLst>
                    <a:ext uri="{9D8B030D-6E8A-4147-A177-3AD203B41FA5}">
                      <a16:colId xmlns:a16="http://schemas.microsoft.com/office/drawing/2014/main" val="1057247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Operator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Associativity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Precedence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552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HK" sz="2000" baseline="0" dirty="0" smtClean="0"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HK" sz="2000" baseline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HK" sz="2000" baseline="0" dirty="0" smtClean="0"/>
                        <a:t> (postfix)</a:t>
                      </a:r>
                      <a:r>
                        <a:rPr lang="en-HK" sz="2000" baseline="0" dirty="0" smtClean="0"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HK" sz="2000" baseline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--</a:t>
                      </a:r>
                      <a:r>
                        <a:rPr lang="en-HK" sz="2000" baseline="0" dirty="0" smtClean="0"/>
                        <a:t> (postfix)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Left-to-right</a:t>
                      </a:r>
                      <a:endParaRPr lang="en-US" sz="2000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Highest</a:t>
                      </a:r>
                    </a:p>
                    <a:p>
                      <a:pPr algn="ctr"/>
                      <a:endParaRPr lang="en-HK" sz="2000" dirty="0" smtClean="0"/>
                    </a:p>
                    <a:p>
                      <a:pPr algn="ctr"/>
                      <a:endParaRPr lang="en-HK" sz="2000" dirty="0" smtClean="0"/>
                    </a:p>
                    <a:p>
                      <a:pPr algn="ctr"/>
                      <a:endParaRPr lang="en-HK" sz="2000" dirty="0" smtClean="0"/>
                    </a:p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HK" sz="2000" dirty="0" smtClean="0"/>
                        <a:t>Lowest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683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HK" sz="2000" dirty="0" smtClean="0"/>
                        <a:t> (unary)</a:t>
                      </a:r>
                      <a:r>
                        <a:rPr lang="en-HK" sz="2000" dirty="0" smtClean="0"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HK" sz="20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HK" sz="2000" dirty="0" smtClean="0"/>
                        <a:t> (unary)</a:t>
                      </a:r>
                      <a:r>
                        <a:rPr lang="en-HK" sz="2000" dirty="0" smtClean="0"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HK" sz="20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HK" sz="2000" dirty="0" smtClean="0"/>
                        <a:t> (prefix)</a:t>
                      </a:r>
                      <a:r>
                        <a:rPr lang="en-HK" sz="2000" dirty="0" smtClean="0"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HK" sz="20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--</a:t>
                      </a:r>
                      <a:r>
                        <a:rPr lang="en-HK" sz="2000" dirty="0" smtClean="0"/>
                        <a:t> (prefix)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Right-to-left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129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*   /   %</a:t>
                      </a:r>
                      <a:endParaRPr lang="en-US" sz="20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Left-to-right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826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+   -</a:t>
                      </a:r>
                      <a:endParaRPr lang="en-US" sz="20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2000" dirty="0" smtClean="0"/>
                        <a:t>Left-to-right</a:t>
                      </a:r>
                      <a:endParaRPr lang="en-US" sz="20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122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=   +=   -=   *=   /=   </a:t>
                      </a:r>
                      <a:r>
                        <a:rPr lang="en-HK" sz="2000" dirty="0" smtClean="0"/>
                        <a:t>etc.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2000" dirty="0" smtClean="0"/>
                        <a:t>Right-to-left</a:t>
                      </a:r>
                      <a:endParaRPr lang="en-US" sz="20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893235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8135540" y="2492896"/>
            <a:ext cx="0" cy="1224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74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3.1 Parentheses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Use parentheses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(</a:t>
            </a:r>
            <a:r>
              <a:rPr lang="en-HK" dirty="0" smtClean="0"/>
              <a:t> </a:t>
            </a:r>
            <a:r>
              <a:rPr lang="en-HK" dirty="0"/>
              <a:t>and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)</a:t>
            </a:r>
            <a:r>
              <a:rPr lang="en-HK" dirty="0" smtClean="0"/>
              <a:t> </a:t>
            </a:r>
            <a:r>
              <a:rPr lang="en-HK" dirty="0"/>
              <a:t>to explicitly specify the evaluation order of </a:t>
            </a:r>
            <a:r>
              <a:rPr lang="en-HK" dirty="0" smtClean="0"/>
              <a:t>sub-expressions</a:t>
            </a:r>
          </a:p>
          <a:p>
            <a:pPr marL="457200" lvl="1" indent="0" algn="ctr">
              <a:buNone/>
            </a:pP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(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a + b) * (c + d)</a:t>
            </a:r>
          </a:p>
          <a:p>
            <a:pPr lvl="8"/>
            <a:endParaRPr lang="en-HK" dirty="0"/>
          </a:p>
          <a:p>
            <a:r>
              <a:rPr lang="en-HK" dirty="0"/>
              <a:t>Multiple level of </a:t>
            </a:r>
            <a:r>
              <a:rPr lang="en-HK" dirty="0" smtClean="0"/>
              <a:t>parentheses</a:t>
            </a:r>
          </a:p>
          <a:p>
            <a:pPr marL="457200" lvl="1" indent="0" algn="ctr">
              <a:buNone/>
            </a:pP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((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a + b) * (a + b) - c) * (d - e)</a:t>
            </a:r>
          </a:p>
          <a:p>
            <a:pPr lvl="1"/>
            <a:r>
              <a:rPr lang="en-HK" dirty="0" smtClean="0"/>
              <a:t>Do </a:t>
            </a:r>
            <a:r>
              <a:rPr lang="en-HK" i="1" u="sng" dirty="0" smtClean="0"/>
              <a:t>not</a:t>
            </a:r>
            <a:r>
              <a:rPr lang="en-HK" dirty="0" smtClean="0"/>
              <a:t> </a:t>
            </a:r>
            <a:r>
              <a:rPr lang="en-HK" dirty="0"/>
              <a:t>use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HK" dirty="0" smtClean="0"/>
              <a:t> …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]</a:t>
            </a:r>
            <a:r>
              <a:rPr lang="en-HK" dirty="0" smtClean="0"/>
              <a:t> </a:t>
            </a:r>
            <a:r>
              <a:rPr lang="en-HK" dirty="0"/>
              <a:t>or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{</a:t>
            </a:r>
            <a:r>
              <a:rPr lang="en-HK" dirty="0" smtClean="0"/>
              <a:t> …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}</a:t>
            </a:r>
          </a:p>
          <a:p>
            <a:endParaRPr lang="en-HK" dirty="0"/>
          </a:p>
          <a:p>
            <a:r>
              <a:rPr lang="en-HK" b="1" dirty="0"/>
              <a:t>Tips</a:t>
            </a:r>
            <a:r>
              <a:rPr lang="en-HK" dirty="0"/>
              <a:t>: Use parentheses </a:t>
            </a:r>
            <a:r>
              <a:rPr lang="en-HK" u="sng" dirty="0"/>
              <a:t>for clarity</a:t>
            </a:r>
            <a:r>
              <a:rPr lang="en-HK" dirty="0"/>
              <a:t> or when you are not sure about the precedence of the </a:t>
            </a:r>
            <a:r>
              <a:rPr lang="en-HK" dirty="0" smtClean="0"/>
              <a:t>operators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4.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An </a:t>
            </a:r>
            <a:r>
              <a:rPr lang="en-HK" b="1" i="1" dirty="0">
                <a:solidFill>
                  <a:srgbClr val="FF0000"/>
                </a:solidFill>
              </a:rPr>
              <a:t>expression</a:t>
            </a:r>
            <a:r>
              <a:rPr lang="en-HK" dirty="0"/>
              <a:t> is a combination of operators, constants, variables, and function calls</a:t>
            </a:r>
          </a:p>
          <a:p>
            <a:pPr lvl="1"/>
            <a:r>
              <a:rPr lang="en-HK" dirty="0" smtClean="0"/>
              <a:t>E.g.:</a:t>
            </a:r>
            <a:endParaRPr lang="en-HK" dirty="0" smtClean="0">
              <a:latin typeface="Consolas" panose="020B0609020204030204" pitchFamily="49" charset="0"/>
            </a:endParaRPr>
          </a:p>
          <a:p>
            <a:pPr lvl="2"/>
            <a:endParaRPr lang="en-HK" dirty="0" smtClean="0"/>
          </a:p>
          <a:p>
            <a:pPr lvl="2"/>
            <a:endParaRPr lang="en-HK" dirty="0"/>
          </a:p>
          <a:p>
            <a:pPr lvl="1"/>
            <a:endParaRPr lang="en-HK" dirty="0"/>
          </a:p>
          <a:p>
            <a:r>
              <a:rPr lang="en-HK" dirty="0"/>
              <a:t>An expression </a:t>
            </a:r>
          </a:p>
          <a:p>
            <a:pPr lvl="1"/>
            <a:r>
              <a:rPr lang="en-HK" dirty="0"/>
              <a:t>Can </a:t>
            </a:r>
            <a:r>
              <a:rPr lang="en-HK" u="sng" dirty="0"/>
              <a:t>always be evaluated to a value</a:t>
            </a:r>
            <a:r>
              <a:rPr lang="en-HK" dirty="0"/>
              <a:t> (of some type)</a:t>
            </a:r>
          </a:p>
          <a:p>
            <a:pPr lvl="1"/>
            <a:r>
              <a:rPr lang="en-HK" dirty="0"/>
              <a:t>Can be part of another expression</a:t>
            </a:r>
          </a:p>
          <a:p>
            <a:pPr lvl="1"/>
            <a:r>
              <a:rPr lang="en-HK" dirty="0"/>
              <a:t>Can be a statement (but a statement may not be an expression</a:t>
            </a:r>
            <a:r>
              <a:rPr lang="en-HK" dirty="0" smtClean="0"/>
              <a:t>)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19807" y="2655962"/>
            <a:ext cx="4432624" cy="14219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30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24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+ a 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d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= b * b - 4 * a * c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sqrt</a:t>
            </a: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(4.0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) + a *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sqrt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(9.0)</a:t>
            </a:r>
          </a:p>
        </p:txBody>
      </p:sp>
    </p:spTree>
    <p:extLst>
      <p:ext uri="{BB962C8B-B14F-4D97-AF65-F5344CB8AC3E}">
        <p14:creationId xmlns:p14="http://schemas.microsoft.com/office/powerpoint/2010/main" val="231596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1733</TotalTime>
  <Words>1538</Words>
  <PresentationFormat>On-screen Show (4:3)</PresentationFormat>
  <Paragraphs>318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新細明體</vt:lpstr>
      <vt:lpstr>Wingdings</vt:lpstr>
      <vt:lpstr>Office Theme</vt:lpstr>
      <vt:lpstr>CSCI1540 Fundamental Computing with C++</vt:lpstr>
      <vt:lpstr>Outline</vt:lpstr>
      <vt:lpstr>1. Operators</vt:lpstr>
      <vt:lpstr>2. Arithmetic Operators</vt:lpstr>
      <vt:lpstr>2. Arithmetic Operators</vt:lpstr>
      <vt:lpstr>3. Operator Precedence &amp; Associativity</vt:lpstr>
      <vt:lpstr>3. Operator Precedence &amp; Associativity</vt:lpstr>
      <vt:lpstr>3.1 Parentheses</vt:lpstr>
      <vt:lpstr>4. Expressions</vt:lpstr>
      <vt:lpstr>5.1 Assignment Operators</vt:lpstr>
      <vt:lpstr>Assignment: Examples</vt:lpstr>
      <vt:lpstr>Assignment: Examples</vt:lpstr>
      <vt:lpstr>5.2 Compound Assignment Operators</vt:lpstr>
      <vt:lpstr>Be Careful!</vt:lpstr>
      <vt:lpstr>6. Increment Operator ++</vt:lpstr>
      <vt:lpstr>6.1 Prefix and Postfix Forms</vt:lpstr>
      <vt:lpstr>6.1 Prefix and Postfix Forms</vt:lpstr>
      <vt:lpstr>6.2 Decrement Operator --</vt:lpstr>
      <vt:lpstr>Tips: Good Practice when Using ++ and --</vt:lpstr>
      <vt:lpstr>Some Uses of the Modulus Operator %</vt:lpstr>
      <vt:lpstr>7. Swapping Values of Two Variables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2017-07-21T09:04:35Z</dcterms:created>
  <dcterms:modified xsi:type="dcterms:W3CDTF">2019-08-29T08:56:57Z</dcterms:modified>
</cp:coreProperties>
</file>