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341" r:id="rId3"/>
    <p:sldId id="257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42" r:id="rId15"/>
    <p:sldId id="356" r:id="rId16"/>
    <p:sldId id="357" r:id="rId17"/>
    <p:sldId id="361" r:id="rId18"/>
    <p:sldId id="362" r:id="rId19"/>
    <p:sldId id="360" r:id="rId20"/>
    <p:sldId id="398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97" r:id="rId30"/>
    <p:sldId id="371" r:id="rId31"/>
    <p:sldId id="372" r:id="rId32"/>
    <p:sldId id="373" r:id="rId33"/>
    <p:sldId id="374" r:id="rId34"/>
    <p:sldId id="375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76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8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8" d="100"/>
          <a:sy n="108" d="100"/>
        </p:scale>
        <p:origin x="167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39858-CD88-4D5D-AF6A-F1235BECF489}" type="datetimeFigureOut">
              <a:rPr lang="en-US" smtClean="0"/>
              <a:t>29/8/2019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C365-E464-43DE-865E-CC3A6CA7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7E12-559F-4E9B-95DB-2F50E7DBA7E2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F51A-B66D-4C89-B85F-B8E7B40B39BC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3F7-D21D-48F7-BC0E-7742DBAEB5B9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D560-DDB1-4E0F-BEF1-93D2D0A06C3F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42F-0FBD-4044-A98E-72E762ACA238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6D9-0B06-406C-9D6B-780B6675A908}" type="datetime1">
              <a:rPr lang="en-US" smtClean="0"/>
              <a:t>29/8/2019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3E1C-C6FA-4682-8FEB-42359A19E5D6}" type="datetime1">
              <a:rPr lang="en-US" smtClean="0"/>
              <a:t>29/8/2019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EE5C-D884-407A-AC6B-9846F4E44C88}" type="datetime1">
              <a:rPr lang="en-US" smtClean="0"/>
              <a:t>29/8/2019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13EA-6323-478E-8D5B-141B9C7980D2}" type="datetime1">
              <a:rPr lang="en-US" smtClean="0"/>
              <a:t>29/8/2019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5064-94E5-45A7-B406-B0A83C75424B}" type="datetime1">
              <a:rPr lang="en-US" smtClean="0"/>
              <a:t>29/8/2019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19CE-B264-4D9D-90BA-57A932582C95}" type="datetime1">
              <a:rPr lang="en-US" smtClean="0"/>
              <a:t>29/8/2019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A3C7-A71D-4D85-9ED7-6870845CFBE5}" type="datetime1">
              <a:rPr lang="en-US" smtClean="0"/>
              <a:t>29/8/2019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883D-1884-4F45-9941-1B0945B6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/>
              <a:t>CSCI1540</a:t>
            </a:r>
            <a:br>
              <a:rPr lang="en-HK"/>
            </a:br>
            <a:r>
              <a:rPr lang="en-HK"/>
              <a:t>Fundamental Computing with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 smtClean="0"/>
          </a:p>
          <a:p>
            <a:r>
              <a:rPr lang="en-HK" dirty="0" smtClean="0"/>
              <a:t>Basics of Control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919" y="6236915"/>
            <a:ext cx="1179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</a:rPr>
              <a:t>Fall, </a:t>
            </a:r>
            <a:r>
              <a:rPr lang="en-US" sz="2000" dirty="0">
                <a:solidFill>
                  <a:srgbClr val="0000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37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What's the output if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…?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5157975"/>
            <a:ext cx="7886700" cy="1018987"/>
          </a:xfrm>
        </p:spPr>
        <p:txBody>
          <a:bodyPr/>
          <a:lstStyle/>
          <a:p>
            <a:r>
              <a:rPr lang="en-HK" dirty="0" smtClean="0"/>
              <a:t>How do we conditionally execute multiple statements then?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4512" y="1825200"/>
            <a:ext cx="24416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(x % 10 == 0)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"B"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"C"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718" y="1825200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3963924" y="224460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50864" y="182520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/>
              <a:t>Same as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174588" y="1825200"/>
            <a:ext cx="24416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(x % 10 == 0)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"B"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"C"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7794" y="1825200"/>
            <a:ext cx="46679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264000" y="2420888"/>
            <a:ext cx="5652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044248" y="3284984"/>
            <a:ext cx="5760000" cy="1736646"/>
          </a:xfrm>
          <a:prstGeom prst="wedgeRoundRectCallout">
            <a:avLst>
              <a:gd name="adj1" fmla="val 42666"/>
              <a:gd name="adj2" fmla="val -9822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b="1" i="1" dirty="0" smtClean="0">
                <a:solidFill>
                  <a:srgbClr val="FF0000"/>
                </a:solidFill>
              </a:rPr>
              <a:t>Indentation</a:t>
            </a:r>
            <a:r>
              <a:rPr lang="en-HK" sz="2400" dirty="0" smtClean="0"/>
              <a:t>: </a:t>
            </a:r>
            <a:r>
              <a:rPr lang="en-HK" sz="2400" dirty="0"/>
              <a:t>adding spaces at the beginning of a line to align </a:t>
            </a:r>
            <a:r>
              <a:rPr lang="en-HK" sz="2400" dirty="0" smtClean="0"/>
              <a:t>codes.</a:t>
            </a:r>
            <a:endParaRPr lang="en-HK" sz="2400" dirty="0"/>
          </a:p>
          <a:p>
            <a:r>
              <a:rPr lang="en-HK" sz="2400" dirty="0" smtClean="0"/>
              <a:t>Indenting </a:t>
            </a:r>
            <a:r>
              <a:rPr lang="en-HK" sz="2400" dirty="0"/>
              <a:t>codes </a:t>
            </a:r>
            <a:r>
              <a:rPr lang="en-HK" sz="2400" u="sng" dirty="0"/>
              <a:t>does not affect a program</a:t>
            </a:r>
            <a:r>
              <a:rPr lang="en-HK" sz="2400" dirty="0"/>
              <a:t>; it </a:t>
            </a:r>
            <a:r>
              <a:rPr lang="en-HK" sz="2400" u="sng" dirty="0"/>
              <a:t>only makes the codes easier to </a:t>
            </a:r>
            <a:r>
              <a:rPr lang="en-HK" sz="2400" u="sng" dirty="0" smtClean="0"/>
              <a:t>read</a:t>
            </a:r>
            <a:endParaRPr lang="en-HK" sz="2400" u="sng" dirty="0"/>
          </a:p>
        </p:txBody>
      </p:sp>
    </p:spTree>
    <p:extLst>
      <p:ext uri="{BB962C8B-B14F-4D97-AF65-F5344CB8AC3E}">
        <p14:creationId xmlns:p14="http://schemas.microsoft.com/office/powerpoint/2010/main" val="34641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" grpId="0" animBg="1"/>
      <p:bldP spid="9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2.1 Compound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085184"/>
            <a:ext cx="7886700" cy="172800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  <a:r>
              <a:rPr lang="en-HK" dirty="0"/>
              <a:t> …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  <a:r>
              <a:rPr lang="en-HK" dirty="0"/>
              <a:t> groups multiple statements into </a:t>
            </a:r>
            <a:r>
              <a:rPr lang="en-HK" u="sng" dirty="0"/>
              <a:t>ONE</a:t>
            </a:r>
            <a:r>
              <a:rPr lang="en-HK" dirty="0"/>
              <a:t> </a:t>
            </a:r>
            <a:r>
              <a:rPr lang="en-HK" b="1" i="1" dirty="0">
                <a:solidFill>
                  <a:srgbClr val="FF0000"/>
                </a:solidFill>
              </a:rPr>
              <a:t>compound </a:t>
            </a:r>
            <a:r>
              <a:rPr lang="en-HK" b="1" i="1" dirty="0" smtClean="0">
                <a:solidFill>
                  <a:srgbClr val="FF0000"/>
                </a:solidFill>
              </a:rPr>
              <a:t>statement</a:t>
            </a:r>
            <a:endParaRPr lang="en-HK" dirty="0"/>
          </a:p>
          <a:p>
            <a:r>
              <a:rPr lang="en-HK" dirty="0" smtClean="0"/>
              <a:t>Semicolon </a:t>
            </a:r>
            <a:r>
              <a:rPr lang="en-HK" dirty="0"/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/>
              <a:t>) </a:t>
            </a:r>
            <a:r>
              <a:rPr lang="en-HK" dirty="0" smtClean="0"/>
              <a:t>is not needed after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  <a:r>
              <a:rPr lang="en-HK" dirty="0"/>
              <a:t> …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825200"/>
            <a:ext cx="867720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000" dirty="0">
                <a:latin typeface="Consolas" panose="020B0609020204030204" pitchFamily="49" charset="0"/>
              </a:rPr>
              <a:t> grade =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'-'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(score &gt;= 50) </a:t>
            </a:r>
            <a:r>
              <a:rPr lang="en-HK" sz="2000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grade =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'P'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"Congratulations!\n"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en-HK" sz="2000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(score &lt; 50)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grade =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'F'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"Your score is "</a:t>
            </a:r>
            <a:r>
              <a:rPr lang="en-HK" sz="2000" dirty="0">
                <a:latin typeface="Consolas" panose="020B0609020204030204" pitchFamily="49" charset="0"/>
              </a:rPr>
              <a:t> &lt;&lt; score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"Your grade is "</a:t>
            </a:r>
            <a:r>
              <a:rPr lang="en-HK" sz="2000" dirty="0">
                <a:latin typeface="Consolas" panose="020B0609020204030204" pitchFamily="49" charset="0"/>
              </a:rPr>
              <a:t> &lt;&lt; grade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580112" y="2187946"/>
            <a:ext cx="216024" cy="1241353"/>
          </a:xfrm>
          <a:prstGeom prst="rightBrace">
            <a:avLst>
              <a:gd name="adj1" fmla="val 46813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976496" y="2144610"/>
            <a:ext cx="3060000" cy="13280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</a:rPr>
              <a:t>Execute all the statements between 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HK" sz="2400" dirty="0">
                <a:solidFill>
                  <a:schemeClr val="tx1"/>
                </a:solidFill>
              </a:rPr>
              <a:t> and 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HK" sz="2400" dirty="0">
                <a:solidFill>
                  <a:schemeClr val="tx1"/>
                </a:solidFill>
              </a:rPr>
              <a:t> if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score</a:t>
            </a:r>
            <a:r>
              <a:rPr lang="en-HK" sz="2400" dirty="0" smtClean="0">
                <a:solidFill>
                  <a:schemeClr val="tx1"/>
                </a:solidFill>
              </a:rPr>
              <a:t> ≥ 50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2.2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 smtClean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 smtClean="0"/>
              <a:t> Statement: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25143"/>
            <a:ext cx="7886700" cy="1451819"/>
          </a:xfrm>
        </p:spPr>
        <p:txBody>
          <a:bodyPr/>
          <a:lstStyle/>
          <a:p>
            <a:r>
              <a:rPr lang="en-HK" dirty="0" smtClean="0"/>
              <a:t>Allows us to conditionally perform </a:t>
            </a:r>
            <a:r>
              <a:rPr lang="en-HK" u="sng" dirty="0" smtClean="0"/>
              <a:t>one of two</a:t>
            </a:r>
            <a:r>
              <a:rPr lang="en-HK" dirty="0" smtClean="0"/>
              <a:t>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2132856"/>
            <a:ext cx="35283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latin typeface="Consolas" panose="020B0609020204030204" pitchFamily="49" charset="0"/>
              </a:rPr>
              <a:t> (</a:t>
            </a:r>
            <a:r>
              <a:rPr lang="en-HK" sz="24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r>
              <a:rPr lang="en-HK" sz="2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statement_1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4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statement_2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400" i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97213" y="1844824"/>
            <a:ext cx="0" cy="357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948292" y="2202669"/>
            <a:ext cx="1487706" cy="794802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612362" y="3911237"/>
            <a:ext cx="2159566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92145" y="3607236"/>
            <a:ext cx="0" cy="304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8306" y="219995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5998" y="21999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24"/>
          <p:cNvCxnSpPr/>
          <p:nvPr/>
        </p:nvCxnSpPr>
        <p:spPr>
          <a:xfrm rot="10800000" flipV="1">
            <a:off x="5143974" y="2600069"/>
            <a:ext cx="804319" cy="30305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35998" y="2600070"/>
            <a:ext cx="804319" cy="30305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43973" y="3607236"/>
            <a:ext cx="3096344" cy="0"/>
          </a:xfrm>
          <a:prstGeom prst="line">
            <a:avLst/>
          </a:prstGeom>
          <a:ln w="28575" cap="rnd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43973" y="3607236"/>
            <a:ext cx="1080000" cy="0"/>
          </a:xfrm>
          <a:prstGeom prst="line">
            <a:avLst/>
          </a:prstGeom>
          <a:ln w="28575" cap="rnd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</p:cNvCxnSpPr>
          <p:nvPr/>
        </p:nvCxnSpPr>
        <p:spPr>
          <a:xfrm>
            <a:off x="5143973" y="3303235"/>
            <a:ext cx="0" cy="304001"/>
          </a:xfrm>
          <a:prstGeom prst="line">
            <a:avLst/>
          </a:prstGeom>
          <a:ln w="28575" cap="rnd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</p:cNvCxnSpPr>
          <p:nvPr/>
        </p:nvCxnSpPr>
        <p:spPr>
          <a:xfrm>
            <a:off x="8240317" y="3303235"/>
            <a:ext cx="0" cy="304001"/>
          </a:xfrm>
          <a:prstGeom prst="line">
            <a:avLst/>
          </a:prstGeom>
          <a:ln w="28575" cap="rnd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7372130" y="2903125"/>
            <a:ext cx="1736374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statement_1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4275786" y="2903125"/>
            <a:ext cx="1736374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statement_2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160317" y="3607236"/>
            <a:ext cx="1080000" cy="0"/>
          </a:xfrm>
          <a:prstGeom prst="line">
            <a:avLst/>
          </a:prstGeom>
          <a:ln w="28575" cap="rnd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2.2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 smtClean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 smtClean="0"/>
              <a:t> Statement: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22032"/>
            <a:ext cx="7886700" cy="1354929"/>
          </a:xfrm>
        </p:spPr>
        <p:txBody>
          <a:bodyPr/>
          <a:lstStyle/>
          <a:p>
            <a:r>
              <a:rPr lang="en-HK" dirty="0"/>
              <a:t>If </a:t>
            </a:r>
            <a:r>
              <a:rPr lang="en-HK" dirty="0" smtClean="0"/>
              <a:t>“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score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&gt;=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50</a:t>
            </a:r>
            <a:r>
              <a:rPr lang="en-HK" dirty="0" smtClean="0"/>
              <a:t>” </a:t>
            </a:r>
            <a:r>
              <a:rPr lang="en-HK" dirty="0"/>
              <a:t>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, then </a:t>
            </a:r>
            <a:r>
              <a:rPr lang="en-HK" dirty="0" smtClean="0"/>
              <a:t>“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score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&lt;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50</a:t>
            </a:r>
            <a:r>
              <a:rPr lang="en-HK" dirty="0" smtClean="0"/>
              <a:t>” </a:t>
            </a:r>
            <a:r>
              <a:rPr lang="en-HK" dirty="0"/>
              <a:t>will be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, and vice </a:t>
            </a:r>
            <a:r>
              <a:rPr lang="en-HK" dirty="0" smtClean="0"/>
              <a:t>versa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825200"/>
            <a:ext cx="867720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score;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enter your score: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score;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(score &gt;= 50)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"Passed!\n"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Replaces "if (score &lt; 50)"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"Failed!\n"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"Your score is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score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2.3. How does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/>
              <a:t> pair with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00" y="1628800"/>
            <a:ext cx="3005951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% 2 == 1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100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4025" y="1628800"/>
            <a:ext cx="3005951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% 2 == 1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100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latin typeface="Consolas" panose="020B0609020204030204" pitchFamily="49" charset="0"/>
              </a:rPr>
              <a:t> 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8049" y="1628800"/>
            <a:ext cx="3005951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% 2 == 1</a:t>
            </a:r>
            <a:r>
              <a:rPr lang="en-HK" sz="2000" dirty="0" smtClean="0">
                <a:latin typeface="Consolas" panose="020B0609020204030204" pitchFamily="49" charset="0"/>
              </a:rPr>
              <a:t>) {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100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latin typeface="Consolas" panose="020B0609020204030204" pitchFamily="49" charset="0"/>
              </a:rPr>
              <a:t> 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496" y="2137622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496" y="2137622"/>
            <a:ext cx="684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496" y="2766644"/>
            <a:ext cx="144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63888" y="2137622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63888" y="2137622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3888" y="2766644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88224" y="2137622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88224" y="2137622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588224" y="2766644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44033" y="3629811"/>
            <a:ext cx="300595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endParaRPr lang="en-HK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(x % 2 == 1</a:t>
            </a:r>
            <a:r>
              <a:rPr lang="en-HK" sz="2000" dirty="0" smtClean="0">
                <a:latin typeface="Consolas" panose="020B0609020204030204" pitchFamily="49" charset="0"/>
              </a:rPr>
              <a:t>) {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100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}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94017" y="3629811"/>
            <a:ext cx="3005951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(x % 2 == 1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100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</a:t>
            </a:r>
            <a:r>
              <a:rPr lang="en-HK" sz="2000" dirty="0" smtClean="0">
                <a:latin typeface="Consolas" panose="020B0609020204030204" pitchFamily="49" charset="0"/>
              </a:rPr>
              <a:t>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</a:t>
            </a:r>
            <a:r>
              <a:rPr lang="en-HK" sz="2000" dirty="0" smtClean="0">
                <a:latin typeface="Consolas" panose="020B0609020204030204" pitchFamily="49" charset="0"/>
              </a:rPr>
              <a:t> 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"B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"C"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53653" y="4144318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553653" y="4144318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53653" y="4773340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04048" y="3829807"/>
            <a:ext cx="0" cy="1543409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004048" y="3829807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04048" y="5373216"/>
            <a:ext cx="180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1600" y="4144318"/>
            <a:ext cx="0" cy="929059"/>
          </a:xfrm>
          <a:prstGeom prst="line">
            <a:avLst/>
          </a:prstGeom>
          <a:ln w="28575" cap="rnd">
            <a:solidFill>
              <a:srgbClr val="800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71600" y="4144318"/>
            <a:ext cx="180000" cy="0"/>
          </a:xfrm>
          <a:prstGeom prst="straightConnector1">
            <a:avLst/>
          </a:prstGeom>
          <a:ln w="28575" cap="rnd">
            <a:solidFill>
              <a:srgbClr val="800000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71600" y="5073377"/>
            <a:ext cx="432000" cy="0"/>
          </a:xfrm>
          <a:prstGeom prst="straightConnector1">
            <a:avLst/>
          </a:prstGeom>
          <a:ln w="28575" cap="rnd">
            <a:solidFill>
              <a:srgbClr val="800000"/>
            </a:solidFill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486000" y="5938599"/>
            <a:ext cx="8172000" cy="919401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 the absence of 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HK" sz="2400" dirty="0" smtClean="0">
                <a:solidFill>
                  <a:schemeClr val="tx1"/>
                </a:solidFill>
              </a:rPr>
              <a:t>an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>
                <a:solidFill>
                  <a:schemeClr val="tx1"/>
                </a:solidFill>
              </a:rPr>
              <a:t> is always paired with the </a:t>
            </a:r>
            <a:r>
              <a:rPr lang="en-HK" sz="2400" u="sng" dirty="0" smtClean="0">
                <a:solidFill>
                  <a:schemeClr val="tx1"/>
                </a:solidFill>
              </a:rPr>
              <a:t>nearest preceding </a:t>
            </a:r>
            <a:r>
              <a:rPr lang="en-HK" sz="24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that does not already have an 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paired with it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486000" y="5938599"/>
            <a:ext cx="8172000" cy="919401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u="sng" dirty="0" smtClean="0">
                <a:solidFill>
                  <a:schemeClr val="tx1"/>
                </a:solidFill>
              </a:rPr>
              <a:t>In the absence of </a:t>
            </a:r>
            <a:r>
              <a:rPr lang="en-HK" sz="2400" u="sng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{}</a:t>
            </a:r>
            <a:r>
              <a:rPr lang="en-HK" sz="2400" dirty="0" smtClean="0">
                <a:solidFill>
                  <a:schemeClr val="tx1"/>
                </a:solidFill>
              </a:rPr>
              <a:t>, an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>
                <a:solidFill>
                  <a:schemeClr val="tx1"/>
                </a:solidFill>
              </a:rPr>
              <a:t> is always paired with the nearest preceding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that does not already have an 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paired with it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486000" y="5938599"/>
            <a:ext cx="8172000" cy="919401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In the absence of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{}</a:t>
            </a:r>
            <a:r>
              <a:rPr lang="en-HK" sz="2400" dirty="0" smtClean="0">
                <a:solidFill>
                  <a:schemeClr val="tx1"/>
                </a:solidFill>
              </a:rPr>
              <a:t>, an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>
                <a:solidFill>
                  <a:schemeClr val="tx1"/>
                </a:solidFill>
              </a:rPr>
              <a:t> is always paired with the nearest preceding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solidFill>
                  <a:schemeClr val="tx1"/>
                </a:solidFill>
              </a:rPr>
              <a:t> </a:t>
            </a:r>
            <a:r>
              <a:rPr lang="en-HK" sz="2400" u="sng" dirty="0" smtClean="0">
                <a:solidFill>
                  <a:schemeClr val="tx1"/>
                </a:solidFill>
              </a:rPr>
              <a:t>that does not already have an </a:t>
            </a:r>
            <a:r>
              <a:rPr lang="en-HK" sz="24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u="sng" dirty="0" smtClean="0">
                <a:solidFill>
                  <a:schemeClr val="tx1"/>
                </a:solidFill>
              </a:rPr>
              <a:t> paired with it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41" name="Flowchart: Alternate Process 40"/>
          <p:cNvSpPr/>
          <p:nvPr/>
        </p:nvSpPr>
        <p:spPr>
          <a:xfrm>
            <a:off x="486000" y="5938599"/>
            <a:ext cx="8172000" cy="919401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HK" sz="2400" dirty="0" smtClean="0">
                <a:solidFill>
                  <a:schemeClr val="tx1"/>
                </a:solidFill>
              </a:rPr>
              <a:t>In the absence of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{}</a:t>
            </a:r>
            <a:r>
              <a:rPr lang="en-HK" sz="2400" dirty="0" smtClean="0">
                <a:solidFill>
                  <a:schemeClr val="tx1"/>
                </a:solidFill>
              </a:rPr>
              <a:t>, an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>
                <a:solidFill>
                  <a:schemeClr val="tx1"/>
                </a:solidFill>
              </a:rPr>
              <a:t> is always paired with the nearest preceding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solidFill>
                  <a:schemeClr val="tx1"/>
                </a:solidFill>
              </a:rPr>
              <a:t> that does not already have an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>
                <a:solidFill>
                  <a:schemeClr val="tx1"/>
                </a:solidFill>
              </a:rPr>
              <a:t> paired with it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9" grpId="0" animBg="1"/>
      <p:bldP spid="40" grpId="0" animBg="1"/>
      <p:bldP spid="54" grpId="0" animBg="1"/>
      <p:bldP spid="55" grpId="0" animBg="1"/>
      <p:bldP spid="56" grpId="0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Dangling-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 smtClean="0"/>
              <a:t>: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HK" dirty="0" smtClean="0"/>
              <a:t>Consider this badly-formatted code:</a:t>
            </a:r>
          </a:p>
          <a:p>
            <a:endParaRPr lang="en-HK" dirty="0" smtClean="0"/>
          </a:p>
          <a:p>
            <a:endParaRPr lang="en-HK" dirty="0" smtClean="0"/>
          </a:p>
          <a:p>
            <a:pPr lvl="8"/>
            <a:endParaRPr lang="en-HK" dirty="0"/>
          </a:p>
          <a:p>
            <a:r>
              <a:rPr lang="en-HK" dirty="0" smtClean="0"/>
              <a:t>Format </a:t>
            </a:r>
            <a:r>
              <a:rPr lang="en-HK" dirty="0"/>
              <a:t>the code with proper </a:t>
            </a:r>
            <a:r>
              <a:rPr lang="en-HK" dirty="0" smtClean="0"/>
              <a:t>spacing and indentation</a:t>
            </a:r>
            <a:endParaRPr lang="en-HK" dirty="0"/>
          </a:p>
          <a:p>
            <a:r>
              <a:rPr lang="en-HK" dirty="0"/>
              <a:t>What is the output assuming: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5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is 8?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5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is 7?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4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is 8?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4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is 7?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138" y="2276872"/>
            <a:ext cx="63017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latin typeface="Consolas" panose="020B0609020204030204" pitchFamily="49" charset="0"/>
              </a:rPr>
              <a:t>(y==8)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latin typeface="Consolas" panose="020B0609020204030204" pitchFamily="49" charset="0"/>
              </a:rPr>
              <a:t>(x==5)</a:t>
            </a:r>
            <a:r>
              <a:rPr lang="en-HK" sz="2400" dirty="0" err="1" smtClean="0">
                <a:latin typeface="Consolas" panose="020B0609020204030204" pitchFamily="49" charset="0"/>
              </a:rPr>
              <a:t>cout</a:t>
            </a:r>
            <a:r>
              <a:rPr lang="en-HK" sz="2400" dirty="0" smtClean="0">
                <a:latin typeface="Consolas" panose="020B0609020204030204" pitchFamily="49" charset="0"/>
              </a:rPr>
              <a:t>&lt;&lt;</a:t>
            </a:r>
            <a:r>
              <a:rPr lang="en-HK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"@\</a:t>
            </a:r>
            <a:r>
              <a:rPr lang="en-HK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400" dirty="0" err="1" smtClean="0">
                <a:latin typeface="Consolas" panose="020B0609020204030204" pitchFamily="49" charset="0"/>
              </a:rPr>
              <a:t>;</a:t>
            </a:r>
            <a:r>
              <a:rPr lang="en-HK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HK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400" dirty="0" err="1" smtClean="0">
                <a:latin typeface="Consolas" panose="020B0609020204030204" pitchFamily="49" charset="0"/>
              </a:rPr>
              <a:t>cout</a:t>
            </a:r>
            <a:r>
              <a:rPr lang="en-HK" sz="2400" dirty="0" smtClean="0">
                <a:latin typeface="Consolas" panose="020B0609020204030204" pitchFamily="49" charset="0"/>
              </a:rPr>
              <a:t>&lt;&lt;</a:t>
            </a:r>
            <a:r>
              <a:rPr lang="en-HK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"#\</a:t>
            </a:r>
            <a:r>
              <a:rPr lang="en-HK" sz="24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  <a:r>
              <a:rPr lang="en-HK" sz="2400" dirty="0" err="1" smtClean="0">
                <a:latin typeface="Consolas" panose="020B0609020204030204" pitchFamily="49" charset="0"/>
              </a:rPr>
              <a:t>cout</a:t>
            </a:r>
            <a:r>
              <a:rPr lang="en-HK" sz="2400" dirty="0" smtClean="0">
                <a:latin typeface="Consolas" panose="020B0609020204030204" pitchFamily="49" charset="0"/>
              </a:rPr>
              <a:t>&lt;&lt;</a:t>
            </a:r>
            <a:r>
              <a:rPr lang="en-HK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"$\</a:t>
            </a:r>
            <a:r>
              <a:rPr lang="en-HK" sz="2400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HK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  <a:r>
              <a:rPr lang="en-HK" sz="2400" dirty="0" err="1" smtClean="0">
                <a:latin typeface="Consolas" panose="020B0609020204030204" pitchFamily="49" charset="0"/>
              </a:rPr>
              <a:t>cout</a:t>
            </a:r>
            <a:r>
              <a:rPr lang="en-HK" sz="2400" dirty="0" smtClean="0">
                <a:latin typeface="Consolas" panose="020B0609020204030204" pitchFamily="49" charset="0"/>
              </a:rPr>
              <a:t>&lt;&lt;</a:t>
            </a:r>
            <a:r>
              <a:rPr lang="en-HK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"&amp;\</a:t>
            </a:r>
            <a:r>
              <a:rPr lang="en-HK" sz="2400" dirty="0">
                <a:solidFill>
                  <a:srgbClr val="00B0F0"/>
                </a:solidFill>
                <a:latin typeface="Consolas" panose="020B0609020204030204" pitchFamily="49" charset="0"/>
              </a:rPr>
              <a:t>n"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64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2.4 Conditionally Performing 1 of 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/>
              <a:t> statement only branches two ways. How do we </a:t>
            </a:r>
            <a:r>
              <a:rPr lang="en-HK" u="sng" dirty="0"/>
              <a:t>branch multiple ways</a:t>
            </a:r>
            <a:r>
              <a:rPr lang="en-HK" dirty="0"/>
              <a:t>?</a:t>
            </a:r>
          </a:p>
          <a:p>
            <a:pPr lvl="1"/>
            <a:r>
              <a:rPr lang="en-HK" dirty="0"/>
              <a:t>Example: Ask the user for three choices and perform one of three tasks accordingly?</a:t>
            </a:r>
          </a:p>
          <a:p>
            <a:endParaRPr lang="en-HK" dirty="0"/>
          </a:p>
          <a:p>
            <a:r>
              <a:rPr lang="en-HK" dirty="0"/>
              <a:t>Solution: Use multiple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/>
              <a:t> </a:t>
            </a:r>
            <a:r>
              <a:rPr lang="en-HK" dirty="0" smtClean="0"/>
              <a:t>statements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2.4 Conditionally Performing 1 of N </a:t>
            </a:r>
            <a:r>
              <a:rPr lang="en-HK" dirty="0" smtClean="0"/>
              <a:t>Tasks: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6786" y="1620691"/>
            <a:ext cx="625042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choice;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enter your choice (1-3):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choice;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Carry out the corresponding task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(choice == 1)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……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#1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(choice == 2)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latin typeface="Consolas" panose="020B0609020204030204" pitchFamily="49" charset="0"/>
              </a:rPr>
              <a:t>……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#2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(choice == 3)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……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6000" y="3789040"/>
            <a:ext cx="3348000" cy="2833033"/>
          </a:xfrm>
          <a:prstGeom prst="roundRect">
            <a:avLst>
              <a:gd name="adj" fmla="val 10494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b="1" dirty="0"/>
              <a:t>Observation</a:t>
            </a:r>
            <a:r>
              <a:rPr lang="en-HK" sz="2400" dirty="0"/>
              <a:t>: In this example, the </a:t>
            </a:r>
            <a:r>
              <a:rPr lang="en-HK" sz="2400" dirty="0" smtClean="0"/>
              <a:t>three conditions </a:t>
            </a:r>
            <a:r>
              <a:rPr lang="en-HK" sz="2400" dirty="0"/>
              <a:t>are </a:t>
            </a:r>
            <a:r>
              <a:rPr lang="en-HK" sz="2400" u="sng" dirty="0" smtClean="0"/>
              <a:t>exclusive</a:t>
            </a:r>
            <a:endParaRPr lang="en-HK" sz="2400" u="sng" dirty="0"/>
          </a:p>
          <a:p>
            <a:endParaRPr lang="en-HK" sz="2400" dirty="0"/>
          </a:p>
          <a:p>
            <a:r>
              <a:rPr lang="en-HK" sz="2400" dirty="0"/>
              <a:t>If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choice</a:t>
            </a:r>
            <a:r>
              <a:rPr lang="en-HK" sz="2400" dirty="0"/>
              <a:t> is 1, there is no need to check if </a:t>
            </a:r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choice</a:t>
            </a:r>
            <a:r>
              <a:rPr lang="en-HK" sz="2400" dirty="0"/>
              <a:t> is 2 or </a:t>
            </a:r>
            <a:r>
              <a:rPr lang="en-HK" sz="2400" dirty="0" smtClean="0"/>
              <a:t>3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30961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2.4 Conditionally Performing 1 of N </a:t>
            </a:r>
            <a:r>
              <a:rPr lang="en-HK" dirty="0" smtClean="0"/>
              <a:t>Tasks: Improved Version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6786" y="1620691"/>
            <a:ext cx="625042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choice;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enter your choice (1-3):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choice;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Carry out the corresponding task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(choice == 1)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……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#1</a:t>
            </a:r>
          </a:p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  <a:endParaRPr lang="en-HK" sz="2000" dirty="0">
              <a:solidFill>
                <a:srgbClr val="0000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(choice == 2)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>
                <a:latin typeface="Consolas" panose="020B0609020204030204" pitchFamily="49" charset="0"/>
              </a:rPr>
              <a:t>……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#2</a:t>
            </a:r>
          </a:p>
          <a:p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  <a:endParaRPr lang="en-HK" sz="2000" dirty="0">
              <a:solidFill>
                <a:srgbClr val="0000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(choice == 3)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……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#3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868000" y="3538800"/>
            <a:ext cx="360000" cy="2376264"/>
          </a:xfrm>
          <a:prstGeom prst="rightBrace">
            <a:avLst>
              <a:gd name="adj1" fmla="val 50666"/>
              <a:gd name="adj2" fmla="val 50000"/>
            </a:avLst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28000" y="3701179"/>
            <a:ext cx="2916000" cy="2051506"/>
          </a:xfrm>
          <a:prstGeom prst="roundRect">
            <a:avLst>
              <a:gd name="adj" fmla="val 1049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400" b="1" i="1" dirty="0" smtClean="0">
                <a:solidFill>
                  <a:srgbClr val="FF0000"/>
                </a:solidFill>
              </a:rPr>
              <a:t>Nested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/>
              <a:t>-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/>
              <a:t> </a:t>
            </a:r>
            <a:r>
              <a:rPr lang="en-HK" sz="2400" b="1" i="1" dirty="0" smtClean="0">
                <a:solidFill>
                  <a:srgbClr val="FF0000"/>
                </a:solidFill>
              </a:rPr>
              <a:t>statements</a:t>
            </a:r>
            <a:r>
              <a:rPr lang="en-HK" sz="2400" dirty="0" smtClean="0"/>
              <a:t>:</a:t>
            </a:r>
          </a:p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/>
              <a:t>-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/>
              <a:t> statements within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/>
              <a:t>-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/>
              <a:t> statements</a:t>
            </a:r>
            <a:endParaRPr lang="en-HK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95656" y="3645024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95656" y="3645024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95656" y="4274046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656" y="4564800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95656" y="4564800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656" y="5193822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2.4 Conditionally Performing 1 of N </a:t>
            </a:r>
            <a:r>
              <a:rPr lang="en-HK" dirty="0" smtClean="0"/>
              <a:t>Tasks: Improved Version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6786" y="1620691"/>
            <a:ext cx="6250429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choice;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enter your choice (1-3):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choice;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Carry out the corresponding task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(choice == 1)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……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#1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(choice == 2)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</a:t>
            </a:r>
            <a:r>
              <a:rPr lang="en-HK" sz="2000" dirty="0">
                <a:latin typeface="Consolas" panose="020B0609020204030204" pitchFamily="49" charset="0"/>
              </a:rPr>
              <a:t>……   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#2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(choice == 3)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            ……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Carry out task #3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6786" y="6027003"/>
            <a:ext cx="5508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HK" sz="2400" dirty="0"/>
              <a:t>Different style of indentation (Easier to see how the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/>
              <a:t>’s </a:t>
            </a:r>
            <a:r>
              <a:rPr lang="en-HK" sz="2400" dirty="0"/>
              <a:t>are paring with the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400" dirty="0" smtClean="0"/>
              <a:t>’s)</a:t>
            </a:r>
            <a:endParaRPr lang="en-HK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656" y="3645024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95656" y="3645024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5656" y="4274046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35720" y="4564800"/>
            <a:ext cx="0" cy="629022"/>
          </a:xfrm>
          <a:prstGeom prst="line">
            <a:avLst/>
          </a:prstGeom>
          <a:ln w="28575" cap="rnd">
            <a:solidFill>
              <a:srgbClr val="9933FF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35720" y="4564800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5720" y="5193822"/>
            <a:ext cx="216000" cy="0"/>
          </a:xfrm>
          <a:prstGeom prst="straightConnector1">
            <a:avLst/>
          </a:prstGeom>
          <a:ln w="28575" cap="rnd">
            <a:solidFill>
              <a:srgbClr val="9933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b="1" i="1" dirty="0">
                <a:solidFill>
                  <a:srgbClr val="FF0000"/>
                </a:solidFill>
              </a:rPr>
              <a:t>Flow of controls</a:t>
            </a:r>
            <a:r>
              <a:rPr lang="en-HK" dirty="0"/>
              <a:t> – the </a:t>
            </a:r>
            <a:r>
              <a:rPr lang="en-HK" u="sng" dirty="0"/>
              <a:t>order</a:t>
            </a:r>
            <a:r>
              <a:rPr lang="en-HK" dirty="0"/>
              <a:t> in which instructions are executed in a program</a:t>
            </a:r>
          </a:p>
          <a:p>
            <a:pPr lvl="8"/>
            <a:endParaRPr lang="en-HK" dirty="0"/>
          </a:p>
          <a:p>
            <a:r>
              <a:rPr lang="en-HK" dirty="0"/>
              <a:t>Flow of controls can be fully expressed using three kinds of controls</a:t>
            </a:r>
          </a:p>
          <a:p>
            <a:pPr lvl="1"/>
            <a:r>
              <a:rPr lang="en-HK" dirty="0" smtClean="0">
                <a:solidFill>
                  <a:srgbClr val="9933FF"/>
                </a:solidFill>
              </a:rPr>
              <a:t>Sequential</a:t>
            </a:r>
            <a:r>
              <a:rPr lang="en-HK" dirty="0" smtClean="0"/>
              <a:t>: </a:t>
            </a:r>
            <a:r>
              <a:rPr lang="en-HK" dirty="0"/>
              <a:t>Execute instructions one after another</a:t>
            </a:r>
          </a:p>
          <a:p>
            <a:pPr lvl="8"/>
            <a:endParaRPr lang="en-HK" dirty="0"/>
          </a:p>
          <a:p>
            <a:pPr lvl="1"/>
            <a:r>
              <a:rPr lang="en-HK" dirty="0" smtClean="0">
                <a:solidFill>
                  <a:srgbClr val="9933FF"/>
                </a:solidFill>
              </a:rPr>
              <a:t>Selective</a:t>
            </a:r>
            <a:r>
              <a:rPr lang="en-HK" dirty="0" smtClean="0"/>
              <a:t>: </a:t>
            </a:r>
            <a:r>
              <a:rPr lang="en-HK" dirty="0"/>
              <a:t>Conditionally execute instructions </a:t>
            </a:r>
          </a:p>
          <a:p>
            <a:pPr lvl="8"/>
            <a:endParaRPr lang="en-HK" dirty="0"/>
          </a:p>
          <a:p>
            <a:pPr lvl="1"/>
            <a:r>
              <a:rPr lang="en-HK" dirty="0" smtClean="0">
                <a:solidFill>
                  <a:srgbClr val="9933FF"/>
                </a:solidFill>
              </a:rPr>
              <a:t>Repetitive</a:t>
            </a:r>
            <a:r>
              <a:rPr lang="en-HK" dirty="0" smtClean="0"/>
              <a:t>: </a:t>
            </a:r>
            <a:r>
              <a:rPr lang="en-HK" dirty="0"/>
              <a:t>Repeatedly execute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684400" y="2973049"/>
            <a:ext cx="3351600" cy="2254122"/>
          </a:xfrm>
          <a:prstGeom prst="roundRect">
            <a:avLst>
              <a:gd name="adj" fmla="val 1261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HK" dirty="0" smtClean="0"/>
              <a:t>Multiway Branch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20</a:t>
            </a:fld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70304" y="2802202"/>
            <a:ext cx="1512000" cy="1224000"/>
          </a:xfrm>
          <a:prstGeom prst="roundRect">
            <a:avLst>
              <a:gd name="adj" fmla="val 1261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1825200"/>
            <a:ext cx="1940205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 (</a:t>
            </a:r>
            <a:r>
              <a:rPr lang="en-HK" sz="2000" i="1" dirty="0" smtClean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cond1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)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i="1" dirty="0" smtClean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stmt1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sz="2000" dirty="0">
                <a:effectLst/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HK" sz="2000" i="1" dirty="0" smtClean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cond2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)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i="1" dirty="0" smtClean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stmt2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  <a:endParaRPr lang="en-HK" sz="2000" dirty="0">
              <a:effectLst/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    </a:t>
            </a:r>
            <a:r>
              <a:rPr lang="en-HK" sz="2000" i="1" dirty="0" smtClean="0">
                <a:solidFill>
                  <a:srgbClr val="9933FF"/>
                </a:solidFill>
                <a:effectLst/>
                <a:latin typeface="Consolas" panose="020B0609020204030204" pitchFamily="49" charset="0"/>
              </a:rPr>
              <a:t>stmt3</a:t>
            </a:r>
            <a:r>
              <a:rPr lang="en-HK" sz="200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2000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next_stmt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4485698" y="2345817"/>
            <a:ext cx="1401093" cy="61138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cond1</a:t>
            </a:r>
            <a:endParaRPr lang="en-US" sz="2000" i="1" dirty="0" smtClean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6658094" y="3280078"/>
            <a:ext cx="1401093" cy="61138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cond2</a:t>
            </a:r>
            <a:endParaRPr lang="en-US" sz="2000" i="1" dirty="0" smtClean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827449" y="4520033"/>
            <a:ext cx="889988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stmt2</a:t>
            </a:r>
            <a:endParaRPr lang="en-US" sz="2000" i="1" dirty="0" smtClean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8002492" y="4520033"/>
            <a:ext cx="889988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stmt3</a:t>
            </a:r>
            <a:endParaRPr lang="en-US" sz="2000" i="1" dirty="0" smtClean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Elbow Connector 16"/>
          <p:cNvCxnSpPr>
            <a:stCxn id="9" idx="3"/>
            <a:endCxn id="11" idx="0"/>
          </p:cNvCxnSpPr>
          <p:nvPr/>
        </p:nvCxnSpPr>
        <p:spPr>
          <a:xfrm>
            <a:off x="5886791" y="2651510"/>
            <a:ext cx="1471850" cy="628568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272444" y="3585771"/>
            <a:ext cx="385651" cy="934262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3"/>
            <a:endCxn id="14" idx="0"/>
          </p:cNvCxnSpPr>
          <p:nvPr/>
        </p:nvCxnSpPr>
        <p:spPr>
          <a:xfrm>
            <a:off x="8059187" y="3585771"/>
            <a:ext cx="388299" cy="934262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17437" y="4720088"/>
            <a:ext cx="128505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7437" y="4720088"/>
            <a:ext cx="5039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98852" y="4720088"/>
            <a:ext cx="5036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58640" y="4720088"/>
            <a:ext cx="0" cy="828623"/>
          </a:xfrm>
          <a:prstGeom prst="straightConnector1">
            <a:avLst/>
          </a:prstGeom>
          <a:ln w="28575" cap="rnd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69401" y="3912992"/>
            <a:ext cx="0" cy="1635719"/>
          </a:xfrm>
          <a:prstGeom prst="line">
            <a:avLst/>
          </a:prstGeom>
          <a:ln w="28575" cap="rnd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69401" y="5548711"/>
            <a:ext cx="4089239" cy="0"/>
          </a:xfrm>
          <a:prstGeom prst="line">
            <a:avLst/>
          </a:prstGeom>
          <a:ln w="28575" cap="rnd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2824407" y="3900055"/>
            <a:ext cx="889988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rgbClr val="9933FF"/>
                </a:solidFill>
                <a:latin typeface="Consolas" panose="020B0609020204030204" pitchFamily="49" charset="0"/>
              </a:rPr>
              <a:t>stmt1</a:t>
            </a:r>
            <a:endParaRPr lang="en-US" sz="2000" i="1" dirty="0" smtClean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>
            <a:endCxn id="43" idx="0"/>
          </p:cNvCxnSpPr>
          <p:nvPr/>
        </p:nvCxnSpPr>
        <p:spPr>
          <a:xfrm>
            <a:off x="5186244" y="5548711"/>
            <a:ext cx="0" cy="648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4459122" y="6196863"/>
            <a:ext cx="1454244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err="1" smtClean="0">
                <a:solidFill>
                  <a:srgbClr val="9933FF"/>
                </a:solidFill>
                <a:latin typeface="Consolas" panose="020B0609020204030204" pitchFamily="49" charset="0"/>
              </a:rPr>
              <a:t>next_stmt</a:t>
            </a:r>
            <a:endParaRPr lang="en-US" sz="2000" i="1" dirty="0" smtClean="0">
              <a:solidFill>
                <a:srgbClr val="9933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269401" y="5548711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638640" y="5548711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9" idx="0"/>
          </p:cNvCxnSpPr>
          <p:nvPr/>
        </p:nvCxnSpPr>
        <p:spPr>
          <a:xfrm>
            <a:off x="5186244" y="1844824"/>
            <a:ext cx="1" cy="500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V="1">
            <a:off x="3269402" y="2651509"/>
            <a:ext cx="1216297" cy="124854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86791" y="22514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6775" y="22514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59187" y="318566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09171" y="318566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 smtClean="0"/>
              <a:t>-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 smtClean="0"/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 smtClean="0"/>
                  <a:t>Write a code fragment to print out the number of real number solutions of a quadratic equation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 smtClean="0"/>
                  <a:t>. (Assume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HK" dirty="0" smtClean="0"/>
                  <a:t>)</a:t>
                </a:r>
              </a:p>
              <a:p>
                <a:endParaRPr lang="en-HK" dirty="0"/>
              </a:p>
              <a:p>
                <a:r>
                  <a:rPr lang="en-HK" dirty="0" smtClean="0"/>
                  <a:t>Solution:</a:t>
                </a:r>
              </a:p>
              <a:p>
                <a:pPr lvl="1"/>
                <a:r>
                  <a:rPr lang="en-HK" dirty="0" smtClean="0"/>
                  <a:t>Discriminant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HK" dirty="0" smtClean="0"/>
                  <a:t>Discriminant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 smtClean="0">
                    <a:sym typeface="Wingdings" panose="05000000000000000000" pitchFamily="2" charset="2"/>
                  </a:rPr>
                  <a:t> 2 real roots</a:t>
                </a:r>
              </a:p>
              <a:p>
                <a:pPr lvl="1"/>
                <a:r>
                  <a:rPr lang="en-HK" dirty="0"/>
                  <a:t>Discriminant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1 </a:t>
                </a:r>
                <a:r>
                  <a:rPr lang="en-US" dirty="0">
                    <a:sym typeface="Wingdings" panose="05000000000000000000" pitchFamily="2" charset="2"/>
                  </a:rPr>
                  <a:t>real </a:t>
                </a:r>
                <a:r>
                  <a:rPr lang="en-US" dirty="0" smtClean="0">
                    <a:sym typeface="Wingdings" panose="05000000000000000000" pitchFamily="2" charset="2"/>
                  </a:rPr>
                  <a:t>root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HK" dirty="0"/>
                  <a:t>Discriminant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no </a:t>
                </a:r>
                <a:r>
                  <a:rPr lang="en-US" dirty="0">
                    <a:sym typeface="Wingdings" panose="05000000000000000000" pitchFamily="2" charset="2"/>
                  </a:rPr>
                  <a:t>real roots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/>
              <a:t>: </a:t>
            </a:r>
            <a:r>
              <a:rPr lang="en-HK" dirty="0" smtClean="0"/>
              <a:t>Example</a:t>
            </a:r>
            <a:br>
              <a:rPr lang="en-HK" dirty="0" smtClean="0"/>
            </a:br>
            <a:r>
              <a:rPr lang="en-HK" dirty="0" smtClean="0"/>
              <a:t>(Version #1)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700808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a, b, c;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store the coefficients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a &gt;&gt; b &gt;&gt; c;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(b * b – 4 * a * c &gt;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"# of real number solutions: 2\n"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(b * b – 4 * a * c ==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"# of real number solutions: 1\n"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(b * b – 4 * a * c &lt;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"# of real number solutions: 0\n"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/>
              <a:t>: </a:t>
            </a:r>
            <a:r>
              <a:rPr lang="en-HK" dirty="0" smtClean="0"/>
              <a:t>Example</a:t>
            </a:r>
            <a:br>
              <a:rPr lang="en-HK" dirty="0" smtClean="0"/>
            </a:br>
            <a:r>
              <a:rPr lang="en-HK" dirty="0" smtClean="0"/>
              <a:t>(Version #2)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794" y="1700808"/>
            <a:ext cx="8677206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a, b, c;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store the coefficients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000" dirty="0">
                <a:latin typeface="Consolas" panose="020B0609020204030204" pitchFamily="49" charset="0"/>
              </a:rPr>
              <a:t> delta;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The discriminant</a:t>
            </a: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sol;   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# of real number solutions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a &gt;&gt; b &gt;&gt; c;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delta = b * b – 4 * a * c;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Compute discriminant once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(delta &gt;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sol = 2;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HK" sz="2000" dirty="0">
                <a:latin typeface="Consolas" panose="020B0609020204030204" pitchFamily="49" charset="0"/>
              </a:rPr>
              <a:t> (delta ==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sol = 1;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sz="2000" dirty="0">
                <a:latin typeface="Consolas" panose="020B0609020204030204" pitchFamily="49" charset="0"/>
              </a:rPr>
              <a:t>               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Otherwise delta &lt;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sol =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"# of real number solutions: "</a:t>
            </a:r>
            <a:r>
              <a:rPr lang="en-HK" sz="2000" dirty="0">
                <a:latin typeface="Consolas" panose="020B0609020204030204" pitchFamily="49" charset="0"/>
              </a:rPr>
              <a:t> &lt;&lt; sol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94" y="6408051"/>
            <a:ext cx="5778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In this version, the amount of computation is reduced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25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Forming Compound Boolean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How can we express “score is between 90 and 100”?</a:t>
            </a:r>
          </a:p>
          <a:p>
            <a:pPr lvl="8"/>
            <a:endParaRPr lang="en-HK" dirty="0"/>
          </a:p>
          <a:p>
            <a:r>
              <a:rPr lang="en-HK" dirty="0" smtClean="0">
                <a:solidFill>
                  <a:srgbClr val="FF0000"/>
                </a:solidFill>
              </a:rPr>
              <a:t>Wrong</a:t>
            </a:r>
            <a:r>
              <a:rPr lang="en-HK" dirty="0" smtClean="0"/>
              <a:t> </a:t>
            </a:r>
            <a:r>
              <a:rPr lang="en-HK" dirty="0"/>
              <a:t>to express the condition </a:t>
            </a:r>
            <a:r>
              <a:rPr lang="en-HK" dirty="0" smtClean="0"/>
              <a:t>as: </a:t>
            </a:r>
            <a:endParaRPr lang="en-HK" dirty="0"/>
          </a:p>
          <a:p>
            <a:pPr marL="0" indent="0" algn="r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90 &lt;= score &lt;= 100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dirty="0" smtClean="0">
                <a:latin typeface="Consolas" panose="020B0609020204030204" pitchFamily="49" charset="0"/>
              </a:rPr>
              <a:t>          </a:t>
            </a:r>
            <a:r>
              <a:rPr lang="en-HK" dirty="0" smtClean="0">
                <a:ln w="28575">
                  <a:solidFill>
                    <a:srgbClr val="FF0000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👎</a:t>
            </a:r>
            <a:endParaRPr lang="en-HK" dirty="0">
              <a:ln w="28575">
                <a:solidFill>
                  <a:srgbClr val="FF0000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r>
              <a:rPr lang="en-HK" dirty="0"/>
              <a:t>We need to express the condition as </a:t>
            </a:r>
          </a:p>
          <a:p>
            <a:pPr marL="0" indent="0" algn="r">
              <a:buNone/>
            </a:pP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score &gt;= 90 &amp;&amp; score &lt;= 100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en-HK" dirty="0" smtClean="0">
                <a:latin typeface="Consolas" panose="020B0609020204030204" pitchFamily="49" charset="0"/>
              </a:rPr>
              <a:t>     </a:t>
            </a:r>
            <a:r>
              <a:rPr lang="en-HK" dirty="0" smtClean="0">
                <a:ln w="28575">
                  <a:solidFill>
                    <a:schemeClr val="accent6">
                      <a:lumMod val="75000"/>
                    </a:schemeClr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👍</a:t>
            </a:r>
            <a:endParaRPr lang="en-HK" dirty="0">
              <a:ln w="28575">
                <a:solidFill>
                  <a:schemeClr val="accent6">
                    <a:lumMod val="75000"/>
                  </a:schemeClr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pPr marL="0" indent="0">
              <a:buNone/>
            </a:pPr>
            <a:r>
              <a:rPr lang="en-HK" dirty="0"/>
              <a:t> </a:t>
            </a:r>
            <a:r>
              <a:rPr lang="en-HK" dirty="0" smtClean="0"/>
              <a:t>  which </a:t>
            </a:r>
            <a:r>
              <a:rPr lang="en-HK" dirty="0"/>
              <a:t>means </a:t>
            </a:r>
            <a:r>
              <a:rPr lang="en-HK" dirty="0" smtClean="0"/>
              <a:t>“score ≥ 90 </a:t>
            </a:r>
            <a:r>
              <a:rPr lang="en-HK" dirty="0">
                <a:solidFill>
                  <a:srgbClr val="9933FF"/>
                </a:solidFill>
              </a:rPr>
              <a:t>AND</a:t>
            </a:r>
            <a:r>
              <a:rPr lang="en-HK" dirty="0"/>
              <a:t> </a:t>
            </a:r>
            <a:r>
              <a:rPr lang="en-HK" dirty="0" smtClean="0"/>
              <a:t>score ≤ 100” 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In C++,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&amp;&amp;</a:t>
            </a:r>
            <a:r>
              <a:rPr lang="en-HK" dirty="0"/>
              <a:t> represents the “</a:t>
            </a:r>
            <a:r>
              <a:rPr lang="en-HK" dirty="0">
                <a:solidFill>
                  <a:srgbClr val="9933FF"/>
                </a:solidFill>
              </a:rPr>
              <a:t>logical AND</a:t>
            </a:r>
            <a:r>
              <a:rPr lang="en-HK" dirty="0"/>
              <a:t>” operator.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3.1 Logical Operators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b="1" i="1" dirty="0">
                <a:solidFill>
                  <a:srgbClr val="FF0000"/>
                </a:solidFill>
              </a:rPr>
              <a:t>Logical operators</a:t>
            </a:r>
            <a:r>
              <a:rPr lang="en-HK" dirty="0"/>
              <a:t> allow us to create compound condition – a condition made up of multiple </a:t>
            </a:r>
            <a:r>
              <a:rPr lang="en-HK" dirty="0" smtClean="0"/>
              <a:t>sub-conditions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>
                <a:solidFill>
                  <a:srgbClr val="9933FF"/>
                </a:solidFill>
              </a:rPr>
              <a:t>Logical AND</a:t>
            </a:r>
            <a:r>
              <a:rPr lang="en-HK" dirty="0"/>
              <a:t> </a:t>
            </a:r>
            <a:r>
              <a:rPr lang="en-HK" dirty="0" smtClean="0"/>
              <a:t>(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&amp;&amp;</a:t>
            </a:r>
            <a:r>
              <a:rPr lang="en-HK" dirty="0" smtClean="0"/>
              <a:t>):</a:t>
            </a:r>
          </a:p>
          <a:p>
            <a:endParaRPr lang="en-HK" dirty="0" smtClean="0"/>
          </a:p>
          <a:p>
            <a:pPr lvl="1"/>
            <a:endParaRPr lang="en-HK" dirty="0"/>
          </a:p>
          <a:p>
            <a:r>
              <a:rPr lang="en-HK" dirty="0">
                <a:solidFill>
                  <a:srgbClr val="9933FF"/>
                </a:solidFill>
              </a:rPr>
              <a:t>Logical OR</a:t>
            </a:r>
            <a:r>
              <a:rPr lang="en-HK" dirty="0"/>
              <a:t> </a:t>
            </a:r>
            <a:r>
              <a:rPr lang="en-HK" dirty="0" smtClean="0"/>
              <a:t>(</a:t>
            </a:r>
            <a:r>
              <a:rPr lang="en-HK" sz="29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||</a:t>
            </a:r>
            <a:r>
              <a:rPr lang="en-HK" dirty="0" smtClean="0"/>
              <a:t>):</a:t>
            </a:r>
          </a:p>
          <a:p>
            <a:endParaRPr lang="en-HK" dirty="0" smtClean="0"/>
          </a:p>
          <a:p>
            <a:pPr lvl="1"/>
            <a:endParaRPr lang="en-HK" dirty="0"/>
          </a:p>
          <a:p>
            <a:r>
              <a:rPr lang="en-HK" dirty="0">
                <a:solidFill>
                  <a:srgbClr val="9933FF"/>
                </a:solidFill>
              </a:rPr>
              <a:t>Logical NOT</a:t>
            </a:r>
            <a:r>
              <a:rPr lang="en-HK" dirty="0"/>
              <a:t> </a:t>
            </a:r>
            <a:r>
              <a:rPr lang="en-HK" dirty="0" smtClean="0"/>
              <a:t>(</a:t>
            </a:r>
            <a:r>
              <a:rPr lang="en-HK" sz="29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!</a:t>
            </a:r>
            <a:r>
              <a:rPr lang="en-HK" dirty="0" smtClean="0"/>
              <a:t>):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8718" y="3172687"/>
            <a:ext cx="45576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 grade &gt;= 0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&amp;&amp;</a:t>
            </a:r>
            <a:r>
              <a:rPr lang="en-HK" sz="2000" dirty="0" smtClean="0">
                <a:latin typeface="Consolas" panose="020B0609020204030204" pitchFamily="49" charset="0"/>
              </a:rPr>
              <a:t> grade &lt; 50 )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"F"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5699" y="4413424"/>
            <a:ext cx="59683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 grade &lt; 0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||</a:t>
            </a:r>
            <a:r>
              <a:rPr lang="en-HK" sz="2000" dirty="0" smtClean="0">
                <a:latin typeface="Consolas" panose="020B0609020204030204" pitchFamily="49" charset="0"/>
              </a:rPr>
              <a:t> grade &gt; 100 )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“Error. Grade out of range"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699" y="5642960"/>
            <a:ext cx="46987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!</a:t>
            </a:r>
            <a:r>
              <a:rPr lang="en-HK" sz="2000" dirty="0" smtClean="0">
                <a:latin typeface="Consolas" panose="020B0609020204030204" pitchFamily="49" charset="0"/>
              </a:rPr>
              <a:t> (grade &lt; 50) 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“D or better grade"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3.2 Logical AND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&amp;&amp;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If your </a:t>
            </a:r>
            <a:r>
              <a:rPr lang="en-HK" u="sng" dirty="0"/>
              <a:t>total score is at least 50</a:t>
            </a:r>
            <a:r>
              <a:rPr lang="en-HK" dirty="0"/>
              <a:t> </a:t>
            </a:r>
            <a:r>
              <a:rPr lang="en-HK" dirty="0">
                <a:solidFill>
                  <a:srgbClr val="9933FF"/>
                </a:solidFill>
              </a:rPr>
              <a:t>AND</a:t>
            </a:r>
            <a:r>
              <a:rPr lang="en-HK" dirty="0"/>
              <a:t> </a:t>
            </a:r>
            <a:r>
              <a:rPr lang="en-HK" u="sng" dirty="0"/>
              <a:t>final exam score is at least 40</a:t>
            </a:r>
            <a:r>
              <a:rPr lang="en-HK" dirty="0"/>
              <a:t>, you will pass the </a:t>
            </a:r>
            <a:r>
              <a:rPr lang="en-HK" dirty="0" smtClean="0"/>
              <a:t>course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r>
              <a:rPr lang="en-HK" dirty="0"/>
              <a:t>If </a:t>
            </a:r>
            <a:r>
              <a:rPr lang="en-HK" u="sng" dirty="0"/>
              <a:t>one of the conditions</a:t>
            </a:r>
            <a:r>
              <a:rPr lang="en-HK" dirty="0"/>
              <a:t> 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, the whole condition becomes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73004"/>
              </p:ext>
            </p:extLst>
          </p:nvPr>
        </p:nvGraphicFramePr>
        <p:xfrm>
          <a:off x="1524000" y="2852936"/>
          <a:ext cx="60960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098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016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6338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Condition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Condition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AND</a:t>
                      </a:r>
                      <a:r>
                        <a:rPr lang="en-HK" sz="2400" dirty="0" smtClean="0"/>
                        <a:t> Result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9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2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3.3 Logical OR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||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</a:t>
            </a:r>
            <a:r>
              <a:rPr lang="en-HK" dirty="0" smtClean="0"/>
              <a:t>you </a:t>
            </a:r>
            <a:r>
              <a:rPr lang="en-HK" u="sng" dirty="0" smtClean="0"/>
              <a:t>spend over $400</a:t>
            </a:r>
            <a:r>
              <a:rPr lang="en-HK" dirty="0" smtClean="0"/>
              <a:t> </a:t>
            </a:r>
            <a:r>
              <a:rPr lang="en-HK" dirty="0" smtClean="0">
                <a:solidFill>
                  <a:srgbClr val="9933FF"/>
                </a:solidFill>
              </a:rPr>
              <a:t>OR</a:t>
            </a:r>
            <a:r>
              <a:rPr lang="en-HK" dirty="0" smtClean="0"/>
              <a:t> </a:t>
            </a:r>
            <a:r>
              <a:rPr lang="en-HK" u="sng" dirty="0" smtClean="0"/>
              <a:t>have a coupon</a:t>
            </a:r>
            <a:r>
              <a:rPr lang="en-HK" dirty="0" smtClean="0"/>
              <a:t>, </a:t>
            </a:r>
            <a:r>
              <a:rPr lang="en-HK" dirty="0"/>
              <a:t>you will </a:t>
            </a:r>
            <a:r>
              <a:rPr lang="en-HK" dirty="0" smtClean="0"/>
              <a:t>receive free shipping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endParaRPr lang="en-HK" dirty="0" smtClean="0"/>
          </a:p>
          <a:p>
            <a:r>
              <a:rPr lang="en-HK" dirty="0" smtClean="0"/>
              <a:t>If </a:t>
            </a:r>
            <a:r>
              <a:rPr lang="en-HK" u="sng" dirty="0" smtClean="0"/>
              <a:t>one of the conditions</a:t>
            </a:r>
            <a:r>
              <a:rPr lang="en-HK" dirty="0" smtClean="0"/>
              <a:t> is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 smtClean="0"/>
              <a:t>, the whole condition becomes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43713"/>
              </p:ext>
            </p:extLst>
          </p:nvPr>
        </p:nvGraphicFramePr>
        <p:xfrm>
          <a:off x="1524000" y="2852936"/>
          <a:ext cx="60960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098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016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6338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Condition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Condition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OR</a:t>
                      </a:r>
                      <a:r>
                        <a:rPr lang="en-HK" sz="2400" dirty="0" smtClean="0"/>
                        <a:t> Result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 smtClean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9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2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3.4 Logical NOT (Negation)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!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</a:t>
            </a:r>
            <a:r>
              <a:rPr lang="en-HK" dirty="0" smtClean="0"/>
              <a:t>you are </a:t>
            </a:r>
            <a:r>
              <a:rPr lang="en-HK" dirty="0" smtClean="0">
                <a:solidFill>
                  <a:srgbClr val="9933FF"/>
                </a:solidFill>
              </a:rPr>
              <a:t>NOT</a:t>
            </a:r>
            <a:r>
              <a:rPr lang="zh-HK" altLang="en-US" dirty="0" smtClean="0"/>
              <a:t> </a:t>
            </a:r>
            <a:r>
              <a:rPr lang="en-HK" altLang="zh-HK" dirty="0" smtClean="0"/>
              <a:t>a </a:t>
            </a:r>
            <a:r>
              <a:rPr lang="en-HK" altLang="zh-HK" u="sng" dirty="0" smtClean="0"/>
              <a:t>local student</a:t>
            </a:r>
            <a:r>
              <a:rPr lang="en-HK" altLang="zh-HK" dirty="0" smtClean="0"/>
              <a:t>, you have to pay full tuition fee</a:t>
            </a:r>
            <a:endParaRPr lang="en-HK" altLang="zh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Unary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22927"/>
              </p:ext>
            </p:extLst>
          </p:nvPr>
        </p:nvGraphicFramePr>
        <p:xfrm>
          <a:off x="2540000" y="2852936"/>
          <a:ext cx="406400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098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6338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Condition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NOT</a:t>
                      </a:r>
                      <a:r>
                        <a:rPr lang="en-HK" sz="2400" dirty="0" smtClean="0"/>
                        <a:t> Result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400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99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Be Careful!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If the operands to the logical operators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&amp;&amp;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||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!</a:t>
            </a:r>
            <a:r>
              <a:rPr lang="en-HK" dirty="0"/>
              <a:t> have value </a:t>
            </a:r>
            <a:r>
              <a:rPr lang="en-HK" u="sng" dirty="0">
                <a:solidFill>
                  <a:srgbClr val="9933FF"/>
                </a:solidFill>
              </a:rPr>
              <a:t>zero</a:t>
            </a:r>
            <a:r>
              <a:rPr lang="en-HK" dirty="0"/>
              <a:t>, they will be treated as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</a:p>
          <a:p>
            <a:pPr lvl="8"/>
            <a:endParaRPr lang="en-HK" dirty="0"/>
          </a:p>
          <a:p>
            <a:r>
              <a:rPr lang="en-HK" dirty="0"/>
              <a:t>Any </a:t>
            </a:r>
            <a:r>
              <a:rPr lang="en-HK" u="sng" dirty="0">
                <a:solidFill>
                  <a:srgbClr val="9933FF"/>
                </a:solidFill>
              </a:rPr>
              <a:t>non-zero</a:t>
            </a:r>
            <a:r>
              <a:rPr lang="en-HK" dirty="0"/>
              <a:t> operand values to these operators will be treated as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17318" y="3902400"/>
            <a:ext cx="61093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HK" sz="2000" dirty="0" smtClean="0">
                <a:latin typeface="Consolas" panose="020B0609020204030204" pitchFamily="49" charset="0"/>
              </a:rPr>
              <a:t> x = 0;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</a:t>
            </a:r>
            <a:r>
              <a:rPr lang="en-HK" sz="2000" dirty="0" err="1" smtClean="0">
                <a:latin typeface="Consolas" panose="020B0609020204030204" pitchFamily="49" charset="0"/>
              </a:rPr>
              <a:t>out</a:t>
            </a:r>
            <a:r>
              <a:rPr lang="en-HK" sz="2000" dirty="0" smtClean="0">
                <a:latin typeface="Consolas" panose="020B0609020204030204" pitchFamily="49" charset="0"/>
              </a:rPr>
              <a:t> &lt;&lt; !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9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!!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9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!(!9) -&gt; !0 -&gt; 1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!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x</a:t>
            </a:r>
            <a:r>
              <a:rPr lang="en-HK" sz="2000" dirty="0" smtClean="0">
                <a:latin typeface="Consolas" panose="020B0609020204030204" pitchFamily="49" charset="0"/>
              </a:rPr>
              <a:t> &amp;&amp; 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3</a:t>
            </a:r>
            <a:r>
              <a:rPr lang="en-HK" sz="2000" dirty="0" smtClean="0">
                <a:latin typeface="Consolas" panose="020B0609020204030204" pitchFamily="49" charset="0"/>
              </a:rPr>
              <a:t>)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7317" y="5842337"/>
            <a:ext cx="610936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000" dirty="0" smtClean="0">
                <a:latin typeface="Consolas" panose="020B0609020204030204" pitchFamily="49" charset="0"/>
              </a:rPr>
              <a:t>0 1 1 0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Relational and equality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Selective control structures</a:t>
            </a:r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 statement</a:t>
            </a:r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/>
              <a:t>-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Repetitive control structure </a:t>
            </a:r>
          </a:p>
          <a:p>
            <a:pPr lvl="1"/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</a:t>
            </a:r>
            <a:r>
              <a:rPr lang="en-HK" dirty="0" smtClean="0"/>
              <a:t>statement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Logical Operators: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Suppose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0,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is </a:t>
            </a:r>
            <a:r>
              <a:rPr lang="en-HK" dirty="0" smtClean="0"/>
              <a:t>10, evaluate the following:</a:t>
            </a:r>
            <a:endParaRPr lang="en-HK" dirty="0"/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 &lt; 5 || !(y &lt; 1)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 + y &gt; -1 &amp;&amp; y % 2 == 0</a:t>
            </a:r>
          </a:p>
          <a:p>
            <a:pPr lvl="1"/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!!-y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HK" dirty="0"/>
          </a:p>
          <a:p>
            <a:r>
              <a:rPr lang="en-HK" dirty="0"/>
              <a:t>Express the following </a:t>
            </a:r>
            <a:r>
              <a:rPr lang="en-HK" dirty="0" smtClean="0"/>
              <a:t>conditions:</a:t>
            </a:r>
            <a:endParaRPr lang="en-HK" dirty="0"/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a number between -5 and 5 (inclusively)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greater than both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is negative but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 smtClean="0"/>
              <a:t> </a:t>
            </a:r>
            <a:r>
              <a:rPr lang="en-HK" dirty="0"/>
              <a:t>+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 smtClean="0"/>
              <a:t> </a:t>
            </a:r>
            <a:r>
              <a:rPr lang="en-HK" dirty="0"/>
              <a:t>is </a:t>
            </a:r>
            <a:r>
              <a:rPr lang="en-HK" dirty="0" smtClean="0"/>
              <a:t>positive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Write a code fragment to read three integers from the user and </a:t>
            </a:r>
            <a:r>
              <a:rPr lang="en-HK" dirty="0" smtClean="0"/>
              <a:t>print </a:t>
            </a:r>
            <a:r>
              <a:rPr lang="en-HK" dirty="0"/>
              <a:t>them </a:t>
            </a:r>
            <a:r>
              <a:rPr lang="en-HK" dirty="0" smtClean="0"/>
              <a:t>out in </a:t>
            </a:r>
            <a:r>
              <a:rPr lang="en-HK" dirty="0"/>
              <a:t>ascending </a:t>
            </a:r>
            <a:r>
              <a:rPr lang="en-HK" dirty="0" smtClean="0"/>
              <a:t>order</a:t>
            </a:r>
            <a:endParaRPr lang="en-HK" dirty="0"/>
          </a:p>
          <a:p>
            <a:pPr lvl="1"/>
            <a:r>
              <a:rPr lang="en-HK" dirty="0" smtClean="0"/>
              <a:t>Say, the </a:t>
            </a:r>
            <a:r>
              <a:rPr lang="en-HK" dirty="0"/>
              <a:t>values are stored in variables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,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</a:p>
          <a:p>
            <a:pPr lvl="8"/>
            <a:endParaRPr lang="en-HK" dirty="0"/>
          </a:p>
          <a:p>
            <a:r>
              <a:rPr lang="en-HK" dirty="0"/>
              <a:t>Possible solution #1:</a:t>
            </a:r>
          </a:p>
          <a:p>
            <a:pPr lvl="1"/>
            <a:r>
              <a:rPr lang="en-HK" dirty="0"/>
              <a:t>For each of the six possible arrangements, output the result accordingly: (1)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HK" dirty="0"/>
              <a:t>, (2)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, (3)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HK" dirty="0"/>
              <a:t> , (4)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, (5)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, </a:t>
            </a:r>
            <a:r>
              <a:rPr lang="en-HK" dirty="0" smtClean="0"/>
              <a:t>and (6</a:t>
            </a:r>
            <a:r>
              <a:rPr lang="en-HK" dirty="0"/>
              <a:t>)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</a:p>
          <a:p>
            <a:pPr lvl="8"/>
            <a:endParaRPr lang="en-HK" dirty="0"/>
          </a:p>
          <a:p>
            <a:r>
              <a:rPr lang="en-HK" dirty="0"/>
              <a:t>Possible solution #2:</a:t>
            </a:r>
          </a:p>
          <a:p>
            <a:pPr lvl="1"/>
            <a:r>
              <a:rPr lang="en-HK" dirty="0"/>
              <a:t>Sort the values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,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,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HK" dirty="0"/>
              <a:t> </a:t>
            </a:r>
            <a:r>
              <a:rPr lang="en-HK" dirty="0" smtClean="0"/>
              <a:t>so </a:t>
            </a:r>
            <a:r>
              <a:rPr lang="en-HK" dirty="0"/>
              <a:t>that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≤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Example (Possible Solution #1)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825200"/>
            <a:ext cx="8677206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y, z;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store input values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x &gt;&gt; y &gt;&gt; z;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&lt;= y &amp;&amp; y &lt;= z)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HK" sz="2000" dirty="0">
                <a:latin typeface="Consolas" panose="020B0609020204030204" pitchFamily="49" charset="0"/>
              </a:rPr>
              <a:t> (x &lt;= z &amp;&amp; z &lt;= y)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(y </a:t>
            </a:r>
            <a:r>
              <a:rPr lang="en-HK" sz="2000" dirty="0">
                <a:latin typeface="Consolas" panose="020B0609020204030204" pitchFamily="49" charset="0"/>
              </a:rPr>
              <a:t>&lt;=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&amp;&amp;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&lt;= </a:t>
            </a:r>
            <a:r>
              <a:rPr lang="en-HK" sz="2000" dirty="0" smtClean="0">
                <a:latin typeface="Consolas" panose="020B0609020204030204" pitchFamily="49" charset="0"/>
              </a:rPr>
              <a:t>z)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y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HK" sz="2000" dirty="0">
                <a:latin typeface="Consolas" panose="020B0609020204030204" pitchFamily="49" charset="0"/>
              </a:rPr>
              <a:t> (y &lt;=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&amp;&amp;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&lt;= </a:t>
            </a:r>
            <a:r>
              <a:rPr lang="en-HK" sz="2000" dirty="0" smtClean="0">
                <a:latin typeface="Consolas" panose="020B0609020204030204" pitchFamily="49" charset="0"/>
              </a:rPr>
              <a:t>x)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(z &lt;= x &amp;&amp; x &lt;= y)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solidFill>
                  <a:srgbClr val="9933FF"/>
                </a:solidFill>
              </a:rPr>
              <a:t>Broken</a:t>
            </a:r>
            <a:r>
              <a:rPr lang="en-HK" dirty="0" smtClean="0"/>
              <a:t> Example</a:t>
            </a:r>
            <a:br>
              <a:rPr lang="en-HK" dirty="0" smtClean="0"/>
            </a:br>
            <a:r>
              <a:rPr lang="en-HK" dirty="0" smtClean="0"/>
              <a:t>(Possible Solution #1)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825200"/>
            <a:ext cx="8677206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y, z; 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store input values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x &gt;&gt; y &gt;&gt; z;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&lt;= y &amp;&amp; y &lt;= z)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(x &lt;= z &amp;&amp; z &lt;= y)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(y </a:t>
            </a:r>
            <a:r>
              <a:rPr lang="en-HK" sz="2000" dirty="0">
                <a:latin typeface="Consolas" panose="020B0609020204030204" pitchFamily="49" charset="0"/>
              </a:rPr>
              <a:t>&lt;=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&amp;&amp;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&lt;= </a:t>
            </a:r>
            <a:r>
              <a:rPr lang="en-HK" sz="2000" dirty="0" smtClean="0">
                <a:latin typeface="Consolas" panose="020B0609020204030204" pitchFamily="49" charset="0"/>
              </a:rPr>
              <a:t>z)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y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(y &lt;=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&amp;&amp;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&lt;= </a:t>
            </a:r>
            <a:r>
              <a:rPr lang="en-HK" sz="2000" dirty="0" smtClean="0">
                <a:latin typeface="Consolas" panose="020B0609020204030204" pitchFamily="49" charset="0"/>
              </a:rPr>
              <a:t>x)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z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x </a:t>
            </a:r>
            <a:r>
              <a:rPr lang="en-HK" sz="2000" dirty="0">
                <a:latin typeface="Consolas" panose="020B0609020204030204" pitchFamily="49" charset="0"/>
              </a:rPr>
              <a:t>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(z &lt;= x &amp;&amp; x &lt;= y)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(z &lt;= </a:t>
            </a:r>
            <a:r>
              <a:rPr lang="en-HK" sz="2000" dirty="0" smtClean="0">
                <a:latin typeface="Consolas" panose="020B0609020204030204" pitchFamily="49" charset="0"/>
              </a:rPr>
              <a:t>y </a:t>
            </a:r>
            <a:r>
              <a:rPr lang="en-HK" sz="2000" dirty="0">
                <a:latin typeface="Consolas" panose="020B0609020204030204" pitchFamily="49" charset="0"/>
              </a:rPr>
              <a:t>&amp;&amp; </a:t>
            </a:r>
            <a:r>
              <a:rPr lang="en-HK" sz="2000" dirty="0" smtClean="0">
                <a:latin typeface="Consolas" panose="020B0609020204030204" pitchFamily="49" charset="0"/>
              </a:rPr>
              <a:t>y </a:t>
            </a:r>
            <a:r>
              <a:rPr lang="en-HK" sz="2000" dirty="0">
                <a:latin typeface="Consolas" panose="020B0609020204030204" pitchFamily="49" charset="0"/>
              </a:rPr>
              <a:t>&lt;= </a:t>
            </a:r>
            <a:r>
              <a:rPr lang="en-HK" sz="2000" dirty="0" smtClean="0">
                <a:latin typeface="Consolas" panose="020B0609020204030204" pitchFamily="49" charset="0"/>
              </a:rPr>
              <a:t>x)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825200"/>
            <a:ext cx="466794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300000" y="2204864"/>
            <a:ext cx="2844000" cy="937022"/>
          </a:xfrm>
          <a:prstGeom prst="cloudCallout">
            <a:avLst>
              <a:gd name="adj1" fmla="val -17199"/>
              <a:gd name="adj2" fmla="val 90002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</a:rPr>
              <a:t>What's wrong with this </a:t>
            </a:r>
            <a:r>
              <a:rPr lang="en-HK" sz="2000" dirty="0" smtClean="0">
                <a:solidFill>
                  <a:schemeClr val="tx1"/>
                </a:solidFill>
              </a:rPr>
              <a:t>version?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Example (Possible Solution #2)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533465"/>
            <a:ext cx="8677206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x, y, z,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x &gt;&gt; y &gt;&gt; z;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First, make sure x holds the smallest value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y)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 x = y; y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Swap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 and y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(x &gt; z)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x; x = z; z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Swap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 and z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Next, make sure y &lt;= z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(y &gt; z)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 = y; y = z; z = </a:t>
            </a:r>
            <a:r>
              <a:rPr lang="en-HK" sz="2000" dirty="0" err="1">
                <a:latin typeface="Consolas" panose="020B0609020204030204" pitchFamily="49" charset="0"/>
              </a:rPr>
              <a:t>tmp</a:t>
            </a:r>
            <a:r>
              <a:rPr lang="en-HK" sz="2000" dirty="0">
                <a:latin typeface="Consolas" panose="020B0609020204030204" pitchFamily="49" charset="0"/>
              </a:rPr>
              <a:t>;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Swap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 and z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x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y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HK" sz="2000" dirty="0">
                <a:latin typeface="Consolas" panose="020B0609020204030204" pitchFamily="49" charset="0"/>
              </a:rPr>
              <a:t> &lt;&lt; z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  <a:endParaRPr lang="en-HK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33465"/>
            <a:ext cx="466794" cy="5324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077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6187033" y="2479053"/>
            <a:ext cx="36000" cy="36000"/>
          </a:xfrm>
          <a:prstGeom prst="flowChartProcess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4.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 smtClean="0"/>
              <a:t> Statement: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653136"/>
            <a:ext cx="7886700" cy="1523826"/>
          </a:xfrm>
        </p:spPr>
        <p:txBody>
          <a:bodyPr>
            <a:normAutofit/>
          </a:bodyPr>
          <a:lstStyle/>
          <a:p>
            <a:r>
              <a:rPr lang="en-HK" dirty="0" smtClean="0"/>
              <a:t>Allows us to </a:t>
            </a:r>
            <a:r>
              <a:rPr lang="en-HK" u="sng" dirty="0" smtClean="0"/>
              <a:t>conditionally</a:t>
            </a:r>
            <a:r>
              <a:rPr lang="en-HK" dirty="0" smtClean="0"/>
              <a:t> perform a task </a:t>
            </a:r>
            <a:r>
              <a:rPr lang="en-HK" u="sng" dirty="0" smtClean="0"/>
              <a:t>repeatedly</a:t>
            </a:r>
            <a:endParaRPr lang="en-US" u="sng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2132856"/>
            <a:ext cx="35283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while</a:t>
            </a:r>
            <a:r>
              <a:rPr lang="en-HK" sz="2400" dirty="0" smtClean="0">
                <a:latin typeface="Consolas" panose="020B0609020204030204" pitchFamily="49" charset="0"/>
              </a:rPr>
              <a:t> (</a:t>
            </a:r>
            <a:r>
              <a:rPr lang="en-HK" sz="24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r>
              <a:rPr lang="en-HK" sz="2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400" i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6142429" y="1844824"/>
            <a:ext cx="1" cy="60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5398577" y="2450112"/>
            <a:ext cx="1487706" cy="794802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062646" y="3911237"/>
            <a:ext cx="2159566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222212" y="2647458"/>
            <a:ext cx="1454244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6142430" y="3244914"/>
            <a:ext cx="0" cy="666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2"/>
          </p:cNvCxnSpPr>
          <p:nvPr/>
        </p:nvCxnSpPr>
        <p:spPr>
          <a:xfrm rot="5400000" flipH="1" flipV="1">
            <a:off x="6947209" y="2242789"/>
            <a:ext cx="197346" cy="1806904"/>
          </a:xfrm>
          <a:prstGeom prst="curvedConnector3">
            <a:avLst>
              <a:gd name="adj1" fmla="val -17059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  <a:endCxn id="30" idx="0"/>
          </p:cNvCxnSpPr>
          <p:nvPr/>
        </p:nvCxnSpPr>
        <p:spPr>
          <a:xfrm rot="16200000" flipV="1">
            <a:off x="6992982" y="1691105"/>
            <a:ext cx="168405" cy="1744301"/>
          </a:xfrm>
          <a:prstGeom prst="curvedConnector3">
            <a:avLst>
              <a:gd name="adj1" fmla="val 31775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2443" y="324491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7677" y="316313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Using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Decide what statements to be executed repeatedly</a:t>
            </a:r>
          </a:p>
          <a:p>
            <a:pPr lvl="8"/>
            <a:endParaRPr lang="en-HK" dirty="0"/>
          </a:p>
          <a:p>
            <a:r>
              <a:rPr lang="en-HK" dirty="0"/>
              <a:t>Specify a looping condition </a:t>
            </a:r>
          </a:p>
          <a:p>
            <a:pPr lvl="1"/>
            <a:r>
              <a:rPr lang="en-HK" dirty="0"/>
              <a:t>We can typically introduce a variable to control the loop</a:t>
            </a:r>
          </a:p>
          <a:p>
            <a:pPr lvl="8"/>
            <a:endParaRPr lang="en-HK" dirty="0"/>
          </a:p>
          <a:p>
            <a:pPr lvl="1"/>
            <a:r>
              <a:rPr lang="en-HK" dirty="0"/>
              <a:t>If the condition 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, execute loop body</a:t>
            </a:r>
          </a:p>
          <a:p>
            <a:pPr lvl="1"/>
            <a:r>
              <a:rPr lang="en-HK" dirty="0"/>
              <a:t>If the condition is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, leave the </a:t>
            </a:r>
            <a:r>
              <a:rPr lang="en-HK" dirty="0" smtClean="0"/>
              <a:t>loop</a:t>
            </a:r>
            <a:endParaRPr lang="en-HK" dirty="0"/>
          </a:p>
          <a:p>
            <a:endParaRPr lang="en-HK" dirty="0"/>
          </a:p>
          <a:p>
            <a:r>
              <a:rPr lang="en-HK" b="1" dirty="0"/>
              <a:t>Example</a:t>
            </a:r>
            <a:r>
              <a:rPr lang="en-HK" dirty="0"/>
              <a:t>: Write a </a:t>
            </a:r>
            <a:r>
              <a:rPr lang="en-HK" dirty="0" smtClean="0"/>
              <a:t>code fragment to </a:t>
            </a:r>
            <a:r>
              <a:rPr lang="en-HK" dirty="0"/>
              <a:t>repeatedly output the square of the input value until the input value becomes </a:t>
            </a:r>
            <a:r>
              <a:rPr lang="en-HK" dirty="0" smtClean="0"/>
              <a:t>zero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77875"/>
            <a:ext cx="7886700" cy="1325563"/>
          </a:xfrm>
        </p:spPr>
        <p:txBody>
          <a:bodyPr/>
          <a:lstStyle/>
          <a:p>
            <a:r>
              <a:rPr lang="en-HK" dirty="0" smtClean="0"/>
              <a:t>4.1 Controlling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39200"/>
            <a:ext cx="7886700" cy="1523826"/>
          </a:xfrm>
        </p:spPr>
        <p:txBody>
          <a:bodyPr/>
          <a:lstStyle/>
          <a:p>
            <a:r>
              <a:rPr lang="en-HK" dirty="0"/>
              <a:t>Example of using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loop to keep printing the square of </a:t>
            </a:r>
            <a:r>
              <a:rPr lang="en-HK" dirty="0" smtClean="0"/>
              <a:t>an </a:t>
            </a:r>
            <a:r>
              <a:rPr lang="en-HK" dirty="0"/>
              <a:t>input value until the input value becomes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0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input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input = 1;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(input != 0)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 number (0 to stop):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(input !=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"Square of "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 &lt;&lt; input * input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291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17032"/>
            <a:ext cx="7886700" cy="2745994"/>
          </a:xfrm>
        </p:spPr>
        <p:txBody>
          <a:bodyPr/>
          <a:lstStyle/>
          <a:p>
            <a:r>
              <a:rPr lang="en-HK" dirty="0"/>
              <a:t>Specify a condition to stop the loop</a:t>
            </a:r>
          </a:p>
          <a:p>
            <a:r>
              <a:rPr lang="en-HK" dirty="0"/>
              <a:t>Introduce a </a:t>
            </a:r>
            <a:r>
              <a:rPr lang="en-HK" b="1" i="1" dirty="0">
                <a:solidFill>
                  <a:srgbClr val="FF0000"/>
                </a:solidFill>
              </a:rPr>
              <a:t>loop variable</a:t>
            </a:r>
            <a:r>
              <a:rPr lang="en-HK" dirty="0"/>
              <a:t> to control when the loop </a:t>
            </a:r>
            <a:r>
              <a:rPr lang="en-HK" dirty="0" smtClean="0"/>
              <a:t>stops</a:t>
            </a:r>
            <a:endParaRPr lang="en-HK" dirty="0"/>
          </a:p>
          <a:p>
            <a:r>
              <a:rPr lang="en-HK" dirty="0"/>
              <a:t>The loop stops when the loop variable obtains some </a:t>
            </a:r>
            <a:r>
              <a:rPr lang="en-HK" dirty="0" smtClean="0"/>
              <a:t>“special” value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0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input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input = 1;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input != 0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 number (0 to stop):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(input !=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"Square of "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 &lt;&lt; input * input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1809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17032"/>
            <a:ext cx="7886700" cy="2745994"/>
          </a:xfrm>
        </p:spPr>
        <p:txBody>
          <a:bodyPr>
            <a:normAutofit/>
          </a:bodyPr>
          <a:lstStyle/>
          <a:p>
            <a:r>
              <a:rPr lang="en-HK" dirty="0"/>
              <a:t>Remember to initialize the loop variable if you want to make sure the loop iterates at least </a:t>
            </a:r>
            <a:r>
              <a:rPr lang="en-HK" dirty="0" smtClean="0"/>
              <a:t>once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0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input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input = 1;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>
                <a:effectLst/>
                <a:latin typeface="Consolas" panose="020B0609020204030204" pitchFamily="49" charset="0"/>
              </a:rPr>
              <a:t>input != 0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 number (0 to stop):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input;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(input !=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"Square of "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 &lt;&lt; input * input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148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 Comparison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269970"/>
              </p:ext>
            </p:extLst>
          </p:nvPr>
        </p:nvGraphicFramePr>
        <p:xfrm>
          <a:off x="628650" y="1825625"/>
          <a:ext cx="7887031" cy="32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99476">
                  <a:extLst>
                    <a:ext uri="{9D8B030D-6E8A-4147-A177-3AD203B41FA5}">
                      <a16:colId xmlns:a16="http://schemas.microsoft.com/office/drawing/2014/main" val="3819111133"/>
                    </a:ext>
                  </a:extLst>
                </a:gridCol>
                <a:gridCol w="1742154">
                  <a:extLst>
                    <a:ext uri="{9D8B030D-6E8A-4147-A177-3AD203B41FA5}">
                      <a16:colId xmlns:a16="http://schemas.microsoft.com/office/drawing/2014/main" val="1516915855"/>
                    </a:ext>
                  </a:extLst>
                </a:gridCol>
                <a:gridCol w="4545401">
                  <a:extLst>
                    <a:ext uri="{9D8B030D-6E8A-4147-A177-3AD203B41FA5}">
                      <a16:colId xmlns:a16="http://schemas.microsoft.com/office/drawing/2014/main" val="33099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Operator</a:t>
                      </a:r>
                      <a:endParaRPr lang="en-US" sz="2400" dirty="0"/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Example</a:t>
                      </a:r>
                      <a:endParaRPr lang="en-US" sz="2400" dirty="0"/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Meaning</a:t>
                      </a:r>
                      <a:endParaRPr lang="en-US" sz="2400" dirty="0"/>
                    </a:p>
                  </a:txBody>
                  <a:tcPr marL="132244" marR="132244"/>
                </a:tc>
                <a:extLst>
                  <a:ext uri="{0D108BD9-81ED-4DB2-BD59-A6C34878D82A}">
                    <a16:rowId xmlns:a16="http://schemas.microsoft.com/office/drawing/2014/main" val="21331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x == y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Is </a:t>
                      </a: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equal to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en-HK" sz="2400" dirty="0" smtClean="0"/>
                        <a:t>?</a:t>
                      </a:r>
                      <a:endParaRPr lang="en-US" sz="2400" dirty="0"/>
                    </a:p>
                  </a:txBody>
                  <a:tcPr marL="132244" marR="132244"/>
                </a:tc>
                <a:extLst>
                  <a:ext uri="{0D108BD9-81ED-4DB2-BD59-A6C34878D82A}">
                    <a16:rowId xmlns:a16="http://schemas.microsoft.com/office/drawing/2014/main" val="310681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x != 10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Is </a:t>
                      </a:r>
                      <a:r>
                        <a:rPr lang="en-HK" sz="2400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not equal to</a:t>
                      </a:r>
                      <a:r>
                        <a:rPr lang="en-HK" sz="2400" dirty="0" smtClean="0"/>
                        <a:t> 10?</a:t>
                      </a:r>
                      <a:endParaRPr lang="en-US" sz="2400" dirty="0"/>
                    </a:p>
                  </a:txBody>
                  <a:tcPr marL="132244" marR="132244"/>
                </a:tc>
                <a:extLst>
                  <a:ext uri="{0D108BD9-81ED-4DB2-BD59-A6C34878D82A}">
                    <a16:rowId xmlns:a16="http://schemas.microsoft.com/office/drawing/2014/main" val="273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x &gt; 3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Is </a:t>
                      </a:r>
                      <a:r>
                        <a:rPr lang="en-HK" sz="2400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greater than</a:t>
                      </a:r>
                      <a:r>
                        <a:rPr lang="en-HK" sz="2400" dirty="0" smtClean="0"/>
                        <a:t> 3?</a:t>
                      </a:r>
                      <a:endParaRPr lang="en-US" sz="2400" dirty="0"/>
                    </a:p>
                  </a:txBody>
                  <a:tcPr marL="132244" marR="132244"/>
                </a:tc>
                <a:extLst>
                  <a:ext uri="{0D108BD9-81ED-4DB2-BD59-A6C34878D82A}">
                    <a16:rowId xmlns:a16="http://schemas.microsoft.com/office/drawing/2014/main" val="335848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 &lt; 0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Is </a:t>
                      </a:r>
                      <a:r>
                        <a:rPr lang="en-HK" sz="2400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less than</a:t>
                      </a:r>
                      <a:r>
                        <a:rPr lang="en-HK" sz="2400" dirty="0" smtClean="0"/>
                        <a:t> 0?</a:t>
                      </a:r>
                      <a:endParaRPr lang="en-US" sz="2400" dirty="0"/>
                    </a:p>
                  </a:txBody>
                  <a:tcPr marL="132244" marR="132244"/>
                </a:tc>
                <a:extLst>
                  <a:ext uri="{0D108BD9-81ED-4DB2-BD59-A6C34878D82A}">
                    <a16:rowId xmlns:a16="http://schemas.microsoft.com/office/drawing/2014/main" val="373958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x &gt;= y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Is </a:t>
                      </a:r>
                      <a:r>
                        <a:rPr lang="en-HK" sz="2400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greater than or equal to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en-HK" sz="2400" dirty="0" smtClean="0"/>
                        <a:t>?</a:t>
                      </a:r>
                      <a:endParaRPr lang="en-US" sz="2400" dirty="0"/>
                    </a:p>
                  </a:txBody>
                  <a:tcPr marL="132244" marR="132244"/>
                </a:tc>
                <a:extLst>
                  <a:ext uri="{0D108BD9-81ED-4DB2-BD59-A6C34878D82A}">
                    <a16:rowId xmlns:a16="http://schemas.microsoft.com/office/drawing/2014/main" val="242043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y &lt;= -4</a:t>
                      </a:r>
                      <a:endParaRPr lang="en-US" sz="24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32244" marR="132244"/>
                </a:tc>
                <a:tc>
                  <a:txBody>
                    <a:bodyPr/>
                    <a:lstStyle/>
                    <a:p>
                      <a:r>
                        <a:rPr lang="en-HK" sz="2400" dirty="0" smtClean="0"/>
                        <a:t>Is </a:t>
                      </a:r>
                      <a:r>
                        <a:rPr lang="en-HK" sz="2400" kern="12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en-HK" sz="2400" dirty="0" smtClean="0"/>
                        <a:t> </a:t>
                      </a:r>
                      <a:r>
                        <a:rPr lang="en-HK" sz="2400" dirty="0" smtClean="0">
                          <a:solidFill>
                            <a:srgbClr val="9933FF"/>
                          </a:solidFill>
                        </a:rPr>
                        <a:t>less than or equal</a:t>
                      </a:r>
                      <a:r>
                        <a:rPr lang="en-HK" sz="2400" baseline="0" dirty="0" smtClean="0">
                          <a:solidFill>
                            <a:srgbClr val="9933FF"/>
                          </a:solidFill>
                        </a:rPr>
                        <a:t> to</a:t>
                      </a:r>
                      <a:r>
                        <a:rPr lang="en-HK" sz="2400" baseline="0" dirty="0" smtClean="0"/>
                        <a:t> -4?</a:t>
                      </a:r>
                      <a:endParaRPr lang="en-US" sz="2400" dirty="0"/>
                    </a:p>
                  </a:txBody>
                  <a:tcPr marL="132244" marR="132244"/>
                </a:tc>
                <a:extLst>
                  <a:ext uri="{0D108BD9-81ED-4DB2-BD59-A6C34878D82A}">
                    <a16:rowId xmlns:a16="http://schemas.microsoft.com/office/drawing/2014/main" val="28750847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17032"/>
            <a:ext cx="7886700" cy="2745994"/>
          </a:xfrm>
        </p:spPr>
        <p:txBody>
          <a:bodyPr>
            <a:normAutofit/>
          </a:bodyPr>
          <a:lstStyle/>
          <a:p>
            <a:r>
              <a:rPr lang="en-HK" dirty="0"/>
              <a:t>Make sure you have some code in the loop body to modify the loop </a:t>
            </a:r>
            <a:r>
              <a:rPr lang="en-HK" dirty="0" smtClean="0"/>
              <a:t>variable</a:t>
            </a:r>
          </a:p>
          <a:p>
            <a:pPr lvl="1"/>
            <a:r>
              <a:rPr lang="en-HK" dirty="0" smtClean="0"/>
              <a:t>Otherwise </a:t>
            </a:r>
            <a:r>
              <a:rPr lang="en-HK" dirty="0"/>
              <a:t>the loop won't stop!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0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input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effectLst/>
                <a:latin typeface="Consolas" panose="020B0609020204030204" pitchFamily="49" charset="0"/>
              </a:rPr>
              <a:t>input = 1;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>
                <a:effectLst/>
                <a:latin typeface="Consolas" panose="020B0609020204030204" pitchFamily="49" charset="0"/>
              </a:rPr>
              <a:t>input != 0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a number (0 to stop):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cin</a:t>
            </a:r>
            <a:r>
              <a:rPr lang="en-HK" sz="20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&gt;&gt; input;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(input !=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"Square of "</a:t>
            </a:r>
            <a:r>
              <a:rPr lang="en-HK" sz="2000" dirty="0">
                <a:latin typeface="Consolas" panose="020B0609020204030204" pitchFamily="49" charset="0"/>
              </a:rPr>
              <a:t> &lt;&lt; input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is "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     &lt;&lt; input * input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603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/>
              <a:t>Controlling a Loop with a Loop Variable: a General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932" y="1825200"/>
            <a:ext cx="7802136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 smtClean="0">
                <a:latin typeface="Consolas" panose="020B0609020204030204" pitchFamily="49" charset="0"/>
              </a:rPr>
              <a:t>;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(1) Introduce a loop variable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(2) Initialize the loop variable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Statements that need to be iterated go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here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latin typeface="Consolas" panose="020B0609020204030204" pitchFamily="49" charset="0"/>
              </a:rPr>
              <a:t>…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(3) Decide when the loop should stop.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Whenever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loop should stop, set the loop</a:t>
            </a: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variable to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(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Loop should stop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*/ 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8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80728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Controlling a Loop: Example (Ver. 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4351338"/>
          </a:xfrm>
        </p:spPr>
        <p:txBody>
          <a:bodyPr/>
          <a:lstStyle/>
          <a:p>
            <a:r>
              <a:rPr lang="en-HK" dirty="0" smtClean="0"/>
              <a:t>Repeatedly </a:t>
            </a:r>
            <a:r>
              <a:rPr lang="en-HK" dirty="0"/>
              <a:t>read three integers from the user until </a:t>
            </a:r>
            <a:r>
              <a:rPr lang="en-HK" u="sng" dirty="0"/>
              <a:t>exactly two</a:t>
            </a:r>
            <a:r>
              <a:rPr lang="en-HK" dirty="0"/>
              <a:t> of the input are positive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1841242"/>
            <a:ext cx="8677206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num1</a:t>
            </a:r>
            <a:r>
              <a:rPr lang="en-HK" sz="2000" dirty="0">
                <a:latin typeface="Consolas" panose="020B0609020204030204" pitchFamily="49" charset="0"/>
              </a:rPr>
              <a:t>, num2, num3;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three integers: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num1 &gt;&gt; num2 &gt;&gt; num3;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(num1 &gt; 0 &amp;&amp; num2 &gt; 0 &amp;&amp; num3 &lt;=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(num1 &lt;= 0 &amp;&amp; num2 &gt; 0 &amp;&amp; num3 &gt;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(num1 &gt; 0 &amp;&amp; num2 &lt;= 0 &amp;&amp; num3 &gt; 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loopVar</a:t>
            </a:r>
            <a:r>
              <a:rPr lang="en-HK" sz="2000" dirty="0">
                <a:latin typeface="Consolas" panose="020B0609020204030204" pitchFamily="49" charset="0"/>
              </a:rPr>
              <a:t> =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41242"/>
            <a:ext cx="466794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680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96000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Controlling a Loop: Example (Ver. 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Repeatedly </a:t>
            </a:r>
            <a:r>
              <a:rPr lang="en-HK" dirty="0"/>
              <a:t>read three integers from the user until </a:t>
            </a:r>
            <a:r>
              <a:rPr lang="en-HK" u="sng" dirty="0"/>
              <a:t>exactly two</a:t>
            </a:r>
            <a:r>
              <a:rPr lang="en-HK" dirty="0"/>
              <a:t> of the input are positive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2780928"/>
            <a:ext cx="8677206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num1, </a:t>
            </a:r>
            <a:r>
              <a:rPr lang="en-HK" sz="2000" dirty="0">
                <a:latin typeface="Consolas" panose="020B0609020204030204" pitchFamily="49" charset="0"/>
              </a:rPr>
              <a:t>num2, num3;</a:t>
            </a:r>
          </a:p>
          <a:p>
            <a:r>
              <a:rPr lang="pt-BR" sz="2000" dirty="0" smtClean="0">
                <a:latin typeface="Consolas" panose="020B0609020204030204" pitchFamily="49" charset="0"/>
              </a:rPr>
              <a:t>num1 </a:t>
            </a:r>
            <a:r>
              <a:rPr lang="pt-BR" sz="2000" dirty="0">
                <a:latin typeface="Consolas" panose="020B0609020204030204" pitchFamily="49" charset="0"/>
              </a:rPr>
              <a:t>= num2 = num3 = 0;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Continue to loop when </a:t>
            </a:r>
            <a:r>
              <a:rPr lang="pt-BR" sz="2000" dirty="0">
                <a:solidFill>
                  <a:srgbClr val="9933FF"/>
                </a:solidFill>
                <a:latin typeface="Consolas" panose="020B0609020204030204" pitchFamily="49" charset="0"/>
              </a:rPr>
              <a:t>NOT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exactly two of the inputs</a:t>
            </a: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are positive */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latin typeface="Consolas" panose="020B0609020204030204" pitchFamily="49" charset="0"/>
              </a:rPr>
              <a:t>( !((</a:t>
            </a:r>
            <a:r>
              <a:rPr lang="pt-BR" sz="2000" dirty="0">
                <a:latin typeface="Consolas" panose="020B0609020204030204" pitchFamily="49" charset="0"/>
              </a:rPr>
              <a:t>num1 &gt; 0 &amp;&amp; num2 &gt; 0 &amp;&amp; num3 &lt;= 0) ||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</a:t>
            </a:r>
            <a:r>
              <a:rPr lang="pt-BR" sz="2000" dirty="0" smtClean="0">
                <a:latin typeface="Consolas" panose="020B0609020204030204" pitchFamily="49" charset="0"/>
              </a:rPr>
              <a:t>  </a:t>
            </a:r>
            <a:r>
              <a:rPr lang="pt-BR" sz="2000" dirty="0">
                <a:latin typeface="Consolas" panose="020B0609020204030204" pitchFamily="49" charset="0"/>
              </a:rPr>
              <a:t>(num1 &lt;= 0 &amp;&amp; num2 &gt; 0 &amp;&amp; num3 &gt; 0) ||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</a:t>
            </a:r>
            <a:r>
              <a:rPr lang="pt-BR" sz="2000" dirty="0" smtClean="0">
                <a:latin typeface="Consolas" panose="020B0609020204030204" pitchFamily="49" charset="0"/>
              </a:rPr>
              <a:t> (</a:t>
            </a:r>
            <a:r>
              <a:rPr lang="pt-BR" sz="2000" dirty="0">
                <a:latin typeface="Consolas" panose="020B0609020204030204" pitchFamily="49" charset="0"/>
              </a:rPr>
              <a:t>num1 &gt; 0 &amp;&amp; num2 &lt;= 0 &amp;&amp; num3 &gt; 0</a:t>
            </a:r>
            <a:r>
              <a:rPr lang="pt-BR" sz="2000" dirty="0" smtClean="0">
                <a:latin typeface="Consolas" panose="020B0609020204030204" pitchFamily="49" charset="0"/>
              </a:rPr>
              <a:t>)) ) {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cout &lt;&lt; </a:t>
            </a:r>
            <a:r>
              <a:rPr lang="pt-BR" sz="2000" dirty="0">
                <a:solidFill>
                  <a:srgbClr val="00B0F0"/>
                </a:solidFill>
                <a:latin typeface="Consolas" panose="020B0609020204030204" pitchFamily="49" charset="0"/>
              </a:rPr>
              <a:t>"Enter three integers: "</a:t>
            </a:r>
            <a:r>
              <a:rPr lang="pt-BR" sz="2000" dirty="0">
                <a:latin typeface="Consolas" panose="020B0609020204030204" pitchFamily="49" charset="0"/>
              </a:rPr>
              <a:t>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cin &gt;&gt; num1 &gt;&gt; num2 &gt;&gt; num3;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}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80928"/>
            <a:ext cx="46679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598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HK" dirty="0" smtClean="0"/>
              <a:t>4.2 Counter-Controlled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02000"/>
            <a:ext cx="7886700" cy="3456000"/>
          </a:xfrm>
        </p:spPr>
        <p:txBody>
          <a:bodyPr>
            <a:normAutofit fontScale="92500"/>
          </a:bodyPr>
          <a:lstStyle/>
          <a:p>
            <a:r>
              <a:rPr lang="en-HK" dirty="0"/>
              <a:t>Number of repetitions is known</a:t>
            </a:r>
          </a:p>
          <a:p>
            <a:r>
              <a:rPr lang="en-HK" dirty="0"/>
              <a:t>Loop variable serves as counter</a:t>
            </a:r>
          </a:p>
          <a:p>
            <a:pPr lvl="8"/>
            <a:endParaRPr lang="en-HK" dirty="0"/>
          </a:p>
          <a:p>
            <a:pPr marL="360000" indent="-360000">
              <a:buFont typeface="+mj-lt"/>
              <a:buAutoNum type="arabicPeriod"/>
            </a:pPr>
            <a:r>
              <a:rPr lang="en-HK" dirty="0"/>
              <a:t>Need to initialize loop variable</a:t>
            </a:r>
          </a:p>
          <a:p>
            <a:pPr marL="360000" indent="-360000">
              <a:buFont typeface="+mj-lt"/>
              <a:buAutoNum type="arabicPeriod"/>
            </a:pPr>
            <a:r>
              <a:rPr lang="en-HK" dirty="0"/>
              <a:t>Need to set the </a:t>
            </a:r>
            <a:r>
              <a:rPr lang="en-HK" dirty="0" smtClean="0"/>
              <a:t>“final value” </a:t>
            </a:r>
            <a:r>
              <a:rPr lang="en-HK" dirty="0"/>
              <a:t>of the loop variable in the </a:t>
            </a:r>
            <a:r>
              <a:rPr lang="en-HK" dirty="0" smtClean="0"/>
              <a:t>condition</a:t>
            </a:r>
            <a:endParaRPr lang="en-HK" dirty="0"/>
          </a:p>
          <a:p>
            <a:pPr marL="360000" indent="-360000">
              <a:buFont typeface="+mj-lt"/>
              <a:buAutoNum type="arabicPeriod"/>
            </a:pPr>
            <a:r>
              <a:rPr lang="en-HK" dirty="0"/>
              <a:t>Need to increase the value of the loop variable in the loop (usually as the last </a:t>
            </a:r>
            <a:r>
              <a:rPr lang="en-HK" dirty="0" smtClean="0"/>
              <a:t>statement in the loop body)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1052736"/>
            <a:ext cx="8677206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latin typeface="Consolas" panose="020B0609020204030204" pitchFamily="49" charset="0"/>
              </a:rPr>
              <a:t>i</a:t>
            </a:r>
            <a:r>
              <a:rPr lang="nn-NO" sz="2000" dirty="0">
                <a:latin typeface="Consolas" panose="020B0609020204030204" pitchFamily="49" charset="0"/>
              </a:rPr>
              <a:t>;  </a:t>
            </a:r>
          </a:p>
          <a:p>
            <a:endParaRPr lang="nn-NO" sz="2000" dirty="0">
              <a:latin typeface="Consolas" panose="020B0609020204030204" pitchFamily="49" charset="0"/>
            </a:endParaRPr>
          </a:p>
          <a:p>
            <a:r>
              <a:rPr lang="nn-NO" sz="2000" dirty="0">
                <a:latin typeface="Consolas" panose="020B0609020204030204" pitchFamily="49" charset="0"/>
              </a:rPr>
              <a:t>i = 1;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sz="2000" dirty="0">
                <a:latin typeface="Consolas" panose="020B0609020204030204" pitchFamily="49" charset="0"/>
              </a:rPr>
              <a:t> (i &lt;= 5) {</a:t>
            </a:r>
          </a:p>
          <a:p>
            <a:r>
              <a:rPr lang="nn-NO" sz="2000" dirty="0">
                <a:latin typeface="Consolas" panose="020B0609020204030204" pitchFamily="49" charset="0"/>
              </a:rPr>
              <a:t>    cout &lt;&lt; i &lt;&lt; endl;</a:t>
            </a:r>
          </a:p>
          <a:p>
            <a:r>
              <a:rPr lang="nn-NO" sz="2000" dirty="0">
                <a:latin typeface="Consolas" panose="020B0609020204030204" pitchFamily="49" charset="0"/>
              </a:rPr>
              <a:t>    i++;</a:t>
            </a:r>
          </a:p>
          <a:p>
            <a:r>
              <a:rPr lang="nn-NO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52736"/>
            <a:ext cx="4667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 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9806" y="1360512"/>
            <a:ext cx="1408578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305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Counter-Controlled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01208"/>
            <a:ext cx="7886700" cy="1440000"/>
          </a:xfrm>
        </p:spPr>
        <p:txBody>
          <a:bodyPr>
            <a:normAutofit/>
          </a:bodyPr>
          <a:lstStyle/>
          <a:p>
            <a:r>
              <a:rPr lang="en-HK" dirty="0"/>
              <a:t>Which of these </a:t>
            </a:r>
            <a:r>
              <a:rPr lang="en-HK" dirty="0" smtClean="0"/>
              <a:t>code fragments print(s</a:t>
            </a:r>
            <a:r>
              <a:rPr lang="en-HK" dirty="0"/>
              <a:t>) exactly five </a:t>
            </a:r>
            <a:r>
              <a:rPr lang="en-HK" dirty="0" smtClean="0"/>
              <a:t>“Hello!”?</a:t>
            </a:r>
            <a:endParaRPr lang="en-HK" dirty="0"/>
          </a:p>
          <a:p>
            <a:r>
              <a:rPr lang="en-HK" dirty="0"/>
              <a:t>There are many different ways to </a:t>
            </a:r>
            <a:r>
              <a:rPr lang="en-HK" dirty="0" smtClean="0"/>
              <a:t>count…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1904" y="1825625"/>
            <a:ext cx="342914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1;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&lt;= 5)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"Hello!\n"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52" y="1825625"/>
            <a:ext cx="342914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0;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&lt; </a:t>
            </a:r>
            <a:r>
              <a:rPr lang="en-US" sz="2000" dirty="0">
                <a:latin typeface="Consolas" panose="020B0609020204030204" pitchFamily="49" charset="0"/>
              </a:rPr>
              <a:t>5)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"Hello!\n"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1904" y="3573016"/>
            <a:ext cx="342914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latin typeface="Consolas" panose="020B0609020204030204" pitchFamily="49" charset="0"/>
              </a:rPr>
              <a:t>5;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&gt; 0)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"Hello!\n"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--;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2952" y="3573016"/>
            <a:ext cx="342914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1;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&lt;= </a:t>
            </a:r>
            <a:r>
              <a:rPr lang="en-US" sz="2000" dirty="0" smtClean="0">
                <a:latin typeface="Consolas" panose="020B0609020204030204" pitchFamily="49" charset="0"/>
              </a:rPr>
              <a:t>10)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"Hello!\n"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 += 2;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382" y="1825625"/>
            <a:ext cx="44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A.</a:t>
            </a:r>
            <a:endParaRPr lang="en-US" sz="2400" dirty="0">
              <a:solidFill>
                <a:srgbClr val="99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382" y="3573016"/>
            <a:ext cx="44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C.</a:t>
            </a:r>
            <a:endParaRPr lang="en-US" sz="2400" dirty="0">
              <a:solidFill>
                <a:srgbClr val="99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13" y="1825625"/>
            <a:ext cx="44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B.</a:t>
            </a:r>
            <a:endParaRPr lang="en-US" sz="2400" dirty="0">
              <a:solidFill>
                <a:srgbClr val="99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1613" y="3573016"/>
            <a:ext cx="44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K" sz="2400" dirty="0" smtClean="0">
                <a:solidFill>
                  <a:srgbClr val="9933FF"/>
                </a:solidFill>
              </a:rPr>
              <a:t>D.</a:t>
            </a:r>
            <a:endParaRPr 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Counter-Controlled Loop: 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/>
                  <a:t>Want to calculate the sum of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integers entered by the user</a:t>
                </a:r>
              </a:p>
              <a:p>
                <a:pPr lvl="8"/>
                <a:endParaRPr lang="en-HK" dirty="0"/>
              </a:p>
              <a:p>
                <a:r>
                  <a:rPr lang="en-HK" dirty="0"/>
                  <a:t>How can we read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integers?</a:t>
                </a:r>
              </a:p>
              <a:p>
                <a:pPr lvl="1"/>
                <a:r>
                  <a:rPr lang="en-HK" dirty="0"/>
                  <a:t>Need a loop to repeat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 times</a:t>
                </a:r>
              </a:p>
              <a:p>
                <a:pPr lvl="1"/>
                <a:r>
                  <a:rPr lang="en-HK" dirty="0"/>
                  <a:t>Read one integer at a time within the loop</a:t>
                </a:r>
              </a:p>
              <a:p>
                <a:pPr lvl="8"/>
                <a:endParaRPr lang="en-HK" dirty="0"/>
              </a:p>
              <a:p>
                <a:r>
                  <a:rPr lang="en-HK" dirty="0"/>
                  <a:t>How can we sum up the numbers?</a:t>
                </a:r>
              </a:p>
              <a:p>
                <a:pPr lvl="1"/>
                <a:r>
                  <a:rPr lang="en-HK" dirty="0"/>
                  <a:t>Need a variable (calls it </a:t>
                </a:r>
                <a:r>
                  <a:rPr lang="en-HK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sum</a:t>
                </a:r>
                <a:r>
                  <a:rPr lang="en-HK" dirty="0"/>
                  <a:t>) to accumulate the value</a:t>
                </a:r>
              </a:p>
              <a:p>
                <a:pPr lvl="1"/>
                <a:r>
                  <a:rPr lang="en-HK" dirty="0"/>
                  <a:t>Initially, </a:t>
                </a:r>
                <a:r>
                  <a:rPr lang="en-HK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sum = 0</a:t>
                </a:r>
              </a:p>
              <a:p>
                <a:pPr lvl="1"/>
                <a:r>
                  <a:rPr lang="en-HK" dirty="0"/>
                  <a:t>For every user input, perform </a:t>
                </a:r>
                <a:r>
                  <a:rPr lang="en-HK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sum += input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0"/>
            <a:ext cx="867720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#include &lt;</a:t>
            </a:r>
            <a:r>
              <a:rPr lang="en-HK" sz="2000" dirty="0" err="1">
                <a:latin typeface="Consolas" panose="020B0609020204030204" pitchFamily="49" charset="0"/>
              </a:rPr>
              <a:t>iostream</a:t>
            </a:r>
            <a:r>
              <a:rPr lang="en-HK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std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, sum, n, </a:t>
            </a:r>
            <a:r>
              <a:rPr lang="en-HK" sz="2000" dirty="0" smtClean="0">
                <a:latin typeface="Consolas" panose="020B0609020204030204" pitchFamily="49" charset="0"/>
              </a:rPr>
              <a:t>input;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"How many numbers do you wish to enter?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nEnter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"</a:t>
            </a:r>
            <a:r>
              <a:rPr lang="en-HK" sz="2000" dirty="0">
                <a:latin typeface="Consolas" panose="020B0609020204030204" pitchFamily="49" charset="0"/>
              </a:rPr>
              <a:t> &lt;&lt; n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integers:\n"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sum = 0</a:t>
            </a:r>
            <a:r>
              <a:rPr lang="en-HK" sz="2000" dirty="0" smtClean="0">
                <a:latin typeface="Consolas" panose="020B0609020204030204" pitchFamily="49" charset="0"/>
              </a:rPr>
              <a:t>;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Initially, sum is 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= 1</a:t>
            </a:r>
            <a:r>
              <a:rPr lang="en-HK" sz="2000" dirty="0" smtClean="0">
                <a:latin typeface="Consolas" panose="020B0609020204030204" pitchFamily="49" charset="0"/>
              </a:rPr>
              <a:t>;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 from 1 to n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&lt;= n)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</a:t>
            </a:r>
            <a:r>
              <a:rPr lang="en-HK" sz="2000" dirty="0" smtClean="0">
                <a:latin typeface="Consolas" panose="020B0609020204030204" pitchFamily="49" charset="0"/>
              </a:rPr>
              <a:t>input;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sum += </a:t>
            </a:r>
            <a:r>
              <a:rPr lang="en-HK" sz="2000" dirty="0" smtClean="0">
                <a:latin typeface="Consolas" panose="020B0609020204030204" pitchFamily="49" charset="0"/>
              </a:rPr>
              <a:t>input;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   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"The sum is "</a:t>
            </a:r>
            <a:r>
              <a:rPr lang="en-HK" sz="2000" dirty="0">
                <a:latin typeface="Consolas" panose="020B0609020204030204" pitchFamily="49" charset="0"/>
              </a:rPr>
              <a:t> &lt;&lt; sum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794" y="6247864"/>
                <a:ext cx="4898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2400" dirty="0" smtClean="0"/>
                  <a:t>Example 1: Find the sum of </a:t>
                </a:r>
                <a14:m>
                  <m:oMath xmlns:m="http://schemas.openxmlformats.org/officeDocument/2006/math"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400" dirty="0" smtClean="0"/>
                  <a:t> integers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4" y="6247864"/>
                <a:ext cx="4898713" cy="461665"/>
              </a:xfrm>
              <a:prstGeom prst="rect">
                <a:avLst/>
              </a:prstGeom>
              <a:blipFill>
                <a:blip r:embed="rId2"/>
                <a:stretch>
                  <a:fillRect l="-1993" t="-10526" r="-174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2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Example 1: Program Output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5200"/>
            <a:ext cx="9144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How many numbers do you wish to enter?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4↵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Enter 4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4 3 99 20↵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The sum is 126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00" y="3764192"/>
            <a:ext cx="511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Sample output of the previous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Counter-Controlled Loop: Example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Want to find the largest number among N integers entered by the </a:t>
            </a:r>
            <a:r>
              <a:rPr lang="en-HK" dirty="0" smtClean="0"/>
              <a:t>user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How can </a:t>
            </a:r>
            <a:r>
              <a:rPr lang="en-HK" dirty="0" smtClean="0"/>
              <a:t>remember the largest value?</a:t>
            </a:r>
            <a:endParaRPr lang="en-HK" dirty="0"/>
          </a:p>
          <a:p>
            <a:pPr lvl="1"/>
            <a:r>
              <a:rPr lang="en-HK" dirty="0"/>
              <a:t>Use a variable </a:t>
            </a:r>
            <a:r>
              <a:rPr lang="en-HK" dirty="0" smtClean="0"/>
              <a:t>(call it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max</a:t>
            </a:r>
            <a:r>
              <a:rPr lang="en-HK" dirty="0" smtClean="0"/>
              <a:t>) to keep the largest value</a:t>
            </a:r>
            <a:endParaRPr lang="en-HK" dirty="0"/>
          </a:p>
          <a:p>
            <a:pPr lvl="1"/>
            <a:r>
              <a:rPr lang="en-HK" dirty="0" smtClean="0"/>
              <a:t>For each input value, check:</a:t>
            </a:r>
          </a:p>
          <a:p>
            <a:pPr lvl="1"/>
            <a:endParaRPr lang="en-HK" dirty="0" smtClean="0"/>
          </a:p>
          <a:p>
            <a:pPr lvl="1"/>
            <a:endParaRPr lang="en-HK" dirty="0"/>
          </a:p>
          <a:p>
            <a:pPr lvl="8"/>
            <a:endParaRPr lang="en-HK" dirty="0"/>
          </a:p>
          <a:p>
            <a:r>
              <a:rPr lang="en-HK" dirty="0"/>
              <a:t>What should be the initial value of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max</a:t>
            </a:r>
            <a:r>
              <a:rPr lang="en-HK" dirty="0" smtClean="0"/>
              <a:t>?</a:t>
            </a:r>
            <a:endParaRPr lang="en-HK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2657" y="4221088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(max &lt; input)</a:t>
            </a:r>
          </a:p>
          <a:p>
            <a:r>
              <a:rPr lang="en-HK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 max = input;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1.1 Results of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The comparison result is either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or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HK" dirty="0"/>
              <a:t>The data type of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/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 is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r>
              <a:rPr lang="en-HK" dirty="0"/>
              <a:t>Suppose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HK" dirty="0"/>
              <a:t> and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y</a:t>
            </a:r>
            <a:r>
              <a:rPr lang="en-HK" dirty="0"/>
              <a:t> are declared </a:t>
            </a:r>
            <a:r>
              <a:rPr lang="en-HK" dirty="0" smtClean="0"/>
              <a:t>as:</a:t>
            </a:r>
            <a:endParaRPr lang="en-HK" dirty="0"/>
          </a:p>
          <a:p>
            <a:pPr marL="0" indent="0">
              <a:buNone/>
            </a:pP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HK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x = 0, y = 100;</a:t>
            </a:r>
          </a:p>
          <a:p>
            <a:pPr lvl="8"/>
            <a:endParaRPr lang="en-HK" dirty="0"/>
          </a:p>
          <a:p>
            <a:pPr lvl="1"/>
            <a:r>
              <a:rPr lang="zh-HK" altLang="en-US" baseline="-25000" dirty="0" smtClean="0"/>
              <a:t>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10</a:t>
            </a:r>
            <a:r>
              <a:rPr lang="en-HK" dirty="0" smtClean="0">
                <a:latin typeface="Consolas" panose="020B0609020204030204" pitchFamily="49" charset="0"/>
              </a:rPr>
              <a:t>            </a:t>
            </a:r>
            <a:r>
              <a:rPr lang="en-HK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  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pPr lvl="1"/>
            <a:r>
              <a:rPr lang="zh-HK" altLang="en-US" baseline="-25000" dirty="0"/>
              <a:t> </a:t>
            </a:r>
            <a:r>
              <a:rPr lang="en-HK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'A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 != </a:t>
            </a:r>
            <a:r>
              <a:rPr lang="en-HK" dirty="0" smtClean="0">
                <a:solidFill>
                  <a:srgbClr val="00B0F0"/>
                </a:solidFill>
                <a:latin typeface="Consolas" panose="020B0609020204030204" pitchFamily="49" charset="0"/>
              </a:rPr>
              <a:t>'B'</a:t>
            </a:r>
            <a:r>
              <a:rPr lang="en-HK" dirty="0" smtClean="0">
                <a:latin typeface="Consolas" panose="020B0609020204030204" pitchFamily="49" charset="0"/>
              </a:rPr>
              <a:t>        </a:t>
            </a:r>
            <a:r>
              <a:rPr lang="en-HK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  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pPr lvl="1"/>
            <a:r>
              <a:rPr lang="zh-HK" altLang="en-US" baseline="-25000" dirty="0"/>
              <a:t>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&gt;= (x +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100)</a:t>
            </a:r>
            <a:r>
              <a:rPr lang="en-HK" dirty="0" smtClean="0">
                <a:latin typeface="Consolas" panose="020B0609020204030204" pitchFamily="49" charset="0"/>
              </a:rPr>
              <a:t>    </a:t>
            </a:r>
            <a:r>
              <a:rPr lang="en-HK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  </a:t>
            </a:r>
            <a:r>
              <a:rPr lang="en-HK" dirty="0" smtClean="0">
                <a:latin typeface="Consolas" panose="020B0609020204030204" pitchFamily="49" charset="0"/>
              </a:rPr>
              <a:t>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pPr lvl="1"/>
            <a:r>
              <a:rPr lang="zh-HK" altLang="en-US" baseline="-25000" dirty="0"/>
              <a:t>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100 </a:t>
            </a:r>
            <a:r>
              <a:rPr lang="en-HK" dirty="0">
                <a:solidFill>
                  <a:schemeClr val="accent5"/>
                </a:solidFill>
                <a:latin typeface="Consolas" panose="020B0609020204030204" pitchFamily="49" charset="0"/>
              </a:rPr>
              <a:t>== (x +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y)</a:t>
            </a:r>
            <a:r>
              <a:rPr lang="en-HK" dirty="0" smtClean="0">
                <a:latin typeface="Consolas" panose="020B0609020204030204" pitchFamily="49" charset="0"/>
              </a:rPr>
              <a:t>    </a:t>
            </a:r>
            <a:r>
              <a:rPr lang="en-HK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  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794" y="0"/>
            <a:ext cx="8677206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, n, max, </a:t>
            </a:r>
            <a:r>
              <a:rPr lang="en-HK" sz="2000" dirty="0" smtClean="0">
                <a:latin typeface="Consolas" panose="020B0609020204030204" pitchFamily="49" charset="0"/>
              </a:rPr>
              <a:t>input;</a:t>
            </a:r>
            <a:endParaRPr lang="en-HK" sz="2000" dirty="0"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"How many numbers do you wish to enter?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n</a:t>
            </a:r>
            <a:r>
              <a:rPr lang="en-HK" sz="2000" dirty="0" smtClean="0">
                <a:latin typeface="Consolas" panose="020B0609020204030204" pitchFamily="49" charset="0"/>
              </a:rPr>
              <a:t>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Assume n &gt; 0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nEnter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"</a:t>
            </a:r>
            <a:r>
              <a:rPr lang="en-HK" sz="2000" dirty="0">
                <a:latin typeface="Consolas" panose="020B0609020204030204" pitchFamily="49" charset="0"/>
              </a:rPr>
              <a:t> &lt;&lt; n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 integers:\n"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</a:t>
            </a:r>
            <a:r>
              <a:rPr lang="en-HK" sz="2000" dirty="0" smtClean="0">
                <a:latin typeface="Consolas" panose="020B0609020204030204" pitchFamily="49" charset="0"/>
              </a:rPr>
              <a:t>max;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Read the 1st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 and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             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mark it as the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largest number so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far */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we need only to check the remaining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 - 1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integers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= 1;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>
                <a:latin typeface="Consolas" panose="020B0609020204030204" pitchFamily="49" charset="0"/>
              </a:rPr>
              <a:t> (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 &lt;= n - 1)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</a:t>
            </a:r>
            <a:r>
              <a:rPr lang="en-HK" sz="2000" dirty="0" smtClean="0">
                <a:latin typeface="Consolas" panose="020B0609020204030204" pitchFamily="49" charset="0"/>
              </a:rPr>
              <a:t>input;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(max &lt; </a:t>
            </a:r>
            <a:r>
              <a:rPr lang="en-HK" sz="2000" dirty="0" smtClean="0">
                <a:latin typeface="Consolas" panose="020B0609020204030204" pitchFamily="49" charset="0"/>
              </a:rPr>
              <a:t>input)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Record the value of the 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    max = </a:t>
            </a:r>
            <a:r>
              <a:rPr lang="en-HK" sz="2000" dirty="0" smtClean="0">
                <a:latin typeface="Consolas" panose="020B0609020204030204" pitchFamily="49" charset="0"/>
              </a:rPr>
              <a:t>input;    </a:t>
            </a:r>
            <a:r>
              <a:rPr lang="en-HK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HK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largest number if necessary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cnt</a:t>
            </a:r>
            <a:r>
              <a:rPr lang="en-HK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"\</a:t>
            </a:r>
            <a:r>
              <a:rPr lang="en-HK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nMaximum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 value: "</a:t>
            </a:r>
            <a:r>
              <a:rPr lang="en-HK" sz="2000" dirty="0">
                <a:latin typeface="Consolas" panose="020B0609020204030204" pitchFamily="49" charset="0"/>
              </a:rPr>
              <a:t> &lt;&lt; max &lt;&lt; </a:t>
            </a:r>
            <a:r>
              <a:rPr lang="en-HK" sz="2000" dirty="0" err="1">
                <a:latin typeface="Consolas" panose="020B0609020204030204" pitchFamily="49" charset="0"/>
              </a:rPr>
              <a:t>endl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679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794" y="5632311"/>
                <a:ext cx="5811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2400" dirty="0" smtClean="0"/>
                  <a:t>Example 2: Find the largest among </a:t>
                </a:r>
                <a14:m>
                  <m:oMath xmlns:m="http://schemas.openxmlformats.org/officeDocument/2006/math"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400" dirty="0" smtClean="0"/>
                  <a:t> integers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4" y="5632311"/>
                <a:ext cx="5811784" cy="461665"/>
              </a:xfrm>
              <a:prstGeom prst="rect">
                <a:avLst/>
              </a:prstGeom>
              <a:blipFill>
                <a:blip r:embed="rId2"/>
                <a:stretch>
                  <a:fillRect l="-1679" t="-10526" r="-12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Example 2: Program Output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5200"/>
            <a:ext cx="9144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How many numbers do you wish to enter? </a:t>
            </a:r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4↵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Enter 4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4 3 99 20↵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Maximum value: 99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000" y="3764192"/>
            <a:ext cx="511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Sample output of the previous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60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Read </a:t>
            </a:r>
            <a:r>
              <a:rPr lang="en-HK" dirty="0" smtClean="0"/>
              <a:t>10 </a:t>
            </a:r>
            <a:r>
              <a:rPr lang="en-HK" dirty="0"/>
              <a:t>integers from the user</a:t>
            </a:r>
          </a:p>
          <a:p>
            <a:r>
              <a:rPr lang="en-HK" dirty="0"/>
              <a:t>Display:</a:t>
            </a:r>
          </a:p>
          <a:p>
            <a:pPr lvl="1"/>
            <a:r>
              <a:rPr lang="en-HK" dirty="0"/>
              <a:t>the number of inputs that are ≥ 50, and</a:t>
            </a:r>
          </a:p>
          <a:p>
            <a:pPr lvl="1"/>
            <a:r>
              <a:rPr lang="en-HK" dirty="0"/>
              <a:t>the number of inputs that are &lt; 50</a:t>
            </a:r>
          </a:p>
          <a:p>
            <a:r>
              <a:rPr lang="en-HK" dirty="0"/>
              <a:t>Print out “Great!” if there are more than 7 inputs that are ≥ 50; print out “Poor!” otherwise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15049" y="4869160"/>
            <a:ext cx="413767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Enter 10 integers:</a:t>
            </a:r>
          </a:p>
          <a:p>
            <a:r>
              <a:rPr lang="en-HK" sz="2000" dirty="0">
                <a:solidFill>
                  <a:srgbClr val="0000FF"/>
                </a:solidFill>
                <a:latin typeface="Consolas" panose="020B0609020204030204" pitchFamily="49" charset="0"/>
              </a:rPr>
              <a:t>8 44 78 27 66 3 99 -2 20 50↵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4 inputs &gt;= 50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6 inputs &lt; 50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Poor!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1280" y="4869160"/>
            <a:ext cx="182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/>
              <a:t>Example run: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1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4.3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16000"/>
          </a:xfrm>
        </p:spPr>
        <p:txBody>
          <a:bodyPr>
            <a:normAutofit fontScale="92500" lnSpcReduction="20000"/>
          </a:bodyPr>
          <a:lstStyle/>
          <a:p>
            <a:r>
              <a:rPr lang="en-HK" b="1" i="1" dirty="0" smtClean="0">
                <a:solidFill>
                  <a:srgbClr val="FF0000"/>
                </a:solidFill>
              </a:rPr>
              <a:t>Infinite loop</a:t>
            </a:r>
            <a:r>
              <a:rPr lang="en-HK" dirty="0" smtClean="0"/>
              <a:t>: a loop that never stops</a:t>
            </a:r>
          </a:p>
          <a:p>
            <a:pPr lvl="1"/>
            <a:r>
              <a:rPr lang="en-HK" dirty="0" smtClean="0"/>
              <a:t>E.g.:</a:t>
            </a:r>
          </a:p>
          <a:p>
            <a:pPr lvl="1"/>
            <a:endParaRPr lang="en-HK" dirty="0" smtClean="0"/>
          </a:p>
          <a:p>
            <a:pPr lvl="8"/>
            <a:endParaRPr lang="en-HK" dirty="0"/>
          </a:p>
          <a:p>
            <a:r>
              <a:rPr lang="en-HK" dirty="0" smtClean="0"/>
              <a:t>Usually introduced by mistake</a:t>
            </a:r>
          </a:p>
          <a:p>
            <a:r>
              <a:rPr lang="en-HK" dirty="0" smtClean="0"/>
              <a:t>Some common mistakes resulting in infinite loops:</a:t>
            </a:r>
          </a:p>
          <a:p>
            <a:pPr lvl="1"/>
            <a:r>
              <a:rPr lang="en-HK" dirty="0" smtClean="0"/>
              <a:t>A condition that is always true:</a:t>
            </a:r>
          </a:p>
          <a:p>
            <a:pPr lvl="8"/>
            <a:endParaRPr lang="en-HK" dirty="0"/>
          </a:p>
          <a:p>
            <a:pPr lvl="1"/>
            <a:endParaRPr lang="en-HK" dirty="0" smtClean="0"/>
          </a:p>
          <a:p>
            <a:pPr lvl="1"/>
            <a:endParaRPr lang="en-HK" dirty="0" smtClean="0"/>
          </a:p>
          <a:p>
            <a:pPr lvl="1"/>
            <a:endParaRPr lang="en-HK" dirty="0"/>
          </a:p>
          <a:p>
            <a:pPr lvl="1"/>
            <a:r>
              <a:rPr lang="en-HK" dirty="0" smtClean="0"/>
              <a:t>Failing to update a loop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6952" y="2160000"/>
            <a:ext cx="34291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 smtClean="0">
                <a:latin typeface="Consolas" panose="020B0609020204030204" pitchFamily="49" charset="0"/>
              </a:rPr>
              <a:t> (</a:t>
            </a:r>
            <a:r>
              <a:rPr lang="en-HK" sz="20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true</a:t>
            </a:r>
            <a:r>
              <a:rPr lang="en-HK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"Hello!\n"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926" y="4114800"/>
            <a:ext cx="30059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 smtClean="0">
                <a:latin typeface="Consolas" panose="020B0609020204030204" pitchFamily="49" charset="0"/>
              </a:rPr>
              <a:t> 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 * a &gt;= 0</a:t>
            </a:r>
            <a:r>
              <a:rPr lang="en-HK" sz="20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3803" y="4114800"/>
            <a:ext cx="37112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 smtClean="0">
                <a:latin typeface="Consolas" panose="020B0609020204030204" pitchFamily="49" charset="0"/>
              </a:rPr>
              <a:t> (</a:t>
            </a:r>
            <a:r>
              <a:rPr lang="en-HK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 &gt;= 5 || a &lt; 9</a:t>
            </a:r>
            <a:r>
              <a:rPr lang="en-HK" sz="20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470" y="5534561"/>
            <a:ext cx="48397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000" dirty="0" smtClean="0">
                <a:latin typeface="Consolas" panose="020B0609020204030204" pitchFamily="49" charset="0"/>
              </a:rPr>
              <a:t> (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&lt; 5) {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</a:t>
            </a:r>
            <a:r>
              <a:rPr lang="en-HK" sz="2000" dirty="0" smtClean="0">
                <a:latin typeface="Consolas" panose="020B0609020204030204" pitchFamily="49" charset="0"/>
              </a:rPr>
              <a:t>   </a:t>
            </a:r>
            <a:r>
              <a:rPr lang="en-HK" sz="2000" dirty="0" err="1" smtClean="0">
                <a:latin typeface="Consolas" panose="020B0609020204030204" pitchFamily="49" charset="0"/>
              </a:rPr>
              <a:t>cout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HK" sz="2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= "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latin typeface="Consolas" panose="020B0609020204030204" pitchFamily="49" charset="0"/>
              </a:rPr>
              <a:t>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6704425" y="5879064"/>
            <a:ext cx="2439575" cy="609064"/>
          </a:xfrm>
          <a:prstGeom prst="cloudCallout">
            <a:avLst>
              <a:gd name="adj1" fmla="val -30551"/>
              <a:gd name="adj2" fmla="val 80571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spAutoFit/>
          </a:bodyPr>
          <a:lstStyle/>
          <a:p>
            <a:pPr algn="ctr"/>
            <a:r>
              <a:rPr lang="en-HK" sz="20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HK" sz="2000" dirty="0" smtClean="0">
                <a:solidFill>
                  <a:schemeClr val="tx1"/>
                </a:solidFill>
              </a:rPr>
              <a:t> </a:t>
            </a:r>
            <a:r>
              <a:rPr lang="en-HK" sz="2000" dirty="0">
                <a:solidFill>
                  <a:schemeClr val="tx1"/>
                </a:solidFill>
              </a:rPr>
              <a:t>is always… 😢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Common Mistakes Resulting </a:t>
            </a:r>
            <a:r>
              <a:rPr lang="en-HK" dirty="0"/>
              <a:t>in </a:t>
            </a:r>
            <a:r>
              <a:rPr lang="en-HK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Using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r>
              <a:rPr lang="en-HK" dirty="0" smtClean="0"/>
              <a:t> instead of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==</a:t>
            </a:r>
            <a:r>
              <a:rPr lang="en-HK" dirty="0" smtClean="0"/>
              <a:t> as equality operator</a:t>
            </a:r>
          </a:p>
          <a:p>
            <a:pPr lvl="1"/>
            <a:endParaRPr lang="en-HK" dirty="0"/>
          </a:p>
          <a:p>
            <a:pPr lvl="2"/>
            <a:endParaRPr lang="en-HK" dirty="0" smtClean="0"/>
          </a:p>
          <a:p>
            <a:pPr lvl="2"/>
            <a:endParaRPr lang="en-HK" dirty="0"/>
          </a:p>
          <a:p>
            <a:pPr lvl="1"/>
            <a:endParaRPr lang="en-HK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8"/>
            <a:endParaRPr lang="en-HK" dirty="0"/>
          </a:p>
          <a:p>
            <a:r>
              <a:rPr lang="en-HK" dirty="0"/>
              <a:t>Placing </a:t>
            </a:r>
            <a:r>
              <a:rPr lang="en-HK" dirty="0" smtClean="0"/>
              <a:t>a </a:t>
            </a:r>
            <a:r>
              <a:rPr lang="en-HK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dirty="0" smtClean="0"/>
              <a:t> </a:t>
            </a:r>
            <a:r>
              <a:rPr lang="en-HK" dirty="0"/>
              <a:t>after the condition of </a:t>
            </a:r>
            <a:r>
              <a:rPr lang="en-HK" dirty="0" smtClean="0"/>
              <a:t>a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</a:t>
            </a:r>
            <a:r>
              <a:rPr lang="en-HK" dirty="0" smtClean="0"/>
              <a:t>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276872"/>
            <a:ext cx="27334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400" dirty="0" smtClean="0">
                <a:latin typeface="Consolas" panose="020B0609020204030204" pitchFamily="49" charset="0"/>
              </a:rPr>
              <a:t> (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 = 1</a:t>
            </a:r>
            <a:r>
              <a:rPr lang="en-HK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81128"/>
            <a:ext cx="273344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sz="2400" dirty="0" smtClean="0">
                <a:latin typeface="Consolas" panose="020B0609020204030204" pitchFamily="49" charset="0"/>
              </a:rPr>
              <a:t> (a != 0)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  <a:endParaRPr lang="en-HK" sz="2400" dirty="0" smtClean="0">
              <a:latin typeface="Consolas" panose="020B0609020204030204" pitchFamily="49" charset="0"/>
            </a:endParaRPr>
          </a:p>
          <a:p>
            <a:r>
              <a:rPr lang="en-HK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57678" y="4712732"/>
            <a:ext cx="4634802" cy="2145268"/>
          </a:xfrm>
          <a:prstGeom prst="wedgeRoundRectCallout">
            <a:avLst>
              <a:gd name="adj1" fmla="val -61578"/>
              <a:gd name="adj2" fmla="val -4159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  <a:r>
              <a:rPr lang="en-HK" sz="2400" dirty="0" smtClean="0">
                <a:solidFill>
                  <a:schemeClr val="tx1"/>
                </a:solidFill>
              </a:rPr>
              <a:t> represents an </a:t>
            </a:r>
            <a:r>
              <a:rPr lang="en-HK" sz="2400" b="1" i="1" dirty="0" smtClean="0">
                <a:solidFill>
                  <a:srgbClr val="FF0000"/>
                </a:solidFill>
              </a:rPr>
              <a:t>empty statement</a:t>
            </a:r>
            <a:r>
              <a:rPr lang="en-HK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HK" sz="2400" dirty="0" smtClean="0">
                <a:solidFill>
                  <a:schemeClr val="tx1"/>
                </a:solidFill>
              </a:rPr>
              <a:t>That is, writing</a:t>
            </a:r>
          </a:p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while</a:t>
            </a:r>
            <a:r>
              <a:rPr lang="en-HK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(a != 0)</a:t>
            </a:r>
            <a:r>
              <a:rPr lang="en-HK" sz="24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HK" sz="2400" dirty="0" smtClean="0">
                <a:solidFill>
                  <a:schemeClr val="tx1"/>
                </a:solidFill>
              </a:rPr>
              <a:t>is the same as writing</a:t>
            </a:r>
          </a:p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while</a:t>
            </a:r>
            <a:r>
              <a:rPr lang="en-HK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(a != 0) </a:t>
            </a:r>
            <a:r>
              <a:rPr lang="en-HK" sz="24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 }</a:t>
            </a:r>
            <a:endParaRPr lang="en-US" sz="2400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690855" y="2586230"/>
            <a:ext cx="5188435" cy="1328023"/>
          </a:xfrm>
          <a:prstGeom prst="wedgeRoundRectCallout">
            <a:avLst>
              <a:gd name="adj1" fmla="val -64594"/>
              <a:gd name="adj2" fmla="val -4497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HK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HK" sz="2400" dirty="0" smtClean="0">
                <a:solidFill>
                  <a:schemeClr val="tx1"/>
                </a:solidFill>
              </a:rPr>
              <a:t> is </a:t>
            </a:r>
            <a:r>
              <a:rPr lang="en-HK" sz="2400" u="sng" dirty="0" smtClean="0">
                <a:solidFill>
                  <a:schemeClr val="tx1"/>
                </a:solidFill>
              </a:rPr>
              <a:t>assigned</a:t>
            </a:r>
            <a:r>
              <a:rPr lang="en-HK" sz="2400" dirty="0" smtClean="0">
                <a:solidFill>
                  <a:schemeClr val="tx1"/>
                </a:solidFill>
              </a:rPr>
              <a:t> 1. (No equality checking)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HK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 whole expression evaluates to 1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HK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1 means </a:t>
            </a:r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8000"/>
          </a:xfrm>
        </p:spPr>
        <p:txBody>
          <a:bodyPr>
            <a:normAutofit/>
          </a:bodyPr>
          <a:lstStyle/>
          <a:p>
            <a:r>
              <a:rPr lang="en-HK" dirty="0" smtClean="0"/>
              <a:t>Know </a:t>
            </a:r>
            <a:r>
              <a:rPr lang="en-HK" dirty="0"/>
              <a:t>how to </a:t>
            </a:r>
            <a:r>
              <a:rPr lang="en-HK" u="sng" dirty="0"/>
              <a:t>evaluate</a:t>
            </a:r>
            <a:r>
              <a:rPr lang="en-HK" dirty="0"/>
              <a:t> and </a:t>
            </a:r>
            <a:r>
              <a:rPr lang="en-HK" u="sng" dirty="0"/>
              <a:t>express</a:t>
            </a:r>
            <a:r>
              <a:rPr lang="en-HK" dirty="0"/>
              <a:t> conditions involving </a:t>
            </a:r>
            <a:r>
              <a:rPr lang="en-HK" u="sng" dirty="0"/>
              <a:t>relational</a:t>
            </a:r>
            <a:r>
              <a:rPr lang="en-HK" dirty="0"/>
              <a:t>, </a:t>
            </a:r>
            <a:r>
              <a:rPr lang="en-HK" u="sng" dirty="0"/>
              <a:t>equality</a:t>
            </a:r>
            <a:r>
              <a:rPr lang="en-HK" dirty="0"/>
              <a:t> and </a:t>
            </a:r>
            <a:r>
              <a:rPr lang="en-HK" u="sng" dirty="0"/>
              <a:t>logical</a:t>
            </a:r>
            <a:r>
              <a:rPr lang="en-HK" dirty="0"/>
              <a:t> </a:t>
            </a:r>
            <a:r>
              <a:rPr lang="en-HK" dirty="0" smtClean="0"/>
              <a:t>operators</a:t>
            </a:r>
            <a:endParaRPr lang="en-HK" dirty="0"/>
          </a:p>
          <a:p>
            <a:pPr lvl="2"/>
            <a:endParaRPr lang="en-HK" dirty="0"/>
          </a:p>
          <a:p>
            <a:r>
              <a:rPr lang="en-HK" dirty="0" smtClean="0"/>
              <a:t>Know </a:t>
            </a:r>
            <a:r>
              <a:rPr lang="en-HK" dirty="0"/>
              <a:t>how to use </a:t>
            </a:r>
            <a:r>
              <a:rPr lang="en-HK" dirty="0" smtClean="0"/>
              <a:t>(nested)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 smtClean="0"/>
              <a:t>-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HK" dirty="0" smtClean="0"/>
              <a:t> statement </a:t>
            </a:r>
            <a:r>
              <a:rPr lang="en-HK" dirty="0"/>
              <a:t>to conditionally execute codes in the </a:t>
            </a:r>
            <a:r>
              <a:rPr lang="en-HK" dirty="0" smtClean="0"/>
              <a:t>program</a:t>
            </a:r>
            <a:endParaRPr lang="en-HK" dirty="0"/>
          </a:p>
          <a:p>
            <a:pPr lvl="2"/>
            <a:endParaRPr lang="en-HK" dirty="0"/>
          </a:p>
          <a:p>
            <a:r>
              <a:rPr lang="en-HK" dirty="0" smtClean="0"/>
              <a:t>Know </a:t>
            </a:r>
            <a:r>
              <a:rPr lang="en-HK" dirty="0"/>
              <a:t>how to use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/>
              <a:t> </a:t>
            </a:r>
            <a:r>
              <a:rPr lang="en-HK" dirty="0" smtClean="0"/>
              <a:t>statement </a:t>
            </a:r>
            <a:r>
              <a:rPr lang="en-HK" dirty="0"/>
              <a:t>to repeatedly perform a </a:t>
            </a:r>
            <a:r>
              <a:rPr lang="en-HK" dirty="0" smtClean="0"/>
              <a:t>task, </a:t>
            </a:r>
            <a:r>
              <a:rPr lang="en-HK" dirty="0"/>
              <a:t>regardless whether the number of repetitions is known or </a:t>
            </a:r>
            <a:r>
              <a:rPr lang="en-HK" dirty="0" smtClean="0"/>
              <a:t>not</a:t>
            </a:r>
            <a:endParaRPr lang="en-HK" dirty="0"/>
          </a:p>
          <a:p>
            <a:pPr lvl="2"/>
            <a:endParaRPr lang="en-HK" dirty="0"/>
          </a:p>
          <a:p>
            <a:pPr marL="0" indent="0">
              <a:buNone/>
            </a:pPr>
            <a:r>
              <a:rPr lang="en-HK" dirty="0">
                <a:solidFill>
                  <a:srgbClr val="FF0000"/>
                </a:solidFill>
              </a:rPr>
              <a:t>Next: Advanced </a:t>
            </a:r>
            <a:r>
              <a:rPr lang="en-HK" dirty="0" smtClean="0">
                <a:solidFill>
                  <a:srgbClr val="FF0000"/>
                </a:solidFill>
              </a:rPr>
              <a:t>control flow…</a:t>
            </a:r>
            <a:endParaRPr lang="en-HK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Precedence </a:t>
            </a:r>
            <a:r>
              <a:rPr lang="en-US" dirty="0"/>
              <a:t>and </a:t>
            </a:r>
            <a:r>
              <a:rPr lang="en-US" dirty="0" smtClean="0"/>
              <a:t>Associativity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989823"/>
              </p:ext>
            </p:extLst>
          </p:nvPr>
        </p:nvGraphicFramePr>
        <p:xfrm>
          <a:off x="224061" y="1825625"/>
          <a:ext cx="8695878" cy="4754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35244">
                  <a:extLst>
                    <a:ext uri="{9D8B030D-6E8A-4147-A177-3AD203B41FA5}">
                      <a16:colId xmlns:a16="http://schemas.microsoft.com/office/drawing/2014/main" val="2345723917"/>
                    </a:ext>
                  </a:extLst>
                </a:gridCol>
                <a:gridCol w="1564831">
                  <a:extLst>
                    <a:ext uri="{9D8B030D-6E8A-4147-A177-3AD203B41FA5}">
                      <a16:colId xmlns:a16="http://schemas.microsoft.com/office/drawing/2014/main" val="1163748993"/>
                    </a:ext>
                  </a:extLst>
                </a:gridCol>
                <a:gridCol w="1495803">
                  <a:extLst>
                    <a:ext uri="{9D8B030D-6E8A-4147-A177-3AD203B41FA5}">
                      <a16:colId xmlns:a16="http://schemas.microsoft.com/office/drawing/2014/main" val="149194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Associativity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Precedence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1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()   ++</a:t>
                      </a:r>
                      <a:r>
                        <a:rPr lang="en-HK" sz="2000" dirty="0" smtClean="0"/>
                        <a:t> (postfix)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HK" sz="2000" dirty="0" smtClean="0"/>
                        <a:t> (postfix)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Highest</a:t>
                      </a:r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endParaRPr lang="en-HK" sz="2000" dirty="0" smtClean="0"/>
                    </a:p>
                    <a:p>
                      <a:pPr algn="ctr"/>
                      <a:r>
                        <a:rPr lang="en-HK" sz="2000" dirty="0" smtClean="0"/>
                        <a:t>Lowest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9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HK" sz="2000" dirty="0" smtClean="0"/>
                        <a:t> (unary)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n-HK" sz="2000" dirty="0" smtClean="0"/>
                        <a:t> (unary)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HK" sz="2000" dirty="0" smtClean="0"/>
                        <a:t> (prefix)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HK" sz="2000" dirty="0" smtClean="0"/>
                        <a:t> (prefix)</a:t>
                      </a:r>
                      <a:r>
                        <a:rPr lang="en-HK" sz="200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Right-to-left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8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*   /   %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+   -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9933FF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&lt;   &lt;=   &gt;   &gt;=</a:t>
                      </a:r>
                      <a:endParaRPr lang="en-US" sz="2000" dirty="0">
                        <a:solidFill>
                          <a:srgbClr val="9933FF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0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9933FF"/>
                          </a:solidFill>
                          <a:effectLst>
                            <a:glow rad="228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==   !=</a:t>
                      </a:r>
                      <a:endParaRPr lang="en-US" sz="2000" dirty="0">
                        <a:solidFill>
                          <a:srgbClr val="9933FF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7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HK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?:</a:t>
                      </a:r>
                      <a:endParaRPr lang="en-US" sz="20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Right-to-left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3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=   +=   -=   *=   /=   %=   </a:t>
                      </a:r>
                      <a:r>
                        <a:rPr lang="en-HK" sz="2000" dirty="0" smtClean="0"/>
                        <a:t>etc.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Right-to-left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HK" sz="2000" dirty="0" smtClean="0"/>
                        <a:t> (comma operator)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/>
                        <a:t>Left-to-right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0671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77211" y="2852936"/>
            <a:ext cx="0" cy="3240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1.2 Integer Values and Boolean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, when treated as integer, is converted to </a:t>
            </a:r>
            <a:r>
              <a:rPr lang="en-HK" dirty="0">
                <a:solidFill>
                  <a:srgbClr val="9933FF"/>
                </a:solidFill>
              </a:rPr>
              <a:t>1</a:t>
            </a:r>
          </a:p>
          <a:p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, when treated as integer, is converted to </a:t>
            </a:r>
            <a:r>
              <a:rPr lang="en-HK" dirty="0">
                <a:solidFill>
                  <a:srgbClr val="9933FF"/>
                </a:solidFill>
              </a:rPr>
              <a:t>0</a:t>
            </a:r>
          </a:p>
          <a:p>
            <a:pPr lvl="8"/>
            <a:endParaRPr lang="en-HK" dirty="0"/>
          </a:p>
          <a:p>
            <a:r>
              <a:rPr lang="en-HK" dirty="0"/>
              <a:t>Any </a:t>
            </a:r>
            <a:r>
              <a:rPr lang="en-HK" dirty="0">
                <a:solidFill>
                  <a:srgbClr val="9933FF"/>
                </a:solidFill>
              </a:rPr>
              <a:t>non-zero</a:t>
            </a:r>
            <a:r>
              <a:rPr lang="en-HK" dirty="0"/>
              <a:t> value is treated as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HK" dirty="0"/>
          </a:p>
          <a:p>
            <a:r>
              <a:rPr lang="en-HK" dirty="0">
                <a:solidFill>
                  <a:srgbClr val="9933FF"/>
                </a:solidFill>
              </a:rPr>
              <a:t>Zero</a:t>
            </a:r>
            <a:r>
              <a:rPr lang="en-HK" dirty="0"/>
              <a:t> is treated as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HK" dirty="0"/>
          </a:p>
          <a:p>
            <a:pPr lvl="8"/>
            <a:endParaRPr lang="en-HK" dirty="0"/>
          </a:p>
          <a:p>
            <a:r>
              <a:rPr lang="en-HK" dirty="0" err="1">
                <a:solidFill>
                  <a:schemeClr val="accent5"/>
                </a:solidFill>
                <a:latin typeface="Consolas" panose="020B0609020204030204" pitchFamily="49" charset="0"/>
              </a:rPr>
              <a:t>cout</a:t>
            </a:r>
            <a:r>
              <a:rPr lang="en-HK" dirty="0"/>
              <a:t> prints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HK" dirty="0"/>
              <a:t> as 1 and 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dirty="0"/>
              <a:t> as 0 by </a:t>
            </a:r>
            <a:r>
              <a:rPr lang="en-HK" dirty="0" smtClean="0"/>
              <a:t>default</a:t>
            </a:r>
            <a:endParaRPr lang="en-HK" dirty="0"/>
          </a:p>
          <a:p>
            <a:pPr lvl="1"/>
            <a:r>
              <a:rPr lang="en-HK" dirty="0"/>
              <a:t>E.g</a:t>
            </a:r>
            <a:r>
              <a:rPr lang="en-HK" dirty="0" smtClean="0"/>
              <a:t>.:</a:t>
            </a:r>
            <a:endParaRPr lang="en-H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720" y="4976634"/>
            <a:ext cx="562205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HK" sz="2400" dirty="0">
                <a:latin typeface="Consolas" panose="020B0609020204030204" pitchFamily="49" charset="0"/>
              </a:rPr>
              <a:t>;   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0</a:t>
            </a:r>
            <a:endParaRPr lang="en-HK" sz="2400" dirty="0" smtClean="0">
              <a:solidFill>
                <a:srgbClr val="0000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HK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foo = </a:t>
            </a:r>
            <a:r>
              <a:rPr lang="en-HK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-2</a:t>
            </a:r>
            <a:r>
              <a:rPr lang="en-HK" sz="2400" dirty="0">
                <a:latin typeface="Consolas" panose="020B0609020204030204" pitchFamily="49" charset="0"/>
              </a:rPr>
              <a:t>;   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foo is true</a:t>
            </a:r>
          </a:p>
          <a:p>
            <a:r>
              <a:rPr lang="en-HK" sz="2400" dirty="0" err="1" smtClean="0">
                <a:latin typeface="Consolas" panose="020B0609020204030204" pitchFamily="49" charset="0"/>
              </a:rPr>
              <a:t>cout</a:t>
            </a:r>
            <a:r>
              <a:rPr lang="en-HK" sz="2400" dirty="0" smtClean="0">
                <a:latin typeface="Consolas" panose="020B0609020204030204" pitchFamily="49" charset="0"/>
              </a:rPr>
              <a:t> </a:t>
            </a:r>
            <a:r>
              <a:rPr lang="en-HK" sz="2400" dirty="0">
                <a:latin typeface="Consolas" panose="020B0609020204030204" pitchFamily="49" charset="0"/>
              </a:rPr>
              <a:t>&lt;&lt; foo;      </a:t>
            </a:r>
            <a:r>
              <a:rPr lang="en-HK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Prints </a:t>
            </a:r>
            <a:r>
              <a:rPr lang="en-HK" sz="24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1</a:t>
            </a:r>
            <a:endParaRPr lang="en-HK" sz="2400" dirty="0"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7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 smtClean="0"/>
              <a:t> Statement: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653136"/>
            <a:ext cx="7886700" cy="1523826"/>
          </a:xfrm>
        </p:spPr>
        <p:txBody>
          <a:bodyPr/>
          <a:lstStyle/>
          <a:p>
            <a:r>
              <a:rPr lang="en-HK" dirty="0" smtClean="0"/>
              <a:t>Allows us to </a:t>
            </a:r>
            <a:r>
              <a:rPr lang="en-HK" u="sng" dirty="0" smtClean="0"/>
              <a:t>conditionally</a:t>
            </a:r>
            <a:r>
              <a:rPr lang="en-HK" dirty="0" smtClean="0"/>
              <a:t> perform a task</a:t>
            </a:r>
          </a:p>
          <a:p>
            <a:pPr lvl="1"/>
            <a:r>
              <a:rPr lang="en-HK" dirty="0" smtClean="0"/>
              <a:t>“</a:t>
            </a:r>
            <a:r>
              <a:rPr lang="en-HK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dirty="0" smtClean="0"/>
              <a:t>” is executed only if </a:t>
            </a:r>
            <a:r>
              <a:rPr lang="en-HK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r>
              <a:rPr lang="en-HK" dirty="0" smtClean="0"/>
              <a:t> is evaluated to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2132856"/>
            <a:ext cx="35283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2400" dirty="0" smtClean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HK" sz="2400" dirty="0" smtClean="0">
                <a:latin typeface="Consolas" panose="020B0609020204030204" pitchFamily="49" charset="0"/>
              </a:rPr>
              <a:t> (</a:t>
            </a:r>
            <a:r>
              <a:rPr lang="en-HK" sz="24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r>
              <a:rPr lang="en-HK" sz="2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HK" sz="2400" dirty="0" smtClean="0">
                <a:latin typeface="Consolas" panose="020B0609020204030204" pitchFamily="49" charset="0"/>
              </a:rPr>
              <a:t>   </a:t>
            </a:r>
            <a:r>
              <a:rPr lang="en-HK" sz="24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HK" sz="2400" i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r>
              <a:rPr lang="en-HK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endCxn id="8" idx="0"/>
          </p:cNvCxnSpPr>
          <p:nvPr/>
        </p:nvCxnSpPr>
        <p:spPr>
          <a:xfrm>
            <a:off x="6142429" y="1844824"/>
            <a:ext cx="1" cy="357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5398577" y="2202669"/>
            <a:ext cx="1487706" cy="794802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expr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062646" y="3911237"/>
            <a:ext cx="2159566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next_statement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222212" y="2903125"/>
            <a:ext cx="1454244" cy="4001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HK" sz="2000" i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statement</a:t>
            </a:r>
            <a:endParaRPr lang="en-US" sz="2000" i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142429" y="2997471"/>
            <a:ext cx="1" cy="913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 rot="5400000">
            <a:off x="6936038" y="2509627"/>
            <a:ext cx="219688" cy="180690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86283" y="2600070"/>
            <a:ext cx="1063051" cy="30305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2443" y="299747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86283" y="21999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dirty="0" smtClean="0"/>
              <a:t> Statement: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9883D-1884-4F45-9941-1B0945B694B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794" y="1825200"/>
            <a:ext cx="867720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000" dirty="0" smtClean="0">
                <a:latin typeface="Consolas" panose="020B0609020204030204" pitchFamily="49" charset="0"/>
              </a:rPr>
              <a:t> </a:t>
            </a:r>
            <a:r>
              <a:rPr lang="en-HK" sz="2000" dirty="0">
                <a:latin typeface="Consolas" panose="020B0609020204030204" pitchFamily="49" charset="0"/>
              </a:rPr>
              <a:t>score;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"Please enter your score: 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cin</a:t>
            </a:r>
            <a:r>
              <a:rPr lang="en-HK" sz="2000" dirty="0">
                <a:latin typeface="Consolas" panose="020B0609020204030204" pitchFamily="49" charset="0"/>
              </a:rPr>
              <a:t> &gt;&gt; score;</a:t>
            </a:r>
          </a:p>
          <a:p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(score &gt;= 50)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"Passed!\n"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>
                <a:solidFill>
                  <a:srgbClr val="0000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HK" sz="2000" dirty="0">
                <a:latin typeface="Consolas" panose="020B0609020204030204" pitchFamily="49" charset="0"/>
              </a:rPr>
              <a:t> (score &lt; 50)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    </a:t>
            </a:r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"Failed!\n"</a:t>
            </a:r>
            <a:r>
              <a:rPr lang="en-HK" sz="2000" dirty="0">
                <a:latin typeface="Consolas" panose="020B0609020204030204" pitchFamily="49" charset="0"/>
              </a:rPr>
              <a:t>;</a:t>
            </a:r>
          </a:p>
          <a:p>
            <a:r>
              <a:rPr lang="en-HK" sz="2000" dirty="0" err="1">
                <a:latin typeface="Consolas" panose="020B0609020204030204" pitchFamily="49" charset="0"/>
              </a:rPr>
              <a:t>cout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>
                <a:solidFill>
                  <a:srgbClr val="00B0F0"/>
                </a:solidFill>
                <a:latin typeface="Consolas" panose="020B0609020204030204" pitchFamily="49" charset="0"/>
              </a:rPr>
              <a:t>"Your score is "</a:t>
            </a:r>
            <a:r>
              <a:rPr lang="en-HK" sz="2000" dirty="0">
                <a:latin typeface="Consolas" panose="020B0609020204030204" pitchFamily="49" charset="0"/>
              </a:rPr>
              <a:t> &lt;&lt; </a:t>
            </a:r>
            <a:r>
              <a:rPr lang="en-HK" sz="2000" dirty="0" smtClean="0">
                <a:latin typeface="Consolas" panose="020B0609020204030204" pitchFamily="49" charset="0"/>
              </a:rPr>
              <a:t>score &lt;&lt; </a:t>
            </a:r>
            <a:r>
              <a:rPr lang="en-HK" sz="2000" dirty="0" err="1" smtClean="0">
                <a:latin typeface="Consolas" panose="020B0609020204030204" pitchFamily="49" charset="0"/>
              </a:rPr>
              <a:t>endl</a:t>
            </a:r>
            <a:r>
              <a:rPr lang="en-HK" sz="2000" dirty="0" smtClean="0">
                <a:latin typeface="Consolas" panose="020B0609020204030204" pitchFamily="49" charset="0"/>
              </a:rPr>
              <a:t>;</a:t>
            </a:r>
            <a:endParaRPr lang="en-HK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25200"/>
            <a:ext cx="46679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HK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 </a:t>
            </a:r>
            <a:endParaRPr lang="en-US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87522"/>
            <a:ext cx="413767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Please enter your score: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80↵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Passed!</a:t>
            </a:r>
          </a:p>
          <a:p>
            <a:r>
              <a:rPr lang="en-HK" sz="2000" dirty="0">
                <a:latin typeface="Consolas" panose="020B0609020204030204" pitchFamily="49" charset="0"/>
              </a:rPr>
              <a:t>Your score is </a:t>
            </a:r>
            <a:r>
              <a:rPr lang="en-HK" sz="2000" dirty="0" smtClean="0">
                <a:latin typeface="Consolas" panose="020B0609020204030204" pitchFamily="49" charset="0"/>
              </a:rPr>
              <a:t>80</a:t>
            </a:r>
            <a:endParaRPr lang="en-HK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6329" y="4687522"/>
            <a:ext cx="413767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HK" sz="2000" dirty="0">
                <a:latin typeface="Consolas" panose="020B0609020204030204" pitchFamily="49" charset="0"/>
              </a:rPr>
              <a:t>Please enter your score: </a:t>
            </a:r>
            <a:r>
              <a:rPr lang="en-H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40↵</a:t>
            </a:r>
            <a:endParaRPr lang="en-HK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HK" sz="2000" dirty="0" smtClean="0">
                <a:latin typeface="Consolas" panose="020B0609020204030204" pitchFamily="49" charset="0"/>
              </a:rPr>
              <a:t>Failed!</a:t>
            </a:r>
            <a:endParaRPr lang="en-HK" sz="2000" dirty="0">
              <a:latin typeface="Consolas" panose="020B0609020204030204" pitchFamily="49" charset="0"/>
            </a:endParaRPr>
          </a:p>
          <a:p>
            <a:r>
              <a:rPr lang="en-HK" sz="2000" dirty="0">
                <a:latin typeface="Consolas" panose="020B0609020204030204" pitchFamily="49" charset="0"/>
              </a:rPr>
              <a:t>Your score is </a:t>
            </a:r>
            <a:r>
              <a:rPr lang="en-HK" sz="2000" dirty="0" smtClean="0">
                <a:latin typeface="Consolas" panose="020B0609020204030204" pitchFamily="49" charset="0"/>
              </a:rPr>
              <a:t>40</a:t>
            </a:r>
            <a:endParaRPr lang="en-HK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1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3477</TotalTime>
  <Words>4895</Words>
  <PresentationFormat>On-screen Show (4:3)</PresentationFormat>
  <Paragraphs>1105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Consolas</vt:lpstr>
      <vt:lpstr>新細明體</vt:lpstr>
      <vt:lpstr>Wingdings</vt:lpstr>
      <vt:lpstr>Office Theme</vt:lpstr>
      <vt:lpstr>CSCI1540 Fundamental Computing with C++</vt:lpstr>
      <vt:lpstr>Introduction</vt:lpstr>
      <vt:lpstr>Outline</vt:lpstr>
      <vt:lpstr>1. Comparison Operators</vt:lpstr>
      <vt:lpstr>1.1 Results of Comparison</vt:lpstr>
      <vt:lpstr>Operator Precedence and Associativity</vt:lpstr>
      <vt:lpstr>1.2 Integer Values and Boolean Types</vt:lpstr>
      <vt:lpstr>2. if Statement: Syntax</vt:lpstr>
      <vt:lpstr>2. if Statement: Example</vt:lpstr>
      <vt:lpstr>What's the output if x is …?</vt:lpstr>
      <vt:lpstr>2.1 Compound Statement</vt:lpstr>
      <vt:lpstr>2.2 if-else Statement: Syntax</vt:lpstr>
      <vt:lpstr>2.2 if-else Statement: Example</vt:lpstr>
      <vt:lpstr>2.3. How does else pair with if?</vt:lpstr>
      <vt:lpstr>Dangling-else: Exercise</vt:lpstr>
      <vt:lpstr>2.4 Conditionally Performing 1 of N Tasks</vt:lpstr>
      <vt:lpstr>2.4 Conditionally Performing 1 of N Tasks: Example</vt:lpstr>
      <vt:lpstr>2.4 Conditionally Performing 1 of N Tasks: Improved Version #1</vt:lpstr>
      <vt:lpstr>2.4 Conditionally Performing 1 of N Tasks: Improved Version #2</vt:lpstr>
      <vt:lpstr>Multiway Branch</vt:lpstr>
      <vt:lpstr>Using if-else: Example</vt:lpstr>
      <vt:lpstr>Using if-else: Example (Version #1)</vt:lpstr>
      <vt:lpstr>Using if-else: Example (Version #2)</vt:lpstr>
      <vt:lpstr>3. Forming Compound Boolean Expressions</vt:lpstr>
      <vt:lpstr>3.1 Logical Operators in C++</vt:lpstr>
      <vt:lpstr>3.2 Logical AND &amp;&amp;</vt:lpstr>
      <vt:lpstr>3.3 Logical OR ||</vt:lpstr>
      <vt:lpstr>3.4 Logical NOT (Negation) !</vt:lpstr>
      <vt:lpstr>Be Careful!</vt:lpstr>
      <vt:lpstr>Logical Operators: Exercises</vt:lpstr>
      <vt:lpstr>Example</vt:lpstr>
      <vt:lpstr>Example (Possible Solution #1)</vt:lpstr>
      <vt:lpstr>Broken Example (Possible Solution #1)</vt:lpstr>
      <vt:lpstr>Example (Possible Solution #2)</vt:lpstr>
      <vt:lpstr>4. while Statement: Syntax</vt:lpstr>
      <vt:lpstr>Using while Loop</vt:lpstr>
      <vt:lpstr>4.1 Controlling a Loop</vt:lpstr>
      <vt:lpstr>PowerPoint Presentation</vt:lpstr>
      <vt:lpstr>PowerPoint Presentation</vt:lpstr>
      <vt:lpstr>PowerPoint Presentation</vt:lpstr>
      <vt:lpstr>Controlling a Loop with a Loop Variable: a General Approach</vt:lpstr>
      <vt:lpstr>Controlling a Loop: Example (Ver. 1)</vt:lpstr>
      <vt:lpstr>Controlling a Loop: Example (Ver. 2)</vt:lpstr>
      <vt:lpstr>4.2 Counter-Controlled Loop</vt:lpstr>
      <vt:lpstr>4.2 Counter-Controlled Loop</vt:lpstr>
      <vt:lpstr>Counter-Controlled Loop: Example 1</vt:lpstr>
      <vt:lpstr>PowerPoint Presentation</vt:lpstr>
      <vt:lpstr>Example 1: Program Output</vt:lpstr>
      <vt:lpstr>Counter-Controlled Loop: Example 2</vt:lpstr>
      <vt:lpstr>PowerPoint Presentation</vt:lpstr>
      <vt:lpstr>Example 2: Program Output</vt:lpstr>
      <vt:lpstr>Exercise</vt:lpstr>
      <vt:lpstr>4.3 Infinite Loop</vt:lpstr>
      <vt:lpstr>Common Mistakes Resulting in Infinite Loops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2017-07-21T09:04:35Z</dcterms:created>
  <dcterms:modified xsi:type="dcterms:W3CDTF">2019-08-29T08:59:20Z</dcterms:modified>
</cp:coreProperties>
</file>