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97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2" r:id="rId14"/>
    <p:sldId id="414" r:id="rId15"/>
    <p:sldId id="415" r:id="rId16"/>
    <p:sldId id="416" r:id="rId17"/>
    <p:sldId id="398" r:id="rId18"/>
    <p:sldId id="417" r:id="rId19"/>
    <p:sldId id="418" r:id="rId20"/>
    <p:sldId id="419" r:id="rId21"/>
    <p:sldId id="420" r:id="rId22"/>
    <p:sldId id="443" r:id="rId23"/>
    <p:sldId id="441" r:id="rId24"/>
    <p:sldId id="421" r:id="rId25"/>
    <p:sldId id="422" r:id="rId26"/>
    <p:sldId id="423" r:id="rId27"/>
    <p:sldId id="424" r:id="rId28"/>
    <p:sldId id="426" r:id="rId29"/>
    <p:sldId id="427" r:id="rId30"/>
    <p:sldId id="444" r:id="rId31"/>
    <p:sldId id="429" r:id="rId32"/>
    <p:sldId id="430" r:id="rId33"/>
    <p:sldId id="445" r:id="rId34"/>
    <p:sldId id="433" r:id="rId35"/>
    <p:sldId id="434" r:id="rId36"/>
    <p:sldId id="435" r:id="rId37"/>
    <p:sldId id="436" r:id="rId38"/>
    <p:sldId id="437" r:id="rId39"/>
    <p:sldId id="438" r:id="rId40"/>
    <p:sldId id="440" r:id="rId41"/>
    <p:sldId id="439" r:id="rId42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8179" autoAdjust="0"/>
  </p:normalViewPr>
  <p:slideViewPr>
    <p:cSldViewPr>
      <p:cViewPr varScale="1">
        <p:scale>
          <a:sx n="85" d="100"/>
          <a:sy n="85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Advanced Control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1071800"/>
            <a:ext cx="8677206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count,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"Count?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count;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(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 count;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count –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"Go!\n"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071800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176" y="1326247"/>
            <a:ext cx="238787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Count?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Go!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794" y="6396335"/>
            <a:ext cx="400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Example: counting downwards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26179" y="5545648"/>
            <a:ext cx="4214435" cy="1123712"/>
          </a:xfrm>
          <a:prstGeom prst="wedgeRoundRectCallout">
            <a:avLst>
              <a:gd name="adj1" fmla="val -41150"/>
              <a:gd name="adj2" fmla="val -11726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n-NO" sz="2000" dirty="0"/>
              <a:t>Alternative: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latin typeface="Consolas" panose="020B0609020204030204" pitchFamily="49" charset="0"/>
              </a:rPr>
              <a:t> (i = count; i &gt;= 1; i--)</a:t>
            </a:r>
          </a:p>
          <a:p>
            <a:r>
              <a:rPr lang="nn-NO" sz="2000" dirty="0">
                <a:latin typeface="Consolas" panose="020B0609020204030204" pitchFamily="49" charset="0"/>
              </a:rPr>
              <a:t>    cout &lt;&lt; i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41219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Counter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5013176"/>
            <a:ext cx="7886700" cy="1800000"/>
          </a:xfrm>
        </p:spPr>
        <p:txBody>
          <a:bodyPr>
            <a:normAutofit/>
          </a:bodyPr>
          <a:lstStyle/>
          <a:p>
            <a:r>
              <a:rPr lang="en-HK" dirty="0"/>
              <a:t>The latter declaration is more convenient and helps localize the use of loop variable</a:t>
            </a:r>
          </a:p>
          <a:p>
            <a:r>
              <a:rPr lang="en-HK" dirty="0"/>
              <a:t>However, you should be careful not to access the loop variable outside the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1340768"/>
            <a:ext cx="867720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Declare loop variable before for loop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5;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20;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still accessible outside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46679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000" y="3016576"/>
            <a:ext cx="867720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Declare loop variable inside for loop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5;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accessible outside for loop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100;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Compilation error!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016576"/>
            <a:ext cx="4667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312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133356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n;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+= 2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33356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n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1 3 5 7 9 11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2931" y="5688449"/>
            <a:ext cx="554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Example: print all </a:t>
            </a:r>
            <a:r>
              <a:rPr lang="en-HK" sz="2400" dirty="0">
                <a:solidFill>
                  <a:srgbClr val="9933FF"/>
                </a:solidFill>
              </a:rPr>
              <a:t>odd</a:t>
            </a:r>
            <a:r>
              <a:rPr lang="en-HK" sz="2400" dirty="0"/>
              <a:t> numbers from 1 to 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74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Exercises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HK" dirty="0"/>
                  <a:t>Print all odd numbers from 1 to 9999 inclusive:</a:t>
                </a:r>
              </a:p>
              <a:p>
                <a:pPr marL="457200" lvl="1" indent="0">
                  <a:buNone/>
                </a:pPr>
                <a:r>
                  <a:rPr lang="en-HK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HK" dirty="0">
                    <a:latin typeface="Consolas" panose="020B0609020204030204" pitchFamily="49" charset="0"/>
                  </a:rPr>
                  <a:t> (</a:t>
                </a:r>
                <a:r>
                  <a:rPr lang="en-HK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HK" dirty="0">
                    <a:latin typeface="Consolas" panose="020B0609020204030204" pitchFamily="49" charset="0"/>
                  </a:rPr>
                  <a:t>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= 1;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&lt;= 9999;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+= 2)</a:t>
                </a:r>
              </a:p>
              <a:p>
                <a:pPr marL="457200" lvl="1" indent="0">
                  <a:buNone/>
                </a:pPr>
                <a:r>
                  <a:rPr lang="en-HK" dirty="0">
                    <a:latin typeface="Consolas" panose="020B0609020204030204" pitchFamily="49" charset="0"/>
                  </a:rPr>
                  <a:t>    </a:t>
                </a:r>
                <a:r>
                  <a:rPr lang="en-HK" dirty="0" err="1">
                    <a:latin typeface="Consolas" panose="020B0609020204030204" pitchFamily="49" charset="0"/>
                  </a:rPr>
                  <a:t>cout</a:t>
                </a:r>
                <a:r>
                  <a:rPr lang="en-HK" dirty="0">
                    <a:latin typeface="Consolas" panose="020B0609020204030204" pitchFamily="49" charset="0"/>
                  </a:rPr>
                  <a:t> &lt;&lt;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HK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HK" dirty="0"/>
                  <a:t>Calculate the sum of all integers in the interval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[11…99]</m:t>
                    </m:r>
                  </m:oMath>
                </a14:m>
                <a:endParaRPr lang="en-HK" dirty="0"/>
              </a:p>
              <a:p>
                <a:pPr marL="457200" lvl="1" indent="0">
                  <a:buNone/>
                </a:pPr>
                <a:r>
                  <a:rPr lang="en-HK" dirty="0">
                    <a:latin typeface="Consolas" panose="020B0609020204030204" pitchFamily="49" charset="0"/>
                  </a:rPr>
                  <a:t>int sum = 0;</a:t>
                </a:r>
              </a:p>
              <a:p>
                <a:pPr marL="457200" lvl="1" indent="0">
                  <a:buNone/>
                </a:pPr>
                <a:r>
                  <a:rPr lang="en-HK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HK" dirty="0">
                    <a:latin typeface="Consolas" panose="020B0609020204030204" pitchFamily="49" charset="0"/>
                  </a:rPr>
                  <a:t> (</a:t>
                </a:r>
                <a:r>
                  <a:rPr lang="en-HK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HK" dirty="0">
                    <a:latin typeface="Consolas" panose="020B0609020204030204" pitchFamily="49" charset="0"/>
                  </a:rPr>
                  <a:t>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= 11;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&lt;= 99;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 += 1)</a:t>
                </a:r>
              </a:p>
              <a:p>
                <a:pPr marL="457200" lvl="1" indent="0">
                  <a:buNone/>
                </a:pPr>
                <a:r>
                  <a:rPr lang="en-HK" dirty="0">
                    <a:latin typeface="Consolas" panose="020B0609020204030204" pitchFamily="49" charset="0"/>
                  </a:rPr>
                  <a:t>    sum += </a:t>
                </a:r>
                <a:r>
                  <a:rPr lang="en-HK" dirty="0" err="1">
                    <a:latin typeface="Consolas" panose="020B0609020204030204" pitchFamily="49" charset="0"/>
                  </a:rPr>
                  <a:t>i</a:t>
                </a:r>
                <a:r>
                  <a:rPr lang="en-HK" dirty="0">
                    <a:latin typeface="Consolas" panose="020B060902020403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HK" dirty="0" err="1">
                    <a:latin typeface="Consolas" panose="020B0609020204030204" pitchFamily="49" charset="0"/>
                  </a:rPr>
                  <a:t>cout</a:t>
                </a:r>
                <a:r>
                  <a:rPr lang="en-HK" dirty="0">
                    <a:latin typeface="Consolas" panose="020B0609020204030204" pitchFamily="49" charset="0"/>
                  </a:rPr>
                  <a:t> &lt;&lt; sum;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81" b="-5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HK" dirty="0"/>
              <a:t>Print the series:</a:t>
            </a:r>
          </a:p>
          <a:p>
            <a:pPr marL="0" indent="0" algn="ctr">
              <a:buNone/>
            </a:pPr>
            <a:r>
              <a:rPr lang="en-HK" dirty="0">
                <a:latin typeface="Consolas" panose="020B0609020204030204" pitchFamily="49" charset="0"/>
              </a:rPr>
              <a:t>1 4 2 5 3 6 4 7 </a:t>
            </a:r>
            <a:r>
              <a:rPr lang="en-HK" i="1" dirty="0">
                <a:latin typeface="Consolas" panose="020B0609020204030204" pitchFamily="49" charset="0"/>
              </a:rPr>
              <a:t>[…]</a:t>
            </a:r>
            <a:r>
              <a:rPr lang="en-HK" dirty="0">
                <a:latin typeface="Consolas" panose="020B0609020204030204" pitchFamily="49" charset="0"/>
              </a:rPr>
              <a:t> 96 99 97 100</a:t>
            </a:r>
          </a:p>
          <a:p>
            <a:pPr marL="457200" lvl="1" indent="0">
              <a:buNone/>
            </a:pP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>
                <a:latin typeface="Consolas" panose="020B0609020204030204" pitchFamily="49" charset="0"/>
              </a:rPr>
              <a:t> 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latin typeface="Consolas" panose="020B0609020204030204" pitchFamily="49" charset="0"/>
              </a:rPr>
              <a:t>i</a:t>
            </a:r>
            <a:r>
              <a:rPr lang="en-HK" dirty="0">
                <a:latin typeface="Consolas" panose="020B0609020204030204" pitchFamily="49" charset="0"/>
              </a:rPr>
              <a:t> = 1; </a:t>
            </a:r>
            <a:r>
              <a:rPr lang="en-HK" dirty="0" err="1">
                <a:latin typeface="Consolas" panose="020B0609020204030204" pitchFamily="49" charset="0"/>
              </a:rPr>
              <a:t>i</a:t>
            </a:r>
            <a:r>
              <a:rPr lang="en-HK" dirty="0">
                <a:latin typeface="Consolas" panose="020B0609020204030204" pitchFamily="49" charset="0"/>
              </a:rPr>
              <a:t> &lt;= </a:t>
            </a:r>
            <a:r>
              <a:rPr lang="en-US" altLang="zh-TW" dirty="0">
                <a:latin typeface="Consolas" panose="020B0609020204030204" pitchFamily="49" charset="0"/>
              </a:rPr>
              <a:t>97</a:t>
            </a:r>
            <a:r>
              <a:rPr lang="en-HK" dirty="0">
                <a:latin typeface="Consolas" panose="020B0609020204030204" pitchFamily="49" charset="0"/>
              </a:rPr>
              <a:t>; </a:t>
            </a:r>
            <a:r>
              <a:rPr lang="en-HK" dirty="0" err="1">
                <a:latin typeface="Consolas" panose="020B0609020204030204" pitchFamily="49" charset="0"/>
              </a:rPr>
              <a:t>i</a:t>
            </a:r>
            <a:r>
              <a:rPr lang="en-HK" dirty="0">
                <a:latin typeface="Consolas" panose="020B0609020204030204" pitchFamily="49" charset="0"/>
              </a:rPr>
              <a:t> += 1){</a:t>
            </a:r>
          </a:p>
          <a:p>
            <a:pPr marL="457200" lvl="1" indent="0">
              <a:buNone/>
            </a:pPr>
            <a:r>
              <a:rPr lang="en-HK" dirty="0">
                <a:latin typeface="Consolas" panose="020B0609020204030204" pitchFamily="49" charset="0"/>
              </a:rPr>
              <a:t>    </a:t>
            </a:r>
            <a:r>
              <a:rPr lang="en-HK" dirty="0" err="1">
                <a:latin typeface="Consolas" panose="020B0609020204030204" pitchFamily="49" charset="0"/>
              </a:rPr>
              <a:t>cout</a:t>
            </a:r>
            <a:r>
              <a:rPr lang="en-HK" dirty="0">
                <a:latin typeface="Consolas" panose="020B0609020204030204" pitchFamily="49" charset="0"/>
              </a:rPr>
              <a:t> &lt;&lt; </a:t>
            </a:r>
            <a:r>
              <a:rPr lang="en-HK" dirty="0" err="1">
                <a:latin typeface="Consolas" panose="020B0609020204030204" pitchFamily="49" charset="0"/>
              </a:rPr>
              <a:t>i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 “ “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HK" dirty="0">
                <a:latin typeface="Consolas" panose="020B0609020204030204" pitchFamily="49" charset="0"/>
              </a:rPr>
              <a:t>    </a:t>
            </a:r>
            <a:r>
              <a:rPr lang="en-HK" dirty="0" err="1">
                <a:latin typeface="Consolas" panose="020B0609020204030204" pitchFamily="49" charset="0"/>
              </a:rPr>
              <a:t>cout</a:t>
            </a:r>
            <a:r>
              <a:rPr lang="en-HK" dirty="0">
                <a:latin typeface="Consolas" panose="020B0609020204030204" pitchFamily="49" charset="0"/>
              </a:rPr>
              <a:t> &lt;&lt; i+3 </a:t>
            </a:r>
            <a:r>
              <a:rPr lang="en-US" altLang="zh-TW" dirty="0">
                <a:latin typeface="Consolas" panose="020B0609020204030204" pitchFamily="49" charset="0"/>
              </a:rPr>
              <a:t>&lt;&lt; “ “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en-HK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Empty Statement in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0039"/>
            <a:ext cx="7886700" cy="3016923"/>
          </a:xfrm>
        </p:spPr>
        <p:txBody>
          <a:bodyPr/>
          <a:lstStyle/>
          <a:p>
            <a:r>
              <a:rPr lang="en-HK" i="1" dirty="0"/>
              <a:t>Any</a:t>
            </a:r>
            <a:r>
              <a:rPr lang="en-HK" dirty="0"/>
              <a:t> of </a:t>
            </a:r>
            <a:r>
              <a:rPr lang="en-HK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, and </a:t>
            </a:r>
            <a:r>
              <a:rPr lang="en-HK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r>
              <a:rPr lang="en-HK" dirty="0"/>
              <a:t> can be </a:t>
            </a:r>
            <a:r>
              <a:rPr lang="en-HK" u="sng" dirty="0"/>
              <a:t>omitted</a:t>
            </a:r>
          </a:p>
          <a:p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 is still needed at the proper position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 is called the </a:t>
            </a:r>
            <a:r>
              <a:rPr lang="en-HK" b="1" i="1" dirty="0">
                <a:solidFill>
                  <a:srgbClr val="FF0000"/>
                </a:solidFill>
              </a:rPr>
              <a:t>empty statement</a:t>
            </a:r>
          </a:p>
          <a:p>
            <a:pPr lvl="1"/>
            <a:r>
              <a:rPr lang="en-HK" dirty="0"/>
              <a:t>Useful when a statement is needed </a:t>
            </a:r>
            <a:r>
              <a:rPr lang="en-HK" i="1" u="sng" dirty="0"/>
              <a:t>syntactically</a:t>
            </a:r>
            <a:r>
              <a:rPr lang="en-HK" dirty="0"/>
              <a:t> but no action is required </a:t>
            </a:r>
            <a:r>
              <a:rPr lang="en-HK" i="1" u="sng" dirty="0"/>
              <a:t>semantically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5688" y="1825200"/>
            <a:ext cx="44326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</a:t>
            </a:r>
            <a:r>
              <a:rPr lang="en-HK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r>
              <a:rPr lang="en-HK" sz="2400" dirty="0">
                <a:latin typeface="Consolas" panose="020B0609020204030204" pitchFamily="49" charset="0"/>
              </a:rPr>
              <a:t>; </a:t>
            </a:r>
            <a:r>
              <a:rPr lang="en-HK" sz="2400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sz="2400" dirty="0">
                <a:latin typeface="Consolas" panose="020B0609020204030204" pitchFamily="49" charset="0"/>
              </a:rPr>
              <a:t>; </a:t>
            </a:r>
            <a:r>
              <a:rPr lang="en-HK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r>
              <a:rPr lang="en-HK" sz="2400" dirty="0">
                <a:latin typeface="Consolas" panose="020B0609020204030204" pitchFamily="49" charset="0"/>
              </a:rPr>
              <a:t>)</a:t>
            </a:r>
            <a:endParaRPr lang="en-HK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2427" y="1825200"/>
            <a:ext cx="375295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sum = 0;</a:t>
            </a:r>
          </a:p>
          <a:p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 ;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 &lt;= 10;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   sum +=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592" y="5042794"/>
            <a:ext cx="3004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(;;)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5211" y="5042794"/>
            <a:ext cx="32431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(; </a:t>
            </a:r>
            <a:r>
              <a:rPr lang="en-HK" sz="2400" i="1" dirty="0">
                <a:latin typeface="Consolas" panose="020B0609020204030204" pitchFamily="49" charset="0"/>
              </a:rPr>
              <a:t>condition</a:t>
            </a:r>
            <a:r>
              <a:rPr lang="en-HK" sz="2400" dirty="0">
                <a:latin typeface="Consolas" panose="020B0609020204030204" pitchFamily="49" charset="0"/>
              </a:rPr>
              <a:t>;)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592" y="4581129"/>
            <a:ext cx="300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Infinite loop using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5211" y="4581128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Used as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/>
              <a:t> loop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Comma Operator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expr2</a:t>
            </a:r>
          </a:p>
          <a:p>
            <a:r>
              <a:rPr lang="en-HK" u="sng" dirty="0"/>
              <a:t>Lowest precedence</a:t>
            </a:r>
            <a:r>
              <a:rPr lang="en-HK" dirty="0"/>
              <a:t> of all operators</a:t>
            </a:r>
          </a:p>
          <a:p>
            <a:r>
              <a:rPr lang="en-HK" u="sng" dirty="0"/>
              <a:t>Left-to-right</a:t>
            </a:r>
            <a:r>
              <a:rPr lang="en-HK" dirty="0"/>
              <a:t> associativity</a:t>
            </a:r>
          </a:p>
          <a:p>
            <a:r>
              <a:rPr lang="en-HK" dirty="0"/>
              <a:t>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 is taken as value of the whole expression</a:t>
            </a:r>
          </a:p>
          <a:p>
            <a:pPr lvl="1"/>
            <a:endParaRPr lang="en-HK" dirty="0"/>
          </a:p>
          <a:p>
            <a:endParaRPr lang="en-HK" dirty="0"/>
          </a:p>
          <a:p>
            <a:r>
              <a:rPr lang="en-HK" dirty="0"/>
              <a:t>Useful for initializing more than one variables in 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6260" y="5982379"/>
            <a:ext cx="68114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400" dirty="0">
                <a:latin typeface="Consolas" panose="020B0609020204030204" pitchFamily="49" charset="0"/>
              </a:rPr>
              <a:t> (</a:t>
            </a:r>
            <a:r>
              <a:rPr lang="pt-BR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 = 1, factorial = 1</a:t>
            </a:r>
            <a:r>
              <a:rPr lang="pt-BR" sz="2400" dirty="0">
                <a:latin typeface="Consolas" panose="020B0609020204030204" pitchFamily="49" charset="0"/>
              </a:rPr>
              <a:t>; i &lt;= n; i++)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  factorial *= i;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1056" y="4149080"/>
            <a:ext cx="596188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z = (x = 2</a:t>
            </a:r>
            <a:r>
              <a:rPr lang="pl-PL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pl-PL" sz="2400" dirty="0">
                <a:latin typeface="Consolas" panose="020B0609020204030204" pitchFamily="49" charset="0"/>
              </a:rPr>
              <a:t> y = 3);</a:t>
            </a:r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pl-P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z gets 3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z = (3</a:t>
            </a:r>
            <a:r>
              <a:rPr lang="pl-PL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pl-PL" sz="2400" dirty="0">
                <a:latin typeface="Consolas" panose="020B0609020204030204" pitchFamily="49" charset="0"/>
              </a:rPr>
              <a:t> 4);</a:t>
            </a:r>
            <a:r>
              <a:rPr lang="en-HK" sz="2400" dirty="0">
                <a:latin typeface="Consolas" panose="020B0609020204030204" pitchFamily="49" charset="0"/>
              </a:rPr>
              <a:t>            </a:t>
            </a:r>
            <a:r>
              <a:rPr lang="pl-P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z gets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6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 loop inside another loop</a:t>
            </a:r>
          </a:p>
          <a:p>
            <a:r>
              <a:rPr lang="en-HK" dirty="0"/>
              <a:t>E.g.: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 is consider as only </a:t>
            </a:r>
            <a:r>
              <a:rPr lang="en-HK" u="sng" dirty="0"/>
              <a:t>ONE</a:t>
            </a:r>
            <a:r>
              <a:rPr lang="en-HK" dirty="0"/>
              <a:t> statement</a:t>
            </a:r>
          </a:p>
          <a:p>
            <a:r>
              <a:rPr lang="en-HK" dirty="0"/>
              <a:t>For each outer loop iteration, the inner loop iterates 4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33665" y="836712"/>
            <a:ext cx="1592487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3 4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702" y="2924944"/>
            <a:ext cx="664156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3;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(j = 1; j &lt;= 4; </a:t>
            </a:r>
            <a:r>
              <a:rPr lang="en-US" sz="2400" dirty="0" err="1">
                <a:latin typeface="Consolas" panose="020B0609020204030204" pitchFamily="49" charset="0"/>
              </a:rPr>
              <a:t>j++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latin typeface="Consolas" panose="020B0609020204030204" pitchFamily="49" charset="0"/>
              </a:rPr>
              <a:t> &lt;&lt; j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404195" y="1276263"/>
            <a:ext cx="739805" cy="442674"/>
          </a:xfrm>
          <a:prstGeom prst="wedgeRoundRectCallout">
            <a:avLst>
              <a:gd name="adj1" fmla="val -86817"/>
              <a:gd name="adj2" fmla="val 1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tx1"/>
                </a:solidFill>
              </a:rPr>
              <a:t> =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715250" y="885600"/>
            <a:ext cx="288000" cy="1224000"/>
          </a:xfrm>
          <a:prstGeom prst="rightBrace">
            <a:avLst>
              <a:gd name="adj1" fmla="val 31934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715250" y="2117538"/>
            <a:ext cx="288000" cy="1224000"/>
          </a:xfrm>
          <a:prstGeom prst="rightBrace">
            <a:avLst>
              <a:gd name="adj1" fmla="val 31934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715250" y="3348000"/>
            <a:ext cx="288000" cy="1224000"/>
          </a:xfrm>
          <a:prstGeom prst="rightBrace">
            <a:avLst>
              <a:gd name="adj1" fmla="val 31934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8404195" y="2508201"/>
            <a:ext cx="739805" cy="442674"/>
          </a:xfrm>
          <a:prstGeom prst="wedgeRoundRectCallout">
            <a:avLst>
              <a:gd name="adj1" fmla="val -87461"/>
              <a:gd name="adj2" fmla="val 117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tx1"/>
                </a:solidFill>
              </a:rPr>
              <a:t> = 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404195" y="3738663"/>
            <a:ext cx="739805" cy="442674"/>
          </a:xfrm>
          <a:prstGeom prst="wedgeRoundRectCallout">
            <a:avLst>
              <a:gd name="adj1" fmla="val -87139"/>
              <a:gd name="adj2" fmla="val -97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tx1"/>
                </a:solidFill>
              </a:rPr>
              <a:t> =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19930" y="109102"/>
            <a:ext cx="360382" cy="434935"/>
          </a:xfrm>
          <a:prstGeom prst="wedgeRoundRectCallout">
            <a:avLst>
              <a:gd name="adj1" fmla="val 24291"/>
              <a:gd name="adj2" fmla="val 1344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453156" y="109102"/>
            <a:ext cx="360382" cy="434935"/>
          </a:xfrm>
          <a:prstGeom prst="wedgeRoundRectCallout">
            <a:avLst>
              <a:gd name="adj1" fmla="val -19512"/>
              <a:gd name="adj2" fmla="val 13093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j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608" y="3736800"/>
            <a:ext cx="576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Analogy: odometer in a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096" y="3380125"/>
            <a:ext cx="342914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(…)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(…;…;…)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(…;…;…)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(…);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66" y="2357545"/>
            <a:ext cx="2164268" cy="6218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12048" y="3140968"/>
            <a:ext cx="4392000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One digit rotates </a:t>
            </a:r>
            <a:r>
              <a:rPr lang="en-HK" sz="2000" u="sng" dirty="0">
                <a:solidFill>
                  <a:schemeClr val="tx1"/>
                </a:solidFill>
              </a:rPr>
              <a:t>completely</a:t>
            </a:r>
            <a:r>
              <a:rPr lang="en-HK" sz="2000" dirty="0">
                <a:solidFill>
                  <a:schemeClr val="tx1"/>
                </a:solidFill>
              </a:rPr>
              <a:t> (0-0) while the one to its left </a:t>
            </a:r>
            <a:r>
              <a:rPr lang="en-HK" sz="2000" u="sng" dirty="0">
                <a:solidFill>
                  <a:schemeClr val="tx1"/>
                </a:solidFill>
              </a:rPr>
              <a:t>iterates once</a:t>
            </a:r>
            <a:r>
              <a:rPr lang="en-HK" sz="2000" dirty="0">
                <a:solidFill>
                  <a:schemeClr val="tx1"/>
                </a:solidFill>
              </a:rPr>
              <a:t> only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27933" y="2276872"/>
            <a:ext cx="1944000" cy="783193"/>
          </a:xfrm>
          <a:prstGeom prst="wedgeRoundRectCallout">
            <a:avLst>
              <a:gd name="adj1" fmla="val 93248"/>
              <a:gd name="adj2" fmla="val -1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Left digits move less frequently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92067" y="2276872"/>
            <a:ext cx="2124000" cy="783193"/>
          </a:xfrm>
          <a:prstGeom prst="wedgeRoundRectCallout">
            <a:avLst>
              <a:gd name="adj1" fmla="val -89291"/>
              <a:gd name="adj2" fmla="val -11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Right digits move more frequently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0008" y="5096860"/>
            <a:ext cx="3924000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One loop finishes </a:t>
            </a:r>
            <a:r>
              <a:rPr lang="en-HK" sz="2000" u="sng" dirty="0">
                <a:solidFill>
                  <a:schemeClr val="tx1"/>
                </a:solidFill>
              </a:rPr>
              <a:t>completely</a:t>
            </a:r>
            <a:r>
              <a:rPr lang="en-HK" sz="2000" dirty="0">
                <a:solidFill>
                  <a:schemeClr val="tx1"/>
                </a:solidFill>
              </a:rPr>
              <a:t> while its outer one </a:t>
            </a:r>
            <a:r>
              <a:rPr lang="en-HK" sz="2000" u="sng" dirty="0">
                <a:solidFill>
                  <a:schemeClr val="tx1"/>
                </a:solidFill>
              </a:rPr>
              <a:t>iterates once</a:t>
            </a:r>
            <a:r>
              <a:rPr lang="en-HK" sz="2000" dirty="0">
                <a:solidFill>
                  <a:schemeClr val="tx1"/>
                </a:solidFill>
              </a:rPr>
              <a:t> only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340008" y="4118914"/>
            <a:ext cx="2304000" cy="783193"/>
          </a:xfrm>
          <a:prstGeom prst="wedgeRoundRectCallout">
            <a:avLst>
              <a:gd name="adj1" fmla="val 77734"/>
              <a:gd name="adj2" fmla="val -776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Outer loops iterate “less frequently”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412008" y="6074807"/>
            <a:ext cx="2232000" cy="783193"/>
          </a:xfrm>
          <a:prstGeom prst="wedgeRoundRectCallout">
            <a:avLst>
              <a:gd name="adj1" fmla="val 153164"/>
              <a:gd name="adj2" fmla="val -15296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Inner loops iterate “more frequently”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5364088" y="3573016"/>
            <a:ext cx="144000" cy="30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868144" y="4185360"/>
            <a:ext cx="144000" cy="21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6444224" y="4797152"/>
            <a:ext cx="144000" cy="1224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7020288" y="5085184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Short-circuit evaluations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dirty="0"/>
              <a:t> and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HK" dirty="0"/>
              <a:t>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dirty="0"/>
              <a:t> …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row, column;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"Row =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row;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"Column =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column;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j &lt;= column;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"*"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708981"/>
            <a:ext cx="9144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Row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3↵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Column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395552" y="2314800"/>
            <a:ext cx="144000" cy="21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99608" y="2926800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000" y="6340197"/>
            <a:ext cx="3440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Example: Print a rectangle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3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size;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Size =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size;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size;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j &lt;= size -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j &lt;=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"*"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952" y="4584608"/>
            <a:ext cx="468279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Size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****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395552" y="1700808"/>
            <a:ext cx="144000" cy="3096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99608" y="2240920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899608" y="3177024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000" y="5016758"/>
            <a:ext cx="367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Example: Print a triangle (Version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3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size;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Size =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size;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size;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 &lt;= size</a:t>
            </a:r>
            <a:r>
              <a:rPr lang="en-HK" sz="2000" dirty="0">
                <a:latin typeface="Consolas" panose="020B0609020204030204" pitchFamily="49" charset="0"/>
              </a:rPr>
              <a:t>; j++)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 &lt;= size -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"*"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952" y="4584608"/>
            <a:ext cx="468279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Size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****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395552" y="1700808"/>
            <a:ext cx="144000" cy="3096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99608" y="2240920"/>
            <a:ext cx="144000" cy="1404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000" y="5016758"/>
            <a:ext cx="367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Example: Print a triangle (Version </a:t>
            </a:r>
            <a:r>
              <a:rPr lang="en-HK" sz="2400" b="1" i="1" dirty="0">
                <a:solidFill>
                  <a:srgbClr val="9933FF"/>
                </a:solidFill>
              </a:rPr>
              <a:t>2</a:t>
            </a:r>
            <a:r>
              <a:rPr lang="en-HK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8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Loop: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Write a code fragment that reads in the width and height of a rectangle and then prints a </a:t>
            </a:r>
            <a:r>
              <a:rPr lang="en-HK" u="sng" dirty="0"/>
              <a:t>hollow</a:t>
            </a:r>
            <a:r>
              <a:rPr lang="en-HK" dirty="0"/>
              <a:t> rectangle of that dimension</a:t>
            </a:r>
          </a:p>
          <a:p>
            <a:pPr lvl="8"/>
            <a:endParaRPr lang="en-HK" dirty="0"/>
          </a:p>
          <a:p>
            <a:r>
              <a:rPr lang="en-HK" dirty="0"/>
              <a:t>Sample runs: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718" y="3860800"/>
            <a:ext cx="259237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Width, height? </a:t>
            </a:r>
            <a:r>
              <a:rPr lang="en-US" altLang="en-US" b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4 5</a:t>
            </a:r>
            <a:r>
              <a:rPr kumimoji="1"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↵</a:t>
            </a:r>
          </a:p>
          <a:p>
            <a:r>
              <a:rPr kumimoji="1" lang="en-US" altLang="en-US" b="0" dirty="0"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****</a:t>
            </a:r>
          </a:p>
          <a:p>
            <a:r>
              <a:rPr kumimoji="1" lang="en-US" altLang="en-US" b="0" dirty="0"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*  *</a:t>
            </a:r>
          </a:p>
          <a:p>
            <a:r>
              <a:rPr lang="en-US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*  *</a:t>
            </a:r>
          </a:p>
          <a:p>
            <a:r>
              <a:rPr lang="en-US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*  *</a:t>
            </a:r>
          </a:p>
          <a:p>
            <a:r>
              <a:rPr lang="en-US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****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275812" y="3860800"/>
            <a:ext cx="25923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Width, height? </a:t>
            </a:r>
            <a:r>
              <a:rPr lang="en-US" altLang="en-US" b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9 6</a:t>
            </a:r>
            <a:r>
              <a:rPr kumimoji="1" lang="en-US" altLang="zh-TW" b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↵</a:t>
            </a:r>
          </a:p>
          <a:p>
            <a:r>
              <a:rPr kumimoji="1" lang="en-US" altLang="en-US" b="0"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*********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209906" y="3860800"/>
            <a:ext cx="259237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Width, height? </a:t>
            </a:r>
            <a:r>
              <a:rPr lang="en-US" altLang="en-US" b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8 8</a:t>
            </a:r>
            <a:r>
              <a:rPr kumimoji="1" lang="en-US" altLang="zh-TW" b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↵</a:t>
            </a:r>
          </a:p>
          <a:p>
            <a:r>
              <a:rPr kumimoji="1" lang="en-US" altLang="en-US" b="0">
                <a:latin typeface="Consolas" panose="020B0609020204030204" pitchFamily="49" charset="0"/>
                <a:ea typeface="新細明體" pitchFamily="18" charset="-120"/>
                <a:cs typeface="Courier New" panose="02070309020205020404" pitchFamily="49" charset="0"/>
              </a:rPr>
              <a:t>********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      *</a:t>
            </a:r>
          </a:p>
          <a:p>
            <a:r>
              <a:rPr lang="en-US" altLang="en-US" b="0">
                <a:latin typeface="Consolas" panose="020B0609020204030204" pitchFamily="49" charset="0"/>
                <a:cs typeface="Courier New" panose="02070309020205020404" pitchFamily="49" charset="0"/>
              </a:rPr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225442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k, input;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(!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7884384" y="1124744"/>
            <a:ext cx="144000" cy="48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782" y="6247864"/>
            <a:ext cx="8808437" cy="402291"/>
          </a:xfrm>
          <a:prstGeom prst="rect">
            <a:avLst/>
          </a:prstGeom>
        </p:spPr>
        <p:txBody>
          <a:bodyPr wrap="none" tIns="46800" bIns="46800">
            <a:spAutoFit/>
          </a:bodyPr>
          <a:lstStyle/>
          <a:p>
            <a:r>
              <a:rPr lang="en-HK" sz="2000" dirty="0"/>
              <a:t>Example: Repeatedly read in an integer from user until a prime number is obtained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5630" y="2431435"/>
            <a:ext cx="4352874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Repeatedly read some user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0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k, input;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k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(input % k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k++;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(k &lt; input)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factor k is found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(!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7884384" y="1124744"/>
            <a:ext cx="144000" cy="48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5652136" y="3177024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782" y="6247864"/>
            <a:ext cx="8808437" cy="402291"/>
          </a:xfrm>
          <a:prstGeom prst="rect">
            <a:avLst/>
          </a:prstGeom>
        </p:spPr>
        <p:txBody>
          <a:bodyPr wrap="none" tIns="46800" bIns="46800">
            <a:spAutoFit/>
          </a:bodyPr>
          <a:lstStyle/>
          <a:p>
            <a:r>
              <a:rPr lang="en-HK" sz="2000" dirty="0"/>
              <a:t>Example: Repeatedly read in an integer from user until a prime number is obtained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1922155"/>
            <a:ext cx="3843175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Find some factor for an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k, input;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k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(input % k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k++;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(k &lt; input)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factor k is found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prime."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not prime."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(!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7884384" y="1124744"/>
            <a:ext cx="144000" cy="48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5652136" y="3177024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782" y="6247864"/>
            <a:ext cx="8808437" cy="402291"/>
          </a:xfrm>
          <a:prstGeom prst="rect">
            <a:avLst/>
          </a:prstGeom>
        </p:spPr>
        <p:txBody>
          <a:bodyPr wrap="none" tIns="46800" bIns="46800">
            <a:spAutoFit/>
          </a:bodyPr>
          <a:lstStyle/>
          <a:p>
            <a:r>
              <a:rPr lang="en-HK" sz="2000" dirty="0"/>
              <a:t>Example: Repeatedly read in an integer from user until a prime number is obtained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657" y="1946894"/>
            <a:ext cx="4058436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Input is prime if factor is found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2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6337 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6702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717 -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0.07066 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7448 -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k, input;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(input &lt; 2)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-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0, 1 cannot be prime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k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(input % k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k++;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(k &lt; input)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factor k is found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prime."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not prime."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(!</a:t>
            </a:r>
            <a:r>
              <a:rPr lang="en-HK" sz="2000" dirty="0" err="1">
                <a:latin typeface="Consolas" panose="020B0609020204030204" pitchFamily="49" charset="0"/>
              </a:rPr>
              <a:t>isPrime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 Bracket 7"/>
          <p:cNvSpPr/>
          <p:nvPr/>
        </p:nvSpPr>
        <p:spPr>
          <a:xfrm flipH="1">
            <a:off x="7884384" y="1124744"/>
            <a:ext cx="144000" cy="4860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5652136" y="3177024"/>
            <a:ext cx="144000" cy="468000"/>
          </a:xfrm>
          <a:prstGeom prst="leftBracket">
            <a:avLst>
              <a:gd name="adj" fmla="val 71827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782" y="6247864"/>
            <a:ext cx="8808437" cy="402291"/>
          </a:xfrm>
          <a:prstGeom prst="rect">
            <a:avLst/>
          </a:prstGeom>
        </p:spPr>
        <p:txBody>
          <a:bodyPr wrap="none" tIns="46800" bIns="46800">
            <a:spAutoFit/>
          </a:bodyPr>
          <a:lstStyle/>
          <a:p>
            <a:r>
              <a:rPr lang="en-HK" sz="2000" dirty="0"/>
              <a:t>Example: Repeatedly read in an integer from user until a prime number is obtained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1932" y="2331850"/>
            <a:ext cx="3517984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Handle some special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3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Nested Loops: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8000" y="182520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= 0, n = 7;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0; j &lt;= n;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 = 0; k &lt;= n; k++)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+ j + k ==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  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j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k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nCount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: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2520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000" y="5303075"/>
            <a:ext cx="5343194" cy="1202510"/>
          </a:xfrm>
          <a:prstGeom prst="rect">
            <a:avLst/>
          </a:prstGeom>
        </p:spPr>
        <p:txBody>
          <a:bodyPr wrap="none" tIns="46800" bIns="46800">
            <a:spAutoFit/>
          </a:bodyPr>
          <a:lstStyle/>
          <a:p>
            <a:r>
              <a:rPr lang="en-HK" sz="2400" u="sng" dirty="0"/>
              <a:t>Example:</a:t>
            </a:r>
          </a:p>
          <a:p>
            <a:r>
              <a:rPr lang="en-HK" sz="2400" dirty="0"/>
              <a:t>Study and trace the above code fragment</a:t>
            </a:r>
          </a:p>
          <a:p>
            <a:r>
              <a:rPr lang="en-HK" sz="2400" dirty="0"/>
              <a:t>What does it intend to do?</a:t>
            </a:r>
          </a:p>
        </p:txBody>
      </p:sp>
    </p:spTree>
    <p:extLst>
      <p:ext uri="{BB962C8B-B14F-4D97-AF65-F5344CB8AC3E}">
        <p14:creationId xmlns:p14="http://schemas.microsoft.com/office/powerpoint/2010/main" val="240362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Exhaustive (Brute-Force)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72000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The previous page shows an example of </a:t>
                </a:r>
                <a:r>
                  <a:rPr lang="en-HK" b="1" i="1" dirty="0">
                    <a:solidFill>
                      <a:srgbClr val="FF0000"/>
                    </a:solidFill>
                  </a:rPr>
                  <a:t>exhaustive approach</a:t>
                </a:r>
              </a:p>
              <a:p>
                <a:pPr lvl="8"/>
                <a:endParaRPr lang="en-HK" dirty="0"/>
              </a:p>
              <a:p>
                <a:r>
                  <a:rPr lang="en-HK" dirty="0"/>
                  <a:t>It is for finding solution(s) by trying out </a:t>
                </a:r>
                <a:r>
                  <a:rPr lang="en-HK" u="sng" dirty="0"/>
                  <a:t>all possibilities</a:t>
                </a:r>
              </a:p>
              <a:p>
                <a:r>
                  <a:rPr lang="en-HK" dirty="0"/>
                  <a:t>Easy to implement but usually not the best solution</a:t>
                </a:r>
              </a:p>
              <a:p>
                <a:pPr lvl="8"/>
                <a:endParaRPr lang="en-HK" dirty="0"/>
              </a:p>
              <a:p>
                <a:r>
                  <a:rPr lang="en-HK" dirty="0"/>
                  <a:t>Exercises:</a:t>
                </a:r>
              </a:p>
              <a:p>
                <a:pPr lvl="1"/>
                <a:r>
                  <a:rPr lang="en-HK" dirty="0"/>
                  <a:t>Print all prime numbers that are less than 10000</a:t>
                </a:r>
              </a:p>
              <a:p>
                <a:pPr lvl="1"/>
                <a:r>
                  <a:rPr lang="en-HK" dirty="0"/>
                  <a:t>Show all integers solutions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for all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HK" dirty="0"/>
                  <a:t> in the interval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[1…20000]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72000"/>
              </a:xfrm>
              <a:blipFill>
                <a:blip r:embed="rId2"/>
                <a:stretch>
                  <a:fillRect l="-1391" t="-2133" r="-1623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Short-Circuit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Evaluation of expressions containing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||</a:t>
            </a:r>
            <a:r>
              <a:rPr lang="en-HK" dirty="0"/>
              <a:t> stops as soon as the outcome 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or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) is known</a:t>
            </a:r>
          </a:p>
          <a:p>
            <a:pPr lvl="8"/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expr1 &amp;&amp; expr2</a:t>
            </a:r>
          </a:p>
          <a:p>
            <a:pPr lvl="1"/>
            <a:r>
              <a:rPr lang="en-HK" dirty="0"/>
              <a:t>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 evaluates to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, the evaluation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 will </a:t>
            </a:r>
            <a:r>
              <a:rPr lang="en-HK" i="1" dirty="0">
                <a:solidFill>
                  <a:srgbClr val="9933FF"/>
                </a:solidFill>
              </a:rPr>
              <a:t>not</a:t>
            </a:r>
            <a:r>
              <a:rPr lang="en-HK" dirty="0"/>
              <a:t> occur</a:t>
            </a:r>
          </a:p>
          <a:p>
            <a:pPr lvl="8"/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expr1 || expr2</a:t>
            </a:r>
          </a:p>
          <a:p>
            <a:pPr lvl="1"/>
            <a:r>
              <a:rPr lang="en-HK" dirty="0"/>
              <a:t>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 evaluates to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, the evaluation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 will </a:t>
            </a:r>
            <a:r>
              <a:rPr lang="en-HK" i="1" dirty="0">
                <a:solidFill>
                  <a:srgbClr val="9933FF"/>
                </a:solidFill>
              </a:rPr>
              <a:t>not</a:t>
            </a:r>
            <a:r>
              <a:rPr lang="en-HK" dirty="0"/>
              <a:t>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0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5.1 Controlling Loops with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688" y="1841242"/>
            <a:ext cx="3711272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(…;…;…)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(…;…;…) {   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i="1" dirty="0">
                <a:latin typeface="Consolas" panose="020B0609020204030204" pitchFamily="49" charset="0"/>
              </a:rPr>
              <a:t>stmt1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stmt2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i="1" dirty="0">
                <a:latin typeface="Consolas" panose="020B0609020204030204" pitchFamily="49" charset="0"/>
              </a:rPr>
              <a:t>stmt3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643992" y="5529977"/>
            <a:ext cx="4140000" cy="1328023"/>
          </a:xfrm>
          <a:prstGeom prst="wedgeRoundRectCallout">
            <a:avLst>
              <a:gd name="adj1" fmla="val -114856"/>
              <a:gd name="adj2" fmla="val -358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Forces an immediate exit from the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/>
              <a:t> loop. Execution continues from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stmt3</a:t>
            </a:r>
            <a:endParaRPr lang="en-HK" sz="2400" i="1" dirty="0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15992" y="1484784"/>
            <a:ext cx="4176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HK" sz="2400" u="sng" dirty="0"/>
              <a:t>Usage of </a:t>
            </a:r>
            <a:r>
              <a:rPr lang="en-HK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400" u="sng" dirty="0"/>
              <a:t>:</a:t>
            </a:r>
          </a:p>
          <a:p>
            <a:r>
              <a:rPr lang="en-HK" sz="2400" dirty="0"/>
              <a:t>Causes an </a:t>
            </a:r>
            <a:r>
              <a:rPr lang="en-HK" sz="2400" u="sng" dirty="0"/>
              <a:t>immediate exit</a:t>
            </a:r>
            <a:r>
              <a:rPr lang="en-HK" sz="2400" dirty="0"/>
              <a:t> from the </a:t>
            </a:r>
            <a:r>
              <a:rPr lang="en-HK" sz="2400" u="sng" dirty="0"/>
              <a:t>innermost</a:t>
            </a:r>
            <a:r>
              <a:rPr lang="en-HK" sz="2400" dirty="0"/>
              <a:t> enclosing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31479" y="2530800"/>
            <a:ext cx="1980000" cy="1512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639" y="2204864"/>
            <a:ext cx="2700000" cy="30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9616" y="5689599"/>
            <a:ext cx="965799" cy="936000"/>
          </a:xfrm>
          <a:custGeom>
            <a:avLst/>
            <a:gdLst>
              <a:gd name="connsiteX0" fmla="*/ 965799 w 965799"/>
              <a:gd name="connsiteY0" fmla="*/ 0 h 651933"/>
              <a:gd name="connsiteX1" fmla="*/ 17532 w 965799"/>
              <a:gd name="connsiteY1" fmla="*/ 330200 h 651933"/>
              <a:gd name="connsiteX2" fmla="*/ 440866 w 965799"/>
              <a:gd name="connsiteY2" fmla="*/ 6519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799" h="651933">
                <a:moveTo>
                  <a:pt x="965799" y="0"/>
                </a:moveTo>
                <a:cubicBezTo>
                  <a:pt x="535410" y="110772"/>
                  <a:pt x="105021" y="221545"/>
                  <a:pt x="17532" y="330200"/>
                </a:cubicBezTo>
                <a:cubicBezTo>
                  <a:pt x="-69957" y="438855"/>
                  <a:pt x="185454" y="545394"/>
                  <a:pt x="440866" y="651933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5680" y="4509119"/>
            <a:ext cx="965799" cy="900000"/>
          </a:xfrm>
          <a:custGeom>
            <a:avLst/>
            <a:gdLst>
              <a:gd name="connsiteX0" fmla="*/ 965799 w 965799"/>
              <a:gd name="connsiteY0" fmla="*/ 0 h 651933"/>
              <a:gd name="connsiteX1" fmla="*/ 17532 w 965799"/>
              <a:gd name="connsiteY1" fmla="*/ 330200 h 651933"/>
              <a:gd name="connsiteX2" fmla="*/ 440866 w 965799"/>
              <a:gd name="connsiteY2" fmla="*/ 6519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799" h="651933">
                <a:moveTo>
                  <a:pt x="965799" y="0"/>
                </a:moveTo>
                <a:cubicBezTo>
                  <a:pt x="535410" y="110772"/>
                  <a:pt x="105021" y="221545"/>
                  <a:pt x="17532" y="330200"/>
                </a:cubicBezTo>
                <a:cubicBezTo>
                  <a:pt x="-69957" y="438855"/>
                  <a:pt x="185454" y="545394"/>
                  <a:pt x="440866" y="651933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41744" y="3284984"/>
            <a:ext cx="965799" cy="900000"/>
          </a:xfrm>
          <a:custGeom>
            <a:avLst/>
            <a:gdLst>
              <a:gd name="connsiteX0" fmla="*/ 965799 w 965799"/>
              <a:gd name="connsiteY0" fmla="*/ 0 h 651933"/>
              <a:gd name="connsiteX1" fmla="*/ 17532 w 965799"/>
              <a:gd name="connsiteY1" fmla="*/ 330200 h 651933"/>
              <a:gd name="connsiteX2" fmla="*/ 440866 w 965799"/>
              <a:gd name="connsiteY2" fmla="*/ 6519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799" h="651933">
                <a:moveTo>
                  <a:pt x="965799" y="0"/>
                </a:moveTo>
                <a:cubicBezTo>
                  <a:pt x="535410" y="110772"/>
                  <a:pt x="105021" y="221545"/>
                  <a:pt x="17532" y="330200"/>
                </a:cubicBezTo>
                <a:cubicBezTo>
                  <a:pt x="-69957" y="438855"/>
                  <a:pt x="185454" y="545394"/>
                  <a:pt x="440866" y="651933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499992" y="2833182"/>
            <a:ext cx="4428000" cy="1328023"/>
          </a:xfrm>
          <a:prstGeom prst="wedgeRoundRectCallout">
            <a:avLst>
              <a:gd name="adj1" fmla="val -82289"/>
              <a:gd name="adj2" fmla="val -1678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Forces an immediate exit from the innermost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/>
              <a:t> loop. Execution continues from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89992" y="4181580"/>
            <a:ext cx="4248000" cy="1328023"/>
          </a:xfrm>
          <a:prstGeom prst="wedgeRoundRectCallout">
            <a:avLst>
              <a:gd name="adj1" fmla="val -98777"/>
              <a:gd name="adj2" fmla="val -2601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Forces an immediate exit from the middle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/>
              <a:t> loop. Execution continues from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stmt2</a:t>
            </a:r>
            <a:endParaRPr lang="en-HK" sz="24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dirty="0"/>
              <a:t>: Example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720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&lt;=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"square = "</a:t>
            </a:r>
            <a:r>
              <a:rPr lang="en-HK" sz="2000" dirty="0">
                <a:latin typeface="Consolas" panose="020B0609020204030204" pitchFamily="49" charset="0"/>
              </a:rPr>
              <a:t> &lt;&lt; x *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"Bye!\n"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4365104"/>
            <a:ext cx="327585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10↵</a:t>
            </a:r>
          </a:p>
          <a:p>
            <a:r>
              <a:rPr lang="it-IT" sz="2000" dirty="0">
                <a:latin typeface="Consolas" panose="020B0609020204030204" pitchFamily="49" charset="0"/>
              </a:rPr>
              <a:t>square = 100</a:t>
            </a:r>
          </a:p>
          <a:p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16↵</a:t>
            </a:r>
          </a:p>
          <a:p>
            <a:r>
              <a:rPr lang="it-IT" sz="2000" dirty="0">
                <a:latin typeface="Consolas" panose="020B0609020204030204" pitchFamily="49" charset="0"/>
              </a:rPr>
              <a:t>square = 256</a:t>
            </a:r>
          </a:p>
          <a:p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0↵</a:t>
            </a:r>
          </a:p>
          <a:p>
            <a:r>
              <a:rPr lang="it-IT" sz="2000" dirty="0">
                <a:latin typeface="Consolas" panose="020B0609020204030204" pitchFamily="49" charset="0"/>
              </a:rPr>
              <a:t>Bye!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00" y="4995299"/>
            <a:ext cx="5398937" cy="1202510"/>
          </a:xfrm>
          <a:prstGeom prst="rect">
            <a:avLst/>
          </a:prstGeom>
        </p:spPr>
        <p:txBody>
          <a:bodyPr wrap="square" tIns="46800" bIns="46800">
            <a:spAutoFit/>
          </a:bodyPr>
          <a:lstStyle/>
          <a:p>
            <a:r>
              <a:rPr lang="en-HK" sz="2400" dirty="0"/>
              <a:t>Example 1:</a:t>
            </a:r>
          </a:p>
          <a:p>
            <a:r>
              <a:rPr lang="en-HK" sz="2400" dirty="0"/>
              <a:t>A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/>
              <a:t> loop that iterates until the input value is non-positive</a:t>
            </a:r>
          </a:p>
        </p:txBody>
      </p:sp>
    </p:spTree>
    <p:extLst>
      <p:ext uri="{BB962C8B-B14F-4D97-AF65-F5344CB8AC3E}">
        <p14:creationId xmlns:p14="http://schemas.microsoft.com/office/powerpoint/2010/main" val="312187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dirty="0"/>
              <a:t>: 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x;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10;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 = 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"After the loop, 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5303075"/>
            <a:ext cx="327585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 x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10↵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 x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20↵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2 x = 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0↵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After the loop,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00" y="5303075"/>
            <a:ext cx="5398937" cy="1202510"/>
          </a:xfrm>
          <a:prstGeom prst="rect">
            <a:avLst/>
          </a:prstGeom>
        </p:spPr>
        <p:txBody>
          <a:bodyPr wrap="square" tIns="46800" bIns="46800">
            <a:spAutoFit/>
          </a:bodyPr>
          <a:lstStyle/>
          <a:p>
            <a:r>
              <a:rPr lang="en-HK" sz="2400" dirty="0"/>
              <a:t>Example 2:</a:t>
            </a:r>
          </a:p>
          <a:p>
            <a:r>
              <a:rPr lang="en-HK" sz="2400" dirty="0"/>
              <a:t>A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/>
              <a:t> loop that iterates ten times or stop when the input value is zero</a:t>
            </a:r>
          </a:p>
        </p:txBody>
      </p:sp>
    </p:spTree>
    <p:extLst>
      <p:ext uri="{BB962C8B-B14F-4D97-AF65-F5344CB8AC3E}">
        <p14:creationId xmlns:p14="http://schemas.microsoft.com/office/powerpoint/2010/main" val="362461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5.2 Controlling Loops with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374" y="1841242"/>
            <a:ext cx="455765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i="1" dirty="0">
                <a:latin typeface="Consolas" panose="020B0609020204030204" pitchFamily="49" charset="0"/>
              </a:rPr>
              <a:t>condition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i="1" dirty="0">
                <a:latin typeface="Consolas" panose="020B0609020204030204" pitchFamily="49" charset="0"/>
              </a:rPr>
              <a:t>expr1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i="1" dirty="0">
                <a:latin typeface="Consolas" panose="020B0609020204030204" pitchFamily="49" charset="0"/>
              </a:rPr>
              <a:t>expr2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i="1" dirty="0">
                <a:latin typeface="Consolas" panose="020B0609020204030204" pitchFamily="49" charset="0"/>
              </a:rPr>
              <a:t>expr3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continue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i="1" dirty="0">
                <a:latin typeface="Consolas" panose="020B0609020204030204" pitchFamily="49" charset="0"/>
              </a:rPr>
              <a:t>stmt1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stmt2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continue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stmt3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stmt4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692000" y="5529977"/>
            <a:ext cx="5760000" cy="1328023"/>
          </a:xfrm>
          <a:prstGeom prst="wedgeRoundRectCallout">
            <a:avLst>
              <a:gd name="adj1" fmla="val -41334"/>
              <a:gd name="adj2" fmla="val -1237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Skips the remaining statements (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stmt3</a:t>
            </a:r>
            <a:r>
              <a:rPr lang="en-HK" sz="2400" dirty="0"/>
              <a:t> and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stmt4</a:t>
            </a:r>
            <a:r>
              <a:rPr lang="en-HK" sz="2400" dirty="0"/>
              <a:t>) in the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/>
              <a:t> loop. Jumps directly to check the loop condition of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endParaRPr lang="en-HK" sz="2400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325" y="2204864"/>
            <a:ext cx="3888000" cy="15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41015" y="2981795"/>
            <a:ext cx="540544" cy="471487"/>
          </a:xfrm>
          <a:custGeom>
            <a:avLst/>
            <a:gdLst>
              <a:gd name="connsiteX0" fmla="*/ 540544 w 540544"/>
              <a:gd name="connsiteY0" fmla="*/ 0 h 471487"/>
              <a:gd name="connsiteX1" fmla="*/ 0 w 540544"/>
              <a:gd name="connsiteY1" fmla="*/ 235743 h 471487"/>
              <a:gd name="connsiteX2" fmla="*/ 538163 w 540544"/>
              <a:gd name="connsiteY2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544" h="471487">
                <a:moveTo>
                  <a:pt x="540544" y="0"/>
                </a:moveTo>
                <a:cubicBezTo>
                  <a:pt x="270470" y="78581"/>
                  <a:pt x="397" y="157162"/>
                  <a:pt x="0" y="235743"/>
                </a:cubicBezTo>
                <a:cubicBezTo>
                  <a:pt x="-397" y="314324"/>
                  <a:pt x="268883" y="392905"/>
                  <a:pt x="538163" y="471487"/>
                </a:cubicBezTo>
              </a:path>
            </a:pathLst>
          </a:custGeom>
          <a:noFill/>
          <a:ln w="28575">
            <a:solidFill>
              <a:srgbClr val="9933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0129" y="4509120"/>
            <a:ext cx="540544" cy="756000"/>
          </a:xfrm>
          <a:custGeom>
            <a:avLst/>
            <a:gdLst>
              <a:gd name="connsiteX0" fmla="*/ 540544 w 540544"/>
              <a:gd name="connsiteY0" fmla="*/ 0 h 471487"/>
              <a:gd name="connsiteX1" fmla="*/ 0 w 540544"/>
              <a:gd name="connsiteY1" fmla="*/ 235743 h 471487"/>
              <a:gd name="connsiteX2" fmla="*/ 538163 w 540544"/>
              <a:gd name="connsiteY2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544" h="471487">
                <a:moveTo>
                  <a:pt x="540544" y="0"/>
                </a:moveTo>
                <a:cubicBezTo>
                  <a:pt x="270470" y="78581"/>
                  <a:pt x="397" y="157162"/>
                  <a:pt x="0" y="235743"/>
                </a:cubicBezTo>
                <a:cubicBezTo>
                  <a:pt x="-397" y="314324"/>
                  <a:pt x="268883" y="392905"/>
                  <a:pt x="538163" y="471487"/>
                </a:cubicBezTo>
              </a:path>
            </a:pathLst>
          </a:custGeom>
          <a:noFill/>
          <a:ln w="28575">
            <a:solidFill>
              <a:srgbClr val="9933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0252" y="2056263"/>
            <a:ext cx="1240264" cy="3381417"/>
          </a:xfrm>
          <a:custGeom>
            <a:avLst/>
            <a:gdLst>
              <a:gd name="connsiteX0" fmla="*/ 821733 w 1240264"/>
              <a:gd name="connsiteY0" fmla="*/ 3220871 h 3381417"/>
              <a:gd name="connsiteX1" fmla="*/ 867225 w 1240264"/>
              <a:gd name="connsiteY1" fmla="*/ 3375546 h 3381417"/>
              <a:gd name="connsiteX2" fmla="*/ 21064 w 1240264"/>
              <a:gd name="connsiteY2" fmla="*/ 3038901 h 3381417"/>
              <a:gd name="connsiteX3" fmla="*/ 339512 w 1240264"/>
              <a:gd name="connsiteY3" fmla="*/ 809767 h 3381417"/>
              <a:gd name="connsiteX4" fmla="*/ 1240264 w 1240264"/>
              <a:gd name="connsiteY4" fmla="*/ 0 h 33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264" h="3381417">
                <a:moveTo>
                  <a:pt x="821733" y="3220871"/>
                </a:moveTo>
                <a:cubicBezTo>
                  <a:pt x="911201" y="3313372"/>
                  <a:pt x="1000670" y="3405874"/>
                  <a:pt x="867225" y="3375546"/>
                </a:cubicBezTo>
                <a:cubicBezTo>
                  <a:pt x="733780" y="3345218"/>
                  <a:pt x="109016" y="3466531"/>
                  <a:pt x="21064" y="3038901"/>
                </a:cubicBezTo>
                <a:cubicBezTo>
                  <a:pt x="-66888" y="2611271"/>
                  <a:pt x="136312" y="1316250"/>
                  <a:pt x="339512" y="809767"/>
                </a:cubicBezTo>
                <a:cubicBezTo>
                  <a:pt x="542712" y="303284"/>
                  <a:pt x="891488" y="151642"/>
                  <a:pt x="1240264" y="0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488851" y="2509838"/>
            <a:ext cx="2419350" cy="1186334"/>
          </a:xfrm>
          <a:custGeom>
            <a:avLst/>
            <a:gdLst>
              <a:gd name="connsiteX0" fmla="*/ 0 w 2419350"/>
              <a:gd name="connsiteY0" fmla="*/ 950118 h 1186334"/>
              <a:gd name="connsiteX1" fmla="*/ 633413 w 2419350"/>
              <a:gd name="connsiteY1" fmla="*/ 1152525 h 1186334"/>
              <a:gd name="connsiteX2" fmla="*/ 1602582 w 2419350"/>
              <a:gd name="connsiteY2" fmla="*/ 1062037 h 1186334"/>
              <a:gd name="connsiteX3" fmla="*/ 2419350 w 2419350"/>
              <a:gd name="connsiteY3" fmla="*/ 0 h 11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1186334">
                <a:moveTo>
                  <a:pt x="0" y="950118"/>
                </a:moveTo>
                <a:cubicBezTo>
                  <a:pt x="183158" y="1041995"/>
                  <a:pt x="366316" y="1133872"/>
                  <a:pt x="633413" y="1152525"/>
                </a:cubicBezTo>
                <a:cubicBezTo>
                  <a:pt x="900510" y="1171178"/>
                  <a:pt x="1304926" y="1254124"/>
                  <a:pt x="1602582" y="1062037"/>
                </a:cubicBezTo>
                <a:cubicBezTo>
                  <a:pt x="1900238" y="869950"/>
                  <a:pt x="2159794" y="434975"/>
                  <a:pt x="2419350" y="0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032000" y="3959493"/>
            <a:ext cx="5112000" cy="1328023"/>
          </a:xfrm>
          <a:prstGeom prst="wedgeRoundRectCallout">
            <a:avLst>
              <a:gd name="adj1" fmla="val -74747"/>
              <a:gd name="adj2" fmla="val -1221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Skips the remaining statement (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stmt1</a:t>
            </a:r>
            <a:r>
              <a:rPr lang="en-HK" sz="2400" dirty="0"/>
              <a:t>) in the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/>
              <a:t> loop. Jumps to execute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expr3</a:t>
            </a:r>
            <a:r>
              <a:rPr lang="en-HK" sz="2400" dirty="0"/>
              <a:t> and then check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expr2</a:t>
            </a:r>
            <a:endParaRPr lang="en-HK" sz="2400" i="1" dirty="0">
              <a:solidFill>
                <a:schemeClr val="accent5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80201" y="1890708"/>
            <a:ext cx="828000" cy="385767"/>
          </a:xfrm>
          <a:custGeom>
            <a:avLst/>
            <a:gdLst>
              <a:gd name="connsiteX0" fmla="*/ 914400 w 914400"/>
              <a:gd name="connsiteY0" fmla="*/ 378623 h 385767"/>
              <a:gd name="connsiteX1" fmla="*/ 576263 w 914400"/>
              <a:gd name="connsiteY1" fmla="*/ 5 h 385767"/>
              <a:gd name="connsiteX2" fmla="*/ 0 w 914400"/>
              <a:gd name="connsiteY2" fmla="*/ 385767 h 38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85767">
                <a:moveTo>
                  <a:pt x="914400" y="378623"/>
                </a:moveTo>
                <a:cubicBezTo>
                  <a:pt x="821531" y="188718"/>
                  <a:pt x="728663" y="-1186"/>
                  <a:pt x="576263" y="5"/>
                </a:cubicBezTo>
                <a:cubicBezTo>
                  <a:pt x="423863" y="1196"/>
                  <a:pt x="211931" y="193481"/>
                  <a:pt x="0" y="385767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84000" y="1571764"/>
            <a:ext cx="3960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HK" sz="2400" u="sng" dirty="0"/>
              <a:t>Usage of </a:t>
            </a:r>
            <a:r>
              <a:rPr lang="en-HK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HK" sz="2400" u="sng" dirty="0"/>
              <a:t>:</a:t>
            </a:r>
          </a:p>
          <a:p>
            <a:r>
              <a:rPr lang="en-HK" sz="2400" dirty="0"/>
              <a:t>Causes the </a:t>
            </a:r>
            <a:r>
              <a:rPr lang="en-HK" sz="2400" u="sng" dirty="0"/>
              <a:t>current iteration</a:t>
            </a:r>
            <a:r>
              <a:rPr lang="en-HK" sz="2400" dirty="0"/>
              <a:t> of the </a:t>
            </a:r>
            <a:r>
              <a:rPr lang="en-HK" sz="2400" u="sng" dirty="0"/>
              <a:t>innermost</a:t>
            </a:r>
            <a:r>
              <a:rPr lang="en-HK" sz="2400" dirty="0"/>
              <a:t> enclosing loop to </a:t>
            </a:r>
            <a:r>
              <a:rPr lang="en-HK" sz="2400" u="sng" dirty="0"/>
              <a:t>finish</a:t>
            </a:r>
            <a:r>
              <a:rPr lang="en-HK" sz="2400" dirty="0"/>
              <a:t>, and continues with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9302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8" grpId="0" animBg="1"/>
      <p:bldP spid="21" grpId="0" animBg="1"/>
      <p:bldP spid="25" grpId="0" animBg="1"/>
      <p:bldP spid="7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HK" dirty="0"/>
              <a:t>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748909"/>
            <a:ext cx="867720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data, sum = 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k = 0; k &lt; 5; k++)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data;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(data &lt;=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continue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+= data;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"Sum of +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ve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values is "</a:t>
            </a:r>
            <a:r>
              <a:rPr lang="en-HK" sz="2000" dirty="0">
                <a:latin typeface="Consolas" panose="020B0609020204030204" pitchFamily="49" charset="0"/>
              </a:rPr>
              <a:t> &lt;&lt; sum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748909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19008"/>
            <a:ext cx="3600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10↵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20↵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-1↵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90↵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-5↵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Sum of +</a:t>
            </a:r>
            <a:r>
              <a:rPr lang="en-HK" sz="2000" dirty="0" err="1">
                <a:latin typeface="Consolas" panose="020B0609020204030204" pitchFamily="49" charset="0"/>
              </a:rPr>
              <a:t>ve</a:t>
            </a:r>
            <a:r>
              <a:rPr lang="en-HK" sz="2000" dirty="0">
                <a:latin typeface="Consolas" panose="020B0609020204030204" pitchFamily="49" charset="0"/>
              </a:rPr>
              <a:t> values is 120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0000" y="4919008"/>
            <a:ext cx="5544000" cy="1571842"/>
          </a:xfrm>
          <a:prstGeom prst="rect">
            <a:avLst/>
          </a:prstGeom>
        </p:spPr>
        <p:txBody>
          <a:bodyPr wrap="square" tIns="46800" bIns="46800">
            <a:spAutoFit/>
          </a:bodyPr>
          <a:lstStyle/>
          <a:p>
            <a:r>
              <a:rPr lang="en-HK" sz="2400" dirty="0"/>
              <a:t>Example:</a:t>
            </a:r>
          </a:p>
          <a:p>
            <a:r>
              <a:rPr lang="en-HK" sz="2400" dirty="0"/>
              <a:t>Read 5 inputs</a:t>
            </a:r>
          </a:p>
          <a:p>
            <a:r>
              <a:rPr lang="en-HK" sz="2400" dirty="0"/>
              <a:t>Accumulate the input values only if they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56324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Selection: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dirty="0"/>
              <a:t>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39922" y="1825625"/>
            <a:ext cx="41754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Evaluate </a:t>
            </a:r>
            <a:r>
              <a:rPr lang="en-HK" i="1" dirty="0">
                <a:solidFill>
                  <a:schemeClr val="accent2"/>
                </a:solidFill>
                <a:latin typeface="Consolas" panose="020B0609020204030204" pitchFamily="49" charset="0"/>
              </a:rPr>
              <a:t>expression</a:t>
            </a:r>
            <a:r>
              <a:rPr lang="en-HK" dirty="0"/>
              <a:t>. The result must be an </a:t>
            </a:r>
            <a:r>
              <a:rPr lang="en-HK" u="sng" dirty="0"/>
              <a:t>integral type</a:t>
            </a:r>
            <a:r>
              <a:rPr lang="en-HK" dirty="0"/>
              <a:t> (e.g.,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Compare the result of </a:t>
            </a:r>
            <a:r>
              <a:rPr lang="en-HK" i="1" dirty="0">
                <a:solidFill>
                  <a:schemeClr val="accent2"/>
                </a:solidFill>
                <a:latin typeface="Consolas" panose="020B0609020204030204" pitchFamily="49" charset="0"/>
              </a:rPr>
              <a:t>expression</a:t>
            </a:r>
            <a:r>
              <a:rPr lang="en-HK" dirty="0"/>
              <a:t> with each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constant_expr_i</a:t>
            </a:r>
            <a:r>
              <a:rPr lang="en-HK" dirty="0"/>
              <a:t> in order, until a matching is found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149019"/>
            <a:ext cx="371127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chemeClr val="accent2"/>
                </a:solidFill>
                <a:latin typeface="Consolas" panose="020B0609020204030204" pitchFamily="49" charset="0"/>
              </a:rPr>
              <a:t>expression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latin typeface="Consolas" panose="020B0609020204030204" pitchFamily="49" charset="0"/>
              </a:rPr>
              <a:t>constant_expr_1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latin typeface="Consolas" panose="020B0609020204030204" pitchFamily="49" charset="0"/>
              </a:rPr>
              <a:t>statement_1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latin typeface="Consolas" panose="020B0609020204030204" pitchFamily="49" charset="0"/>
              </a:rPr>
              <a:t>constant_expr_2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latin typeface="Consolas" panose="020B0609020204030204" pitchFamily="49" charset="0"/>
              </a:rPr>
              <a:t>statement_2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constant_expr_n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latin typeface="Consolas" panose="020B0609020204030204" pitchFamily="49" charset="0"/>
              </a:rPr>
              <a:t>statement_n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latin typeface="Consolas" panose="020B0609020204030204" pitchFamily="49" charset="0"/>
              </a:rPr>
              <a:t>statement_d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i="1" dirty="0" err="1">
                <a:latin typeface="Consolas" panose="020B0609020204030204" pitchFamily="49" charset="0"/>
              </a:rPr>
              <a:t>next_statement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179"/>
            <a:ext cx="295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Syntax and Semantics: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9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Selection: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dirty="0"/>
              <a:t>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39922" y="1825625"/>
            <a:ext cx="4175428" cy="4680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HK" dirty="0"/>
              <a:t>Say,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constant_expr_2</a:t>
            </a:r>
            <a:r>
              <a:rPr lang="en-HK" dirty="0"/>
              <a:t> is matched</a:t>
            </a:r>
          </a:p>
          <a:p>
            <a:pPr lvl="1"/>
            <a:r>
              <a:rPr lang="en-HK" dirty="0"/>
              <a:t>Execute: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statement_2</a:t>
            </a:r>
            <a:r>
              <a:rPr lang="en-HK" dirty="0"/>
              <a:t>,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statement_3</a:t>
            </a:r>
            <a:r>
              <a:rPr lang="en-HK" dirty="0"/>
              <a:t>,</a:t>
            </a:r>
          </a:p>
          <a:p>
            <a:pPr marL="457200" lvl="1" indent="0">
              <a:buNone/>
            </a:pPr>
            <a:r>
              <a:rPr lang="en-HK" dirty="0"/>
              <a:t>	…,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statement_n</a:t>
            </a:r>
            <a:r>
              <a:rPr lang="en-HK" dirty="0"/>
              <a:t>,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statement_d</a:t>
            </a:r>
            <a:endParaRPr lang="en-HK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pPr lvl="1"/>
            <a:r>
              <a:rPr lang="en-HK" dirty="0"/>
              <a:t>However, whenever 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dirty="0"/>
              <a:t> is reached, jump to 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dirty="0"/>
              <a:t> immediately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149019"/>
            <a:ext cx="371127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dirty="0">
                <a:effectLst/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constant_expr_1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statement_1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constant_expr_2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statement_2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constant_expr_n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statement_n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stateme</a:t>
            </a:r>
            <a:r>
              <a:rPr lang="en-US" sz="2000" i="1" dirty="0" err="1">
                <a:latin typeface="Consolas" panose="020B0609020204030204" pitchFamily="49" charset="0"/>
              </a:rPr>
              <a:t>nt_d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i="1" dirty="0" err="1">
                <a:latin typeface="Consolas" panose="020B0609020204030204" pitchFamily="49" charset="0"/>
              </a:rPr>
              <a:t>next_statement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179"/>
            <a:ext cx="295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Syntax and Semantics: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958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Selection: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dirty="0"/>
              <a:t>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39922" y="1825625"/>
            <a:ext cx="417542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HK" dirty="0"/>
              <a:t>If none of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constant_expr_i</a:t>
            </a:r>
            <a:r>
              <a:rPr lang="en-HK" dirty="0"/>
              <a:t> matches, and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HK" dirty="0"/>
              <a:t> is present, execute 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statement_d</a:t>
            </a:r>
            <a:endParaRPr lang="en-HK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HK" dirty="0"/>
          </a:p>
          <a:p>
            <a:pPr marL="514350" indent="-514350">
              <a:buFont typeface="+mj-lt"/>
              <a:buAutoNum type="arabicPeriod" startAt="4"/>
            </a:pPr>
            <a:r>
              <a:rPr lang="en-HK" dirty="0"/>
              <a:t>Execute 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149019"/>
            <a:ext cx="371127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dirty="0">
                <a:effectLst/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constant_expr_1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statement_1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constant_expr_2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statement_2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constant_expr_n</a:t>
            </a:r>
            <a:r>
              <a:rPr lang="en-US" sz="200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statement_n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latin typeface="Consolas" panose="020B0609020204030204" pitchFamily="49" charset="0"/>
              </a:rPr>
              <a:t>statement_d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i="1" dirty="0" err="1">
                <a:latin typeface="Consolas" panose="020B0609020204030204" pitchFamily="49" charset="0"/>
              </a:rPr>
              <a:t>next_statement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179"/>
            <a:ext cx="295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Syntax and Semantics: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9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0"/>
            <a:ext cx="8677206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switch</a:t>
            </a:r>
            <a:r>
              <a:rPr lang="en-HK" sz="2000" dirty="0">
                <a:latin typeface="Consolas" panose="020B0609020204030204" pitchFamily="49" charset="0"/>
              </a:rPr>
              <a:t> (n)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1: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"One\n"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2: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"Two\n"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3: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"Three\n"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4: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"Four\n"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5: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"Five\n"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default</a:t>
            </a:r>
            <a:r>
              <a:rPr lang="en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"Invalid number!\n"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679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548680"/>
            <a:ext cx="32758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2↵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0112" y="1975164"/>
            <a:ext cx="32758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0112" y="3093872"/>
            <a:ext cx="32758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10↵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Invalid number!</a:t>
            </a:r>
          </a:p>
        </p:txBody>
      </p:sp>
    </p:spTree>
    <p:extLst>
      <p:ext uri="{BB962C8B-B14F-4D97-AF65-F5344CB8AC3E}">
        <p14:creationId xmlns:p14="http://schemas.microsoft.com/office/powerpoint/2010/main" val="17225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0"/>
            <a:ext cx="8677206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switch</a:t>
            </a:r>
            <a:r>
              <a:rPr lang="en-HK" sz="2000" dirty="0">
                <a:latin typeface="Consolas" panose="020B0609020204030204" pitchFamily="49" charset="0"/>
              </a:rPr>
              <a:t> (n)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1: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"One\n"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2: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"Two\n"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3: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"Three\n"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4: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"Four\n"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case</a:t>
            </a:r>
            <a:r>
              <a:rPr lang="en-HK" sz="2000" dirty="0">
                <a:latin typeface="Consolas" panose="020B0609020204030204" pitchFamily="49" charset="0"/>
              </a:rPr>
              <a:t> 5: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"Five\n"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default</a:t>
            </a:r>
            <a:r>
              <a:rPr lang="en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"Invalid number!\n"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679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548680"/>
            <a:ext cx="327585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2↵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Two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Three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Four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0112" y="1975164"/>
            <a:ext cx="32758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Five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Invalid number!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0112" y="3093872"/>
            <a:ext cx="32758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10↵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Invalid number!</a:t>
            </a:r>
          </a:p>
        </p:txBody>
      </p:sp>
    </p:spTree>
    <p:extLst>
      <p:ext uri="{BB962C8B-B14F-4D97-AF65-F5344CB8AC3E}">
        <p14:creationId xmlns:p14="http://schemas.microsoft.com/office/powerpoint/2010/main" val="2621465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Short-Circuit: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825200"/>
            <a:ext cx="867720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0, j = 0;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b;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b = ((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== 0)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&amp;&amp;</a:t>
            </a:r>
            <a:r>
              <a:rPr lang="en-HK" sz="2000" dirty="0">
                <a:latin typeface="Consolas" panose="020B0609020204030204" pitchFamily="49" charset="0"/>
              </a:rPr>
              <a:t> (++j == 1));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j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1 0 1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b = ((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== 1)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&amp;&amp;</a:t>
            </a:r>
            <a:r>
              <a:rPr lang="en-HK" sz="2000" dirty="0">
                <a:latin typeface="Consolas" panose="020B0609020204030204" pitchFamily="49" charset="0"/>
              </a:rPr>
              <a:t> (++j == 1));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j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0 0 1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b = ((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== 1)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||</a:t>
            </a:r>
            <a:r>
              <a:rPr lang="en-HK" sz="2000" dirty="0">
                <a:latin typeface="Consolas" panose="020B0609020204030204" pitchFamily="49" charset="0"/>
              </a:rPr>
              <a:t> (++j == 2));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j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1 0 2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b = ((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== 0)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||</a:t>
            </a:r>
            <a:r>
              <a:rPr lang="en-HK" sz="2000" dirty="0">
                <a:latin typeface="Consolas" panose="020B0609020204030204" pitchFamily="49" charset="0"/>
              </a:rPr>
              <a:t> (++j == 3));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j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1 0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25" y="6226405"/>
            <a:ext cx="872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Be careful when using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r>
              <a:rPr lang="en-HK" sz="2400" dirty="0"/>
              <a:t> and/or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||</a:t>
            </a:r>
            <a:r>
              <a:rPr lang="en-HK" sz="2400" dirty="0"/>
              <a:t> in loops or selection statements!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581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dirty="0"/>
              <a:t> Statement: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When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is 1–5, print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“*” symbols</a:t>
            </a:r>
          </a:p>
          <a:p>
            <a:r>
              <a:rPr lang="en-HK" dirty="0"/>
              <a:t>Otherwise, print “Not 1 to 5!”</a:t>
            </a:r>
          </a:p>
          <a:p>
            <a:r>
              <a:rPr lang="en-HK" dirty="0"/>
              <a:t>Requirement: use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&lt;&lt;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"*"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 exactly five times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9963" y="3380125"/>
            <a:ext cx="6250429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the number of * to print: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sz="2000" dirty="0">
                <a:latin typeface="Consolas" panose="020B0609020204030204" pitchFamily="49" charset="0"/>
              </a:rPr>
              <a:t> (n)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…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Fill in something here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"Not 1 to 5!"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421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8000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Know what is </a:t>
            </a:r>
            <a:r>
              <a:rPr lang="en-HK" u="sng" dirty="0"/>
              <a:t>short-circuit</a:t>
            </a:r>
            <a:r>
              <a:rPr lang="en-HK" dirty="0"/>
              <a:t> evaluations</a:t>
            </a:r>
          </a:p>
          <a:p>
            <a:pPr lvl="3"/>
            <a:endParaRPr lang="en-HK" dirty="0"/>
          </a:p>
          <a:p>
            <a:r>
              <a:rPr lang="en-HK" dirty="0"/>
              <a:t>Understand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u="sng" dirty="0"/>
              <a:t>-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and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u="sng" dirty="0"/>
              <a:t> loops</a:t>
            </a:r>
            <a:r>
              <a:rPr lang="en-HK" dirty="0"/>
              <a:t>, and when should we use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</a:t>
            </a:r>
          </a:p>
          <a:p>
            <a:pPr lvl="4"/>
            <a:endParaRPr lang="en-HK" dirty="0"/>
          </a:p>
          <a:p>
            <a:r>
              <a:rPr lang="en-HK" dirty="0"/>
              <a:t>Know how to trace and write </a:t>
            </a:r>
            <a:r>
              <a:rPr lang="en-HK" u="sng" dirty="0"/>
              <a:t>nested loops</a:t>
            </a:r>
          </a:p>
          <a:p>
            <a:pPr lvl="3"/>
            <a:endParaRPr lang="en-HK" dirty="0"/>
          </a:p>
          <a:p>
            <a:r>
              <a:rPr lang="en-HK" dirty="0"/>
              <a:t>Understand how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HK" dirty="0"/>
              <a:t> and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HK" dirty="0"/>
              <a:t> works, especially in nested loops, and why overusing them is no good</a:t>
            </a:r>
          </a:p>
          <a:p>
            <a:pPr lvl="3"/>
            <a:endParaRPr lang="en-HK" dirty="0"/>
          </a:p>
          <a:p>
            <a:r>
              <a:rPr lang="en-HK" dirty="0"/>
              <a:t>Understand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HK" u="sng" dirty="0"/>
              <a:t> …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HK" dirty="0"/>
              <a:t> as a special </a:t>
            </a:r>
            <a:r>
              <a:rPr lang="en-HK"/>
              <a:t>multiway branching</a:t>
            </a:r>
            <a:endParaRPr lang="en-HK" dirty="0"/>
          </a:p>
          <a:p>
            <a:pPr lvl="3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Fundamental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Statement: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99139"/>
            <a:ext cx="7886700" cy="1377823"/>
          </a:xfrm>
        </p:spPr>
        <p:txBody>
          <a:bodyPr>
            <a:normAutofit/>
          </a:bodyPr>
          <a:lstStyle/>
          <a:p>
            <a:r>
              <a:rPr lang="en-HK" dirty="0"/>
              <a:t>Similar to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endParaRPr lang="en-HK" dirty="0"/>
          </a:p>
          <a:p>
            <a:r>
              <a:rPr lang="en-HK" dirty="0"/>
              <a:t>But 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dirty="0"/>
              <a:t> is executed </a:t>
            </a:r>
            <a:r>
              <a:rPr lang="en-HK" u="sng" dirty="0"/>
              <a:t>at least once</a:t>
            </a:r>
            <a:r>
              <a:rPr lang="en-HK" dirty="0"/>
              <a:t> because 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dirty="0"/>
              <a:t> is evaluated at bottom</a:t>
            </a:r>
            <a:endParaRPr lang="en-US" u="sng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2132856"/>
            <a:ext cx="352839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while</a:t>
            </a:r>
            <a:r>
              <a:rPr lang="en-HK" sz="2400" dirty="0">
                <a:latin typeface="Consolas" panose="020B0609020204030204" pitchFamily="49" charset="0"/>
              </a:rPr>
              <a:t> (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6142429" y="184482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5398577" y="3051634"/>
            <a:ext cx="1487706" cy="794802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062646" y="4293096"/>
            <a:ext cx="2159566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415307" y="2204864"/>
            <a:ext cx="145424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0" idx="2"/>
            <a:endCxn id="8" idx="0"/>
          </p:cNvCxnSpPr>
          <p:nvPr/>
        </p:nvCxnSpPr>
        <p:spPr>
          <a:xfrm>
            <a:off x="6142429" y="2604974"/>
            <a:ext cx="1" cy="446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3"/>
          </p:cNvCxnSpPr>
          <p:nvPr/>
        </p:nvCxnSpPr>
        <p:spPr>
          <a:xfrm flipH="1" flipV="1">
            <a:off x="6869551" y="2404919"/>
            <a:ext cx="16732" cy="1044116"/>
          </a:xfrm>
          <a:prstGeom prst="curvedConnector3">
            <a:avLst>
              <a:gd name="adj1" fmla="val -360191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429" y="38464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8398" y="31409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42429" y="3846436"/>
            <a:ext cx="1" cy="446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climits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= 0, max 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INT_MIN</a:t>
            </a:r>
            <a:r>
              <a:rPr lang="en-HK" sz="2000" dirty="0">
                <a:latin typeface="Consolas" panose="020B0609020204030204" pitchFamily="49" charset="0"/>
              </a:rPr>
              <a:t>, n, x;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"How many numbers do you wish to enter?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nEnter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"</a:t>
            </a:r>
            <a:r>
              <a:rPr lang="en-HK" sz="2000" dirty="0">
                <a:latin typeface="Consolas" panose="020B0609020204030204" pitchFamily="49" charset="0"/>
              </a:rPr>
              <a:t> &lt;&lt; n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numbers:\n"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(max &lt; x)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max = x;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Record the current largest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}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while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(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 n);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nMaximum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value: "</a:t>
            </a:r>
            <a:r>
              <a:rPr lang="en-HK" sz="2000" dirty="0">
                <a:latin typeface="Consolas" panose="020B0609020204030204" pitchFamily="49" charset="0"/>
              </a:rPr>
              <a:t> &lt;&lt; max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000" y="6247864"/>
            <a:ext cx="6992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Example: find the largest number among N user inputs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55976" y="404664"/>
            <a:ext cx="4613066" cy="715089"/>
          </a:xfrm>
          <a:prstGeom prst="wedgeRoundRectCallout">
            <a:avLst>
              <a:gd name="adj1" fmla="val -77055"/>
              <a:gd name="adj2" fmla="val -351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INT_MIN</a:t>
            </a:r>
            <a:r>
              <a:rPr lang="en-HK" dirty="0"/>
              <a:t> is the most –</a:t>
            </a:r>
            <a:r>
              <a:rPr lang="en-HK" dirty="0" err="1"/>
              <a:t>ve</a:t>
            </a:r>
            <a:r>
              <a:rPr lang="en-HK" dirty="0"/>
              <a:t> integer for type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dirty="0"/>
          </a:p>
          <a:p>
            <a:r>
              <a:rPr lang="en-HK" dirty="0"/>
              <a:t>Must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#include &lt;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climits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HK" dirty="0"/>
              <a:t> to use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INT_MIN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55976" y="404664"/>
            <a:ext cx="4613066" cy="715089"/>
          </a:xfrm>
          <a:prstGeom prst="wedgeRoundRectCallout">
            <a:avLst>
              <a:gd name="adj1" fmla="val -52007"/>
              <a:gd name="adj2" fmla="val 11248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INT_MIN</a:t>
            </a:r>
            <a:r>
              <a:rPr lang="en-HK" dirty="0"/>
              <a:t> is the most –</a:t>
            </a:r>
            <a:r>
              <a:rPr lang="en-HK" dirty="0" err="1"/>
              <a:t>ve</a:t>
            </a:r>
            <a:r>
              <a:rPr lang="en-HK" dirty="0"/>
              <a:t> integer of type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dirty="0"/>
          </a:p>
          <a:p>
            <a:r>
              <a:rPr lang="en-HK" dirty="0"/>
              <a:t>Must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#include &lt;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climits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HK" dirty="0"/>
              <a:t> to use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INT_MIN</a:t>
            </a:r>
          </a:p>
        </p:txBody>
      </p:sp>
    </p:spTree>
    <p:extLst>
      <p:ext uri="{BB962C8B-B14F-4D97-AF65-F5344CB8AC3E}">
        <p14:creationId xmlns:p14="http://schemas.microsoft.com/office/powerpoint/2010/main" val="27695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Review: Counting 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are the three “</a:t>
            </a:r>
            <a:r>
              <a:rPr lang="en-HK" dirty="0">
                <a:solidFill>
                  <a:srgbClr val="9933FF"/>
                </a:solidFill>
              </a:rPr>
              <a:t>must-have</a:t>
            </a:r>
            <a:r>
              <a:rPr lang="en-HK" dirty="0"/>
              <a:t>” in using 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loop to execute “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dirty="0"/>
              <a:t>” 10 times?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383" y="2852936"/>
            <a:ext cx="732123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 0</a:t>
            </a:r>
            <a:r>
              <a:rPr lang="en-HK" sz="2400" dirty="0">
                <a:latin typeface="Consolas" panose="020B0609020204030204" pitchFamily="49" charset="0"/>
              </a:rPr>
              <a:t>;              </a:t>
            </a:r>
            <a:r>
              <a:rPr lang="en-HK" sz="2400" dirty="0">
                <a:solidFill>
                  <a:schemeClr val="accent2"/>
                </a:solidFill>
                <a:latin typeface="Consolas" panose="020B0609020204030204" pitchFamily="49" charset="0"/>
              </a:rPr>
              <a:t>// Initialization</a:t>
            </a:r>
          </a:p>
          <a:p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>
                <a:latin typeface="Consolas" panose="020B0609020204030204" pitchFamily="49" charset="0"/>
              </a:rPr>
              <a:t> (</a:t>
            </a:r>
            <a:r>
              <a:rPr lang="en-HK" sz="2400" dirty="0" err="1">
                <a:solidFill>
                  <a:srgbClr val="9933FF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rgbClr val="9933FF"/>
                </a:solidFill>
                <a:latin typeface="Consolas" panose="020B0609020204030204" pitchFamily="49" charset="0"/>
              </a:rPr>
              <a:t> &lt; 10</a:t>
            </a:r>
            <a:r>
              <a:rPr lang="en-HK" sz="2400" dirty="0">
                <a:latin typeface="Consolas" panose="020B0609020204030204" pitchFamily="49" charset="0"/>
              </a:rPr>
              <a:t>) {    </a:t>
            </a:r>
            <a:r>
              <a:rPr lang="en-HK" sz="2400" dirty="0">
                <a:solidFill>
                  <a:srgbClr val="9933FF"/>
                </a:solidFill>
                <a:latin typeface="Consolas" panose="020B0609020204030204" pitchFamily="49" charset="0"/>
              </a:rPr>
              <a:t>// Stopping condition</a:t>
            </a:r>
          </a:p>
          <a:p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HK" sz="2400" dirty="0">
                <a:latin typeface="Consolas" panose="020B0609020204030204" pitchFamily="49" charset="0"/>
              </a:rPr>
              <a:t>;           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/* Increase/Decrease</a:t>
            </a:r>
          </a:p>
          <a:p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of loop variable */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HK" dirty="0"/>
              <a:t>3. Counting 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6751" y="2319676"/>
            <a:ext cx="88998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= 0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089" y="3174708"/>
            <a:ext cx="1681311" cy="61138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HK" sz="2000" dirty="0" err="1">
                <a:solidFill>
                  <a:srgbClr val="9933FF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9933FF"/>
                </a:solidFill>
                <a:latin typeface="Consolas" panose="020B0609020204030204" pitchFamily="49" charset="0"/>
              </a:rPr>
              <a:t> &lt; 10</a:t>
            </a:r>
            <a:endParaRPr lang="en-US" sz="2000" dirty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622" y="4241016"/>
            <a:ext cx="145424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7815" y="5096049"/>
            <a:ext cx="60785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7331745" y="2719786"/>
            <a:ext cx="0" cy="454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31744" y="3786094"/>
            <a:ext cx="1" cy="454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331744" y="4641126"/>
            <a:ext cx="1" cy="454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6" idx="3"/>
          </p:cNvCxnSpPr>
          <p:nvPr/>
        </p:nvCxnSpPr>
        <p:spPr>
          <a:xfrm flipV="1">
            <a:off x="7635674" y="3480401"/>
            <a:ext cx="536726" cy="1815703"/>
          </a:xfrm>
          <a:prstGeom prst="bentConnector3">
            <a:avLst>
              <a:gd name="adj1" fmla="val 17511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31744" y="1844824"/>
            <a:ext cx="0" cy="474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6"/>
          <p:cNvCxnSpPr>
            <a:stCxn id="6" idx="1"/>
          </p:cNvCxnSpPr>
          <p:nvPr/>
        </p:nvCxnSpPr>
        <p:spPr>
          <a:xfrm rot="10800000" flipV="1">
            <a:off x="5940153" y="3480400"/>
            <a:ext cx="550937" cy="22528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01099" y="30802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31744" y="37860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650" y="4211381"/>
            <a:ext cx="244169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= 0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9933FF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9933FF"/>
                </a:solidFill>
                <a:latin typeface="Consolas" panose="020B0609020204030204" pitchFamily="49" charset="0"/>
              </a:rPr>
              <a:t> &lt; 10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statement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650" y="1825200"/>
            <a:ext cx="38523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= 0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solidFill>
                  <a:srgbClr val="9933FF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9933FF"/>
                </a:solidFill>
                <a:latin typeface="Consolas" panose="020B0609020204030204" pitchFamily="49" charset="0"/>
              </a:rPr>
              <a:t> &lt; 10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statement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1607181" y="291804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52024" y="3110624"/>
            <a:ext cx="27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These two loops are </a:t>
            </a:r>
            <a:r>
              <a:rPr lang="en-HK" sz="2400" u="sng" dirty="0"/>
              <a:t>logically equivalent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870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/>
              <a:t> Loop: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140968"/>
            <a:ext cx="5148275" cy="3240000"/>
          </a:xfrm>
        </p:spPr>
        <p:txBody>
          <a:bodyPr>
            <a:normAutofit/>
          </a:bodyPr>
          <a:lstStyle/>
          <a:p>
            <a:r>
              <a:rPr lang="en-HK" dirty="0"/>
              <a:t>Typical use of each expression:</a:t>
            </a:r>
          </a:p>
          <a:p>
            <a:pPr lvl="1"/>
            <a:r>
              <a:rPr lang="en-HK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: initialization</a:t>
            </a:r>
          </a:p>
          <a:p>
            <a:pPr lvl="1"/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: condition (loop while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)</a:t>
            </a:r>
          </a:p>
          <a:p>
            <a:pPr lvl="1"/>
            <a:r>
              <a:rPr lang="en-HK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r>
              <a:rPr lang="en-HK" dirty="0"/>
              <a:t>: increment/decrement</a:t>
            </a:r>
          </a:p>
          <a:p>
            <a:pPr lvl="8"/>
            <a:endParaRPr lang="en-HK" dirty="0"/>
          </a:p>
          <a:p>
            <a:r>
              <a:rPr lang="en-HK" dirty="0"/>
              <a:t>Must separate </a:t>
            </a:r>
            <a:r>
              <a:rPr lang="en-HK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dirty="0"/>
              <a:t>, and </a:t>
            </a:r>
            <a:r>
              <a:rPr lang="en-HK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r>
              <a:rPr lang="en-HK" dirty="0"/>
              <a:t> using semicolon 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825200"/>
            <a:ext cx="44326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</a:t>
            </a:r>
            <a:r>
              <a:rPr lang="en-HK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r>
              <a:rPr lang="en-HK" sz="2400" dirty="0">
                <a:latin typeface="Consolas" panose="020B0609020204030204" pitchFamily="49" charset="0"/>
              </a:rPr>
              <a:t>; </a:t>
            </a:r>
            <a:r>
              <a:rPr lang="en-HK" sz="2400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r>
              <a:rPr lang="en-HK" sz="2400" dirty="0">
                <a:latin typeface="Consolas" panose="020B0609020204030204" pitchFamily="49" charset="0"/>
              </a:rPr>
              <a:t>; </a:t>
            </a:r>
            <a:r>
              <a:rPr lang="en-HK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r>
              <a:rPr lang="en-HK" sz="2400" dirty="0">
                <a:latin typeface="Consolas" panose="020B0609020204030204" pitchFamily="49" charset="0"/>
              </a:rPr>
              <a:t>)</a:t>
            </a:r>
            <a:endParaRPr lang="en-HK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   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2472" y="2319676"/>
            <a:ext cx="88998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i="1" dirty="0">
                <a:solidFill>
                  <a:schemeClr val="accent2"/>
                </a:solidFill>
                <a:latin typeface="Consolas" panose="020B0609020204030204" pitchFamily="49" charset="0"/>
              </a:rPr>
              <a:t>expr1</a:t>
            </a:r>
            <a:endParaRPr lang="en-US" sz="20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6918" y="3120252"/>
            <a:ext cx="1401095" cy="61138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HK" sz="2000" i="1" dirty="0">
                <a:solidFill>
                  <a:srgbClr val="9933FF"/>
                </a:solidFill>
                <a:latin typeface="Consolas" panose="020B0609020204030204" pitchFamily="49" charset="0"/>
              </a:rPr>
              <a:t>expr2</a:t>
            </a:r>
            <a:endParaRPr lang="en-US" sz="2000" i="1" dirty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43" y="4132104"/>
            <a:ext cx="145424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i="1" dirty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2472" y="4932680"/>
            <a:ext cx="88998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expr3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7367466" y="2719786"/>
            <a:ext cx="0" cy="40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67465" y="3731638"/>
            <a:ext cx="1" cy="40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7367465" y="4532214"/>
            <a:ext cx="1" cy="40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6"/>
          <p:cNvCxnSpPr>
            <a:stCxn id="23" idx="3"/>
            <a:endCxn id="21" idx="3"/>
          </p:cNvCxnSpPr>
          <p:nvPr/>
        </p:nvCxnSpPr>
        <p:spPr>
          <a:xfrm flipV="1">
            <a:off x="7812459" y="3425945"/>
            <a:ext cx="255554" cy="1706790"/>
          </a:xfrm>
          <a:prstGeom prst="bentConnector3">
            <a:avLst>
              <a:gd name="adj1" fmla="val 261015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67465" y="1844824"/>
            <a:ext cx="0" cy="474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/>
          <p:cNvCxnSpPr>
            <a:stCxn id="21" idx="1"/>
            <a:endCxn id="32" idx="0"/>
          </p:cNvCxnSpPr>
          <p:nvPr/>
        </p:nvCxnSpPr>
        <p:spPr>
          <a:xfrm rot="10800000" flipH="1" flipV="1">
            <a:off x="6666917" y="3425944"/>
            <a:ext cx="700547" cy="2307311"/>
          </a:xfrm>
          <a:prstGeom prst="bentConnector4">
            <a:avLst>
              <a:gd name="adj1" fmla="val -46871"/>
              <a:gd name="adj2" fmla="val 9085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6928" y="302717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7465" y="373163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87682" y="5733256"/>
            <a:ext cx="215956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6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7008</TotalTime>
  <Words>3885</Words>
  <Application>Microsoft Office PowerPoint</Application>
  <PresentationFormat>如螢幕大小 (4:3)</PresentationFormat>
  <Paragraphs>1062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Office Theme</vt:lpstr>
      <vt:lpstr>CSCI1540 Fundamental Computing with C++</vt:lpstr>
      <vt:lpstr>Outline</vt:lpstr>
      <vt:lpstr>1. Short-Circuit Evaluations</vt:lpstr>
      <vt:lpstr>Short-Circuit: Examples</vt:lpstr>
      <vt:lpstr>2. do-while Statement: Syntax</vt:lpstr>
      <vt:lpstr>PowerPoint 簡報</vt:lpstr>
      <vt:lpstr>Review: Counting Using while Loops</vt:lpstr>
      <vt:lpstr>3. Counting Using for Loops</vt:lpstr>
      <vt:lpstr>for Loop: Syntax</vt:lpstr>
      <vt:lpstr>for Loop: Example</vt:lpstr>
      <vt:lpstr>for Loop: Counter Declaration</vt:lpstr>
      <vt:lpstr>for Loop: Example</vt:lpstr>
      <vt:lpstr>for Loop: Exercises</vt:lpstr>
      <vt:lpstr>for Loop: Exercises</vt:lpstr>
      <vt:lpstr>Empty Statement in for Loop</vt:lpstr>
      <vt:lpstr>Examples</vt:lpstr>
      <vt:lpstr>Comma Operator ,</vt:lpstr>
      <vt:lpstr>4. Nested Loops</vt:lpstr>
      <vt:lpstr>4. Nested Loops</vt:lpstr>
      <vt:lpstr>PowerPoint 簡報</vt:lpstr>
      <vt:lpstr>PowerPoint 簡報</vt:lpstr>
      <vt:lpstr>PowerPoint 簡報</vt:lpstr>
      <vt:lpstr>Nested Loop: Exercise</vt:lpstr>
      <vt:lpstr>PowerPoint 簡報</vt:lpstr>
      <vt:lpstr>PowerPoint 簡報</vt:lpstr>
      <vt:lpstr>PowerPoint 簡報</vt:lpstr>
      <vt:lpstr>PowerPoint 簡報</vt:lpstr>
      <vt:lpstr>Nested Loops: Example</vt:lpstr>
      <vt:lpstr>4.1 Exhaustive (Brute-Force) Approach</vt:lpstr>
      <vt:lpstr>5.1 Controlling Loops with break</vt:lpstr>
      <vt:lpstr>break: Example 1</vt:lpstr>
      <vt:lpstr>break: Example 2</vt:lpstr>
      <vt:lpstr>5.2 Controlling Loops with continue</vt:lpstr>
      <vt:lpstr>continue: Example</vt:lpstr>
      <vt:lpstr>6. Selection: switch Statement</vt:lpstr>
      <vt:lpstr>6. Selection: switch Statement</vt:lpstr>
      <vt:lpstr>6. Selection: switch Statement</vt:lpstr>
      <vt:lpstr>PowerPoint 簡報</vt:lpstr>
      <vt:lpstr>PowerPoint 簡報</vt:lpstr>
      <vt:lpstr>switch Statement: 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CSCI1540 Fundamental Computing with C++</dc:title>
  <cp:lastModifiedBy>hoi pan liu</cp:lastModifiedBy>
  <cp:revision>3</cp:revision>
  <cp:lastPrinted>2017-07-27T04:48:57Z</cp:lastPrinted>
  <dcterms:created xsi:type="dcterms:W3CDTF">2017-07-21T09:04:35Z</dcterms:created>
  <dcterms:modified xsi:type="dcterms:W3CDTF">2019-10-20T08:03:36Z</dcterms:modified>
</cp:coreProperties>
</file>