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440" r:id="rId3"/>
    <p:sldId id="397" r:id="rId4"/>
    <p:sldId id="441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42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43" r:id="rId34"/>
    <p:sldId id="473" r:id="rId35"/>
    <p:sldId id="474" r:id="rId36"/>
    <p:sldId id="475" r:id="rId37"/>
    <p:sldId id="476" r:id="rId38"/>
    <p:sldId id="444" r:id="rId3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8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108" d="100"/>
          <a:sy n="108" d="100"/>
        </p:scale>
        <p:origin x="167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Fundamental 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1.4 Integer Overflow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b="1" i="1" dirty="0">
                    <a:solidFill>
                      <a:srgbClr val="FF0000"/>
                    </a:solidFill>
                  </a:rPr>
                  <a:t>Integer overflow</a:t>
                </a:r>
                <a:r>
                  <a:rPr lang="en-HK" dirty="0"/>
                  <a:t> occurs when the result of an arithmetic operation is too large to be represented by the underlying integer representation.</a:t>
                </a:r>
              </a:p>
              <a:p>
                <a:pPr lvl="8"/>
                <a:endParaRPr lang="en-HK" dirty="0"/>
              </a:p>
              <a:p>
                <a:pPr lvl="1"/>
                <a:r>
                  <a:rPr lang="en-HK" dirty="0"/>
                  <a:t>E.g., assume 32-bit integers are used</a:t>
                </a:r>
              </a:p>
              <a:p>
                <a:pPr marL="457200" lvl="1" indent="0" algn="ctr">
                  <a:buNone/>
                </a:pPr>
                <a:r>
                  <a:rPr lang="en-HK" dirty="0" smtClean="0"/>
                  <a:t>Range</a:t>
                </a:r>
                <a:r>
                  <a:rPr lang="en-HK" dirty="0"/>
                  <a:t>: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−2147483648,…,−</m:t>
                    </m:r>
                    <m:r>
                      <a:rPr lang="en-HK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,0,1,…,2147483647</m:t>
                    </m:r>
                  </m:oMath>
                </a14:m>
                <a:endParaRPr lang="en-HK" dirty="0"/>
              </a:p>
              <a:p>
                <a:pPr lvl="8"/>
                <a:endParaRPr lang="en-HK" dirty="0"/>
              </a:p>
              <a:p>
                <a:pPr lvl="1"/>
                <a:r>
                  <a:rPr lang="en-HK" dirty="0"/>
                  <a:t>Add one to the largest positive </a:t>
                </a:r>
                <a:r>
                  <a:rPr lang="en-HK" dirty="0" smtClean="0"/>
                  <a:t>integer:</a:t>
                </a:r>
              </a:p>
              <a:p>
                <a:pPr marL="457200" lvl="1" indent="0" algn="ctr">
                  <a:buNone/>
                </a:pPr>
                <a:r>
                  <a:rPr lang="en-HK" dirty="0" smtClean="0"/>
                  <a:t>2147483647 </a:t>
                </a:r>
                <a:r>
                  <a:rPr lang="en-HK" dirty="0"/>
                  <a:t>+ 1 </a:t>
                </a:r>
                <a:r>
                  <a:rPr lang="en-HK" dirty="0" smtClean="0">
                    <a:sym typeface="Wingdings" panose="05000000000000000000" pitchFamily="2" charset="2"/>
                  </a:rPr>
                  <a:t></a:t>
                </a:r>
                <a:r>
                  <a:rPr lang="en-HK" dirty="0" smtClean="0"/>
                  <a:t> 2147483648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84168" y="5667962"/>
            <a:ext cx="1473938" cy="510778"/>
          </a:xfrm>
          <a:prstGeom prst="wedgeRoundRectCallout">
            <a:avLst>
              <a:gd name="adj1" fmla="val -54044"/>
              <a:gd name="adj2" fmla="val -13713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Overflow!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Integer Overflow: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748909"/>
            <a:ext cx="8677206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climits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using INT_MAX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INT_MAX</a:t>
            </a:r>
            <a:r>
              <a:rPr lang="en-HK" sz="2000" dirty="0">
                <a:latin typeface="Consolas" panose="020B0609020204030204" pitchFamily="49" charset="0"/>
              </a:rPr>
              <a:t>;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Maximum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 of an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"Before: "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x++;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"After:  "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48909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50114"/>
            <a:ext cx="9144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Before: 2147483647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After:  </a:t>
            </a:r>
            <a:r>
              <a:rPr lang="en-HK" sz="2000" dirty="0" smtClean="0">
                <a:latin typeface="Consolas" panose="020B0609020204030204" pitchFamily="49" charset="0"/>
              </a:rPr>
              <a:t>-2147483648</a:t>
            </a:r>
            <a:endParaRPr lang="en-HK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80000"/>
          </a:xfrm>
        </p:spPr>
        <p:txBody>
          <a:bodyPr/>
          <a:lstStyle/>
          <a:p>
            <a:r>
              <a:rPr lang="en-HK" dirty="0" smtClean="0"/>
              <a:t>1.5 C++ Built-in Integral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0100"/>
              </p:ext>
            </p:extLst>
          </p:nvPr>
        </p:nvGraphicFramePr>
        <p:xfrm>
          <a:off x="154273" y="1825625"/>
          <a:ext cx="8835454" cy="4297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26155">
                  <a:extLst>
                    <a:ext uri="{9D8B030D-6E8A-4147-A177-3AD203B41FA5}">
                      <a16:colId xmlns:a16="http://schemas.microsoft.com/office/drawing/2014/main" val="1719004015"/>
                    </a:ext>
                  </a:extLst>
                </a:gridCol>
                <a:gridCol w="1691069">
                  <a:extLst>
                    <a:ext uri="{9D8B030D-6E8A-4147-A177-3AD203B41FA5}">
                      <a16:colId xmlns:a16="http://schemas.microsoft.com/office/drawing/2014/main" val="2235542205"/>
                    </a:ext>
                  </a:extLst>
                </a:gridCol>
                <a:gridCol w="3618230">
                  <a:extLst>
                    <a:ext uri="{9D8B030D-6E8A-4147-A177-3AD203B41FA5}">
                      <a16:colId xmlns:a16="http://schemas.microsoft.com/office/drawing/2014/main" val="2202812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Size (in bytes)</a:t>
                      </a:r>
                    </a:p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[VS]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Range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6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  <a:r>
                        <a:rPr lang="en-HK" sz="2000" dirty="0" smtClean="0"/>
                        <a:t> (or </a:t>
                      </a:r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 </a:t>
                      </a:r>
                      <a:r>
                        <a:rPr lang="en-HK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HK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–2</a:t>
                      </a:r>
                      <a:r>
                        <a:rPr lang="en-HK" sz="2000" baseline="30000" dirty="0" smtClean="0"/>
                        <a:t>15</a:t>
                      </a:r>
                      <a:r>
                        <a:rPr lang="en-HK" sz="2000" dirty="0" smtClean="0"/>
                        <a:t> … 2</a:t>
                      </a:r>
                      <a:r>
                        <a:rPr lang="en-HK" sz="2000" baseline="30000" dirty="0" smtClean="0"/>
                        <a:t>15</a:t>
                      </a:r>
                      <a:r>
                        <a:rPr lang="en-HK" sz="2000" dirty="0" smtClean="0"/>
                        <a:t> – 1 (-32,768 … 32,767)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HK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≥ 2</a:t>
                      </a:r>
                    </a:p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[4]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–2</a:t>
                      </a:r>
                      <a:r>
                        <a:rPr lang="en-HK" sz="2000" baseline="30000" dirty="0" smtClean="0"/>
                        <a:t>31</a:t>
                      </a:r>
                      <a:r>
                        <a:rPr lang="en-HK" sz="2000" dirty="0" smtClean="0"/>
                        <a:t> … 2</a:t>
                      </a:r>
                      <a:r>
                        <a:rPr lang="en-HK" sz="2000" baseline="30000" dirty="0" smtClean="0"/>
                        <a:t>31</a:t>
                      </a:r>
                      <a:r>
                        <a:rPr lang="en-HK" sz="2000" dirty="0" smtClean="0"/>
                        <a:t> – 1 (if 4 bytes)</a:t>
                      </a:r>
                    </a:p>
                    <a:p>
                      <a:r>
                        <a:rPr lang="en-HK" sz="2000" dirty="0" smtClean="0"/>
                        <a:t>(</a:t>
                      </a:r>
                      <a:r>
                        <a:rPr lang="en-HK" sz="2000" spc="-60" baseline="0" dirty="0" smtClean="0"/>
                        <a:t>–2,147,483,648 … 2,147,483,647</a:t>
                      </a:r>
                      <a:r>
                        <a:rPr lang="en-HK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  <a:r>
                        <a:rPr lang="en-HK" sz="2000" dirty="0" smtClean="0"/>
                        <a:t> (or </a:t>
                      </a:r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 </a:t>
                      </a:r>
                      <a:r>
                        <a:rPr lang="en-HK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HK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≥ 4</a:t>
                      </a:r>
                    </a:p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[4]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–2</a:t>
                      </a:r>
                      <a:r>
                        <a:rPr lang="en-HK" sz="2000" baseline="30000" dirty="0" smtClean="0"/>
                        <a:t>63</a:t>
                      </a:r>
                      <a:r>
                        <a:rPr lang="en-HK" sz="2000" dirty="0" smtClean="0"/>
                        <a:t> … 2</a:t>
                      </a:r>
                      <a:r>
                        <a:rPr lang="en-HK" sz="2000" baseline="30000" dirty="0" smtClean="0"/>
                        <a:t>63</a:t>
                      </a:r>
                      <a:r>
                        <a:rPr lang="en-HK" sz="2000" dirty="0" smtClean="0"/>
                        <a:t> – 1 (if 8 bytes)</a:t>
                      </a:r>
                    </a:p>
                    <a:p>
                      <a:r>
                        <a:rPr lang="en-HK" sz="2000" dirty="0" smtClean="0"/>
                        <a:t>(</a:t>
                      </a:r>
                      <a:r>
                        <a:rPr lang="en-HK" sz="1250" spc="-100" baseline="0" dirty="0" smtClean="0"/>
                        <a:t>–9,223,372,036,854,775,808 … 9,223,372,036,854,775,807</a:t>
                      </a:r>
                      <a:r>
                        <a:rPr lang="en-HK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 short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0 … 2</a:t>
                      </a:r>
                      <a:r>
                        <a:rPr lang="en-HK" sz="2000" baseline="30000" dirty="0" smtClean="0"/>
                        <a:t>16</a:t>
                      </a:r>
                      <a:r>
                        <a:rPr lang="en-HK" sz="2000" dirty="0" smtClean="0"/>
                        <a:t> – 1 (0 … 65535)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HK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HK" sz="2000" dirty="0" smtClean="0"/>
                        <a:t> (or </a:t>
                      </a:r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</a:t>
                      </a:r>
                      <a:r>
                        <a:rPr lang="en-HK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≥ 2</a:t>
                      </a:r>
                    </a:p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[4]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0 … 2</a:t>
                      </a:r>
                      <a:r>
                        <a:rPr lang="en-HK" sz="2000" baseline="30000" dirty="0" smtClean="0"/>
                        <a:t>32</a:t>
                      </a:r>
                      <a:r>
                        <a:rPr lang="en-HK" sz="2000" dirty="0" smtClean="0"/>
                        <a:t> – 1 (if 4 bytes)</a:t>
                      </a:r>
                    </a:p>
                    <a:p>
                      <a:r>
                        <a:rPr lang="en-HK" sz="2000" dirty="0" smtClean="0"/>
                        <a:t>(0 … 4,294,967,295)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9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 long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≥ 4</a:t>
                      </a:r>
                    </a:p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[4]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0 … 2</a:t>
                      </a:r>
                      <a:r>
                        <a:rPr lang="en-HK" sz="2000" baseline="30000" dirty="0" smtClean="0"/>
                        <a:t>64</a:t>
                      </a:r>
                      <a:r>
                        <a:rPr lang="en-HK" sz="2000" dirty="0" smtClean="0"/>
                        <a:t> – 1 (if 8 bytes)</a:t>
                      </a:r>
                    </a:p>
                    <a:p>
                      <a:r>
                        <a:rPr lang="en-HK" sz="2000" dirty="0" smtClean="0"/>
                        <a:t>(</a:t>
                      </a:r>
                      <a:r>
                        <a:rPr lang="en-HK" sz="2000" spc="-60" baseline="0" dirty="0" smtClean="0"/>
                        <a:t>0 … 18,446,744,073,709,551,615</a:t>
                      </a:r>
                      <a:r>
                        <a:rPr lang="en-HK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056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273" y="6123305"/>
            <a:ext cx="192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9933FF"/>
                </a:solidFill>
              </a:rPr>
              <a:t>VS</a:t>
            </a:r>
            <a:r>
              <a:rPr lang="en-HK" sz="2000" dirty="0" smtClean="0"/>
              <a:t>: Visual Studio</a:t>
            </a:r>
            <a:endParaRPr lang="en-US" sz="2000" dirty="0"/>
          </a:p>
        </p:txBody>
      </p:sp>
      <p:sp>
        <p:nvSpPr>
          <p:cNvPr id="8" name="Cloud 7"/>
          <p:cNvSpPr/>
          <p:nvPr/>
        </p:nvSpPr>
        <p:spPr>
          <a:xfrm>
            <a:off x="4644000" y="836712"/>
            <a:ext cx="4500000" cy="112442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Why we need so many different integer types?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Floating point numbers and integers have </a:t>
            </a:r>
            <a:r>
              <a:rPr lang="en-HK" u="sng" dirty="0" smtClean="0"/>
              <a:t>different</a:t>
            </a:r>
            <a:r>
              <a:rPr lang="en-HK" dirty="0" smtClean="0"/>
              <a:t> representations</a:t>
            </a:r>
          </a:p>
          <a:p>
            <a:r>
              <a:rPr lang="en-HK" dirty="0" smtClean="0"/>
              <a:t>E.g., decimal number 13.6875</a:t>
            </a:r>
            <a:r>
              <a:rPr lang="en-HK" baseline="-25000" dirty="0" smtClean="0"/>
              <a:t>10</a:t>
            </a:r>
            <a:r>
              <a:rPr lang="en-HK" dirty="0" smtClean="0"/>
              <a:t>:</a:t>
            </a:r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r>
              <a:rPr lang="en-HK" dirty="0" smtClean="0"/>
              <a:t>A computer allocates </a:t>
            </a:r>
            <a:r>
              <a:rPr lang="en-HK" u="sng" dirty="0" smtClean="0"/>
              <a:t>some bits to store the </a:t>
            </a:r>
            <a:r>
              <a:rPr lang="en-HK" u="sng" dirty="0" smtClean="0">
                <a:solidFill>
                  <a:srgbClr val="9933FF"/>
                </a:solidFill>
              </a:rPr>
              <a:t>mantissa</a:t>
            </a:r>
            <a:r>
              <a:rPr lang="en-HK" dirty="0" smtClean="0"/>
              <a:t> and </a:t>
            </a:r>
            <a:r>
              <a:rPr lang="en-HK" u="sng" dirty="0" smtClean="0"/>
              <a:t>some bits to store the </a:t>
            </a:r>
            <a:r>
              <a:rPr lang="en-HK" u="sng" dirty="0" smtClean="0">
                <a:solidFill>
                  <a:schemeClr val="accent2"/>
                </a:solidFill>
              </a:rPr>
              <a:t>exponent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0437" y="3212976"/>
            <a:ext cx="2539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 smtClean="0"/>
              <a:t> 13.6875</a:t>
            </a:r>
            <a:r>
              <a:rPr lang="en-HK" sz="2400" baseline="-25000" dirty="0" smtClean="0"/>
              <a:t>10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=</a:t>
            </a:r>
            <a:r>
              <a:rPr lang="en-HK" sz="2400" dirty="0" smtClean="0"/>
              <a:t> 1101.1011</a:t>
            </a:r>
            <a:r>
              <a:rPr lang="en-HK" sz="2400" baseline="-25000" dirty="0" smtClean="0"/>
              <a:t>2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=</a:t>
            </a:r>
            <a:r>
              <a:rPr lang="en-HK" sz="2400" dirty="0" smtClean="0"/>
              <a:t> </a:t>
            </a:r>
            <a:r>
              <a:rPr lang="en-HK" sz="2400" dirty="0"/>
              <a:t>0.</a:t>
            </a:r>
            <a:r>
              <a:rPr lang="en-HK" sz="2400" dirty="0">
                <a:solidFill>
                  <a:srgbClr val="9933FF"/>
                </a:solidFill>
              </a:rPr>
              <a:t>11011011</a:t>
            </a:r>
            <a:r>
              <a:rPr lang="en-HK" sz="2400" baseline="-25000" dirty="0"/>
              <a:t>2</a:t>
            </a:r>
            <a:r>
              <a:rPr lang="en-HK" sz="2400" dirty="0"/>
              <a:t> × </a:t>
            </a:r>
            <a:r>
              <a:rPr lang="en-HK" sz="2400" dirty="0" smtClean="0"/>
              <a:t>2</a:t>
            </a:r>
            <a:r>
              <a:rPr lang="en-HK" sz="2400" baseline="30000" dirty="0" smtClean="0">
                <a:solidFill>
                  <a:schemeClr val="accent2"/>
                </a:solidFill>
              </a:rPr>
              <a:t>4</a:t>
            </a:r>
            <a:endParaRPr lang="en-US" sz="2400" baseline="30000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32384" y="3397577"/>
            <a:ext cx="2196000" cy="919401"/>
          </a:xfrm>
          <a:prstGeom prst="wedgeRoundRectCallout">
            <a:avLst>
              <a:gd name="adj1" fmla="val -112262"/>
              <a:gd name="adj2" fmla="val -636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See conversion on next page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096" y="4005064"/>
            <a:ext cx="1224306" cy="360000"/>
          </a:xfrm>
          <a:prstGeom prst="rect">
            <a:avLst/>
          </a:prstGeom>
          <a:noFill/>
          <a:ln w="285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14060" y="4005064"/>
            <a:ext cx="144000" cy="216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2492801" y="4725144"/>
            <a:ext cx="1402745" cy="510778"/>
          </a:xfrm>
          <a:prstGeom prst="wedgeRoundRectCallout">
            <a:avLst>
              <a:gd name="adj1" fmla="val 45402"/>
              <a:gd name="adj2" fmla="val -12074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b="1" i="1" dirty="0" smtClean="0">
                <a:solidFill>
                  <a:srgbClr val="9933FF"/>
                </a:solidFill>
              </a:rPr>
              <a:t>Mantissa</a:t>
            </a:r>
            <a:endParaRPr lang="en-US" sz="2400" b="1" i="1" dirty="0">
              <a:solidFill>
                <a:srgbClr val="9933FF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386315" y="4725144"/>
            <a:ext cx="1437385" cy="510778"/>
          </a:xfrm>
          <a:prstGeom prst="wedgeRoundRectCallout">
            <a:avLst>
              <a:gd name="adj1" fmla="val -68407"/>
              <a:gd name="adj2" fmla="val -14229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b="1" i="1" dirty="0" smtClean="0">
                <a:solidFill>
                  <a:schemeClr val="accent2"/>
                </a:solidFill>
              </a:rPr>
              <a:t>Exponent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2.1 Decimal </a:t>
            </a:r>
            <a:r>
              <a:rPr lang="en-HK" dirty="0" smtClean="0">
                <a:sym typeface="Wingdings" panose="05000000000000000000" pitchFamily="2" charset="2"/>
              </a:rPr>
              <a:t> 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How does a computer represent 0.6875</a:t>
            </a:r>
            <a:r>
              <a:rPr lang="en-HK" baseline="-25000" dirty="0" smtClean="0"/>
              <a:t>10</a:t>
            </a:r>
            <a:r>
              <a:rPr lang="en-HK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647" y="2348880"/>
            <a:ext cx="1249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 smtClean="0"/>
              <a:t>0.6875</a:t>
            </a:r>
          </a:p>
          <a:p>
            <a:pPr algn="r"/>
            <a:r>
              <a:rPr lang="en-HK" sz="2400" u="sng" dirty="0" smtClean="0"/>
              <a:t>×	2</a:t>
            </a:r>
          </a:p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1</a:t>
            </a:r>
            <a:r>
              <a:rPr lang="en-HK" sz="2400" dirty="0" smtClean="0"/>
              <a:t>.3750</a:t>
            </a:r>
          </a:p>
          <a:p>
            <a:pPr algn="r"/>
            <a:r>
              <a:rPr lang="en-HK" sz="2400" u="sng" dirty="0" smtClean="0"/>
              <a:t>×	2</a:t>
            </a:r>
            <a:endParaRPr lang="en-HK" sz="2400" u="sng" dirty="0"/>
          </a:p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0</a:t>
            </a:r>
            <a:r>
              <a:rPr lang="en-HK" sz="2400" dirty="0" smtClean="0"/>
              <a:t>.7500</a:t>
            </a:r>
          </a:p>
          <a:p>
            <a:pPr algn="r"/>
            <a:r>
              <a:rPr lang="en-HK" sz="2400" u="sng" dirty="0" smtClean="0"/>
              <a:t>×	2</a:t>
            </a:r>
            <a:endParaRPr lang="en-HK" sz="2400" u="sng" dirty="0"/>
          </a:p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1</a:t>
            </a:r>
            <a:r>
              <a:rPr lang="en-HK" sz="2400" dirty="0" smtClean="0"/>
              <a:t>.5000</a:t>
            </a:r>
          </a:p>
          <a:p>
            <a:pPr algn="r"/>
            <a:r>
              <a:rPr lang="en-HK" sz="2400" u="sng" dirty="0" smtClean="0"/>
              <a:t>×	2</a:t>
            </a:r>
            <a:endParaRPr lang="en-HK" sz="2400" u="sng" dirty="0"/>
          </a:p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1</a:t>
            </a:r>
            <a:r>
              <a:rPr lang="en-HK" sz="2400" dirty="0" smtClean="0"/>
              <a:t>.0000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" y="2410990"/>
            <a:ext cx="3888000" cy="919401"/>
          </a:xfrm>
          <a:prstGeom prst="wedgeRoundRectCallout">
            <a:avLst>
              <a:gd name="adj1" fmla="val 64221"/>
              <a:gd name="adj2" fmla="val 5086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24000" indent="-324000">
              <a:buFont typeface="+mj-lt"/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Multiply the number by 2. Obtain the </a:t>
            </a:r>
            <a:r>
              <a:rPr lang="en-HK" sz="2400" u="sng" dirty="0" smtClean="0">
                <a:solidFill>
                  <a:srgbClr val="9933FF"/>
                </a:solidFill>
              </a:rPr>
              <a:t>integer part</a:t>
            </a:r>
            <a:endParaRPr lang="en-US" sz="2400" u="sng" dirty="0">
              <a:solidFill>
                <a:srgbClr val="9933F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904000" y="3330391"/>
            <a:ext cx="3240000" cy="2553891"/>
          </a:xfrm>
          <a:prstGeom prst="wedgeRoundRectCallout">
            <a:avLst>
              <a:gd name="adj1" fmla="val -60672"/>
              <a:gd name="adj2" fmla="val -28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24000" indent="-324000">
              <a:buFont typeface="+mj-lt"/>
              <a:buAutoNum type="arabicPeriod" startAt="3"/>
            </a:pPr>
            <a:r>
              <a:rPr lang="en-HK" sz="2400" dirty="0">
                <a:solidFill>
                  <a:schemeClr val="tx1"/>
                </a:solidFill>
              </a:rPr>
              <a:t>Read the </a:t>
            </a:r>
            <a:r>
              <a:rPr lang="en-HK" sz="2400" u="sng" dirty="0" smtClean="0">
                <a:solidFill>
                  <a:srgbClr val="9933FF"/>
                </a:solidFill>
              </a:rPr>
              <a:t>integer parts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u="sng" dirty="0" smtClean="0">
                <a:solidFill>
                  <a:schemeClr val="tx1"/>
                </a:solidFill>
              </a:rPr>
              <a:t>top to bottom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to get the binary representation of </a:t>
            </a:r>
            <a:r>
              <a:rPr lang="en-HK" sz="2400" dirty="0" smtClean="0">
                <a:solidFill>
                  <a:schemeClr val="tx1"/>
                </a:solidFill>
              </a:rPr>
              <a:t>0.6875, </a:t>
            </a:r>
            <a:r>
              <a:rPr lang="en-HK" sz="2400" dirty="0">
                <a:solidFill>
                  <a:schemeClr val="tx1"/>
                </a:solidFill>
              </a:rPr>
              <a:t>which is </a:t>
            </a:r>
            <a:r>
              <a:rPr lang="en-HK" sz="2400" dirty="0" smtClean="0">
                <a:solidFill>
                  <a:srgbClr val="9933FF"/>
                </a:solidFill>
              </a:rPr>
              <a:t>0.1011</a:t>
            </a:r>
            <a:r>
              <a:rPr lang="en-HK" sz="2400" baseline="-25000" dirty="0" smtClean="0">
                <a:solidFill>
                  <a:schemeClr val="tx1"/>
                </a:solidFill>
              </a:rPr>
              <a:t>2</a:t>
            </a:r>
            <a:endParaRPr lang="en-HK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08104" y="3330391"/>
            <a:ext cx="0" cy="2196000"/>
          </a:xfrm>
          <a:prstGeom prst="straightConnector1">
            <a:avLst/>
          </a:prstGeom>
          <a:ln w="28575">
            <a:solidFill>
              <a:srgbClr val="9933FF"/>
            </a:solidFill>
            <a:headEnd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0" y="5529977"/>
            <a:ext cx="3276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24000" indent="-324000">
              <a:buFont typeface="+mj-lt"/>
              <a:buAutoNum type="arabicPeriod" startAt="2"/>
            </a:pPr>
            <a:r>
              <a:rPr lang="en-HK" sz="2400" dirty="0" smtClean="0">
                <a:solidFill>
                  <a:schemeClr val="tx1"/>
                </a:solidFill>
              </a:rPr>
              <a:t>Keep multiplying the </a:t>
            </a:r>
            <a:r>
              <a:rPr lang="en-HK" sz="2400" u="sng" dirty="0" smtClean="0">
                <a:solidFill>
                  <a:schemeClr val="tx1"/>
                </a:solidFill>
              </a:rPr>
              <a:t>fractional part</a:t>
            </a:r>
            <a:r>
              <a:rPr lang="en-HK" sz="2400" dirty="0" smtClean="0">
                <a:solidFill>
                  <a:schemeClr val="tx1"/>
                </a:solidFill>
              </a:rPr>
              <a:t> by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0" y="5529977"/>
            <a:ext cx="3276000" cy="1328023"/>
          </a:xfrm>
          <a:prstGeom prst="wedgeRoundRectCallout">
            <a:avLst>
              <a:gd name="adj1" fmla="val 84090"/>
              <a:gd name="adj2" fmla="val -5055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324000" indent="-324000">
              <a:buFont typeface="+mj-lt"/>
              <a:buAutoNum type="arabicPeriod" startAt="2"/>
            </a:pPr>
            <a:r>
              <a:rPr lang="en-HK" sz="2400" dirty="0" smtClean="0">
                <a:solidFill>
                  <a:schemeClr val="tx1"/>
                </a:solidFill>
              </a:rPr>
              <a:t>Keep multiplying the </a:t>
            </a:r>
            <a:r>
              <a:rPr lang="en-HK" sz="2400" u="sng" dirty="0" smtClean="0">
                <a:solidFill>
                  <a:schemeClr val="tx1"/>
                </a:solidFill>
              </a:rPr>
              <a:t>fractional part</a:t>
            </a:r>
            <a:r>
              <a:rPr lang="en-HK" sz="2400" dirty="0" smtClean="0">
                <a:solidFill>
                  <a:schemeClr val="tx1"/>
                </a:solidFill>
              </a:rPr>
              <a:t> by 2 until it becomes zero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9" grpId="0" animBg="1"/>
      <p:bldP spid="1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2.2 IEEE 754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endParaRPr lang="en-HK" dirty="0" smtClean="0"/>
          </a:p>
          <a:p>
            <a:endParaRPr lang="en-HK" dirty="0"/>
          </a:p>
          <a:p>
            <a:r>
              <a:rPr lang="en-HK" dirty="0" smtClean="0"/>
              <a:t>Single precision: data type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HK" dirty="0" smtClean="0"/>
              <a:t> (32-bit)</a:t>
            </a:r>
          </a:p>
          <a:p>
            <a:pPr lvl="1"/>
            <a:r>
              <a:rPr lang="en-HK" dirty="0" smtClean="0">
                <a:solidFill>
                  <a:schemeClr val="accent6">
                    <a:lumMod val="75000"/>
                  </a:schemeClr>
                </a:solidFill>
              </a:rPr>
              <a:t>Sign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</a:rPr>
              <a:t>(+/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</a:rPr>
              <a:t>−)</a:t>
            </a:r>
            <a:r>
              <a:rPr lang="en-HK" dirty="0" smtClean="0"/>
              <a:t>:	1 bit</a:t>
            </a:r>
          </a:p>
          <a:p>
            <a:pPr lvl="1"/>
            <a:r>
              <a:rPr lang="en-HK" dirty="0" smtClean="0">
                <a:solidFill>
                  <a:srgbClr val="9933FF"/>
                </a:solidFill>
              </a:rPr>
              <a:t>Mantissa</a:t>
            </a:r>
            <a:r>
              <a:rPr lang="en-HK" dirty="0" smtClean="0"/>
              <a:t>:	23 bits</a:t>
            </a:r>
          </a:p>
          <a:p>
            <a:pPr lvl="1"/>
            <a:r>
              <a:rPr lang="en-HK" dirty="0" smtClean="0">
                <a:solidFill>
                  <a:schemeClr val="accent2"/>
                </a:solidFill>
              </a:rPr>
              <a:t>Exponent</a:t>
            </a:r>
            <a:r>
              <a:rPr lang="en-HK" dirty="0" smtClean="0"/>
              <a:t>:	8 bits</a:t>
            </a:r>
          </a:p>
          <a:p>
            <a:pPr lvl="8"/>
            <a:endParaRPr lang="en-HK" dirty="0"/>
          </a:p>
          <a:p>
            <a:r>
              <a:rPr lang="en-HK" dirty="0" smtClean="0"/>
              <a:t>Double precision: data type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/>
              <a:t> (64-bit)</a:t>
            </a:r>
          </a:p>
          <a:p>
            <a:pPr lvl="1"/>
            <a:r>
              <a:rPr lang="en-HK" dirty="0">
                <a:solidFill>
                  <a:schemeClr val="accent6">
                    <a:lumMod val="75000"/>
                  </a:schemeClr>
                </a:solidFill>
              </a:rPr>
              <a:t>Sign (+/−)</a:t>
            </a:r>
            <a:r>
              <a:rPr lang="en-HK" dirty="0"/>
              <a:t>:	1 bit</a:t>
            </a:r>
          </a:p>
          <a:p>
            <a:pPr lvl="1"/>
            <a:r>
              <a:rPr lang="en-HK" dirty="0">
                <a:solidFill>
                  <a:srgbClr val="9933FF"/>
                </a:solidFill>
              </a:rPr>
              <a:t>Mantissa</a:t>
            </a:r>
            <a:r>
              <a:rPr lang="en-HK" dirty="0"/>
              <a:t>:	</a:t>
            </a:r>
            <a:r>
              <a:rPr lang="en-HK" dirty="0" smtClean="0"/>
              <a:t>52 </a:t>
            </a:r>
            <a:r>
              <a:rPr lang="en-HK" dirty="0"/>
              <a:t>bits</a:t>
            </a:r>
          </a:p>
          <a:p>
            <a:pPr lvl="1"/>
            <a:r>
              <a:rPr lang="en-HK" dirty="0">
                <a:solidFill>
                  <a:schemeClr val="accent2"/>
                </a:solidFill>
              </a:rPr>
              <a:t>Exponent</a:t>
            </a:r>
            <a:r>
              <a:rPr lang="en-HK" dirty="0"/>
              <a:t>:	</a:t>
            </a:r>
            <a:r>
              <a:rPr lang="en-HK" dirty="0" smtClean="0"/>
              <a:t>11 bits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0248" y="1484784"/>
            <a:ext cx="554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 smtClean="0"/>
              <a:t>13.6875</a:t>
            </a:r>
            <a:r>
              <a:rPr lang="en-HK" sz="2400" baseline="-25000" dirty="0" smtClean="0"/>
              <a:t>10</a:t>
            </a:r>
            <a:r>
              <a:rPr lang="en-HK" sz="2400" dirty="0"/>
              <a:t> = </a:t>
            </a:r>
            <a:r>
              <a:rPr lang="en-HK" sz="2400" dirty="0" smtClean="0"/>
              <a:t>1101.1011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= 0.</a:t>
            </a:r>
            <a:r>
              <a:rPr lang="en-HK" sz="2400" dirty="0" smtClean="0">
                <a:solidFill>
                  <a:srgbClr val="9933FF"/>
                </a:solidFill>
              </a:rPr>
              <a:t>11011011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</a:t>
            </a:r>
            <a:r>
              <a:rPr lang="en-HK" sz="2400" dirty="0"/>
              <a:t>× </a:t>
            </a:r>
            <a:r>
              <a:rPr lang="en-HK" sz="2400" dirty="0" smtClean="0"/>
              <a:t>2</a:t>
            </a:r>
            <a:r>
              <a:rPr lang="en-HK" sz="2400" baseline="30000" dirty="0" smtClean="0">
                <a:solidFill>
                  <a:schemeClr val="accent2"/>
                </a:solidFill>
              </a:rPr>
              <a:t>4</a:t>
            </a:r>
            <a:endParaRPr lang="en-US" sz="2400" baseline="300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9600" y="1541959"/>
            <a:ext cx="1224306" cy="360000"/>
          </a:xfrm>
          <a:prstGeom prst="rect">
            <a:avLst/>
          </a:prstGeom>
          <a:noFill/>
          <a:ln w="285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3600" y="1541959"/>
            <a:ext cx="144000" cy="216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633589" y="2132856"/>
            <a:ext cx="1402745" cy="510778"/>
          </a:xfrm>
          <a:prstGeom prst="wedgeRoundRectCallout">
            <a:avLst>
              <a:gd name="adj1" fmla="val 38883"/>
              <a:gd name="adj2" fmla="val -10609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i="1" dirty="0" smtClean="0">
                <a:solidFill>
                  <a:srgbClr val="9933FF"/>
                </a:solidFill>
              </a:rPr>
              <a:t>Mantissa</a:t>
            </a:r>
            <a:endParaRPr lang="en-US" sz="2400" i="1" dirty="0">
              <a:solidFill>
                <a:srgbClr val="9933F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599111" y="2132856"/>
            <a:ext cx="1437385" cy="510778"/>
          </a:xfrm>
          <a:prstGeom prst="wedgeRoundRectCallout">
            <a:avLst>
              <a:gd name="adj1" fmla="val -70807"/>
              <a:gd name="adj2" fmla="val -1309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i="1" dirty="0" smtClean="0">
                <a:solidFill>
                  <a:schemeClr val="accent2"/>
                </a:solidFill>
              </a:rPr>
              <a:t>Exponent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65756"/>
              </p:ext>
            </p:extLst>
          </p:nvPr>
        </p:nvGraphicFramePr>
        <p:xfrm>
          <a:off x="4500504" y="5661248"/>
          <a:ext cx="4608000" cy="182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000">
                  <a:extLst>
                    <a:ext uri="{9D8B030D-6E8A-4147-A177-3AD203B41FA5}">
                      <a16:colId xmlns:a16="http://schemas.microsoft.com/office/drawing/2014/main" val="27094345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91244075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4866436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74660344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62383705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18895698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86693965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11702173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12492627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2929159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243181120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826550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49586202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69396469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54539560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19365433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83010370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87941889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654359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785035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23255252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75981762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2427945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40036445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88647074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09123244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30690321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76697008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87590159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4206970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4641325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23140839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93099332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49093943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40890297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10775856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1455351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29998598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40904496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46605384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69862879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65169152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66197396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0888821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10740657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80655333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63719425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34027561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99911590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28659613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23506657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55838641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85672537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9003171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14587267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15103750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4788533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6379577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68064071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84889121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25249842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933653150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17047722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12408723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357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0" y="4922229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</a:rPr>
              <a:t>sign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3183" y="6021273"/>
            <a:ext cx="1170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2"/>
                </a:solidFill>
              </a:rPr>
              <a:t>exponent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8082" y="6021273"/>
            <a:ext cx="111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9933FF"/>
                </a:solidFill>
              </a:rPr>
              <a:t>mantissa</a:t>
            </a:r>
            <a:endParaRPr lang="en-US" sz="2000" dirty="0">
              <a:solidFill>
                <a:srgbClr val="9933FF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4896504" y="5553273"/>
            <a:ext cx="144000" cy="792000"/>
          </a:xfrm>
          <a:prstGeom prst="leftBrace">
            <a:avLst>
              <a:gd name="adj1" fmla="val 44713"/>
              <a:gd name="adj2" fmla="val 50000"/>
            </a:avLst>
          </a:prstGeom>
          <a:ln w="28575">
            <a:solidFill>
              <a:schemeClr val="accent2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7164504" y="4077273"/>
            <a:ext cx="144000" cy="3744000"/>
          </a:xfrm>
          <a:prstGeom prst="leftBrace">
            <a:avLst>
              <a:gd name="adj1" fmla="val 44713"/>
              <a:gd name="adj2" fmla="val 50000"/>
            </a:avLst>
          </a:prstGeom>
          <a:ln w="28575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4536281" y="5322339"/>
            <a:ext cx="335641" cy="3355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49573"/>
              </p:ext>
            </p:extLst>
          </p:nvPr>
        </p:nvGraphicFramePr>
        <p:xfrm>
          <a:off x="4500504" y="3807979"/>
          <a:ext cx="2304000" cy="182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000">
                  <a:extLst>
                    <a:ext uri="{9D8B030D-6E8A-4147-A177-3AD203B41FA5}">
                      <a16:colId xmlns:a16="http://schemas.microsoft.com/office/drawing/2014/main" val="27094345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91244075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4866436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74660344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62383705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18895698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86693965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11702173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826550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49586202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69396469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54539560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19365433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83010370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87941889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654359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785035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23255252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75981762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2427945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40036445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886470747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4091232446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30690321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76697008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87590159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4206970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74641325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231408399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93099332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49093943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40890297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3578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572000" y="3068960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</a:rPr>
              <a:t>sign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70069" y="4168004"/>
            <a:ext cx="1170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2"/>
                </a:solidFill>
              </a:rPr>
              <a:t>exponent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8082" y="4168004"/>
            <a:ext cx="111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9933FF"/>
                </a:solidFill>
              </a:rPr>
              <a:t>mantissa</a:t>
            </a:r>
            <a:endParaRPr lang="en-US" sz="2000" dirty="0">
              <a:solidFill>
                <a:srgbClr val="9933FF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4788504" y="3808004"/>
            <a:ext cx="144000" cy="576000"/>
          </a:xfrm>
          <a:prstGeom prst="leftBrace">
            <a:avLst>
              <a:gd name="adj1" fmla="val 44713"/>
              <a:gd name="adj2" fmla="val 50000"/>
            </a:avLst>
          </a:prstGeom>
          <a:ln w="28575">
            <a:solidFill>
              <a:schemeClr val="accent2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5904504" y="3268004"/>
            <a:ext cx="144000" cy="1656000"/>
          </a:xfrm>
          <a:prstGeom prst="leftBrace">
            <a:avLst>
              <a:gd name="adj1" fmla="val 44713"/>
              <a:gd name="adj2" fmla="val 50000"/>
            </a:avLst>
          </a:prstGeom>
          <a:ln w="28575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2"/>
          </p:cNvCxnSpPr>
          <p:nvPr/>
        </p:nvCxnSpPr>
        <p:spPr>
          <a:xfrm flipH="1">
            <a:off x="4536281" y="3469070"/>
            <a:ext cx="335641" cy="3355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2.3 Precision and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8000" y="1825625"/>
                <a:ext cx="8388000" cy="4351338"/>
              </a:xfrm>
            </p:spPr>
            <p:txBody>
              <a:bodyPr>
                <a:normAutofit/>
              </a:bodyPr>
              <a:lstStyle/>
              <a:p>
                <a:r>
                  <a:rPr lang="en-HK" dirty="0" smtClean="0"/>
                  <a:t>More bits for </a:t>
                </a:r>
                <a:r>
                  <a:rPr lang="en-HK" dirty="0" smtClean="0">
                    <a:solidFill>
                      <a:srgbClr val="9933FF"/>
                    </a:solidFill>
                  </a:rPr>
                  <a:t>mantissa</a:t>
                </a:r>
                <a:r>
                  <a:rPr lang="en-HK" dirty="0" smtClean="0"/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 better </a:t>
                </a:r>
                <a:r>
                  <a:rPr lang="en-HK" dirty="0" smtClean="0">
                    <a:solidFill>
                      <a:srgbClr val="9933FF"/>
                    </a:solidFill>
                    <a:sym typeface="Wingdings" panose="05000000000000000000" pitchFamily="2" charset="2"/>
                  </a:rPr>
                  <a:t>precision</a:t>
                </a:r>
              </a:p>
              <a:p>
                <a:r>
                  <a:rPr lang="en-HK" dirty="0" smtClean="0">
                    <a:sym typeface="Wingdings" panose="05000000000000000000" pitchFamily="2" charset="2"/>
                  </a:rPr>
                  <a:t>More bits for </a:t>
                </a:r>
                <a:r>
                  <a:rPr lang="en-HK" dirty="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exponent</a:t>
                </a:r>
                <a:r>
                  <a:rPr lang="en-HK" dirty="0" smtClean="0">
                    <a:sym typeface="Wingdings" panose="05000000000000000000" pitchFamily="2" charset="2"/>
                  </a:rPr>
                  <a:t>  larger </a:t>
                </a:r>
                <a:r>
                  <a:rPr lang="en-HK" dirty="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range</a:t>
                </a:r>
              </a:p>
              <a:p>
                <a:pPr lvl="8"/>
                <a:endParaRPr lang="en-HK" dirty="0">
                  <a:sym typeface="Wingdings" panose="05000000000000000000" pitchFamily="2" charset="2"/>
                </a:endParaRPr>
              </a:p>
              <a:p>
                <a:r>
                  <a:rPr lang="en-HK" dirty="0" smtClean="0">
                    <a:sym typeface="Wingdings" panose="05000000000000000000" pitchFamily="2" charset="2"/>
                  </a:rPr>
                  <a:t>Example: the </a:t>
                </a:r>
                <a:r>
                  <a:rPr lang="en-HK" dirty="0" smtClean="0">
                    <a:solidFill>
                      <a:srgbClr val="0000FF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float</a:t>
                </a:r>
                <a:r>
                  <a:rPr lang="en-HK" dirty="0" smtClean="0">
                    <a:sym typeface="Wingdings" panose="05000000000000000000" pitchFamily="2" charset="2"/>
                  </a:rPr>
                  <a:t> type (32-bit)</a:t>
                </a:r>
              </a:p>
              <a:p>
                <a:pPr lvl="1"/>
                <a:r>
                  <a:rPr lang="en-HK" dirty="0" smtClean="0">
                    <a:sym typeface="Wingdings" panose="05000000000000000000" pitchFamily="2" charset="2"/>
                  </a:rPr>
                  <a:t>23-bit </a:t>
                </a:r>
                <a:r>
                  <a:rPr lang="en-HK" dirty="0" smtClean="0">
                    <a:solidFill>
                      <a:srgbClr val="9933FF"/>
                    </a:solidFill>
                    <a:sym typeface="Wingdings" panose="05000000000000000000" pitchFamily="2" charset="2"/>
                  </a:rPr>
                  <a:t>mantissa</a:t>
                </a:r>
                <a:r>
                  <a:rPr lang="en-HK" dirty="0" smtClean="0">
                    <a:sym typeface="Wingdings" panose="05000000000000000000" pitchFamily="2" charset="2"/>
                  </a:rPr>
                  <a:t>  </a:t>
                </a:r>
                <a:r>
                  <a:rPr lang="en-HK" dirty="0">
                    <a:solidFill>
                      <a:srgbClr val="9933FF"/>
                    </a:solidFill>
                    <a:sym typeface="Wingdings" panose="05000000000000000000" pitchFamily="2" charset="2"/>
                  </a:rPr>
                  <a:t>Precision</a:t>
                </a:r>
                <a:r>
                  <a:rPr lang="en-HK" dirty="0">
                    <a:sym typeface="Wingdings" panose="05000000000000000000" pitchFamily="2" charset="2"/>
                  </a:rPr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≈ 6 significant digits (in base 10)</a:t>
                </a:r>
              </a:p>
              <a:p>
                <a:pPr lvl="1"/>
                <a:r>
                  <a:rPr lang="en-HK" dirty="0" smtClean="0"/>
                  <a:t>8-bit </a:t>
                </a:r>
                <a:r>
                  <a:rPr lang="en-HK" dirty="0" smtClean="0">
                    <a:solidFill>
                      <a:schemeClr val="accent2"/>
                    </a:solidFill>
                  </a:rPr>
                  <a:t>exponent</a:t>
                </a:r>
                <a:r>
                  <a:rPr lang="en-HK" dirty="0" smtClean="0"/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 </a:t>
                </a:r>
                <a:r>
                  <a:rPr lang="en-HK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Range</a:t>
                </a:r>
                <a:r>
                  <a:rPr lang="en-HK" dirty="0">
                    <a:sym typeface="Wingdings" panose="05000000000000000000" pitchFamily="2" charset="2"/>
                  </a:rPr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≈ 10</a:t>
                </a:r>
                <a:r>
                  <a:rPr lang="en-HK" baseline="30000" dirty="0" smtClean="0">
                    <a:sym typeface="Wingdings" panose="05000000000000000000" pitchFamily="2" charset="2"/>
                  </a:rPr>
                  <a:t>–38</a:t>
                </a:r>
                <a:r>
                  <a:rPr lang="en-HK" dirty="0" smtClean="0">
                    <a:sym typeface="Wingdings" panose="05000000000000000000" pitchFamily="2" charset="2"/>
                  </a:rPr>
                  <a:t> to 10</a:t>
                </a:r>
                <a:r>
                  <a:rPr lang="en-HK" baseline="30000" dirty="0" smtClean="0">
                    <a:sym typeface="Wingdings" panose="05000000000000000000" pitchFamily="2" charset="2"/>
                  </a:rPr>
                  <a:t>+38</a:t>
                </a:r>
              </a:p>
              <a:p>
                <a:pPr lvl="8"/>
                <a:endParaRPr lang="en-H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HK" dirty="0" smtClean="0"/>
                  <a:t>, where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−38≤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≤38</m:t>
                    </m:r>
                  </m:oMath>
                </a14:m>
                <a:endParaRPr lang="en-HK" dirty="0" smtClean="0"/>
              </a:p>
              <a:p>
                <a:pPr lvl="8"/>
                <a:endParaRPr lang="en-HK" dirty="0"/>
              </a:p>
              <a:p>
                <a:pPr lvl="1"/>
                <a:r>
                  <a:rPr lang="en-HK" dirty="0" smtClean="0"/>
                  <a:t>A value 123.451</a:t>
                </a:r>
                <a:r>
                  <a:rPr lang="en-HK" dirty="0" smtClean="0">
                    <a:solidFill>
                      <a:srgbClr val="FF0000"/>
                    </a:solidFill>
                  </a:rPr>
                  <a:t>234512345</a:t>
                </a:r>
                <a:r>
                  <a:rPr lang="en-HK" dirty="0" smtClean="0"/>
                  <a:t> is stored as a </a:t>
                </a:r>
                <a:r>
                  <a:rPr lang="en-HK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HK" dirty="0" smtClean="0"/>
                  <a:t> value 123.451 </a:t>
                </a:r>
                <a:r>
                  <a:rPr lang="en-HK" u="sng" dirty="0" smtClean="0"/>
                  <a:t>roughly</a:t>
                </a:r>
                <a:r>
                  <a:rPr lang="en-HK" dirty="0" smtClean="0"/>
                  <a:t> (123.451xxxxxxxxxx)</a:t>
                </a:r>
                <a:endParaRPr lang="en-HK" u="sng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000" y="1825625"/>
                <a:ext cx="8388000" cy="4351338"/>
              </a:xfrm>
              <a:blipFill>
                <a:blip r:embed="rId2"/>
                <a:stretch>
                  <a:fillRect l="-1308" t="-2661" r="-509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2.3 Precision and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 smtClean="0">
                    <a:sym typeface="Wingdings" panose="05000000000000000000" pitchFamily="2" charset="2"/>
                  </a:rPr>
                  <a:t>Example: the </a:t>
                </a:r>
                <a:r>
                  <a:rPr lang="en-HK" dirty="0" smtClean="0">
                    <a:solidFill>
                      <a:srgbClr val="0000FF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double</a:t>
                </a:r>
                <a:r>
                  <a:rPr lang="en-HK" dirty="0" smtClean="0">
                    <a:sym typeface="Wingdings" panose="05000000000000000000" pitchFamily="2" charset="2"/>
                  </a:rPr>
                  <a:t> type (64-bit)</a:t>
                </a:r>
              </a:p>
              <a:p>
                <a:pPr lvl="1"/>
                <a:r>
                  <a:rPr lang="en-HK" dirty="0" smtClean="0">
                    <a:sym typeface="Wingdings" panose="05000000000000000000" pitchFamily="2" charset="2"/>
                  </a:rPr>
                  <a:t>52-bit </a:t>
                </a:r>
                <a:r>
                  <a:rPr lang="en-HK" dirty="0" smtClean="0">
                    <a:solidFill>
                      <a:srgbClr val="9933FF"/>
                    </a:solidFill>
                    <a:sym typeface="Wingdings" panose="05000000000000000000" pitchFamily="2" charset="2"/>
                  </a:rPr>
                  <a:t>mantissa</a:t>
                </a:r>
                <a:r>
                  <a:rPr lang="en-HK" dirty="0" smtClean="0">
                    <a:sym typeface="Wingdings" panose="05000000000000000000" pitchFamily="2" charset="2"/>
                  </a:rPr>
                  <a:t>  </a:t>
                </a:r>
                <a:r>
                  <a:rPr lang="en-HK" dirty="0">
                    <a:solidFill>
                      <a:srgbClr val="9933FF"/>
                    </a:solidFill>
                    <a:sym typeface="Wingdings" panose="05000000000000000000" pitchFamily="2" charset="2"/>
                  </a:rPr>
                  <a:t>Precision</a:t>
                </a:r>
                <a:r>
                  <a:rPr lang="en-HK" dirty="0">
                    <a:sym typeface="Wingdings" panose="05000000000000000000" pitchFamily="2" charset="2"/>
                  </a:rPr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≈ 15 significant digits (in base 10)</a:t>
                </a:r>
              </a:p>
              <a:p>
                <a:pPr lvl="1"/>
                <a:r>
                  <a:rPr lang="en-HK" dirty="0" smtClean="0"/>
                  <a:t>11-bit </a:t>
                </a:r>
                <a:r>
                  <a:rPr lang="en-HK" dirty="0" smtClean="0">
                    <a:solidFill>
                      <a:schemeClr val="accent2"/>
                    </a:solidFill>
                  </a:rPr>
                  <a:t>exponent</a:t>
                </a:r>
                <a:r>
                  <a:rPr lang="en-HK" dirty="0" smtClean="0"/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 </a:t>
                </a:r>
                <a:r>
                  <a:rPr lang="en-HK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Range</a:t>
                </a:r>
                <a:r>
                  <a:rPr lang="en-HK" dirty="0">
                    <a:sym typeface="Wingdings" panose="05000000000000000000" pitchFamily="2" charset="2"/>
                  </a:rPr>
                  <a:t> </a:t>
                </a:r>
                <a:r>
                  <a:rPr lang="en-HK" dirty="0" smtClean="0">
                    <a:sym typeface="Wingdings" panose="05000000000000000000" pitchFamily="2" charset="2"/>
                  </a:rPr>
                  <a:t>≈ 10</a:t>
                </a:r>
                <a:r>
                  <a:rPr lang="en-HK" baseline="30000" dirty="0" smtClean="0">
                    <a:sym typeface="Wingdings" panose="05000000000000000000" pitchFamily="2" charset="2"/>
                  </a:rPr>
                  <a:t>–308</a:t>
                </a:r>
                <a:r>
                  <a:rPr lang="en-HK" dirty="0" smtClean="0">
                    <a:sym typeface="Wingdings" panose="05000000000000000000" pitchFamily="2" charset="2"/>
                  </a:rPr>
                  <a:t> to 10</a:t>
                </a:r>
                <a:r>
                  <a:rPr lang="en-HK" baseline="30000" dirty="0" smtClean="0">
                    <a:sym typeface="Wingdings" panose="05000000000000000000" pitchFamily="2" charset="2"/>
                  </a:rPr>
                  <a:t>+308</a:t>
                </a:r>
              </a:p>
              <a:p>
                <a:pPr lvl="1"/>
                <a:endParaRPr lang="en-H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HK" dirty="0" smtClean="0"/>
                  <a:t>, where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−308≤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≤308</m:t>
                    </m:r>
                  </m:oMath>
                </a14:m>
                <a:endParaRPr lang="en-HK" dirty="0" smtClean="0"/>
              </a:p>
              <a:p>
                <a:pPr lvl="1"/>
                <a:endParaRPr lang="en-HK" dirty="0"/>
              </a:p>
              <a:p>
                <a:pPr lvl="1"/>
                <a:r>
                  <a:rPr lang="en-HK" dirty="0" smtClean="0"/>
                  <a:t>A value 123.45</a:t>
                </a:r>
                <a:r>
                  <a:rPr lang="en-HK" dirty="0"/>
                  <a:t>1234512345</a:t>
                </a:r>
                <a:r>
                  <a:rPr lang="en-HK" dirty="0" smtClean="0">
                    <a:solidFill>
                      <a:srgbClr val="FF0000"/>
                    </a:solidFill>
                  </a:rPr>
                  <a:t>44444</a:t>
                </a:r>
                <a:r>
                  <a:rPr lang="en-HK" dirty="0" smtClean="0"/>
                  <a:t> is stored as a </a:t>
                </a:r>
                <a:r>
                  <a:rPr lang="en-HK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HK" dirty="0" smtClean="0"/>
                  <a:t> value 123.451234512345 </a:t>
                </a:r>
                <a:r>
                  <a:rPr lang="en-HK" u="sng" dirty="0" smtClean="0"/>
                  <a:t>roughly</a:t>
                </a:r>
                <a:r>
                  <a:rPr lang="en-HK" dirty="0" smtClean="0"/>
                  <a:t> (123.451234512345xxxxxxxxxxx…)</a:t>
                </a:r>
                <a:endParaRPr lang="en-HK" u="sn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2.4 Characteristics of 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i="1" dirty="0">
                <a:solidFill>
                  <a:srgbClr val="9933FF"/>
                </a:solidFill>
              </a:rPr>
              <a:t>Not all real numbers are representable (even when they are within the range</a:t>
            </a:r>
            <a:r>
              <a:rPr lang="en-HK" i="1" dirty="0" smtClean="0">
                <a:solidFill>
                  <a:srgbClr val="9933FF"/>
                </a:solidFill>
              </a:rPr>
              <a:t>)</a:t>
            </a:r>
            <a:endParaRPr lang="en-HK" i="1" dirty="0">
              <a:solidFill>
                <a:srgbClr val="9933FF"/>
              </a:solidFill>
            </a:endParaRPr>
          </a:p>
          <a:p>
            <a:pPr lvl="1"/>
            <a:r>
              <a:rPr lang="en-HK" dirty="0"/>
              <a:t>Limited number of bits to represent mantissa and exponent</a:t>
            </a:r>
          </a:p>
          <a:p>
            <a:endParaRPr lang="en-HK" dirty="0"/>
          </a:p>
          <a:p>
            <a:r>
              <a:rPr lang="en-HK" i="1" dirty="0">
                <a:solidFill>
                  <a:srgbClr val="9933FF"/>
                </a:solidFill>
              </a:rPr>
              <a:t>When a number is not representable, it is rounded to the nearest representable floating point </a:t>
            </a:r>
            <a:r>
              <a:rPr lang="en-HK" i="1" dirty="0" smtClean="0">
                <a:solidFill>
                  <a:srgbClr val="9933FF"/>
                </a:solidFill>
              </a:rPr>
              <a:t>number</a:t>
            </a:r>
            <a:endParaRPr lang="en-HK" i="1" dirty="0">
              <a:solidFill>
                <a:srgbClr val="9933FF"/>
              </a:solidFill>
            </a:endParaRPr>
          </a:p>
          <a:p>
            <a:pPr lvl="1"/>
            <a:r>
              <a:rPr lang="en-HK" dirty="0"/>
              <a:t>E.g., 123.451234512345</a:t>
            </a:r>
            <a:r>
              <a:rPr lang="en-HK" dirty="0">
                <a:solidFill>
                  <a:srgbClr val="FF0000"/>
                </a:solidFill>
              </a:rPr>
              <a:t>44444</a:t>
            </a:r>
            <a:r>
              <a:rPr lang="en-HK" dirty="0"/>
              <a:t>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123.451234512345 (roughly)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2.4 Characteristics of 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i="1" dirty="0" smtClean="0">
                <a:solidFill>
                  <a:srgbClr val="9933FF"/>
                </a:solidFill>
              </a:rPr>
              <a:t>Floating point arithmetic operations may not be exact</a:t>
            </a:r>
          </a:p>
          <a:p>
            <a:pPr lvl="1"/>
            <a:r>
              <a:rPr lang="en-HK" dirty="0" smtClean="0"/>
              <a:t>Try this: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3068960"/>
            <a:ext cx="86760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float</a:t>
            </a:r>
            <a:r>
              <a:rPr lang="en-HK" sz="2000" dirty="0">
                <a:latin typeface="Consolas" panose="020B0609020204030204" pitchFamily="49" charset="0"/>
              </a:rPr>
              <a:t> a = 111111.0, b = 0.1, c;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c = a + b;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cout.precision</a:t>
            </a:r>
            <a:r>
              <a:rPr lang="en-HK" sz="2000" dirty="0">
                <a:latin typeface="Consolas" panose="020B0609020204030204" pitchFamily="49" charset="0"/>
              </a:rPr>
              <a:t>(15);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printing at most 15 digits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c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068960"/>
            <a:ext cx="46679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627033"/>
            <a:ext cx="9144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111111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0.100000001490116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111111.1015625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76480" y="4712732"/>
            <a:ext cx="3816000" cy="2145268"/>
          </a:xfrm>
          <a:prstGeom prst="wedgeRoundRectCallout">
            <a:avLst>
              <a:gd name="adj1" fmla="val -28054"/>
              <a:gd name="adj2" fmla="val 218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As a result, the checking</a:t>
            </a:r>
          </a:p>
          <a:p>
            <a:pPr algn="ctr"/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 + b == 111111.1</a:t>
            </a:r>
            <a:endParaRPr lang="en-HK" sz="2400" dirty="0" smtClean="0">
              <a:solidFill>
                <a:schemeClr val="tx1"/>
              </a:solidFill>
            </a:endParaRPr>
          </a:p>
          <a:p>
            <a:r>
              <a:rPr lang="en-HK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would be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r>
              <a:rPr lang="en-HK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HK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😱😱😱</a:t>
            </a:r>
            <a:endParaRPr lang="en-HK" sz="2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HK" sz="2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Avoid comparing floating point numbers for equality!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Questions to be Answered…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HK" dirty="0"/>
              <a:t>How large/small can integers and floating point numbers be?</a:t>
            </a:r>
          </a:p>
          <a:p>
            <a:pPr lvl="8"/>
            <a:endParaRPr lang="en-HK" dirty="0"/>
          </a:p>
          <a:p>
            <a:r>
              <a:rPr lang="en-HK" dirty="0"/>
              <a:t>Why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2.1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2.0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0.1</a:t>
            </a:r>
            <a:r>
              <a:rPr lang="en-HK" dirty="0"/>
              <a:t> is not zero? </a:t>
            </a:r>
            <a:r>
              <a:rPr lang="en-HK" dirty="0" smtClean="0"/>
              <a:t>😱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How should you evaluate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3.1 + 4 / 3</a:t>
            </a:r>
            <a:r>
              <a:rPr lang="en-HK" dirty="0"/>
              <a:t>?</a:t>
            </a:r>
          </a:p>
          <a:p>
            <a:pPr lvl="8"/>
            <a:endParaRPr lang="en-HK" dirty="0"/>
          </a:p>
          <a:p>
            <a:r>
              <a:rPr lang="en-HK" dirty="0"/>
              <a:t>What happens when you assign a </a:t>
            </a:r>
            <a:r>
              <a:rPr lang="en-HK" u="sng" dirty="0"/>
              <a:t>floating point number</a:t>
            </a:r>
            <a:r>
              <a:rPr lang="en-HK" dirty="0"/>
              <a:t> to an </a:t>
            </a:r>
            <a:r>
              <a:rPr lang="en-HK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u="sng" dirty="0"/>
              <a:t> variable</a:t>
            </a:r>
            <a:r>
              <a:rPr lang="en-HK" dirty="0"/>
              <a:t>?</a:t>
            </a:r>
          </a:p>
          <a:p>
            <a:pPr lvl="8"/>
            <a:endParaRPr lang="en-HK" dirty="0"/>
          </a:p>
          <a:p>
            <a:r>
              <a:rPr lang="en-HK" dirty="0"/>
              <a:t>How can you represent </a:t>
            </a:r>
            <a:r>
              <a:rPr lang="en-HK" dirty="0" smtClean="0"/>
              <a:t>♠</a:t>
            </a:r>
            <a:r>
              <a:rPr lang="en-HK" dirty="0" smtClean="0">
                <a:solidFill>
                  <a:srgbClr val="FF0000"/>
                </a:solidFill>
              </a:rPr>
              <a:t>♥</a:t>
            </a:r>
            <a:r>
              <a:rPr lang="en-HK" dirty="0" smtClean="0"/>
              <a:t>♣</a:t>
            </a:r>
            <a:r>
              <a:rPr lang="en-HK" dirty="0" smtClean="0">
                <a:solidFill>
                  <a:srgbClr val="FF0000"/>
                </a:solidFill>
              </a:rPr>
              <a:t>♦</a:t>
            </a:r>
            <a:r>
              <a:rPr lang="en-HK" dirty="0" smtClean="0"/>
              <a:t> </a:t>
            </a:r>
            <a:r>
              <a:rPr lang="en-HK" dirty="0"/>
              <a:t>in a </a:t>
            </a:r>
            <a:r>
              <a:rPr lang="en-HK" dirty="0" smtClean="0"/>
              <a:t>card </a:t>
            </a:r>
            <a:r>
              <a:rPr lang="en-HK" dirty="0"/>
              <a:t>game program</a:t>
            </a:r>
            <a:r>
              <a:rPr lang="en-HK" dirty="0" smtClean="0"/>
              <a:t>?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2.4 Characteristics of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0840" y="3903345"/>
            <a:ext cx="455765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a = 111111.0, b = 0.1, c;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c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a + b;</a:t>
            </a:r>
          </a:p>
          <a:p>
            <a:r>
              <a:rPr lang="en-HK" sz="2000" dirty="0" err="1" smtClean="0">
                <a:effectLst/>
                <a:latin typeface="Consolas" panose="020B0609020204030204" pitchFamily="49" charset="0"/>
              </a:rPr>
              <a:t>cout.precision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(15);</a:t>
            </a:r>
            <a:endParaRPr lang="en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a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c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840" y="5842337"/>
            <a:ext cx="455765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111111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0.100000001490116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111111.1015625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9338" y="3903345"/>
            <a:ext cx="272382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b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0.1;</a:t>
            </a:r>
          </a:p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(b == 0.1)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HK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9337" y="5539069"/>
            <a:ext cx="272382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No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6830" y="1825200"/>
            <a:ext cx="663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0.1</a:t>
            </a:r>
            <a:r>
              <a:rPr lang="en-HK" sz="2400" baseline="-25000" dirty="0" smtClean="0"/>
              <a:t>10</a:t>
            </a:r>
            <a:r>
              <a:rPr lang="en-HK" sz="2400" dirty="0" smtClean="0"/>
              <a:t> = 0.110011001100110011001100</a:t>
            </a:r>
            <a:r>
              <a:rPr lang="en-HK" sz="2400" u="sng" dirty="0" smtClean="0"/>
              <a:t>1100</a:t>
            </a:r>
            <a:r>
              <a:rPr lang="en-HK" sz="2400" dirty="0" smtClean="0"/>
              <a:t>…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× 2</a:t>
            </a:r>
            <a:r>
              <a:rPr lang="en-HK" sz="2400" baseline="30000" dirty="0" smtClean="0"/>
              <a:t>–3</a:t>
            </a:r>
            <a:endParaRPr lang="en-US" sz="24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22077" y="2517915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≈</a:t>
            </a:r>
            <a:r>
              <a:rPr lang="en-HK" sz="2400" dirty="0" smtClean="0"/>
              <a:t> 0.11001100110011001100110</a:t>
            </a:r>
            <a:r>
              <a:rPr lang="en-HK" sz="2400" dirty="0" smtClean="0">
                <a:solidFill>
                  <a:srgbClr val="9933FF"/>
                </a:solidFill>
              </a:rPr>
              <a:t>1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× 2</a:t>
            </a:r>
            <a:r>
              <a:rPr lang="en-HK" sz="2400" baseline="30000" dirty="0" smtClean="0"/>
              <a:t>–3</a:t>
            </a:r>
            <a:endParaRPr lang="en-US" sz="24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7" y="3210630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en-HK" sz="2400" dirty="0"/>
              <a:t> 0. </a:t>
            </a:r>
            <a:r>
              <a:rPr lang="en-HK" sz="2400" dirty="0" smtClean="0"/>
              <a:t>100000001490116119384765625</a:t>
            </a:r>
            <a:r>
              <a:rPr lang="en-HK" sz="2400" baseline="-25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sz="2400" baseline="30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156176" y="1844824"/>
            <a:ext cx="0" cy="11520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7596000" y="2276872"/>
            <a:ext cx="1548000" cy="919401"/>
          </a:xfrm>
          <a:prstGeom prst="wedgeRoundRectCallout">
            <a:avLst>
              <a:gd name="adj1" fmla="val -138795"/>
              <a:gd name="adj2" fmla="val -214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Round to 24</a:t>
            </a:r>
            <a:r>
              <a:rPr lang="en-HK" sz="2400" baseline="30000" dirty="0" smtClean="0">
                <a:solidFill>
                  <a:schemeClr val="tx1"/>
                </a:solidFill>
              </a:rPr>
              <a:t>th</a:t>
            </a:r>
            <a:r>
              <a:rPr lang="en-HK" sz="2400" dirty="0" smtClean="0">
                <a:solidFill>
                  <a:schemeClr val="tx1"/>
                </a:solidFill>
              </a:rPr>
              <a:t> place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793114" y="1051551"/>
            <a:ext cx="1481328" cy="510778"/>
          </a:xfrm>
          <a:prstGeom prst="wedgeRoundRectCallout">
            <a:avLst>
              <a:gd name="adj1" fmla="val -74261"/>
              <a:gd name="adj2" fmla="val 7126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Repeating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Left Bracket 2"/>
          <p:cNvSpPr/>
          <p:nvPr/>
        </p:nvSpPr>
        <p:spPr>
          <a:xfrm rot="5400000">
            <a:off x="6425600" y="1442678"/>
            <a:ext cx="73152" cy="612000"/>
          </a:xfrm>
          <a:prstGeom prst="leftBracket">
            <a:avLst>
              <a:gd name="adj" fmla="val 83203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2.5 C++ </a:t>
            </a:r>
            <a:r>
              <a:rPr lang="en-HK" smtClean="0"/>
              <a:t>Built-in Floating Point </a:t>
            </a:r>
            <a:r>
              <a:rPr lang="en-HK" dirty="0" smtClean="0"/>
              <a:t>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98315"/>
              </p:ext>
            </p:extLst>
          </p:nvPr>
        </p:nvGraphicFramePr>
        <p:xfrm>
          <a:off x="669449" y="1825625"/>
          <a:ext cx="7805103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1719004015"/>
                    </a:ext>
                  </a:extLst>
                </a:gridCol>
                <a:gridCol w="2182813">
                  <a:extLst>
                    <a:ext uri="{9D8B030D-6E8A-4147-A177-3AD203B41FA5}">
                      <a16:colId xmlns:a16="http://schemas.microsoft.com/office/drawing/2014/main" val="2235542205"/>
                    </a:ext>
                  </a:extLst>
                </a:gridCol>
                <a:gridCol w="3845560">
                  <a:extLst>
                    <a:ext uri="{9D8B030D-6E8A-4147-A177-3AD203B41FA5}">
                      <a16:colId xmlns:a16="http://schemas.microsoft.com/office/drawing/2014/main" val="2202812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Size (in bytes) </a:t>
                      </a:r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[VS]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Range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6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±3.4 × 10</a:t>
                      </a:r>
                      <a:r>
                        <a:rPr lang="en-US" sz="2000" baseline="30000" dirty="0" smtClean="0"/>
                        <a:t>±38</a:t>
                      </a:r>
                      <a:r>
                        <a:rPr lang="en-HK" sz="2000" dirty="0" smtClean="0"/>
                        <a:t> (~6 significant digits)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±1.7 × 10</a:t>
                      </a:r>
                      <a:r>
                        <a:rPr lang="en-US" sz="2000" baseline="30000" dirty="0" smtClean="0"/>
                        <a:t>±308</a:t>
                      </a:r>
                      <a:r>
                        <a:rPr lang="en-HK" sz="2000" dirty="0" smtClean="0"/>
                        <a:t> (~15 significant digits)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 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≥ 8 </a:t>
                      </a:r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[8]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6116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73" y="6457890"/>
            <a:ext cx="192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9933FF"/>
                </a:solidFill>
              </a:rPr>
              <a:t>VS</a:t>
            </a:r>
            <a:r>
              <a:rPr lang="en-HK" sz="2000" dirty="0" smtClean="0"/>
              <a:t>: Visual Studio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28650" y="3861603"/>
            <a:ext cx="7886700" cy="2145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 smtClean="0"/>
              <a:t>Using 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/>
              <a:t> for integers and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400" dirty="0" smtClean="0"/>
              <a:t> for floating point numbers would serve </a:t>
            </a:r>
            <a:r>
              <a:rPr lang="en-HK" sz="2400" i="1" dirty="0" smtClean="0"/>
              <a:t>usual</a:t>
            </a:r>
            <a:r>
              <a:rPr lang="en-HK" sz="2400" dirty="0" smtClean="0"/>
              <a:t> and </a:t>
            </a:r>
            <a:r>
              <a:rPr lang="en-HK" sz="2400" i="1" dirty="0" smtClean="0"/>
              <a:t>common</a:t>
            </a:r>
            <a:r>
              <a:rPr lang="en-HK" sz="2400" dirty="0" smtClean="0"/>
              <a:t> programming needs.</a:t>
            </a:r>
          </a:p>
          <a:p>
            <a:r>
              <a:rPr lang="en-HK" sz="2400" dirty="0" smtClean="0"/>
              <a:t>But you still need to </a:t>
            </a:r>
            <a:r>
              <a:rPr lang="en-HK" sz="2400" u="sng" dirty="0" smtClean="0"/>
              <a:t>choose a suitable data type</a:t>
            </a:r>
            <a:r>
              <a:rPr lang="en-HK" sz="2400" dirty="0" smtClean="0"/>
              <a:t> when you encounter special scenarios</a:t>
            </a:r>
          </a:p>
        </p:txBody>
      </p:sp>
    </p:spTree>
    <p:extLst>
      <p:ext uri="{BB962C8B-B14F-4D97-AF65-F5344CB8AC3E}">
        <p14:creationId xmlns:p14="http://schemas.microsoft.com/office/powerpoint/2010/main" val="2979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Mixing Data Types in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2000"/>
            <a:ext cx="7886700" cy="5076000"/>
          </a:xfrm>
        </p:spPr>
        <p:txBody>
          <a:bodyPr>
            <a:normAutofit fontScale="92500"/>
          </a:bodyPr>
          <a:lstStyle/>
          <a:p>
            <a:r>
              <a:rPr lang="en-HK" dirty="0" smtClean="0"/>
              <a:t>HK$1000 </a:t>
            </a:r>
            <a:r>
              <a:rPr lang="en-HK" dirty="0"/>
              <a:t>+ </a:t>
            </a:r>
            <a:r>
              <a:rPr lang="en-HK" dirty="0" smtClean="0"/>
              <a:t>JP¥10000	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/>
              <a:t>?</a:t>
            </a:r>
          </a:p>
          <a:p>
            <a:pPr lvl="8"/>
            <a:endParaRPr lang="en-HK" dirty="0"/>
          </a:p>
          <a:p>
            <a:r>
              <a:rPr lang="en-HK" dirty="0">
                <a:latin typeface="Consolas" panose="020B0609020204030204" pitchFamily="49" charset="0"/>
              </a:rPr>
              <a:t>3.1 + </a:t>
            </a:r>
            <a:r>
              <a:rPr lang="en-HK" dirty="0" smtClean="0">
                <a:latin typeface="Consolas" panose="020B0609020204030204" pitchFamily="49" charset="0"/>
              </a:rPr>
              <a:t>2</a:t>
            </a:r>
            <a:r>
              <a:rPr lang="en-HK" dirty="0" smtClean="0"/>
              <a:t>			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?</a:t>
            </a:r>
            <a:endParaRPr lang="en-HK" dirty="0"/>
          </a:p>
          <a:p>
            <a:r>
              <a:rPr lang="en-HK" dirty="0">
                <a:latin typeface="Consolas" panose="020B0609020204030204" pitchFamily="49" charset="0"/>
              </a:rPr>
              <a:t>4.0 == </a:t>
            </a:r>
            <a:r>
              <a:rPr lang="en-HK" dirty="0" smtClean="0">
                <a:latin typeface="Consolas" panose="020B0609020204030204" pitchFamily="49" charset="0"/>
              </a:rPr>
              <a:t>4</a:t>
            </a:r>
            <a:r>
              <a:rPr lang="en-HK" dirty="0" smtClean="0"/>
              <a:t>			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 smtClean="0"/>
              <a:t> </a:t>
            </a:r>
            <a:r>
              <a:rPr lang="en-HK" dirty="0"/>
              <a:t>or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d = </a:t>
            </a:r>
            <a:r>
              <a:rPr lang="en-HK" dirty="0" smtClean="0">
                <a:latin typeface="Consolas" panose="020B0609020204030204" pitchFamily="49" charset="0"/>
              </a:rPr>
              <a:t>4;</a:t>
            </a:r>
            <a:r>
              <a:rPr lang="en-HK" dirty="0" smtClean="0"/>
              <a:t>		What </a:t>
            </a:r>
            <a:r>
              <a:rPr lang="en-HK" dirty="0"/>
              <a:t>value will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HK" dirty="0"/>
              <a:t> hold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x = </a:t>
            </a:r>
            <a:r>
              <a:rPr lang="en-HK" dirty="0" smtClean="0">
                <a:latin typeface="Consolas" panose="020B0609020204030204" pitchFamily="49" charset="0"/>
              </a:rPr>
              <a:t>4.1;</a:t>
            </a:r>
            <a:r>
              <a:rPr lang="en-HK" dirty="0" smtClean="0"/>
              <a:t>		What </a:t>
            </a:r>
            <a:r>
              <a:rPr lang="en-HK" dirty="0"/>
              <a:t>value will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hold?</a:t>
            </a:r>
          </a:p>
          <a:p>
            <a:pPr lvl="8"/>
            <a:endParaRPr lang="en-HK" dirty="0"/>
          </a:p>
          <a:p>
            <a:r>
              <a:rPr lang="en-HK" dirty="0"/>
              <a:t>Some kind of </a:t>
            </a:r>
            <a:r>
              <a:rPr lang="en-HK" u="sng" dirty="0"/>
              <a:t>conversions</a:t>
            </a:r>
            <a:r>
              <a:rPr lang="en-HK" dirty="0"/>
              <a:t> is needed to ensure the type of both operands are compatible before we can evaluate the </a:t>
            </a:r>
            <a:r>
              <a:rPr lang="en-HK" dirty="0" smtClean="0"/>
              <a:t>expressions</a:t>
            </a:r>
          </a:p>
          <a:p>
            <a:r>
              <a:rPr lang="en-HK" dirty="0" smtClean="0"/>
              <a:t>There are two kinds of type conversions in C++:</a:t>
            </a:r>
          </a:p>
          <a:p>
            <a:pPr lvl="1"/>
            <a:r>
              <a:rPr lang="en-HK" i="1" dirty="0">
                <a:solidFill>
                  <a:srgbClr val="FF0000"/>
                </a:solidFill>
              </a:rPr>
              <a:t>Coercion</a:t>
            </a:r>
            <a:r>
              <a:rPr lang="en-HK" dirty="0" smtClean="0"/>
              <a:t> and </a:t>
            </a:r>
            <a:r>
              <a:rPr lang="en-HK" i="1" dirty="0" smtClean="0">
                <a:solidFill>
                  <a:srgbClr val="FF0000"/>
                </a:solidFill>
              </a:rPr>
              <a:t>casting</a:t>
            </a:r>
            <a:endParaRPr lang="en-HK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3.1 Implicit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C++ has a set of conversion rules to resolve certain mismatched operand </a:t>
            </a:r>
            <a:r>
              <a:rPr lang="en-HK" dirty="0" smtClean="0"/>
              <a:t>types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As a convenience to programmers, compilers </a:t>
            </a:r>
            <a:r>
              <a:rPr lang="en-HK" u="sng" dirty="0"/>
              <a:t>automatically convert</a:t>
            </a:r>
            <a:r>
              <a:rPr lang="en-HK" dirty="0"/>
              <a:t> the value of the operands from one type to another based on these rules whenever </a:t>
            </a:r>
            <a:r>
              <a:rPr lang="en-HK" dirty="0" smtClean="0"/>
              <a:t>possible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Implicit type conversion a.k.a. </a:t>
            </a:r>
            <a:r>
              <a:rPr lang="en-HK" b="1" i="1" dirty="0" smtClean="0">
                <a:solidFill>
                  <a:srgbClr val="FF0000"/>
                </a:solidFill>
              </a:rPr>
              <a:t>coercion</a:t>
            </a:r>
            <a:endParaRPr lang="en-HK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3.1.1 Arithmetic Conversion Rules (Simplified)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68000"/>
          </a:xfrm>
        </p:spPr>
        <p:txBody>
          <a:bodyPr>
            <a:normAutofit fontScale="92500"/>
          </a:bodyPr>
          <a:lstStyle/>
          <a:p>
            <a:r>
              <a:rPr lang="en-HK" i="1" u="sng" dirty="0"/>
              <a:t>If either operand is a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i="1" u="sng" dirty="0"/>
              <a:t>, the other is converted to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i="1" u="sng" dirty="0"/>
              <a:t>. The result type is also </a:t>
            </a:r>
            <a:r>
              <a:rPr lang="en-HK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HK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E.g</a:t>
            </a:r>
            <a:r>
              <a:rPr lang="en-HK" dirty="0" smtClean="0"/>
              <a:t>.:</a:t>
            </a:r>
            <a:endParaRPr lang="en-HK" dirty="0"/>
          </a:p>
          <a:p>
            <a:pPr marL="457200" lvl="1" indent="0">
              <a:buNone/>
            </a:pPr>
            <a:r>
              <a:rPr lang="en-HK" dirty="0" smtClean="0"/>
              <a:t>	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3.1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+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dirty="0" smtClean="0">
                <a:latin typeface="Consolas" panose="020B0609020204030204" pitchFamily="49" charset="0"/>
              </a:rPr>
              <a:t>    </a:t>
            </a:r>
            <a:r>
              <a:rPr lang="en-HK" dirty="0" smtClean="0"/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3.1</a:t>
            </a:r>
            <a:r>
              <a:rPr lang="en-HK" dirty="0"/>
              <a:t>, by default, is of type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/>
              <a:t>)</a:t>
            </a:r>
          </a:p>
          <a:p>
            <a:pPr marL="457200" lvl="1" indent="0">
              <a:buNone/>
            </a:pPr>
            <a:r>
              <a:rPr lang="en-HK" dirty="0" smtClean="0">
                <a:sym typeface="Wingdings" panose="05000000000000000000" pitchFamily="2" charset="2"/>
              </a:rPr>
              <a:t>	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3.1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+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2.0</a:t>
            </a:r>
            <a:r>
              <a:rPr lang="en-HK" dirty="0" smtClean="0">
                <a:latin typeface="Consolas" panose="020B0609020204030204" pitchFamily="49" charset="0"/>
              </a:rPr>
              <a:t>  </a:t>
            </a:r>
            <a:r>
              <a:rPr lang="en-HK" dirty="0" smtClean="0"/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dirty="0" smtClean="0"/>
              <a:t> </a:t>
            </a:r>
            <a:r>
              <a:rPr lang="en-HK" dirty="0"/>
              <a:t>is converted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2.0</a:t>
            </a:r>
            <a:r>
              <a:rPr lang="en-HK" dirty="0"/>
              <a:t>, of type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/>
              <a:t>)</a:t>
            </a:r>
          </a:p>
          <a:p>
            <a:pPr marL="457200" lvl="1" indent="0">
              <a:buNone/>
            </a:pPr>
            <a:r>
              <a:rPr lang="en-HK" dirty="0" smtClean="0">
                <a:sym typeface="Wingdings" panose="05000000000000000000" pitchFamily="2" charset="2"/>
              </a:rPr>
              <a:t>	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5.1</a:t>
            </a:r>
            <a:r>
              <a:rPr lang="en-HK" dirty="0">
                <a:latin typeface="Consolas" panose="020B0609020204030204" pitchFamily="49" charset="0"/>
              </a:rPr>
              <a:t>   </a:t>
            </a:r>
            <a:r>
              <a:rPr lang="en-HK" dirty="0" smtClean="0">
                <a:latin typeface="Consolas" panose="020B0609020204030204" pitchFamily="49" charset="0"/>
              </a:rPr>
              <a:t>     </a:t>
            </a:r>
            <a:r>
              <a:rPr lang="en-HK" dirty="0" smtClean="0"/>
              <a:t>(Result </a:t>
            </a:r>
            <a:r>
              <a:rPr lang="en-HK" dirty="0"/>
              <a:t>is also of type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/>
              <a:t>)</a:t>
            </a:r>
          </a:p>
          <a:p>
            <a:pPr lvl="8"/>
            <a:endParaRPr lang="en-HK" dirty="0"/>
          </a:p>
          <a:p>
            <a:r>
              <a:rPr lang="en-HK" i="1" u="sng" dirty="0"/>
              <a:t>If both operands are integral types (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i="1" u="sng" dirty="0"/>
              <a:t>,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HK" i="1" u="sng" dirty="0"/>
              <a:t>, </a:t>
            </a:r>
            <a:r>
              <a:rPr lang="en-HK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i="1" u="sng" dirty="0"/>
              <a:t>), then both operands are converted to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i="1" u="sng" dirty="0"/>
              <a:t>. The result type is also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i="1" u="sng" dirty="0" smtClean="0"/>
              <a:t>.</a:t>
            </a:r>
            <a:r>
              <a:rPr lang="en-HK" dirty="0" smtClean="0"/>
              <a:t> </a:t>
            </a:r>
            <a:r>
              <a:rPr lang="en-HK" dirty="0"/>
              <a:t>(E.g.: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+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</a:t>
            </a:r>
            <a:r>
              <a:rPr lang="en-HK" dirty="0">
                <a:sym typeface="Wingdings" panose="05000000000000000000" pitchFamily="2" charset="2"/>
              </a:rPr>
              <a:t></a:t>
            </a:r>
            <a:r>
              <a:rPr lang="en-HK" dirty="0"/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1 + 1</a:t>
            </a:r>
            <a:r>
              <a:rPr lang="en-HK" dirty="0"/>
              <a:t>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dirty="0"/>
              <a:t>)</a:t>
            </a:r>
          </a:p>
          <a:p>
            <a:pPr lvl="8"/>
            <a:endParaRPr lang="en-HK" dirty="0"/>
          </a:p>
          <a:p>
            <a:r>
              <a:rPr lang="en-HK" i="1" u="sng" dirty="0"/>
              <a:t>For logical and relational operators, the result type is always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i="1" u="sng" dirty="0" smtClean="0"/>
              <a:t>.</a:t>
            </a:r>
            <a:r>
              <a:rPr lang="en-HK" dirty="0" smtClean="0"/>
              <a:t> </a:t>
            </a:r>
            <a:r>
              <a:rPr lang="en-HK" dirty="0"/>
              <a:t>(E.g.: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1 &amp;&amp; 2</a:t>
            </a:r>
            <a:r>
              <a:rPr lang="en-HK" dirty="0"/>
              <a:t>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3.1.2 </a:t>
            </a:r>
            <a:r>
              <a:rPr lang="en-HK" dirty="0"/>
              <a:t>Floating ↔ </a:t>
            </a:r>
            <a:r>
              <a:rPr lang="en-HK" dirty="0" smtClean="0"/>
              <a:t>Integral Types (Simplified)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i="1" u="sng" dirty="0"/>
              <a:t>Converting integral type to </a:t>
            </a:r>
            <a:r>
              <a:rPr lang="en-HK" u="sng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i="1" u="sng" dirty="0"/>
              <a:t> is typically </a:t>
            </a:r>
            <a:r>
              <a:rPr lang="en-HK" i="1" u="sng" dirty="0" smtClean="0"/>
              <a:t>safe</a:t>
            </a:r>
            <a:endParaRPr lang="en-HK" i="1" u="sng" dirty="0"/>
          </a:p>
          <a:p>
            <a:pPr lvl="1"/>
            <a:r>
              <a:rPr lang="en-HK" u="sng" dirty="0"/>
              <a:t>No warning</a:t>
            </a:r>
            <a:r>
              <a:rPr lang="en-HK" dirty="0"/>
              <a:t> is given at compile time</a:t>
            </a:r>
          </a:p>
          <a:p>
            <a:pPr lvl="1"/>
            <a:r>
              <a:rPr lang="en-HK" dirty="0"/>
              <a:t>E.g.: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d = 4</a:t>
            </a:r>
            <a:r>
              <a:rPr lang="en-HK" dirty="0" smtClean="0">
                <a:latin typeface="Consolas" panose="020B0609020204030204" pitchFamily="49" charset="0"/>
              </a:rPr>
              <a:t>; 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 converted to 4.0</a:t>
            </a:r>
          </a:p>
          <a:p>
            <a:pPr lvl="8"/>
            <a:endParaRPr lang="en-HK" dirty="0"/>
          </a:p>
          <a:p>
            <a:r>
              <a:rPr lang="en-HK" i="1" u="sng" dirty="0"/>
              <a:t>Converting </a:t>
            </a:r>
            <a:r>
              <a:rPr lang="en-HK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i="1" u="sng" dirty="0" smtClean="0"/>
              <a:t> </a:t>
            </a:r>
            <a:r>
              <a:rPr lang="en-HK" i="1" u="sng" dirty="0"/>
              <a:t>to </a:t>
            </a:r>
            <a:r>
              <a:rPr lang="en-HK" i="1" u="sng" dirty="0" smtClean="0"/>
              <a:t>integral </a:t>
            </a:r>
            <a:r>
              <a:rPr lang="en-HK" i="1" u="sng" dirty="0"/>
              <a:t>type may result in </a:t>
            </a:r>
            <a:r>
              <a:rPr lang="en-HK" i="1" u="sng" dirty="0">
                <a:solidFill>
                  <a:srgbClr val="9933FF"/>
                </a:solidFill>
              </a:rPr>
              <a:t>loss of </a:t>
            </a:r>
            <a:r>
              <a:rPr lang="en-HK" i="1" u="sng" dirty="0" smtClean="0">
                <a:solidFill>
                  <a:srgbClr val="9933FF"/>
                </a:solidFill>
              </a:rPr>
              <a:t>data</a:t>
            </a:r>
            <a:endParaRPr lang="en-HK" i="1" u="sng" dirty="0">
              <a:solidFill>
                <a:srgbClr val="9933FF"/>
              </a:solidFill>
            </a:endParaRPr>
          </a:p>
          <a:p>
            <a:pPr lvl="1"/>
            <a:r>
              <a:rPr lang="en-HK" dirty="0"/>
              <a:t>If the number is within the range of the integral type, the fractional part is </a:t>
            </a:r>
            <a:r>
              <a:rPr lang="en-HK" dirty="0" smtClean="0"/>
              <a:t>truncated</a:t>
            </a:r>
            <a:endParaRPr lang="en-HK" dirty="0"/>
          </a:p>
          <a:p>
            <a:pPr lvl="1"/>
            <a:r>
              <a:rPr lang="en-HK" dirty="0"/>
              <a:t>Compiler </a:t>
            </a:r>
            <a:r>
              <a:rPr lang="en-HK" u="sng" dirty="0"/>
              <a:t>usually</a:t>
            </a:r>
            <a:r>
              <a:rPr lang="en-HK" dirty="0"/>
              <a:t> warn at compile time. (No </a:t>
            </a:r>
            <a:r>
              <a:rPr lang="en-HK" dirty="0" smtClean="0"/>
              <a:t>guarantee)</a:t>
            </a:r>
          </a:p>
          <a:p>
            <a:pPr lvl="1"/>
            <a:r>
              <a:rPr lang="en-HK" dirty="0" smtClean="0"/>
              <a:t>E.g.: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7704" y="5349708"/>
            <a:ext cx="71513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x = 4.1</a:t>
            </a:r>
            <a:r>
              <a:rPr lang="en-HK" sz="2400" dirty="0" smtClean="0">
                <a:latin typeface="Consolas" panose="020B0609020204030204" pitchFamily="49" charset="0"/>
              </a:rPr>
              <a:t>;    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4.1 converted to 4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x = 2 * 4.1</a:t>
            </a:r>
            <a:r>
              <a:rPr lang="en-HK" sz="2400" dirty="0" smtClean="0">
                <a:latin typeface="Consolas" panose="020B0609020204030204" pitchFamily="49" charset="0"/>
              </a:rPr>
              <a:t>;    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8.2 converted to 8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x = 12345678901.2</a:t>
            </a:r>
            <a:r>
              <a:rPr lang="en-HK" sz="2400" dirty="0" smtClean="0">
                <a:latin typeface="Consolas" panose="020B0609020204030204" pitchFamily="49" charset="0"/>
              </a:rPr>
              <a:t>;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Behavior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1905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3.2 Explicit Type Conversion (</a:t>
            </a:r>
            <a:r>
              <a:rPr lang="en-HK" b="1" i="1" dirty="0" smtClean="0">
                <a:solidFill>
                  <a:srgbClr val="FF0000"/>
                </a:solidFill>
              </a:rPr>
              <a:t>Casting</a:t>
            </a:r>
            <a:r>
              <a:rPr lang="en-H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0000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Suppose you want to perform</a:t>
            </a:r>
          </a:p>
          <a:p>
            <a:pPr marL="457200" lvl="1" indent="0">
              <a:buNone/>
            </a:pP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d = 4.0;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 = d</a:t>
            </a:r>
            <a:r>
              <a:rPr lang="en-HK" dirty="0" smtClean="0">
                <a:latin typeface="Consolas" panose="020B0609020204030204" pitchFamily="49" charset="0"/>
              </a:rPr>
              <a:t>;</a:t>
            </a:r>
            <a:endParaRPr lang="en-HK" dirty="0">
              <a:latin typeface="Consolas" panose="020B0609020204030204" pitchFamily="49" charset="0"/>
            </a:endParaRPr>
          </a:p>
          <a:p>
            <a:r>
              <a:rPr lang="en-HK" dirty="0" smtClean="0"/>
              <a:t>But </a:t>
            </a:r>
            <a:r>
              <a:rPr lang="en-HK" dirty="0"/>
              <a:t>you </a:t>
            </a:r>
            <a:r>
              <a:rPr lang="en-HK" dirty="0" smtClean="0"/>
              <a:t>don’t </a:t>
            </a:r>
            <a:r>
              <a:rPr lang="en-HK" dirty="0"/>
              <a:t>want </a:t>
            </a:r>
            <a:r>
              <a:rPr lang="en-HK" dirty="0" smtClean="0"/>
              <a:t>a compilation warning (possible </a:t>
            </a:r>
            <a:r>
              <a:rPr lang="en-HK" u="sng" dirty="0"/>
              <a:t>loss of </a:t>
            </a:r>
            <a:r>
              <a:rPr lang="en-HK" u="sng" dirty="0" smtClean="0"/>
              <a:t>data</a:t>
            </a:r>
            <a:r>
              <a:rPr lang="en-HK" dirty="0" smtClean="0"/>
              <a:t>). </a:t>
            </a:r>
            <a:r>
              <a:rPr lang="en-HK" dirty="0"/>
              <a:t>What can you do?</a:t>
            </a:r>
          </a:p>
          <a:p>
            <a:pPr lvl="8"/>
            <a:endParaRPr lang="en-HK" dirty="0"/>
          </a:p>
          <a:p>
            <a:r>
              <a:rPr lang="en-HK" dirty="0"/>
              <a:t>You can request </a:t>
            </a:r>
            <a:r>
              <a:rPr lang="en-HK" dirty="0" smtClean="0"/>
              <a:t>explicit </a:t>
            </a:r>
            <a:r>
              <a:rPr lang="en-HK" dirty="0"/>
              <a:t>conversion using </a:t>
            </a:r>
            <a:r>
              <a:rPr lang="en-HK" dirty="0" smtClean="0"/>
              <a:t>“type-casting”:</a:t>
            </a:r>
            <a:endParaRPr lang="en-HK" dirty="0"/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x </a:t>
            </a:r>
            <a:r>
              <a:rPr lang="en-HK" dirty="0">
                <a:latin typeface="Consolas" panose="020B0609020204030204" pitchFamily="49" charset="0"/>
              </a:rPr>
              <a:t>= </a:t>
            </a:r>
            <a:r>
              <a:rPr lang="en-HK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dirty="0">
                <a:latin typeface="Consolas" panose="020B0609020204030204" pitchFamily="49" charset="0"/>
              </a:rPr>
              <a:t>d</a:t>
            </a:r>
            <a:r>
              <a:rPr lang="en-HK" dirty="0" smtClean="0">
                <a:latin typeface="Consolas" panose="020B0609020204030204" pitchFamily="49" charset="0"/>
              </a:rPr>
              <a:t>;</a:t>
            </a:r>
            <a:endParaRPr lang="en-H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8"/>
            <a:endParaRPr lang="en-HK" dirty="0" smtClean="0"/>
          </a:p>
          <a:p>
            <a:pPr lvl="1"/>
            <a:r>
              <a:rPr lang="en-HK" dirty="0" smtClean="0"/>
              <a:t>Converts </a:t>
            </a:r>
            <a:r>
              <a:rPr lang="en-HK" dirty="0"/>
              <a:t>the value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HK" dirty="0"/>
              <a:t> to an </a:t>
            </a:r>
            <a:r>
              <a:rPr lang="en-HK" dirty="0" smtClean="0"/>
              <a:t>“equivalent” </a:t>
            </a:r>
            <a:r>
              <a:rPr lang="en-HK" dirty="0"/>
              <a:t>value of type </a:t>
            </a: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3.2.1 Type Casting Operators: Three Syntaxes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en-HK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new_type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&gt;(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HK" dirty="0"/>
              <a:t>One of the specialized casting operators introduced in C++</a:t>
            </a:r>
          </a:p>
          <a:p>
            <a:pPr lvl="1"/>
            <a:r>
              <a:rPr lang="en-HK" dirty="0"/>
              <a:t>The parentheses around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r>
              <a:rPr lang="en-HK" dirty="0"/>
              <a:t> is </a:t>
            </a:r>
            <a:r>
              <a:rPr lang="en-HK" dirty="0" smtClean="0"/>
              <a:t>required</a:t>
            </a:r>
            <a:endParaRPr lang="en-HK" dirty="0"/>
          </a:p>
          <a:p>
            <a:pPr lvl="8"/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new_type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HK" dirty="0" smtClean="0"/>
              <a:t>C++-</a:t>
            </a:r>
            <a:r>
              <a:rPr lang="en-HK" dirty="0"/>
              <a:t>style casting</a:t>
            </a:r>
          </a:p>
          <a:p>
            <a:pPr lvl="8"/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new_type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endParaRPr lang="en-HK" i="1" dirty="0">
              <a:solidFill>
                <a:srgbClr val="9933FF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C-style casting</a:t>
            </a:r>
          </a:p>
          <a:p>
            <a:pPr lvl="8"/>
            <a:endParaRPr lang="en-HK" dirty="0"/>
          </a:p>
          <a:p>
            <a:r>
              <a:rPr lang="en-HK" dirty="0" smtClean="0"/>
              <a:t>All </a:t>
            </a:r>
            <a:r>
              <a:rPr lang="en-HK" dirty="0"/>
              <a:t>of them convert the value of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r>
              <a:rPr lang="en-HK" dirty="0"/>
              <a:t> to the equivalent value of type </a:t>
            </a:r>
            <a:r>
              <a:rPr lang="en-HK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new_type</a:t>
            </a:r>
            <a:endParaRPr lang="en-HK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68471" y="3284984"/>
            <a:ext cx="427552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x =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HK" sz="2000" dirty="0">
                <a:latin typeface="Consolas" panose="020B0609020204030204" pitchFamily="49" charset="0"/>
              </a:rPr>
              <a:t>&lt;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&gt;(d</a:t>
            </a:r>
            <a:r>
              <a:rPr lang="en-HK" sz="2000" dirty="0" smtClean="0">
                <a:latin typeface="Consolas" panose="020B0609020204030204" pitchFamily="49" charset="0"/>
              </a:rPr>
              <a:t>);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x =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(d);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2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x = 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)d;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3.2.1 Typecasting: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Example: average </a:t>
            </a:r>
            <a:r>
              <a:rPr lang="en-HK" dirty="0"/>
              <a:t>of </a:t>
            </a:r>
            <a:r>
              <a:rPr lang="en-HK" dirty="0" smtClean="0"/>
              <a:t>n integers</a:t>
            </a:r>
          </a:p>
          <a:p>
            <a:pPr lvl="1"/>
            <a:r>
              <a:rPr lang="en-HK" dirty="0" smtClean="0"/>
              <a:t>Consider the following declarations:</a:t>
            </a:r>
          </a:p>
          <a:p>
            <a:pPr lvl="1"/>
            <a:endParaRPr lang="en-HK" dirty="0" smtClean="0"/>
          </a:p>
          <a:p>
            <a:endParaRPr lang="en-HK" dirty="0" smtClean="0"/>
          </a:p>
          <a:p>
            <a:pPr lvl="1"/>
            <a:r>
              <a:rPr lang="en-HK" dirty="0" smtClean="0"/>
              <a:t>Suppose we have obtained the value of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 smtClean="0"/>
              <a:t> and calculated the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total</a:t>
            </a:r>
            <a:r>
              <a:rPr lang="en-HK" dirty="0" smtClean="0"/>
              <a:t>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 smtClean="0"/>
              <a:t> integers</a:t>
            </a:r>
          </a:p>
          <a:p>
            <a:pPr lvl="1"/>
            <a:r>
              <a:rPr lang="en-HK" dirty="0" smtClean="0"/>
              <a:t>Which of these will correctly calculate the average?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1411" y="2708920"/>
            <a:ext cx="2018501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total, </a:t>
            </a:r>
            <a:r>
              <a:rPr lang="en-HK" sz="2000" dirty="0" smtClean="0">
                <a:latin typeface="Consolas" panose="020B0609020204030204" pitchFamily="49" charset="0"/>
              </a:rPr>
              <a:t>n;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avg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4295" y="4651896"/>
            <a:ext cx="6173485" cy="16312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 err="1" smtClean="0">
                <a:latin typeface="Consolas" panose="020B0609020204030204" pitchFamily="49" charset="0"/>
              </a:rPr>
              <a:t>avg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total / </a:t>
            </a:r>
            <a:r>
              <a:rPr lang="en-HK" sz="2000" dirty="0" smtClean="0">
                <a:latin typeface="Consolas" panose="020B0609020204030204" pitchFamily="49" charset="0"/>
              </a:rPr>
              <a:t>n;      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 err="1">
                <a:latin typeface="Consolas" panose="020B0609020204030204" pitchFamily="49" charset="0"/>
              </a:rPr>
              <a:t>avg</a:t>
            </a:r>
            <a:r>
              <a:rPr lang="en-HK" sz="2000" dirty="0">
                <a:latin typeface="Consolas" panose="020B0609020204030204" pitchFamily="49" charset="0"/>
              </a:rPr>
              <a:t> = 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)total / </a:t>
            </a:r>
            <a:r>
              <a:rPr lang="en-HK" sz="2000" dirty="0" smtClean="0">
                <a:latin typeface="Consolas" panose="020B0609020204030204" pitchFamily="49" charset="0"/>
              </a:rPr>
              <a:t>n;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 err="1">
                <a:latin typeface="Consolas" panose="020B0609020204030204" pitchFamily="49" charset="0"/>
              </a:rPr>
              <a:t>avg</a:t>
            </a:r>
            <a:r>
              <a:rPr lang="en-HK" sz="2000" dirty="0">
                <a:latin typeface="Consolas" panose="020B0609020204030204" pitchFamily="49" charset="0"/>
              </a:rPr>
              <a:t> = total / (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)n;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 err="1">
                <a:latin typeface="Consolas" panose="020B0609020204030204" pitchFamily="49" charset="0"/>
              </a:rPr>
              <a:t>avg</a:t>
            </a:r>
            <a:r>
              <a:rPr lang="en-HK" sz="2000" dirty="0">
                <a:latin typeface="Consolas" panose="020B0609020204030204" pitchFamily="49" charset="0"/>
              </a:rPr>
              <a:t> = 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)(total / </a:t>
            </a:r>
            <a:r>
              <a:rPr lang="en-HK" sz="2000" dirty="0" smtClean="0">
                <a:latin typeface="Consolas" panose="020B0609020204030204" pitchFamily="49" charset="0"/>
              </a:rPr>
              <a:t>n);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 err="1">
                <a:latin typeface="Consolas" panose="020B0609020204030204" pitchFamily="49" charset="0"/>
              </a:rPr>
              <a:t>avg</a:t>
            </a:r>
            <a:r>
              <a:rPr lang="en-HK" sz="2000" dirty="0">
                <a:latin typeface="Consolas" panose="020B0609020204030204" pitchFamily="49" charset="0"/>
              </a:rPr>
              <a:t> = 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)total / (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)n;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3.3 How are Data Converted? (Both Coercion and Casting)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72000"/>
          </a:xfrm>
        </p:spPr>
        <p:txBody>
          <a:bodyPr>
            <a:normAutofit/>
          </a:bodyPr>
          <a:lstStyle/>
          <a:p>
            <a:r>
              <a:rPr lang="en-HK" dirty="0"/>
              <a:t>Floating types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/>
              <a:t>integral types</a:t>
            </a:r>
          </a:p>
          <a:p>
            <a:pPr lvl="1"/>
            <a:r>
              <a:rPr lang="en-HK" dirty="0"/>
              <a:t>Only retain the integer part (no rounding)</a:t>
            </a:r>
          </a:p>
          <a:p>
            <a:pPr lvl="1"/>
            <a:r>
              <a:rPr lang="en-HK" dirty="0"/>
              <a:t>E.g.: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	</a:t>
            </a: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x = 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)4.9;  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x gets 4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	</a:t>
            </a: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y = 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)-3.99;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y gets -3</a:t>
            </a:r>
          </a:p>
          <a:p>
            <a:pPr lvl="8"/>
            <a:endParaRPr lang="en-HK" dirty="0"/>
          </a:p>
          <a:p>
            <a:r>
              <a:rPr lang="en-HK" dirty="0"/>
              <a:t>Larger integer types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/>
              <a:t>smaller integer types</a:t>
            </a:r>
          </a:p>
          <a:p>
            <a:pPr lvl="1"/>
            <a:r>
              <a:rPr lang="en-HK" dirty="0"/>
              <a:t>Retain only the least significant bits </a:t>
            </a:r>
          </a:p>
          <a:p>
            <a:pPr lvl="1"/>
            <a:r>
              <a:rPr lang="en-HK" dirty="0"/>
              <a:t>E.g</a:t>
            </a:r>
            <a:r>
              <a:rPr lang="en-HK" dirty="0" smtClean="0"/>
              <a:t>., 32-bit </a:t>
            </a:r>
            <a:r>
              <a:rPr lang="en-HK" dirty="0"/>
              <a:t>integer 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/>
              <a:t>) to 16-bit integer (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HK" dirty="0" smtClean="0"/>
              <a:t>):</a:t>
            </a:r>
            <a:endParaRPr lang="en-H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454" y="5445224"/>
            <a:ext cx="895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/>
              <a:t>32-bit </a:t>
            </a:r>
            <a:r>
              <a:rPr lang="en-HK" sz="2400" dirty="0" smtClean="0"/>
              <a:t>(</a:t>
            </a:r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/>
              <a:t>):    </a:t>
            </a:r>
            <a:r>
              <a:rPr lang="en-HK" sz="2400" dirty="0" smtClean="0">
                <a:latin typeface="Consolas" panose="020B0609020204030204" pitchFamily="49" charset="0"/>
              </a:rPr>
              <a:t>0000000000000010	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0000000000000011</a:t>
            </a:r>
            <a:r>
              <a:rPr lang="en-HK" sz="2400" dirty="0" smtClean="0"/>
              <a:t> </a:t>
            </a:r>
            <a:r>
              <a:rPr lang="en-HK" sz="2400" dirty="0"/>
              <a:t>= 131075</a:t>
            </a:r>
            <a:r>
              <a:rPr lang="en-HK" sz="2400" baseline="-25000" dirty="0"/>
              <a:t>10</a:t>
            </a:r>
          </a:p>
          <a:p>
            <a:r>
              <a:rPr lang="en-HK" sz="2400" dirty="0"/>
              <a:t>16-bit </a:t>
            </a:r>
            <a:r>
              <a:rPr lang="en-HK" sz="2400" dirty="0" smtClean="0"/>
              <a:t>(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HK" sz="2400" dirty="0" smtClean="0"/>
              <a:t>):			</a:t>
            </a:r>
            <a:r>
              <a:rPr lang="en-HK" sz="2400" dirty="0" smtClean="0">
                <a:latin typeface="Consolas" panose="020B0609020204030204" pitchFamily="49" charset="0"/>
              </a:rPr>
              <a:t>0000000000000011</a:t>
            </a:r>
            <a:r>
              <a:rPr lang="en-HK" sz="2400" dirty="0" smtClean="0"/>
              <a:t> </a:t>
            </a:r>
            <a:r>
              <a:rPr lang="en-HK" sz="2400" dirty="0"/>
              <a:t>= 3</a:t>
            </a:r>
            <a:r>
              <a:rPr lang="en-HK" sz="2400" baseline="-25000" dirty="0"/>
              <a:t>10</a:t>
            </a:r>
          </a:p>
          <a:p>
            <a:pPr algn="ctr"/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x = (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HK" sz="2400" dirty="0">
                <a:latin typeface="Consolas" panose="020B0609020204030204" pitchFamily="49" charset="0"/>
              </a:rPr>
              <a:t>)131075;   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x becomes 3</a:t>
            </a:r>
          </a:p>
        </p:txBody>
      </p:sp>
    </p:spTree>
    <p:extLst>
      <p:ext uri="{BB962C8B-B14F-4D97-AF65-F5344CB8AC3E}">
        <p14:creationId xmlns:p14="http://schemas.microsoft.com/office/powerpoint/2010/main" val="35426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 smtClean="0"/>
              <a:t>Integers</a:t>
            </a:r>
          </a:p>
          <a:p>
            <a:pPr lvl="1"/>
            <a:r>
              <a:rPr lang="en-HK" dirty="0" smtClean="0"/>
              <a:t>Integer Overflow</a:t>
            </a:r>
          </a:p>
          <a:p>
            <a:pPr lvl="8"/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Floating Point Numbers</a:t>
            </a:r>
          </a:p>
          <a:p>
            <a:pPr lvl="1"/>
            <a:r>
              <a:rPr lang="en-HK" dirty="0" smtClean="0"/>
              <a:t>Precision and Range</a:t>
            </a:r>
          </a:p>
          <a:p>
            <a:pPr lvl="8"/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Type Conversion</a:t>
            </a:r>
          </a:p>
          <a:p>
            <a:pPr lvl="1"/>
            <a:r>
              <a:rPr lang="en-HK" dirty="0" smtClean="0"/>
              <a:t>Coercion (Implicit Type Conversion)</a:t>
            </a:r>
          </a:p>
          <a:p>
            <a:pPr lvl="1"/>
            <a:r>
              <a:rPr lang="en-HK" dirty="0" smtClean="0"/>
              <a:t>Casting (Explicit Type Conversion)</a:t>
            </a:r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Representing Other Types of Data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3.4 Coercion vs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0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HK" b="1" dirty="0"/>
              <a:t>Implicit Type Conversion (Coercion)</a:t>
            </a:r>
          </a:p>
          <a:p>
            <a:r>
              <a:rPr lang="en-HK" dirty="0"/>
              <a:t>The target type is selected according to </a:t>
            </a:r>
            <a:r>
              <a:rPr lang="en-HK" u="sng" dirty="0"/>
              <a:t>some </a:t>
            </a:r>
            <a:r>
              <a:rPr lang="en-HK" u="sng" dirty="0" smtClean="0"/>
              <a:t>rules</a:t>
            </a:r>
            <a:endParaRPr lang="en-HK" u="sng" dirty="0"/>
          </a:p>
          <a:p>
            <a:pPr marL="457200" lvl="1" indent="0">
              <a:buNone/>
            </a:pP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Implicitly convert true to 1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(bool -&gt; </a:t>
            </a:r>
            <a:r>
              <a:rPr lang="en-HK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HK" dirty="0" err="1" smtClean="0">
                <a:latin typeface="Consolas" panose="020B0609020204030204" pitchFamily="49" charset="0"/>
              </a:rPr>
              <a:t>cout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&lt;&lt; (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>
                <a:latin typeface="Consolas" panose="020B0609020204030204" pitchFamily="49" charset="0"/>
              </a:rPr>
              <a:t> / 2</a:t>
            </a:r>
            <a:r>
              <a:rPr lang="en-HK" dirty="0" smtClean="0">
                <a:latin typeface="Consolas" panose="020B0609020204030204" pitchFamily="49" charset="0"/>
              </a:rPr>
              <a:t>);            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0</a:t>
            </a:r>
          </a:p>
          <a:p>
            <a:r>
              <a:rPr lang="en-HK" dirty="0"/>
              <a:t>Compilers </a:t>
            </a:r>
            <a:r>
              <a:rPr lang="en-HK" u="sng" dirty="0"/>
              <a:t>may warn</a:t>
            </a:r>
            <a:r>
              <a:rPr lang="en-HK" dirty="0"/>
              <a:t> if conversion is </a:t>
            </a:r>
            <a:r>
              <a:rPr lang="en-HK" dirty="0" smtClean="0"/>
              <a:t>unsafe</a:t>
            </a:r>
            <a:endParaRPr lang="en-HK" dirty="0"/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b="1" dirty="0"/>
              <a:t>Explicit Type Conversion (Casting)</a:t>
            </a:r>
          </a:p>
          <a:p>
            <a:r>
              <a:rPr lang="en-HK" u="sng" dirty="0"/>
              <a:t>Programmers have control</a:t>
            </a:r>
            <a:r>
              <a:rPr lang="en-HK" dirty="0"/>
              <a:t> over what the target type </a:t>
            </a:r>
            <a:r>
              <a:rPr lang="en-HK" dirty="0" smtClean="0"/>
              <a:t>is</a:t>
            </a:r>
            <a:endParaRPr lang="en-HK" dirty="0"/>
          </a:p>
          <a:p>
            <a:pPr marL="457200" lvl="1" indent="0">
              <a:buNone/>
            </a:pP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Explicitly convert true to 1.0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(bool -&gt;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double)</a:t>
            </a:r>
          </a:p>
          <a:p>
            <a:pPr marL="457200" lvl="1" indent="0">
              <a:buNone/>
            </a:pPr>
            <a:r>
              <a:rPr lang="en-HK" dirty="0" err="1" smtClean="0">
                <a:latin typeface="Consolas" panose="020B0609020204030204" pitchFamily="49" charset="0"/>
              </a:rPr>
              <a:t>cout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&lt;&lt; ((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)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>
                <a:latin typeface="Consolas" panose="020B0609020204030204" pitchFamily="49" charset="0"/>
              </a:rPr>
              <a:t> / 2</a:t>
            </a:r>
            <a:r>
              <a:rPr lang="en-HK" dirty="0" smtClean="0">
                <a:latin typeface="Consolas" panose="020B0609020204030204" pitchFamily="49" charset="0"/>
              </a:rPr>
              <a:t>));   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0.5</a:t>
            </a:r>
          </a:p>
          <a:p>
            <a:r>
              <a:rPr lang="en-HK" dirty="0"/>
              <a:t>Compilers </a:t>
            </a:r>
            <a:r>
              <a:rPr lang="en-HK" u="sng" dirty="0" smtClean="0"/>
              <a:t>won’t </a:t>
            </a:r>
            <a:r>
              <a:rPr lang="en-HK" u="sng" dirty="0"/>
              <a:t>warn</a:t>
            </a:r>
            <a:r>
              <a:rPr lang="en-HK" dirty="0"/>
              <a:t> even if loss of data is </a:t>
            </a:r>
            <a:r>
              <a:rPr lang="en-HK" dirty="0" smtClean="0"/>
              <a:t>possible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Not every type conversion is </a:t>
            </a:r>
            <a:r>
              <a:rPr lang="en-HK" dirty="0" smtClean="0"/>
              <a:t>possible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is </a:t>
            </a:r>
            <a:r>
              <a:rPr lang="en-HK" dirty="0" smtClean="0"/>
              <a:t>Knowing “Type Conversion” Important</a:t>
            </a:r>
            <a:r>
              <a:rPr lang="en-H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88000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To be able to </a:t>
            </a:r>
            <a:r>
              <a:rPr lang="en-HK" u="sng" dirty="0"/>
              <a:t>express</a:t>
            </a:r>
            <a:r>
              <a:rPr lang="en-HK" dirty="0"/>
              <a:t> and </a:t>
            </a:r>
            <a:r>
              <a:rPr lang="en-HK" u="sng" dirty="0"/>
              <a:t>evaluate</a:t>
            </a:r>
            <a:r>
              <a:rPr lang="en-HK" dirty="0"/>
              <a:t> </a:t>
            </a:r>
            <a:r>
              <a:rPr lang="en-HK" dirty="0" smtClean="0"/>
              <a:t>mixed-type expressions </a:t>
            </a:r>
            <a:r>
              <a:rPr lang="en-HK" dirty="0"/>
              <a:t>correctly</a:t>
            </a:r>
          </a:p>
          <a:p>
            <a:endParaRPr lang="en-HK" dirty="0"/>
          </a:p>
          <a:p>
            <a:r>
              <a:rPr lang="en-HK" dirty="0">
                <a:latin typeface="Consolas" panose="020B0609020204030204" pitchFamily="49" charset="0"/>
              </a:rPr>
              <a:t>3.1 + </a:t>
            </a:r>
            <a:r>
              <a:rPr lang="en-HK" dirty="0" smtClean="0">
                <a:latin typeface="Consolas" panose="020B0609020204030204" pitchFamily="49" charset="0"/>
              </a:rPr>
              <a:t>2</a:t>
            </a:r>
            <a:r>
              <a:rPr lang="en-HK" dirty="0" smtClean="0"/>
              <a:t>				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/>
              <a:t>?</a:t>
            </a:r>
          </a:p>
          <a:p>
            <a:r>
              <a:rPr lang="en-HK" dirty="0">
                <a:latin typeface="Consolas" panose="020B0609020204030204" pitchFamily="49" charset="0"/>
              </a:rPr>
              <a:t>4.0 == </a:t>
            </a:r>
            <a:r>
              <a:rPr lang="en-HK" dirty="0" smtClean="0">
                <a:latin typeface="Consolas" panose="020B0609020204030204" pitchFamily="49" charset="0"/>
              </a:rPr>
              <a:t>4</a:t>
            </a:r>
            <a:r>
              <a:rPr lang="en-HK" dirty="0" smtClean="0"/>
              <a:t>				</a:t>
            </a:r>
            <a:r>
              <a:rPr lang="en-HK" dirty="0" smtClean="0">
                <a:sym typeface="Wingdings" panose="05000000000000000000" pitchFamily="2" charset="2"/>
              </a:rPr>
              <a:t>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 smtClean="0"/>
              <a:t> or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?</a:t>
            </a:r>
          </a:p>
          <a:p>
            <a:r>
              <a:rPr lang="en-HK" dirty="0">
                <a:latin typeface="Consolas" panose="020B0609020204030204" pitchFamily="49" charset="0"/>
              </a:rPr>
              <a:t>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)(4 / 3.0</a:t>
            </a:r>
            <a:r>
              <a:rPr lang="en-HK" dirty="0" smtClean="0">
                <a:latin typeface="Consolas" panose="020B0609020204030204" pitchFamily="49" charset="0"/>
              </a:rPr>
              <a:t>)</a:t>
            </a:r>
            <a:r>
              <a:rPr lang="en-HK" dirty="0" smtClean="0"/>
              <a:t>		</a:t>
            </a:r>
            <a:r>
              <a:rPr lang="en-HK" dirty="0" smtClean="0">
                <a:sym typeface="Wingdings" panose="05000000000000000000" pitchFamily="2" charset="2"/>
              </a:rPr>
              <a:t> 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>
                <a:latin typeface="Consolas" panose="020B0609020204030204" pitchFamily="49" charset="0"/>
              </a:rPr>
              <a:t>1234 ==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1234"</a:t>
            </a:r>
            <a:r>
              <a:rPr lang="en-HK" dirty="0" smtClean="0"/>
              <a:t>		Is </a:t>
            </a:r>
            <a:r>
              <a:rPr lang="en-HK" dirty="0"/>
              <a:t>this possible?</a:t>
            </a:r>
          </a:p>
          <a:p>
            <a:r>
              <a:rPr lang="en-HK" altLang="zh-HK" dirty="0">
                <a:latin typeface="Consolas" panose="020B0609020204030204" pitchFamily="49" charset="0"/>
              </a:rPr>
              <a:t>1234 == </a:t>
            </a:r>
            <a:r>
              <a:rPr lang="en-HK" altLang="zh-HK" dirty="0" smtClean="0">
                <a:latin typeface="Consolas" panose="020B0609020204030204" pitchFamily="49" charset="0"/>
              </a:rPr>
              <a:t>(</a:t>
            </a:r>
            <a:r>
              <a:rPr lang="en-HK" altLang="zh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dirty="0" smtClean="0">
                <a:latin typeface="Consolas" panose="020B0609020204030204" pitchFamily="49" charset="0"/>
              </a:rPr>
              <a:t>)</a:t>
            </a:r>
            <a:r>
              <a:rPr lang="en-HK" altLang="zh-HK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"1234</a:t>
            </a:r>
            <a:r>
              <a:rPr lang="en-HK" altLang="zh-HK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dirty="0"/>
              <a:t>	</a:t>
            </a:r>
            <a:r>
              <a:rPr lang="en-HK" altLang="zh-HK" dirty="0" smtClean="0"/>
              <a:t>How about this?</a:t>
            </a:r>
            <a:endParaRPr lang="en-HK" altLang="zh-HK" dirty="0"/>
          </a:p>
          <a:p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== </a:t>
            </a:r>
            <a:r>
              <a:rPr lang="en-HK" dirty="0" smtClean="0">
                <a:latin typeface="Consolas" panose="020B0609020204030204" pitchFamily="49" charset="0"/>
              </a:rPr>
              <a:t>1.0</a:t>
            </a:r>
            <a:r>
              <a:rPr lang="en-HK" dirty="0" smtClean="0"/>
              <a:t>			Is </a:t>
            </a:r>
            <a:r>
              <a:rPr lang="en-HK" dirty="0"/>
              <a:t>this possible</a:t>
            </a:r>
            <a:r>
              <a:rPr lang="en-HK" dirty="0" smtClean="0"/>
              <a:t>?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4. Representing Other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How can you </a:t>
            </a:r>
            <a:r>
              <a:rPr lang="en-HK" dirty="0" smtClean="0"/>
              <a:t>represent</a:t>
            </a:r>
            <a:endParaRPr lang="en-HK" dirty="0"/>
          </a:p>
          <a:p>
            <a:pPr lvl="1"/>
            <a:r>
              <a:rPr lang="en-HK" dirty="0" smtClean="0"/>
              <a:t>Suits </a:t>
            </a:r>
            <a:r>
              <a:rPr lang="en-HK" dirty="0"/>
              <a:t>of playing card: </a:t>
            </a:r>
            <a:r>
              <a:rPr lang="en-HK" dirty="0" smtClean="0"/>
              <a:t>♠</a:t>
            </a:r>
            <a:r>
              <a:rPr lang="en-HK" dirty="0" smtClean="0">
                <a:solidFill>
                  <a:srgbClr val="FF0000"/>
                </a:solidFill>
              </a:rPr>
              <a:t>♥</a:t>
            </a:r>
            <a:r>
              <a:rPr lang="en-HK" dirty="0" smtClean="0"/>
              <a:t>♣</a:t>
            </a:r>
            <a:r>
              <a:rPr lang="en-HK" dirty="0" smtClean="0">
                <a:solidFill>
                  <a:srgbClr val="FF0000"/>
                </a:solidFill>
              </a:rPr>
              <a:t>♦</a:t>
            </a:r>
            <a:r>
              <a:rPr lang="en-HK" dirty="0" smtClean="0"/>
              <a:t>?</a:t>
            </a:r>
            <a:endParaRPr lang="en-HK" dirty="0"/>
          </a:p>
          <a:p>
            <a:pPr lvl="8"/>
            <a:endParaRPr lang="en-HK" dirty="0"/>
          </a:p>
          <a:p>
            <a:pPr lvl="1"/>
            <a:r>
              <a:rPr lang="en-HK" dirty="0"/>
              <a:t>Fruits: apple, orange, banana, pineapple, etc.?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Dates?</a:t>
            </a:r>
          </a:p>
          <a:p>
            <a:pPr lvl="8"/>
            <a:endParaRPr lang="en-HK" dirty="0"/>
          </a:p>
          <a:p>
            <a:r>
              <a:rPr lang="en-HK" dirty="0"/>
              <a:t>C++ </a:t>
            </a:r>
            <a:r>
              <a:rPr lang="en-HK" dirty="0" smtClean="0"/>
              <a:t>has no built-in </a:t>
            </a:r>
            <a:r>
              <a:rPr lang="en-HK" dirty="0"/>
              <a:t>types to represent these </a:t>
            </a:r>
            <a:r>
              <a:rPr lang="en-HK" dirty="0" smtClean="0"/>
              <a:t>data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Solution: Using integers, floating point numbers, character, </a:t>
            </a:r>
            <a:r>
              <a:rPr lang="en-HK" dirty="0" smtClean="0"/>
              <a:t>Boolean, </a:t>
            </a:r>
            <a:r>
              <a:rPr lang="en-HK" dirty="0"/>
              <a:t>string, or </a:t>
            </a:r>
            <a:r>
              <a:rPr lang="en-HK" dirty="0" smtClean="0"/>
              <a:t>their combinations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Representing </a:t>
            </a:r>
            <a:r>
              <a:rPr lang="en-HK" dirty="0" smtClean="0">
                <a:solidFill>
                  <a:schemeClr val="tx1"/>
                </a:solidFill>
              </a:rPr>
              <a:t>♠</a:t>
            </a:r>
            <a:r>
              <a:rPr lang="en-HK" dirty="0" smtClean="0">
                <a:solidFill>
                  <a:srgbClr val="FF0000"/>
                </a:solidFill>
              </a:rPr>
              <a:t>♥</a:t>
            </a:r>
            <a:r>
              <a:rPr lang="en-HK" dirty="0" smtClean="0">
                <a:solidFill>
                  <a:schemeClr val="tx1"/>
                </a:solidFill>
              </a:rPr>
              <a:t>♣</a:t>
            </a:r>
            <a:r>
              <a:rPr lang="en-HK" dirty="0" smtClean="0">
                <a:solidFill>
                  <a:srgbClr val="FF0000"/>
                </a:solidFill>
              </a:rPr>
              <a:t>♦</a:t>
            </a:r>
            <a:r>
              <a:rPr lang="en-HK" dirty="0" smtClean="0"/>
              <a:t> (v1)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19052"/>
            <a:ext cx="7886700" cy="938947"/>
          </a:xfrm>
        </p:spPr>
        <p:txBody>
          <a:bodyPr/>
          <a:lstStyle/>
          <a:p>
            <a:r>
              <a:rPr lang="en-HK" dirty="0"/>
              <a:t>This is just one of many possible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625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 integer to represent the 4 different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suits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Spade = 1, Heart = 2, Club = 3, Diamond =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main()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4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a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diamond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 smtClean="0"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==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"Spade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latin typeface="Consolas" panose="020B0609020204030204" pitchFamily="49" charset="0"/>
              </a:rPr>
              <a:t>;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this to represent spade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  or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draw one if you know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how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625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734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Representing </a:t>
            </a:r>
            <a:r>
              <a:rPr lang="en-HK" dirty="0" smtClean="0">
                <a:solidFill>
                  <a:schemeClr val="tx1"/>
                </a:solidFill>
              </a:rPr>
              <a:t>♠</a:t>
            </a:r>
            <a:r>
              <a:rPr lang="en-HK" dirty="0" smtClean="0">
                <a:solidFill>
                  <a:srgbClr val="FF0000"/>
                </a:solidFill>
              </a:rPr>
              <a:t>♥</a:t>
            </a:r>
            <a:r>
              <a:rPr lang="en-HK" dirty="0" smtClean="0">
                <a:solidFill>
                  <a:schemeClr val="tx1"/>
                </a:solidFill>
              </a:rPr>
              <a:t>♣</a:t>
            </a:r>
            <a:r>
              <a:rPr lang="en-HK" dirty="0" smtClean="0">
                <a:solidFill>
                  <a:srgbClr val="FF0000"/>
                </a:solidFill>
              </a:rPr>
              <a:t>♦</a:t>
            </a:r>
            <a:r>
              <a:rPr lang="en-HK" dirty="0" smtClean="0"/>
              <a:t> (v2)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625"/>
            <a:ext cx="867600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const</a:t>
            </a:r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SPADE = 1;</a:t>
            </a: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HEART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2;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CLUB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3;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DIAMOND </a:t>
            </a:r>
            <a:r>
              <a:rPr lang="en-HK" sz="2000" dirty="0">
                <a:effectLst/>
                <a:latin typeface="Consolas" panose="020B0609020204030204" pitchFamily="49" charset="0"/>
              </a:rPr>
              <a:t>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4;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main()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DIAMOND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a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diamond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 smtClean="0"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==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SPADE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"Spade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latin typeface="Consolas" panose="020B0609020204030204" pitchFamily="49" charset="0"/>
              </a:rPr>
              <a:t>;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this to represent spade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  or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draw one if you know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how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625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779944" y="2818800"/>
            <a:ext cx="288000" cy="1224000"/>
          </a:xfrm>
          <a:prstGeom prst="rightBrace">
            <a:avLst>
              <a:gd name="adj1" fmla="val 29772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284000" y="1513200"/>
            <a:ext cx="4860000" cy="1225868"/>
          </a:xfrm>
          <a:prstGeom prst="wedgeRoundRectCallout">
            <a:avLst>
              <a:gd name="adj1" fmla="val -57074"/>
              <a:gd name="adj2" fmla="val 5537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200" dirty="0" smtClean="0"/>
              <a:t>Defining </a:t>
            </a:r>
            <a:r>
              <a:rPr lang="en-HK" sz="2200" b="1" i="1" dirty="0" smtClean="0">
                <a:solidFill>
                  <a:srgbClr val="FF0000"/>
                </a:solidFill>
              </a:rPr>
              <a:t>named constants</a:t>
            </a:r>
          </a:p>
          <a:p>
            <a:r>
              <a:rPr lang="en-HK" sz="2200" dirty="0" smtClean="0"/>
              <a:t>(Using </a:t>
            </a:r>
            <a:r>
              <a:rPr lang="en-HK" sz="2200" dirty="0">
                <a:solidFill>
                  <a:schemeClr val="accent5"/>
                </a:solidFill>
                <a:latin typeface="Consolas" panose="020B0609020204030204" pitchFamily="49" charset="0"/>
              </a:rPr>
              <a:t>SPADE</a:t>
            </a:r>
            <a:r>
              <a:rPr lang="en-HK" sz="2200" dirty="0" smtClean="0"/>
              <a:t>/</a:t>
            </a:r>
            <a:r>
              <a:rPr lang="en-HK" sz="2200" dirty="0">
                <a:solidFill>
                  <a:schemeClr val="accent5"/>
                </a:solidFill>
                <a:latin typeface="Consolas" panose="020B0609020204030204" pitchFamily="49" charset="0"/>
              </a:rPr>
              <a:t>HEART</a:t>
            </a:r>
            <a:r>
              <a:rPr lang="en-HK" sz="2200" dirty="0" smtClean="0"/>
              <a:t>/</a:t>
            </a:r>
            <a:r>
              <a:rPr lang="en-HK" sz="2200" dirty="0">
                <a:solidFill>
                  <a:schemeClr val="accent5"/>
                </a:solidFill>
                <a:latin typeface="Consolas" panose="020B0609020204030204" pitchFamily="49" charset="0"/>
              </a:rPr>
              <a:t>CLUB</a:t>
            </a:r>
            <a:r>
              <a:rPr lang="en-HK" sz="2200" dirty="0" smtClean="0"/>
              <a:t>/</a:t>
            </a:r>
            <a:r>
              <a:rPr lang="en-HK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DIAMOND</a:t>
            </a:r>
            <a:r>
              <a:rPr lang="en-HK" sz="2200" dirty="0" smtClean="0"/>
              <a:t> is more meaningful than using </a:t>
            </a:r>
            <a:r>
              <a:rPr lang="en-HK" sz="22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HK" sz="2200" dirty="0" smtClean="0"/>
              <a:t>/</a:t>
            </a:r>
            <a:r>
              <a:rPr lang="en-HK" sz="2200" dirty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sz="2200" dirty="0" smtClean="0"/>
              <a:t>/</a:t>
            </a:r>
            <a:r>
              <a:rPr lang="en-HK" sz="2200" dirty="0">
                <a:solidFill>
                  <a:schemeClr val="accent5"/>
                </a:solidFill>
                <a:latin typeface="Consolas" panose="020B0609020204030204" pitchFamily="49" charset="0"/>
              </a:rPr>
              <a:t>3</a:t>
            </a:r>
            <a:r>
              <a:rPr lang="en-HK" sz="2200" dirty="0" smtClean="0"/>
              <a:t>/</a:t>
            </a:r>
            <a:r>
              <a:rPr lang="en-HK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4</a:t>
            </a:r>
            <a:r>
              <a:rPr lang="en-HK" sz="2200" dirty="0" smtClean="0"/>
              <a:t>)</a:t>
            </a:r>
            <a:endParaRPr lang="en-HK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4499992" y="2857024"/>
            <a:ext cx="4428000" cy="4000976"/>
          </a:xfrm>
          <a:prstGeom prst="roundRect">
            <a:avLst>
              <a:gd name="adj" fmla="val 847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HK" sz="2200" dirty="0" smtClean="0"/>
              <a:t>Must </a:t>
            </a:r>
            <a:r>
              <a:rPr lang="en-HK" sz="2200" dirty="0"/>
              <a:t>be </a:t>
            </a:r>
            <a:r>
              <a:rPr lang="en-HK" sz="2200" u="sng" dirty="0" smtClean="0"/>
              <a:t>initialized by </a:t>
            </a:r>
            <a:r>
              <a:rPr lang="en-HK" sz="2200" u="sng" dirty="0"/>
              <a:t>a constant</a:t>
            </a:r>
            <a:r>
              <a:rPr lang="en-HK" sz="2200" dirty="0"/>
              <a:t> in the </a:t>
            </a:r>
            <a:r>
              <a:rPr lang="en-HK" sz="2200" dirty="0" smtClean="0"/>
              <a:t>declaration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HK" sz="2200" dirty="0" smtClean="0"/>
              <a:t>Their values </a:t>
            </a:r>
            <a:r>
              <a:rPr lang="en-HK" sz="2200" u="sng" dirty="0" smtClean="0"/>
              <a:t>cannot be modified</a:t>
            </a:r>
            <a:r>
              <a:rPr lang="en-HK" sz="2200" dirty="0" smtClean="0"/>
              <a:t> later in the program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HK" sz="2200" dirty="0" smtClean="0"/>
              <a:t>Convention: name them using </a:t>
            </a:r>
            <a:r>
              <a:rPr lang="en-HK" sz="2200" u="sng" dirty="0" smtClean="0"/>
              <a:t>all uppercase letters</a:t>
            </a:r>
            <a:r>
              <a:rPr lang="en-HK" sz="2200" dirty="0" smtClean="0"/>
              <a:t> to distinguish from normal variables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HK" sz="2200" dirty="0" smtClean="0"/>
              <a:t>Can be declared outside </a:t>
            </a:r>
            <a:r>
              <a:rPr lang="en-HK" sz="2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200" dirty="0" smtClean="0"/>
              <a:t> to make them globally accessible. (But do </a:t>
            </a:r>
            <a:r>
              <a:rPr lang="en-HK" sz="2200" i="1" dirty="0" smtClean="0">
                <a:solidFill>
                  <a:srgbClr val="9933FF"/>
                </a:solidFill>
              </a:rPr>
              <a:t>not</a:t>
            </a:r>
            <a:r>
              <a:rPr lang="en-HK" sz="2200" dirty="0" smtClean="0"/>
              <a:t> declare normal variables outside functions)</a:t>
            </a:r>
            <a:endParaRPr lang="en-HK" sz="2200" dirty="0"/>
          </a:p>
        </p:txBody>
      </p:sp>
    </p:spTree>
    <p:extLst>
      <p:ext uri="{BB962C8B-B14F-4D97-AF65-F5344CB8AC3E}">
        <p14:creationId xmlns:p14="http://schemas.microsoft.com/office/powerpoint/2010/main" val="31661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Representing </a:t>
            </a:r>
            <a:r>
              <a:rPr lang="en-HK" dirty="0" smtClean="0">
                <a:solidFill>
                  <a:schemeClr val="tx1"/>
                </a:solidFill>
              </a:rPr>
              <a:t>♠</a:t>
            </a:r>
            <a:r>
              <a:rPr lang="en-HK" dirty="0" smtClean="0">
                <a:solidFill>
                  <a:srgbClr val="FF0000"/>
                </a:solidFill>
              </a:rPr>
              <a:t>♥</a:t>
            </a:r>
            <a:r>
              <a:rPr lang="en-HK" dirty="0" smtClean="0">
                <a:solidFill>
                  <a:schemeClr val="tx1"/>
                </a:solidFill>
              </a:rPr>
              <a:t>♣</a:t>
            </a:r>
            <a:r>
              <a:rPr lang="en-HK" dirty="0" smtClean="0">
                <a:solidFill>
                  <a:srgbClr val="FF0000"/>
                </a:solidFill>
              </a:rPr>
              <a:t>♦</a:t>
            </a:r>
            <a:r>
              <a:rPr lang="en-HK" dirty="0" smtClean="0"/>
              <a:t> (v3)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19052"/>
            <a:ext cx="7886700" cy="938947"/>
          </a:xfrm>
        </p:spPr>
        <p:txBody>
          <a:bodyPr/>
          <a:lstStyle/>
          <a:p>
            <a:r>
              <a:rPr lang="en-HK" dirty="0" smtClean="0"/>
              <a:t>Using enumerated type is safer but more restrictive than using </a:t>
            </a: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/>
              <a:t>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625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 smtClean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enum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SuitType</a:t>
            </a:r>
            <a:r>
              <a:rPr lang="en-HK" sz="2000" dirty="0" smtClean="0">
                <a:latin typeface="Consolas" panose="020B0609020204030204" pitchFamily="49" charset="0"/>
              </a:rPr>
              <a:t> {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SPADE=1, HEART=2, CLUB=3, DIAMOND=4 };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main()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SuitType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DIAMOND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a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diamond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mySuit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4 (coercion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latin typeface="Consolas" panose="020B0609020204030204" pitchFamily="49" charset="0"/>
              </a:rPr>
              <a:t> =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3</a:t>
            </a:r>
            <a:r>
              <a:rPr lang="en-HK" sz="2000" dirty="0" smtClean="0">
                <a:latin typeface="Consolas" panose="020B0609020204030204" pitchFamily="49" charset="0"/>
              </a:rPr>
              <a:t>;  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Compilation error: 3 is not of </a:t>
            </a:r>
            <a:r>
              <a:rPr lang="en-HK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SuitType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cin</a:t>
            </a:r>
            <a:r>
              <a:rPr lang="en-HK" sz="2000" dirty="0" smtClean="0">
                <a:latin typeface="Consolas" panose="020B0609020204030204" pitchFamily="49" charset="0"/>
              </a:rPr>
              <a:t> &gt;&gt;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mySuit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Compilation error: </a:t>
            </a:r>
            <a:r>
              <a:rPr lang="en-HK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cannot</a:t>
            </a:r>
          </a:p>
          <a:p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handle </a:t>
            </a:r>
            <a:r>
              <a:rPr lang="en-HK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SuitType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625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80000" y="1412776"/>
            <a:ext cx="4464000" cy="1225868"/>
          </a:xfrm>
          <a:prstGeom prst="wedgeRoundRectCallout">
            <a:avLst>
              <a:gd name="adj1" fmla="val -96145"/>
              <a:gd name="adj2" fmla="val 6711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200" dirty="0" smtClean="0"/>
              <a:t>Define a new </a:t>
            </a:r>
            <a:r>
              <a:rPr lang="en-HK" sz="2200" b="1" i="1" dirty="0" smtClean="0">
                <a:solidFill>
                  <a:srgbClr val="FF0000"/>
                </a:solidFill>
              </a:rPr>
              <a:t>enumerated type</a:t>
            </a:r>
            <a:r>
              <a:rPr lang="en-HK" sz="2200" dirty="0" smtClean="0"/>
              <a:t> called </a:t>
            </a:r>
            <a:r>
              <a:rPr lang="en-HK" sz="2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SuitType</a:t>
            </a:r>
            <a:r>
              <a:rPr lang="en-HK" sz="2200" dirty="0" smtClean="0"/>
              <a:t> with four named constants as its possible values</a:t>
            </a:r>
            <a:endParaRPr lang="en-HK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Representing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5148000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Using 3 integers</a:t>
            </a:r>
          </a:p>
          <a:p>
            <a:pPr lvl="1"/>
            <a:r>
              <a:rPr lang="en-HK" dirty="0"/>
              <a:t>Need 3 variables for every date</a:t>
            </a:r>
          </a:p>
          <a:p>
            <a:pPr lvl="8"/>
            <a:endParaRPr lang="en-HK" dirty="0"/>
          </a:p>
          <a:p>
            <a:r>
              <a:rPr lang="en-HK" dirty="0"/>
              <a:t>Using one string (E.g., </a:t>
            </a:r>
            <a:r>
              <a:rPr lang="en-HK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"20140928"</a:t>
            </a:r>
            <a:r>
              <a:rPr lang="en-HK" dirty="0" smtClean="0"/>
              <a:t>)</a:t>
            </a:r>
            <a:endParaRPr lang="en-HK" dirty="0"/>
          </a:p>
          <a:p>
            <a:pPr lvl="1"/>
            <a:r>
              <a:rPr lang="en-HK" dirty="0"/>
              <a:t>Not easy to manipulate or extract the day, month, year from a string</a:t>
            </a:r>
          </a:p>
          <a:p>
            <a:pPr lvl="8"/>
            <a:endParaRPr lang="en-HK" dirty="0"/>
          </a:p>
          <a:p>
            <a:r>
              <a:rPr lang="en-HK" dirty="0"/>
              <a:t>Using one integer </a:t>
            </a:r>
            <a:r>
              <a:rPr lang="en-HK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💭</a:t>
            </a:r>
            <a:endParaRPr lang="en-HK" dirty="0"/>
          </a:p>
          <a:p>
            <a:pPr lvl="1"/>
            <a:r>
              <a:rPr lang="en-HK" dirty="0"/>
              <a:t>One possibility: In the form </a:t>
            </a:r>
            <a:r>
              <a:rPr lang="en-HK" i="1" dirty="0" err="1" smtClean="0"/>
              <a:t>yyyymmdd</a:t>
            </a:r>
            <a:r>
              <a:rPr lang="en-HK" dirty="0" smtClean="0"/>
              <a:t>        (Any overflow?)</a:t>
            </a:r>
          </a:p>
          <a:p>
            <a:pPr lvl="2"/>
            <a:r>
              <a:rPr lang="en-HK" dirty="0" smtClean="0"/>
              <a:t>E.g., 20181225 </a:t>
            </a:r>
            <a:r>
              <a:rPr lang="en-HK" dirty="0"/>
              <a:t>represents </a:t>
            </a:r>
            <a:r>
              <a:rPr lang="en-HK" dirty="0" smtClean="0"/>
              <a:t>’Xmas </a:t>
            </a:r>
            <a:r>
              <a:rPr lang="en-HK" dirty="0"/>
              <a:t>of </a:t>
            </a:r>
            <a:r>
              <a:rPr lang="en-HK" dirty="0" smtClean="0"/>
              <a:t>2018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Using a class or a structure type</a:t>
            </a:r>
          </a:p>
          <a:p>
            <a:pPr lvl="1"/>
            <a:r>
              <a:rPr lang="en-HK" dirty="0"/>
              <a:t>A user-defined type </a:t>
            </a:r>
          </a:p>
          <a:p>
            <a:pPr lvl="1"/>
            <a:r>
              <a:rPr lang="en-HK" dirty="0"/>
              <a:t>Can be defined as a combination of other types.</a:t>
            </a:r>
          </a:p>
          <a:p>
            <a:pPr lvl="1"/>
            <a:r>
              <a:rPr lang="en-HK" dirty="0"/>
              <a:t>(Will be introduced when we discuss </a:t>
            </a:r>
            <a:r>
              <a:rPr lang="en-HK" dirty="0" smtClean="0"/>
              <a:t>OOP later)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Can </a:t>
            </a:r>
            <a:r>
              <a:rPr lang="en-HK" dirty="0" smtClean="0"/>
              <a:t>You Answer These Questions Now</a:t>
            </a:r>
            <a:r>
              <a:rPr lang="en-H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What's the largest integer you can store in a variable of type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HK" dirty="0"/>
              <a:t> (2-byte signed integers)?</a:t>
            </a:r>
          </a:p>
          <a:p>
            <a:pPr lvl="8"/>
            <a:endParaRPr lang="en-HK" dirty="0"/>
          </a:p>
          <a:p>
            <a:r>
              <a:rPr lang="en-HK" dirty="0"/>
              <a:t>Is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2.2 - 1.1 == 1.2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0.1</a:t>
            </a:r>
            <a:r>
              <a:rPr lang="en-HK" dirty="0"/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</a:t>
            </a:r>
            <a:r>
              <a:rPr lang="en-HK" dirty="0" smtClean="0"/>
              <a:t>or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?</a:t>
            </a:r>
          </a:p>
          <a:p>
            <a:pPr lvl="8"/>
            <a:endParaRPr lang="en-HK" dirty="0"/>
          </a:p>
          <a:p>
            <a:r>
              <a:rPr lang="en-HK" dirty="0"/>
              <a:t>Is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3.1 * 4 % 3</a:t>
            </a:r>
            <a:r>
              <a:rPr lang="en-HK" dirty="0"/>
              <a:t> a valid expression? Why?</a:t>
            </a:r>
          </a:p>
          <a:p>
            <a:pPr lvl="8"/>
            <a:endParaRPr lang="en-HK" dirty="0"/>
          </a:p>
          <a:p>
            <a:r>
              <a:rPr lang="en-HK" dirty="0"/>
              <a:t>Suppose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a variable of type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/>
              <a:t>. What is the difference between writing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x </a:t>
            </a:r>
            <a:r>
              <a:rPr lang="en-HK" dirty="0">
                <a:latin typeface="Consolas" panose="020B0609020204030204" pitchFamily="49" charset="0"/>
              </a:rPr>
              <a:t>= 3.14;</a:t>
            </a:r>
          </a:p>
          <a:p>
            <a:pPr marL="457200" lvl="1" indent="0">
              <a:buNone/>
            </a:pPr>
            <a:r>
              <a:rPr lang="en-HK" dirty="0" smtClean="0"/>
              <a:t>	and</a:t>
            </a:r>
            <a:endParaRPr lang="en-HK" dirty="0"/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x </a:t>
            </a:r>
            <a:r>
              <a:rPr lang="en-HK" dirty="0">
                <a:latin typeface="Consolas" panose="020B0609020204030204" pitchFamily="49" charset="0"/>
              </a:rPr>
              <a:t>= 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)3.14;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HK" dirty="0"/>
              <a:t>Be aware of the </a:t>
            </a:r>
            <a:r>
              <a:rPr lang="en-HK" u="sng" dirty="0"/>
              <a:t>range</a:t>
            </a:r>
            <a:r>
              <a:rPr lang="en-HK" dirty="0"/>
              <a:t> of different integral types to avoid integer </a:t>
            </a:r>
            <a:r>
              <a:rPr lang="en-HK" u="sng" dirty="0" smtClean="0"/>
              <a:t>overflow</a:t>
            </a:r>
            <a:endParaRPr lang="en-HK" u="sng" dirty="0"/>
          </a:p>
          <a:p>
            <a:r>
              <a:rPr lang="en-HK" dirty="0"/>
              <a:t>Understand the limitation of floating </a:t>
            </a:r>
            <a:r>
              <a:rPr lang="en-HK" dirty="0" smtClean="0"/>
              <a:t>point types</a:t>
            </a:r>
            <a:endParaRPr lang="en-HK" dirty="0"/>
          </a:p>
          <a:p>
            <a:pPr lvl="1"/>
            <a:r>
              <a:rPr lang="en-HK" u="sng" dirty="0"/>
              <a:t>Inexactness</a:t>
            </a:r>
            <a:r>
              <a:rPr lang="en-HK" dirty="0"/>
              <a:t> of floating point representation and </a:t>
            </a:r>
            <a:r>
              <a:rPr lang="en-HK" dirty="0" smtClean="0"/>
              <a:t>arithmetic</a:t>
            </a:r>
            <a:endParaRPr lang="en-HK" dirty="0"/>
          </a:p>
          <a:p>
            <a:r>
              <a:rPr lang="en-HK" dirty="0" smtClean="0"/>
              <a:t>Know the underlying </a:t>
            </a:r>
            <a:r>
              <a:rPr lang="en-HK" u="sng" dirty="0" smtClean="0"/>
              <a:t>conversions</a:t>
            </a:r>
            <a:r>
              <a:rPr lang="en-HK" dirty="0" smtClean="0"/>
              <a:t> when evaluating expressions </a:t>
            </a:r>
            <a:r>
              <a:rPr lang="en-HK" dirty="0"/>
              <a:t>containing values of different </a:t>
            </a:r>
            <a:r>
              <a:rPr lang="en-HK" dirty="0" smtClean="0"/>
              <a:t>types</a:t>
            </a:r>
          </a:p>
          <a:p>
            <a:r>
              <a:rPr lang="en-HK" dirty="0" smtClean="0"/>
              <a:t>Know how to </a:t>
            </a:r>
            <a:r>
              <a:rPr lang="en-HK" u="sng" dirty="0" smtClean="0"/>
              <a:t>pick a suitable data type</a:t>
            </a:r>
            <a:r>
              <a:rPr lang="en-HK" dirty="0" smtClean="0"/>
              <a:t> for your program</a:t>
            </a:r>
            <a:endParaRPr lang="en-HK" dirty="0"/>
          </a:p>
          <a:p>
            <a:r>
              <a:rPr lang="en-HK" dirty="0"/>
              <a:t>Know how to </a:t>
            </a:r>
            <a:r>
              <a:rPr lang="en-HK" u="sng" dirty="0"/>
              <a:t>represent ad-hoc data</a:t>
            </a:r>
            <a:r>
              <a:rPr lang="en-HK" dirty="0"/>
              <a:t> in </a:t>
            </a:r>
            <a:r>
              <a:rPr lang="en-HK" dirty="0" smtClean="0"/>
              <a:t>programs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 smtClean="0">
                <a:solidFill>
                  <a:srgbClr val="FF0000"/>
                </a:solidFill>
              </a:rPr>
              <a:t>Next</a:t>
            </a:r>
            <a:r>
              <a:rPr lang="en-HK" dirty="0">
                <a:solidFill>
                  <a:srgbClr val="FF0000"/>
                </a:solidFill>
              </a:rPr>
              <a:t>: </a:t>
            </a:r>
            <a:r>
              <a:rPr lang="en-HK" dirty="0" smtClean="0">
                <a:solidFill>
                  <a:srgbClr val="FF0000"/>
                </a:solidFill>
              </a:rPr>
              <a:t>Functions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Computers represent integers as </a:t>
            </a:r>
            <a:r>
              <a:rPr lang="en-HK" u="sng" dirty="0" smtClean="0"/>
              <a:t>binary</a:t>
            </a:r>
            <a:r>
              <a:rPr lang="en-HK" dirty="0" smtClean="0"/>
              <a:t> numbers</a:t>
            </a:r>
          </a:p>
          <a:p>
            <a:pPr lvl="8"/>
            <a:endParaRPr lang="en-HK" dirty="0" smtClean="0"/>
          </a:p>
          <a:p>
            <a:pPr lvl="1"/>
            <a:r>
              <a:rPr lang="en-HK" dirty="0" smtClean="0"/>
              <a:t>Decimal (base 10) systems: digits 0, 1, 2, …, 9</a:t>
            </a:r>
          </a:p>
          <a:p>
            <a:pPr lvl="1"/>
            <a:r>
              <a:rPr lang="en-HK" dirty="0" smtClean="0"/>
              <a:t>E.g.:</a:t>
            </a:r>
          </a:p>
          <a:p>
            <a:pPr lvl="1"/>
            <a:endParaRPr lang="en-HK" dirty="0"/>
          </a:p>
          <a:p>
            <a:pPr lvl="8"/>
            <a:endParaRPr lang="en-HK" dirty="0"/>
          </a:p>
          <a:p>
            <a:pPr lvl="8"/>
            <a:endParaRPr lang="en-HK" dirty="0" smtClean="0"/>
          </a:p>
          <a:p>
            <a:pPr lvl="1"/>
            <a:r>
              <a:rPr lang="en-HK" dirty="0" smtClean="0"/>
              <a:t>Binary (base 2) systems: digits 0, 1</a:t>
            </a:r>
          </a:p>
          <a:p>
            <a:pPr lvl="1"/>
            <a:r>
              <a:rPr lang="en-HK" dirty="0" smtClean="0"/>
              <a:t>E.g.: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1554" y="3356992"/>
                <a:ext cx="6540893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HK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HK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HK" sz="2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m:rPr>
                          <m:aln/>
                        </m:rP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54" y="3356992"/>
                <a:ext cx="6540893" cy="738664"/>
              </a:xfrm>
              <a:prstGeom prst="rect">
                <a:avLst/>
              </a:prstGeom>
              <a:blipFill>
                <a:blip r:embed="rId2"/>
                <a:stretch>
                  <a:fillRect l="-559" b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2753" y="5157192"/>
                <a:ext cx="5738494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HK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HK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HK" sz="2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HK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HK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8+4+1=</m:t>
                      </m:r>
                      <m:sSub>
                        <m:sSub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53" y="5157192"/>
                <a:ext cx="5738494" cy="1107996"/>
              </a:xfrm>
              <a:prstGeom prst="rect">
                <a:avLst/>
              </a:prstGeom>
              <a:blipFill>
                <a:blip r:embed="rId3"/>
                <a:stretch>
                  <a:fillRect l="-636" b="-32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3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1.1 Decimal </a:t>
            </a:r>
            <a:r>
              <a:rPr lang="en-HK" dirty="0" smtClean="0">
                <a:sym typeface="Wingdings" panose="05000000000000000000" pitchFamily="2" charset="2"/>
              </a:rPr>
              <a:t> 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How does a computer represent 18</a:t>
            </a:r>
            <a:r>
              <a:rPr lang="en-HK" baseline="-25000" dirty="0" smtClean="0"/>
              <a:t>10</a:t>
            </a:r>
            <a:r>
              <a:rPr lang="en-HK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4166" y="3068960"/>
            <a:ext cx="495649" cy="221599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smtClean="0"/>
              <a:t>18</a:t>
            </a:r>
          </a:p>
          <a:p>
            <a:pPr algn="r"/>
            <a:r>
              <a:rPr lang="en-HK" sz="2400" dirty="0" smtClean="0"/>
              <a:t>9</a:t>
            </a:r>
          </a:p>
          <a:p>
            <a:pPr algn="r"/>
            <a:r>
              <a:rPr lang="en-HK" sz="2400" dirty="0" smtClean="0"/>
              <a:t>4</a:t>
            </a:r>
          </a:p>
          <a:p>
            <a:pPr algn="r"/>
            <a:r>
              <a:rPr lang="en-HK" sz="2400" dirty="0" smtClean="0"/>
              <a:t>2</a:t>
            </a:r>
          </a:p>
          <a:p>
            <a:pPr algn="r"/>
            <a:r>
              <a:rPr lang="en-HK" sz="2400" dirty="0" smtClean="0"/>
              <a:t>1</a:t>
            </a:r>
          </a:p>
          <a:p>
            <a:pPr algn="r"/>
            <a:r>
              <a:rPr lang="en-HK" sz="2400" dirty="0">
                <a:solidFill>
                  <a:srgbClr val="0000FF"/>
                </a:solidFill>
              </a:rPr>
              <a:t>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4007" y="3068960"/>
            <a:ext cx="340158" cy="184665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smtClean="0"/>
              <a:t>2</a:t>
            </a:r>
          </a:p>
          <a:p>
            <a:pPr algn="r"/>
            <a:r>
              <a:rPr lang="en-HK" sz="2400" dirty="0" smtClean="0"/>
              <a:t>2</a:t>
            </a:r>
          </a:p>
          <a:p>
            <a:pPr algn="r"/>
            <a:r>
              <a:rPr lang="en-HK" sz="2400" dirty="0" smtClean="0"/>
              <a:t>2</a:t>
            </a:r>
          </a:p>
          <a:p>
            <a:pPr algn="r"/>
            <a:r>
              <a:rPr lang="en-HK" sz="2400" dirty="0" smtClean="0"/>
              <a:t>2</a:t>
            </a:r>
          </a:p>
          <a:p>
            <a:pPr algn="r"/>
            <a:r>
              <a:rPr lang="en-HK" sz="2400" dirty="0" smtClean="0"/>
              <a:t>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804166" y="3150292"/>
            <a:ext cx="495649" cy="288000"/>
            <a:chOff x="-612576" y="2301585"/>
            <a:chExt cx="495649" cy="28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-612576" y="2589585"/>
              <a:ext cx="495649" cy="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12576" y="2301585"/>
              <a:ext cx="0" cy="28800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804166" y="3519624"/>
            <a:ext cx="495649" cy="288000"/>
            <a:chOff x="-612576" y="2686306"/>
            <a:chExt cx="495649" cy="288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-612576" y="2974306"/>
              <a:ext cx="495649" cy="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-612576" y="2686306"/>
              <a:ext cx="0" cy="28800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804166" y="3888956"/>
            <a:ext cx="495649" cy="288000"/>
            <a:chOff x="-612576" y="3071027"/>
            <a:chExt cx="495649" cy="28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-612576" y="3359027"/>
              <a:ext cx="495649" cy="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-612576" y="3071027"/>
              <a:ext cx="0" cy="28800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04166" y="4258288"/>
            <a:ext cx="495649" cy="288000"/>
            <a:chOff x="-612576" y="3455748"/>
            <a:chExt cx="495649" cy="28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612576" y="3743748"/>
              <a:ext cx="495649" cy="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-612576" y="3455748"/>
              <a:ext cx="0" cy="28800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804166" y="4627620"/>
            <a:ext cx="495649" cy="288000"/>
            <a:chOff x="-612576" y="3840469"/>
            <a:chExt cx="495649" cy="288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-612576" y="4128469"/>
              <a:ext cx="495649" cy="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-612576" y="3840469"/>
              <a:ext cx="0" cy="288000"/>
            </a:xfrm>
            <a:prstGeom prst="line">
              <a:avLst/>
            </a:prstGeom>
            <a:ln w="28575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299815" y="3068960"/>
            <a:ext cx="688009" cy="184665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400" dirty="0" smtClean="0"/>
              <a:t>— </a:t>
            </a:r>
            <a:r>
              <a:rPr lang="en-HK" sz="2400" dirty="0" smtClean="0">
                <a:solidFill>
                  <a:srgbClr val="9933FF"/>
                </a:solidFill>
              </a:rPr>
              <a:t>0</a:t>
            </a:r>
          </a:p>
          <a:p>
            <a:r>
              <a:rPr lang="en-HK" sz="2400" dirty="0" smtClean="0"/>
              <a:t>— </a:t>
            </a:r>
            <a:r>
              <a:rPr lang="en-HK" sz="2400" dirty="0" smtClean="0">
                <a:solidFill>
                  <a:srgbClr val="9933FF"/>
                </a:solidFill>
              </a:rPr>
              <a:t>1</a:t>
            </a:r>
          </a:p>
          <a:p>
            <a:r>
              <a:rPr lang="en-HK" sz="2400" dirty="0" smtClean="0"/>
              <a:t>— </a:t>
            </a:r>
            <a:r>
              <a:rPr lang="en-HK" sz="2400" dirty="0" smtClean="0">
                <a:solidFill>
                  <a:srgbClr val="9933FF"/>
                </a:solidFill>
              </a:rPr>
              <a:t>0</a:t>
            </a:r>
            <a:endParaRPr lang="en-HK" sz="2400" dirty="0">
              <a:solidFill>
                <a:srgbClr val="9933FF"/>
              </a:solidFill>
            </a:endParaRPr>
          </a:p>
          <a:p>
            <a:r>
              <a:rPr lang="en-HK" sz="2400" dirty="0" smtClean="0"/>
              <a:t>— </a:t>
            </a:r>
            <a:r>
              <a:rPr lang="en-HK" sz="2400" dirty="0" smtClean="0">
                <a:solidFill>
                  <a:srgbClr val="9933FF"/>
                </a:solidFill>
              </a:rPr>
              <a:t>0</a:t>
            </a:r>
            <a:endParaRPr lang="en-HK" sz="2400" dirty="0">
              <a:solidFill>
                <a:srgbClr val="9933FF"/>
              </a:solidFill>
            </a:endParaRPr>
          </a:p>
          <a:p>
            <a:r>
              <a:rPr lang="en-HK" sz="2400" dirty="0"/>
              <a:t>— </a:t>
            </a:r>
            <a:r>
              <a:rPr lang="en-HK" sz="2400" dirty="0" smtClean="0">
                <a:solidFill>
                  <a:srgbClr val="9933FF"/>
                </a:solidFill>
              </a:rPr>
              <a:t>1</a:t>
            </a:r>
            <a:endParaRPr lang="en-HK" sz="2400" dirty="0">
              <a:solidFill>
                <a:srgbClr val="9933FF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176384" y="2410990"/>
            <a:ext cx="3852000" cy="919401"/>
          </a:xfrm>
          <a:prstGeom prst="wedgeRoundRectCallout">
            <a:avLst>
              <a:gd name="adj1" fmla="val -82232"/>
              <a:gd name="adj2" fmla="val 3617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24000" indent="-324000">
              <a:buFont typeface="+mj-lt"/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Dividing the number by 2. Obtain the </a:t>
            </a:r>
            <a:r>
              <a:rPr lang="en-HK" sz="2400" u="sng" dirty="0" smtClean="0">
                <a:solidFill>
                  <a:schemeClr val="tx1"/>
                </a:solidFill>
              </a:rPr>
              <a:t>remainder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4176384" y="3471768"/>
            <a:ext cx="4644000" cy="1328023"/>
          </a:xfrm>
          <a:prstGeom prst="wedgeRoundRectCallout">
            <a:avLst>
              <a:gd name="adj1" fmla="val -71365"/>
              <a:gd name="adj2" fmla="val -485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24000" indent="-324000">
              <a:buFont typeface="+mj-lt"/>
              <a:buAutoNum type="arabicPeriod" startAt="3"/>
            </a:pPr>
            <a:r>
              <a:rPr lang="en-HK" sz="2400" dirty="0">
                <a:solidFill>
                  <a:schemeClr val="tx1"/>
                </a:solidFill>
              </a:rPr>
              <a:t>Read the remainders </a:t>
            </a:r>
            <a:r>
              <a:rPr lang="en-HK" sz="2400" u="sng" dirty="0">
                <a:solidFill>
                  <a:schemeClr val="tx1"/>
                </a:solidFill>
              </a:rPr>
              <a:t>bottom up</a:t>
            </a:r>
            <a:r>
              <a:rPr lang="en-HK" sz="2400" dirty="0">
                <a:solidFill>
                  <a:schemeClr val="tx1"/>
                </a:solidFill>
              </a:rPr>
              <a:t> to get the binary representation of </a:t>
            </a:r>
            <a:r>
              <a:rPr lang="en-HK" sz="2400" dirty="0" smtClean="0">
                <a:solidFill>
                  <a:schemeClr val="tx1"/>
                </a:solidFill>
              </a:rPr>
              <a:t>18</a:t>
            </a:r>
            <a:r>
              <a:rPr lang="en-HK" sz="2400" dirty="0">
                <a:solidFill>
                  <a:schemeClr val="tx1"/>
                </a:solidFill>
              </a:rPr>
              <a:t>, which is </a:t>
            </a:r>
            <a:r>
              <a:rPr lang="en-HK" sz="2400" dirty="0">
                <a:solidFill>
                  <a:srgbClr val="9933FF"/>
                </a:solidFill>
              </a:rPr>
              <a:t>10010</a:t>
            </a:r>
            <a:r>
              <a:rPr lang="en-HK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131839" y="3253626"/>
            <a:ext cx="1" cy="1477327"/>
          </a:xfrm>
          <a:prstGeom prst="straightConnector1">
            <a:avLst/>
          </a:prstGeom>
          <a:ln w="28575">
            <a:solidFill>
              <a:srgbClr val="9933FF"/>
            </a:solidFill>
            <a:headEnd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06097" y="5949280"/>
            <a:ext cx="6131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/>
              <a:t>As a 32-bit integer, 18 is represented as: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00000000 00000000 00000000 00010010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176384" y="4941168"/>
            <a:ext cx="3852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24000" indent="-324000">
              <a:buFont typeface="+mj-lt"/>
              <a:buAutoNum type="arabicPeriod" startAt="2"/>
            </a:pPr>
            <a:r>
              <a:rPr lang="en-HK" sz="2400" dirty="0" smtClean="0">
                <a:solidFill>
                  <a:schemeClr val="tx1"/>
                </a:solidFill>
              </a:rPr>
              <a:t>Keep dividing the number by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4176384" y="4941168"/>
            <a:ext cx="3852000" cy="919401"/>
          </a:xfrm>
          <a:prstGeom prst="wedgeRoundRectCallout">
            <a:avLst>
              <a:gd name="adj1" fmla="val -98507"/>
              <a:gd name="adj2" fmla="val -324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24000" indent="-324000">
              <a:buFont typeface="+mj-lt"/>
              <a:buAutoNum type="arabicPeriod" startAt="2"/>
            </a:pPr>
            <a:r>
              <a:rPr lang="en-HK" sz="2400" dirty="0" smtClean="0">
                <a:solidFill>
                  <a:schemeClr val="tx1"/>
                </a:solidFill>
              </a:rPr>
              <a:t>Keep dividing the number by 2 until it becomes zero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3" grpId="0"/>
      <p:bldP spid="29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1.2 Number of Bits vs Integer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52000"/>
              </a:xfrm>
            </p:spPr>
            <p:txBody>
              <a:bodyPr>
                <a:normAutofit/>
              </a:bodyPr>
              <a:lstStyle/>
              <a:p>
                <a:r>
                  <a:rPr lang="en-HK" dirty="0" smtClean="0"/>
                  <a:t>Each value of type </a:t>
                </a:r>
                <a:r>
                  <a:rPr lang="en-HK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HK" dirty="0"/>
                  <a:t> is </a:t>
                </a:r>
                <a:r>
                  <a:rPr lang="en-HK" i="1" u="sng" dirty="0"/>
                  <a:t>typically</a:t>
                </a:r>
                <a:r>
                  <a:rPr lang="en-HK" dirty="0"/>
                  <a:t> represented using 4 bytes </a:t>
                </a:r>
                <a:r>
                  <a:rPr lang="en-HK" dirty="0" smtClean="0"/>
                  <a:t>(or </a:t>
                </a:r>
                <a:r>
                  <a:rPr lang="en-HK" dirty="0"/>
                  <a:t>32 </a:t>
                </a:r>
                <a:r>
                  <a:rPr lang="en-HK" dirty="0" smtClean="0"/>
                  <a:t>bits)</a:t>
                </a:r>
                <a:endParaRPr lang="en-HK" dirty="0"/>
              </a:p>
              <a:p>
                <a:pPr lvl="8"/>
                <a:endParaRPr lang="en-HK" dirty="0"/>
              </a:p>
              <a:p>
                <a:r>
                  <a:rPr lang="en-HK" dirty="0"/>
                  <a:t>How many different values can be represented using 32 bits?</a:t>
                </a:r>
              </a:p>
              <a:p>
                <a:pPr lvl="1"/>
                <a:r>
                  <a:rPr lang="en-HK" dirty="0"/>
                  <a:t>Answer: 2</a:t>
                </a:r>
                <a:r>
                  <a:rPr lang="en-HK" baseline="30000" dirty="0"/>
                  <a:t>32</a:t>
                </a:r>
                <a:r>
                  <a:rPr lang="en-HK" dirty="0"/>
                  <a:t> </a:t>
                </a:r>
                <a:r>
                  <a:rPr lang="en-HK" dirty="0" smtClean="0"/>
                  <a:t>(= 4,294,967,296) </a:t>
                </a:r>
                <a:r>
                  <a:rPr lang="en-HK" dirty="0"/>
                  <a:t>different </a:t>
                </a:r>
                <a:r>
                  <a:rPr lang="en-HK" dirty="0" smtClean="0"/>
                  <a:t>integers</a:t>
                </a:r>
                <a:endParaRPr lang="en-HK" dirty="0"/>
              </a:p>
              <a:p>
                <a:pPr lvl="8"/>
                <a:endParaRPr lang="en-HK" dirty="0"/>
              </a:p>
              <a:p>
                <a:r>
                  <a:rPr lang="en-HK" dirty="0"/>
                  <a:t>Half for negative integers, and half for non-negative </a:t>
                </a:r>
                <a:r>
                  <a:rPr lang="en-HK" dirty="0" smtClean="0"/>
                  <a:t>integers</a:t>
                </a:r>
                <a:endParaRPr lang="en-HK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HK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HK" i="1" baseline="30000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d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,−</m:t>
                      </m:r>
                      <m:d>
                        <m:dPr>
                          <m:ctrlPr>
                            <a:rPr lang="en-HK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HK" i="1" baseline="30000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n-HK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,…,−2,−1</m:t>
                      </m:r>
                      <m:r>
                        <a:rPr lang="en-HK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0,1,2,…,2</m:t>
                      </m:r>
                      <m:r>
                        <a:rPr lang="en-HK" i="1" baseline="30000" dirty="0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HK" dirty="0"/>
              </a:p>
              <a:p>
                <a:pPr marL="457200" lvl="1" indent="0" algn="ctr">
                  <a:buNone/>
                </a:pPr>
                <a:r>
                  <a:rPr lang="en-HK" dirty="0"/>
                  <a:t>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−2147483648,…,−</m:t>
                      </m:r>
                      <m:r>
                        <a:rPr lang="en-HK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,−1,0,1,2,…,2147483647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52000"/>
              </a:xfrm>
              <a:blipFill>
                <a:blip r:embed="rId2"/>
                <a:stretch>
                  <a:fillRect l="-1391" t="-2179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1.3 Representing +</a:t>
            </a:r>
            <a:r>
              <a:rPr lang="en-HK" dirty="0" err="1" smtClean="0"/>
              <a:t>ve</a:t>
            </a:r>
            <a:r>
              <a:rPr lang="en-HK" dirty="0" smtClean="0"/>
              <a:t> and –</a:t>
            </a:r>
            <a:r>
              <a:rPr lang="en-HK" dirty="0" err="1" smtClean="0"/>
              <a:t>ve</a:t>
            </a:r>
            <a:r>
              <a:rPr lang="en-HK" dirty="0" smtClean="0"/>
              <a:t>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i="1" dirty="0" smtClean="0">
                <a:solidFill>
                  <a:srgbClr val="FF0000"/>
                </a:solidFill>
              </a:rPr>
              <a:t>Two’s Complement</a:t>
            </a:r>
            <a:r>
              <a:rPr lang="en-HK" dirty="0" smtClean="0"/>
              <a:t>: a binary number representation that can represent </a:t>
            </a:r>
            <a:r>
              <a:rPr lang="en-HK" u="sng" dirty="0" smtClean="0"/>
              <a:t>both +</a:t>
            </a:r>
            <a:r>
              <a:rPr lang="en-HK" u="sng" dirty="0" err="1" smtClean="0"/>
              <a:t>ve</a:t>
            </a:r>
            <a:r>
              <a:rPr lang="en-HK" u="sng" dirty="0" smtClean="0"/>
              <a:t> and –</a:t>
            </a:r>
            <a:r>
              <a:rPr lang="en-HK" u="sng" dirty="0" err="1" smtClean="0"/>
              <a:t>ve</a:t>
            </a:r>
            <a:r>
              <a:rPr lang="en-HK" u="sng" dirty="0" smtClean="0"/>
              <a:t> integers</a:t>
            </a:r>
            <a:r>
              <a:rPr lang="en-HK" dirty="0" smtClean="0"/>
              <a:t>. It involves </a:t>
            </a:r>
            <a:r>
              <a:rPr lang="en-HK" u="sng" dirty="0" smtClean="0"/>
              <a:t>two steps</a:t>
            </a:r>
            <a:r>
              <a:rPr lang="en-HK" dirty="0" smtClean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HK" dirty="0"/>
              <a:t>Bitwise negation	</a:t>
            </a:r>
            <a:r>
              <a:rPr lang="en-HK" dirty="0" smtClean="0"/>
              <a:t>(</a:t>
            </a:r>
            <a:r>
              <a:rPr lang="en-HK" dirty="0"/>
              <a:t>1 </a:t>
            </a:r>
            <a:r>
              <a:rPr lang="en-HK" dirty="0" smtClean="0"/>
              <a:t>↔</a:t>
            </a:r>
            <a:r>
              <a:rPr lang="en-HK" dirty="0" smtClean="0">
                <a:sym typeface="Wingdings" panose="05000000000000000000" pitchFamily="2" charset="2"/>
              </a:rPr>
              <a:t> 0)</a:t>
            </a:r>
            <a:endParaRPr lang="en-HK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HK" dirty="0" smtClean="0"/>
              <a:t>Plus 1			(+1)</a:t>
            </a:r>
            <a:endParaRPr lang="en-HK" dirty="0"/>
          </a:p>
          <a:p>
            <a:pPr lvl="8"/>
            <a:endParaRPr lang="en-HK" dirty="0" smtClean="0"/>
          </a:p>
          <a:p>
            <a:r>
              <a:rPr lang="en-HK" dirty="0" smtClean="0"/>
              <a:t>Example: –18 and 18 as 8-bit integers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419" y="4653136"/>
            <a:ext cx="573586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smtClean="0"/>
              <a:t>			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00010010 </a:t>
            </a:r>
            <a:r>
              <a:rPr lang="en-HK" sz="2400" dirty="0" smtClean="0"/>
              <a:t>(= </a:t>
            </a:r>
            <a:r>
              <a:rPr lang="en-HK" sz="2400" dirty="0" smtClean="0">
                <a:solidFill>
                  <a:srgbClr val="9933FF"/>
                </a:solidFill>
              </a:rPr>
              <a:t>18</a:t>
            </a:r>
            <a:r>
              <a:rPr lang="en-HK" sz="2400" baseline="-25000" dirty="0" smtClean="0">
                <a:solidFill>
                  <a:srgbClr val="9933FF"/>
                </a:solidFill>
              </a:rPr>
              <a:t>10</a:t>
            </a:r>
            <a:r>
              <a:rPr lang="en-HK" sz="2400" dirty="0" smtClean="0"/>
              <a:t>)</a:t>
            </a:r>
          </a:p>
          <a:p>
            <a:pPr marL="457200" indent="-457200">
              <a:buAutoNum type="alphaLcParenR"/>
            </a:pPr>
            <a:r>
              <a:rPr lang="en-HK" sz="2400" dirty="0" smtClean="0"/>
              <a:t>(</a:t>
            </a:r>
            <a:r>
              <a:rPr lang="en-HK" sz="2400" dirty="0"/>
              <a:t>1 ↔ </a:t>
            </a:r>
            <a:r>
              <a:rPr lang="en-HK" sz="2400" dirty="0" smtClean="0"/>
              <a:t>0)		</a:t>
            </a:r>
            <a:r>
              <a:rPr lang="en-HK" sz="2400" dirty="0" smtClean="0">
                <a:latin typeface="Consolas" panose="020B0609020204030204" pitchFamily="49" charset="0"/>
              </a:rPr>
              <a:t> ↕↕↕↕↕↕↕↕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			 11101101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HK" sz="2400" dirty="0" smtClean="0"/>
              <a:t>(+1)		</a:t>
            </a:r>
            <a:r>
              <a:rPr lang="en-HK" sz="2400" u="sng" dirty="0" smtClean="0">
                <a:latin typeface="Consolas" panose="020B0609020204030204" pitchFamily="49" charset="0"/>
              </a:rPr>
              <a:t>+       1</a:t>
            </a:r>
          </a:p>
          <a:p>
            <a:r>
              <a:rPr lang="en-HK" sz="2400" dirty="0" smtClean="0"/>
              <a:t>2’s </a:t>
            </a:r>
            <a:r>
              <a:rPr lang="en-HK" sz="2400" dirty="0"/>
              <a:t>complement</a:t>
            </a:r>
            <a:r>
              <a:rPr lang="en-HK" sz="2400" dirty="0" smtClean="0"/>
              <a:t>:	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11101110 </a:t>
            </a:r>
            <a:r>
              <a:rPr lang="en-HK" sz="2400" dirty="0" smtClean="0"/>
              <a:t>(= </a:t>
            </a:r>
            <a:r>
              <a:rPr lang="en-HK" sz="2400" dirty="0" smtClean="0">
                <a:solidFill>
                  <a:schemeClr val="accent2"/>
                </a:solidFill>
              </a:rPr>
              <a:t>–18</a:t>
            </a:r>
            <a:r>
              <a:rPr lang="en-HK" sz="2400" baseline="-25000" dirty="0" smtClean="0">
                <a:solidFill>
                  <a:schemeClr val="accent2"/>
                </a:solidFill>
              </a:rPr>
              <a:t>10</a:t>
            </a:r>
            <a:r>
              <a:rPr lang="en-HK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30704" y="4653136"/>
            <a:ext cx="296587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11101110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 smtClean="0"/>
              <a:t>(= </a:t>
            </a:r>
            <a:r>
              <a:rPr lang="en-HK" sz="2400" dirty="0" smtClean="0">
                <a:solidFill>
                  <a:schemeClr val="accent2"/>
                </a:solidFill>
              </a:rPr>
              <a:t>–18</a:t>
            </a:r>
            <a:r>
              <a:rPr lang="en-HK" sz="2400" baseline="-25000" dirty="0" smtClean="0">
                <a:solidFill>
                  <a:schemeClr val="accent2"/>
                </a:solidFill>
              </a:rPr>
              <a:t>10</a:t>
            </a:r>
            <a:r>
              <a:rPr lang="en-HK" sz="2400" dirty="0" smtClean="0"/>
              <a:t>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 ↕↕↕↕↕↕↕↕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 00010001</a:t>
            </a:r>
          </a:p>
          <a:p>
            <a:r>
              <a:rPr lang="en-HK" sz="2400" u="sng" dirty="0" smtClean="0">
                <a:latin typeface="Consolas" panose="020B0609020204030204" pitchFamily="49" charset="0"/>
              </a:rPr>
              <a:t>+       1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00010010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 smtClean="0"/>
              <a:t>(= </a:t>
            </a:r>
            <a:r>
              <a:rPr lang="en-HK" sz="2400" dirty="0" smtClean="0">
                <a:solidFill>
                  <a:srgbClr val="9933FF"/>
                </a:solidFill>
              </a:rPr>
              <a:t>18</a:t>
            </a:r>
            <a:r>
              <a:rPr lang="en-HK" sz="2400" baseline="-25000" dirty="0" smtClean="0">
                <a:solidFill>
                  <a:srgbClr val="9933FF"/>
                </a:solidFill>
              </a:rPr>
              <a:t>10</a:t>
            </a:r>
            <a:r>
              <a:rPr lang="en-HK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0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1.3 Representing +</a:t>
            </a:r>
            <a:r>
              <a:rPr lang="en-HK" dirty="0" err="1" smtClean="0"/>
              <a:t>ve</a:t>
            </a:r>
            <a:r>
              <a:rPr lang="en-HK" dirty="0" smtClean="0"/>
              <a:t> and –</a:t>
            </a:r>
            <a:r>
              <a:rPr lang="en-HK" dirty="0" err="1" smtClean="0"/>
              <a:t>ve</a:t>
            </a:r>
            <a:r>
              <a:rPr lang="en-HK" dirty="0" smtClean="0"/>
              <a:t>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6000"/>
          </a:xfrm>
        </p:spPr>
        <p:txBody>
          <a:bodyPr>
            <a:normAutofit fontScale="85000" lnSpcReduction="10000"/>
          </a:bodyPr>
          <a:lstStyle/>
          <a:p>
            <a:r>
              <a:rPr lang="en-HK" dirty="0"/>
              <a:t>In </a:t>
            </a:r>
            <a:r>
              <a:rPr lang="en-HK" dirty="0" smtClean="0"/>
              <a:t>2’s complement, </a:t>
            </a:r>
            <a:r>
              <a:rPr lang="en-HK" dirty="0"/>
              <a:t>all </a:t>
            </a:r>
            <a:r>
              <a:rPr lang="en-HK" dirty="0" smtClean="0"/>
              <a:t>–</a:t>
            </a:r>
            <a:r>
              <a:rPr lang="en-HK" dirty="0" err="1" smtClean="0"/>
              <a:t>ve</a:t>
            </a:r>
            <a:r>
              <a:rPr lang="en-HK" dirty="0" smtClean="0"/>
              <a:t> </a:t>
            </a:r>
            <a:r>
              <a:rPr lang="en-HK" dirty="0"/>
              <a:t>numbers have 1 as the most significant (left-most) </a:t>
            </a:r>
            <a:r>
              <a:rPr lang="en-HK" dirty="0" smtClean="0"/>
              <a:t>digit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E.g., for 8-bit </a:t>
            </a:r>
            <a:r>
              <a:rPr lang="en-HK" dirty="0" smtClean="0"/>
              <a:t>integers:</a:t>
            </a:r>
            <a:endParaRPr lang="en-HK" dirty="0"/>
          </a:p>
          <a:p>
            <a:pPr lvl="1"/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0</a:t>
            </a:r>
            <a:r>
              <a:rPr lang="en-HK" dirty="0" smtClean="0">
                <a:latin typeface="Consolas" panose="020B0609020204030204" pitchFamily="49" charset="0"/>
              </a:rPr>
              <a:t>0000000 </a:t>
            </a:r>
            <a:r>
              <a:rPr lang="en-HK" dirty="0" smtClean="0"/>
              <a:t>= 0</a:t>
            </a:r>
            <a:endParaRPr lang="en-HK" dirty="0"/>
          </a:p>
          <a:p>
            <a:pPr lvl="1"/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1</a:t>
            </a:r>
            <a:r>
              <a:rPr lang="en-HK" dirty="0" smtClean="0">
                <a:latin typeface="Consolas" panose="020B0609020204030204" pitchFamily="49" charset="0"/>
              </a:rPr>
              <a:t>1111111 </a:t>
            </a:r>
            <a:r>
              <a:rPr lang="en-HK" dirty="0" smtClean="0"/>
              <a:t>= –1</a:t>
            </a:r>
            <a:endParaRPr lang="en-HK" dirty="0"/>
          </a:p>
          <a:p>
            <a:pPr lvl="1"/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1</a:t>
            </a:r>
            <a:r>
              <a:rPr lang="en-HK" dirty="0" smtClean="0">
                <a:latin typeface="Consolas" panose="020B0609020204030204" pitchFamily="49" charset="0"/>
              </a:rPr>
              <a:t>0000000 </a:t>
            </a:r>
            <a:r>
              <a:rPr lang="en-HK" dirty="0" smtClean="0"/>
              <a:t>= –128</a:t>
            </a:r>
            <a:endParaRPr lang="en-HK" dirty="0"/>
          </a:p>
          <a:p>
            <a:pPr lvl="1"/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0</a:t>
            </a:r>
            <a:r>
              <a:rPr lang="en-HK" dirty="0" smtClean="0">
                <a:latin typeface="Consolas" panose="020B0609020204030204" pitchFamily="49" charset="0"/>
              </a:rPr>
              <a:t>1111111 </a:t>
            </a:r>
            <a:r>
              <a:rPr lang="en-HK" dirty="0" smtClean="0"/>
              <a:t>= 127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E.g., for 32-bit </a:t>
            </a:r>
            <a:r>
              <a:rPr lang="en-HK" dirty="0" smtClean="0"/>
              <a:t>integers:</a:t>
            </a:r>
            <a:endParaRPr lang="en-HK" dirty="0"/>
          </a:p>
          <a:p>
            <a:pPr lvl="1"/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1</a:t>
            </a:r>
            <a:r>
              <a:rPr lang="en-HK" dirty="0">
                <a:latin typeface="Consolas" panose="020B0609020204030204" pitchFamily="49" charset="0"/>
              </a:rPr>
              <a:t>1111111 11111111 11111111 </a:t>
            </a:r>
            <a:r>
              <a:rPr lang="en-HK" dirty="0" smtClean="0">
                <a:latin typeface="Consolas" panose="020B0609020204030204" pitchFamily="49" charset="0"/>
              </a:rPr>
              <a:t>11111111 </a:t>
            </a:r>
            <a:r>
              <a:rPr lang="en-HK" dirty="0" smtClean="0"/>
              <a:t>= –1</a:t>
            </a:r>
            <a:endParaRPr lang="en-HK" dirty="0"/>
          </a:p>
          <a:p>
            <a:pPr lvl="1"/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0</a:t>
            </a:r>
            <a:r>
              <a:rPr lang="en-HK" dirty="0">
                <a:latin typeface="Consolas" panose="020B0609020204030204" pitchFamily="49" charset="0"/>
              </a:rPr>
              <a:t>0000000 00000000 00000000 </a:t>
            </a:r>
            <a:r>
              <a:rPr lang="en-HK" dirty="0" smtClean="0">
                <a:latin typeface="Consolas" panose="020B0609020204030204" pitchFamily="49" charset="0"/>
              </a:rPr>
              <a:t>11111111 </a:t>
            </a:r>
            <a:r>
              <a:rPr lang="en-HK" dirty="0"/>
              <a:t>= 255</a:t>
            </a:r>
          </a:p>
          <a:p>
            <a:pPr lvl="1"/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1</a:t>
            </a:r>
            <a:r>
              <a:rPr lang="en-HK" dirty="0">
                <a:latin typeface="Consolas" panose="020B0609020204030204" pitchFamily="49" charset="0"/>
              </a:rPr>
              <a:t>0000000 00000000 00000000 </a:t>
            </a:r>
            <a:r>
              <a:rPr lang="en-HK" dirty="0" smtClean="0">
                <a:latin typeface="Consolas" panose="020B0609020204030204" pitchFamily="49" charset="0"/>
              </a:rPr>
              <a:t>00000000 </a:t>
            </a:r>
            <a:r>
              <a:rPr lang="en-HK" dirty="0"/>
              <a:t>= </a:t>
            </a:r>
            <a:r>
              <a:rPr lang="en-HK" dirty="0" smtClean="0"/>
              <a:t>–2147483648</a:t>
            </a:r>
            <a:endParaRPr lang="en-HK" dirty="0"/>
          </a:p>
          <a:p>
            <a:pPr lvl="1"/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0</a:t>
            </a:r>
            <a:r>
              <a:rPr lang="en-HK" dirty="0">
                <a:latin typeface="Consolas" panose="020B0609020204030204" pitchFamily="49" charset="0"/>
              </a:rPr>
              <a:t>1111111 11111111 11111111 </a:t>
            </a:r>
            <a:r>
              <a:rPr lang="en-HK" dirty="0" smtClean="0">
                <a:latin typeface="Consolas" panose="020B0609020204030204" pitchFamily="49" charset="0"/>
              </a:rPr>
              <a:t>11111111 </a:t>
            </a:r>
            <a:r>
              <a:rPr lang="en-HK" dirty="0"/>
              <a:t>= 2147483647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1.3 Representing +</a:t>
            </a:r>
            <a:r>
              <a:rPr lang="en-HK" dirty="0" err="1" smtClean="0"/>
              <a:t>ve</a:t>
            </a:r>
            <a:r>
              <a:rPr lang="en-HK" dirty="0" smtClean="0"/>
              <a:t> and –</a:t>
            </a:r>
            <a:r>
              <a:rPr lang="en-HK" dirty="0" err="1" smtClean="0"/>
              <a:t>ve</a:t>
            </a:r>
            <a:r>
              <a:rPr lang="en-HK" dirty="0" smtClean="0"/>
              <a:t>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Another view of 2’s complement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41720"/>
              </p:ext>
            </p:extLst>
          </p:nvPr>
        </p:nvGraphicFramePr>
        <p:xfrm>
          <a:off x="0" y="2276872"/>
          <a:ext cx="3579686" cy="452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8756">
                  <a:extLst>
                    <a:ext uri="{9D8B030D-6E8A-4147-A177-3AD203B41FA5}">
                      <a16:colId xmlns:a16="http://schemas.microsoft.com/office/drawing/2014/main" val="1041856249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4265883762"/>
                    </a:ext>
                  </a:extLst>
                </a:gridCol>
              </a:tblGrid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8-bit 2’s Complement</a:t>
                      </a:r>
                      <a:endParaRPr lang="en-US" sz="2000" dirty="0"/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Decimal</a:t>
                      </a:r>
                      <a:endParaRPr lang="en-US" sz="2000" dirty="0"/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05854551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00000000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4867638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00000001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834378723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00000010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953492207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…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727412073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01111110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126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572671882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01111111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127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49490537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10000000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–128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010348151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10000001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–127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909813142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10000010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–126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339340782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…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959891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11111110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61399045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11111111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19941110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73565"/>
              </p:ext>
            </p:extLst>
          </p:nvPr>
        </p:nvGraphicFramePr>
        <p:xfrm>
          <a:off x="3730820" y="2276872"/>
          <a:ext cx="5413180" cy="452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60275">
                  <a:extLst>
                    <a:ext uri="{9D8B030D-6E8A-4147-A177-3AD203B41FA5}">
                      <a16:colId xmlns:a16="http://schemas.microsoft.com/office/drawing/2014/main" val="1041856249"/>
                    </a:ext>
                  </a:extLst>
                </a:gridCol>
                <a:gridCol w="1652905">
                  <a:extLst>
                    <a:ext uri="{9D8B030D-6E8A-4147-A177-3AD203B41FA5}">
                      <a16:colId xmlns:a16="http://schemas.microsoft.com/office/drawing/2014/main" val="4265883762"/>
                    </a:ext>
                  </a:extLst>
                </a:gridCol>
              </a:tblGrid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32-bit 2’s Complement</a:t>
                      </a:r>
                      <a:endParaRPr lang="en-US" sz="2000" dirty="0"/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Decimal</a:t>
                      </a:r>
                      <a:endParaRPr lang="en-US" sz="2000" dirty="0"/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05854551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4867638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00000001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834378723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00000010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953492207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⋮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⋮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727412073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11111110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2147483646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572671882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2147483647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49490537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–2147483648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010348151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00000001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–2147483647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909813142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00000010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–2147483646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3339340782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⋮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⋮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2959891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11111110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613990458"/>
                  </a:ext>
                </a:extLst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r>
                        <a:rPr lang="en-HK" sz="1800" spc="-150" baseline="-25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1800" spc="-150" baseline="0" dirty="0" smtClean="0">
                          <a:latin typeface="Consolas" panose="020B0609020204030204" pitchFamily="49" charset="0"/>
                        </a:rPr>
                        <a:t>11111111</a:t>
                      </a:r>
                      <a:endParaRPr lang="en-US" sz="1800" spc="-150" baseline="0" dirty="0">
                        <a:latin typeface="Consolas" panose="020B0609020204030204" pitchFamily="49" charset="0"/>
                      </a:endParaRPr>
                    </a:p>
                  </a:txBody>
                  <a:tcPr marL="18000" marR="18000" marT="21600" marB="21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+mn-lt"/>
                        </a:rPr>
                        <a:t>–1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21600" marB="21600"/>
                </a:tc>
                <a:extLst>
                  <a:ext uri="{0D108BD9-81ED-4DB2-BD59-A6C34878D82A}">
                    <a16:rowId xmlns:a16="http://schemas.microsoft.com/office/drawing/2014/main" val="199411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9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8052</TotalTime>
  <Words>2665</Words>
  <PresentationFormat>On-screen Show (4:3)</PresentationFormat>
  <Paragraphs>661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新細明體</vt:lpstr>
      <vt:lpstr>Wingdings</vt:lpstr>
      <vt:lpstr>Office Theme</vt:lpstr>
      <vt:lpstr>CSCI1540 Fundamental Computing with C++</vt:lpstr>
      <vt:lpstr>Questions to be Answered…</vt:lpstr>
      <vt:lpstr>Outline</vt:lpstr>
      <vt:lpstr>1. Integers</vt:lpstr>
      <vt:lpstr>1.1 Decimal  Binary Conversion</vt:lpstr>
      <vt:lpstr>1.2 Number of Bits vs Integer Range</vt:lpstr>
      <vt:lpstr>1.3 Representing +ve and –ve Integers</vt:lpstr>
      <vt:lpstr>1.3 Representing +ve and –ve Integers</vt:lpstr>
      <vt:lpstr>1.3 Representing +ve and –ve Integers</vt:lpstr>
      <vt:lpstr>1.4 Integer Overflow</vt:lpstr>
      <vt:lpstr>Integer Overflow: Example</vt:lpstr>
      <vt:lpstr>1.5 C++ Built-in Integral Types</vt:lpstr>
      <vt:lpstr>2. Floating Point Numbers</vt:lpstr>
      <vt:lpstr>2.1 Decimal  Binary Conversion</vt:lpstr>
      <vt:lpstr>2.2 IEEE 754 Standard</vt:lpstr>
      <vt:lpstr>2.3 Precision and Range</vt:lpstr>
      <vt:lpstr>2.3 Precision and Range</vt:lpstr>
      <vt:lpstr>2.4 Characteristics of Floating Point Numbers</vt:lpstr>
      <vt:lpstr>2.4 Characteristics of Floating Point Numbers</vt:lpstr>
      <vt:lpstr>2.4 Characteristics of Floating Point Numbers</vt:lpstr>
      <vt:lpstr>2.5 C++ Built-in Floating Point Types</vt:lpstr>
      <vt:lpstr>3. Mixing Data Types in Expressions</vt:lpstr>
      <vt:lpstr>3.1 Implicit Type Conversion</vt:lpstr>
      <vt:lpstr>3.1.1 Arithmetic Conversion Rules (Simplified)</vt:lpstr>
      <vt:lpstr>3.1.2 Floating ↔ Integral Types (Simplified)</vt:lpstr>
      <vt:lpstr>3.2 Explicit Type Conversion (Casting)</vt:lpstr>
      <vt:lpstr>3.2.1 Type Casting Operators: Three Syntaxes</vt:lpstr>
      <vt:lpstr>3.2.1 Typecasting: Example</vt:lpstr>
      <vt:lpstr>3.3 How are Data Converted? (Both Coercion and Casting)</vt:lpstr>
      <vt:lpstr>3.4 Coercion vs Casting</vt:lpstr>
      <vt:lpstr>Why is Knowing “Type Conversion” Important?</vt:lpstr>
      <vt:lpstr>4. Representing Other Types of Data</vt:lpstr>
      <vt:lpstr>Representing ♠♥♣♦ (v1)</vt:lpstr>
      <vt:lpstr>Representing ♠♥♣♦ (v2)</vt:lpstr>
      <vt:lpstr>Representing ♠♥♣♦ (v3)</vt:lpstr>
      <vt:lpstr>Representing Date</vt:lpstr>
      <vt:lpstr>Can You Answer These Questions Now?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2019-08-08T09:12:22Z</dcterms:modified>
</cp:coreProperties>
</file>