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77" r:id="rId3"/>
    <p:sldId id="480" r:id="rId4"/>
    <p:sldId id="481" r:id="rId5"/>
    <p:sldId id="482" r:id="rId6"/>
    <p:sldId id="483" r:id="rId7"/>
    <p:sldId id="484" r:id="rId8"/>
    <p:sldId id="517" r:id="rId9"/>
    <p:sldId id="487" r:id="rId10"/>
    <p:sldId id="488" r:id="rId11"/>
    <p:sldId id="489" r:id="rId12"/>
    <p:sldId id="490" r:id="rId13"/>
    <p:sldId id="491" r:id="rId14"/>
    <p:sldId id="492" r:id="rId15"/>
    <p:sldId id="494" r:id="rId16"/>
    <p:sldId id="493" r:id="rId17"/>
    <p:sldId id="495" r:id="rId18"/>
    <p:sldId id="496" r:id="rId19"/>
    <p:sldId id="497" r:id="rId20"/>
    <p:sldId id="486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498" r:id="rId31"/>
    <p:sldId id="508" r:id="rId32"/>
    <p:sldId id="509" r:id="rId33"/>
    <p:sldId id="510" r:id="rId34"/>
    <p:sldId id="511" r:id="rId35"/>
    <p:sldId id="518" r:id="rId36"/>
    <p:sldId id="512" r:id="rId37"/>
    <p:sldId id="513" r:id="rId38"/>
    <p:sldId id="514" r:id="rId39"/>
    <p:sldId id="515" r:id="rId40"/>
    <p:sldId id="516" r:id="rId41"/>
    <p:sldId id="478" r:id="rId42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8179" autoAdjust="0"/>
  </p:normalViewPr>
  <p:slideViewPr>
    <p:cSldViewPr>
      <p:cViewPr varScale="1">
        <p:scale>
          <a:sx n="83" d="100"/>
          <a:sy n="83" d="100"/>
        </p:scale>
        <p:origin x="118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Basics of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351338"/>
          </a:xfrm>
        </p:spPr>
        <p:txBody>
          <a:bodyPr/>
          <a:lstStyle/>
          <a:p>
            <a:r>
              <a:rPr lang="en-HK" dirty="0" smtClean="0"/>
              <a:t>Variables declared in a function are called </a:t>
            </a:r>
            <a:r>
              <a:rPr lang="en-HK" b="1" i="1" dirty="0" smtClean="0">
                <a:solidFill>
                  <a:srgbClr val="FF0000"/>
                </a:solidFill>
              </a:rPr>
              <a:t>local variables</a:t>
            </a:r>
          </a:p>
          <a:p>
            <a:pPr lvl="1"/>
            <a:r>
              <a:rPr lang="en-HK" dirty="0" smtClean="0"/>
              <a:t>They are </a:t>
            </a:r>
            <a:r>
              <a:rPr lang="en-HK" u="sng" dirty="0" smtClean="0"/>
              <a:t>not</a:t>
            </a:r>
            <a:r>
              <a:rPr lang="en-HK" dirty="0" smtClean="0"/>
              <a:t> directly accessible in another function</a:t>
            </a:r>
          </a:p>
          <a:p>
            <a:pPr lvl="1"/>
            <a:r>
              <a:rPr lang="en-HK" dirty="0" smtClean="0"/>
              <a:t>They are only accessible in that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3380125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bar()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bar(): y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bar();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Compilation error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80125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41810" y="4797152"/>
            <a:ext cx="3910510" cy="919401"/>
          </a:xfrm>
          <a:prstGeom prst="wedgeRoundRectCallout">
            <a:avLst>
              <a:gd name="adj1" fmla="val -79262"/>
              <a:gd name="adj2" fmla="val 7519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400" dirty="0" smtClean="0">
                <a:solidFill>
                  <a:schemeClr val="tx1"/>
                </a:solidFill>
              </a:rPr>
              <a:t> is declared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bar()</a:t>
            </a:r>
            <a:r>
              <a:rPr lang="en-HK" sz="2400" dirty="0">
                <a:solidFill>
                  <a:schemeClr val="tx1"/>
                </a:solidFill>
              </a:rPr>
              <a:t>.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It is </a:t>
            </a:r>
            <a:r>
              <a:rPr lang="en-HK" sz="2400" u="sng" dirty="0" smtClean="0">
                <a:solidFill>
                  <a:schemeClr val="tx1"/>
                </a:solidFill>
              </a:rPr>
              <a:t>not accessible</a:t>
            </a:r>
            <a:r>
              <a:rPr lang="en-HK" sz="2400" dirty="0" smtClean="0">
                <a:solidFill>
                  <a:schemeClr val="tx1"/>
                </a:solidFill>
              </a:rPr>
              <a:t>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endParaRPr lang="en-HK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2.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Functions cannot share local variables</a:t>
            </a:r>
          </a:p>
          <a:p>
            <a:r>
              <a:rPr lang="en-HK" dirty="0" smtClean="0"/>
              <a:t>Suppose a caller has some data and wants its </a:t>
            </a:r>
            <a:r>
              <a:rPr lang="en-HK" dirty="0" err="1" smtClean="0"/>
              <a:t>callee</a:t>
            </a:r>
            <a:r>
              <a:rPr lang="en-HK" dirty="0" smtClean="0"/>
              <a:t> to use (access) them to compute something</a:t>
            </a:r>
          </a:p>
          <a:p>
            <a:r>
              <a:rPr lang="en-HK" dirty="0" smtClean="0"/>
              <a:t>What can we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1638000" y="3861048"/>
            <a:ext cx="5868000" cy="2628662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HK" sz="2400" u="sng" dirty="0" smtClean="0"/>
              <a:t>Parameters</a:t>
            </a:r>
            <a:r>
              <a:rPr lang="en-HK" sz="2400" dirty="0" smtClean="0"/>
              <a:t> </a:t>
            </a:r>
            <a:r>
              <a:rPr lang="en-HK" sz="28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💡</a:t>
            </a:r>
            <a:endParaRPr lang="en-HK" sz="240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lang="en-HK" sz="2400" dirty="0" smtClean="0"/>
              <a:t>a </a:t>
            </a:r>
            <a:r>
              <a:rPr lang="en-HK" sz="2400" dirty="0"/>
              <a:t>way for a caller to pass data to a </a:t>
            </a:r>
            <a:r>
              <a:rPr lang="en-HK" sz="2400" dirty="0" err="1"/>
              <a:t>callee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9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4572"/>
          </a:xfrm>
        </p:spPr>
        <p:txBody>
          <a:bodyPr/>
          <a:lstStyle/>
          <a:p>
            <a:r>
              <a:rPr lang="en-HK" dirty="0" smtClean="0"/>
              <a:t>2.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4572"/>
            <a:ext cx="7886700" cy="1440000"/>
          </a:xfrm>
        </p:spPr>
        <p:txBody>
          <a:bodyPr>
            <a:normAutofit/>
          </a:bodyPr>
          <a:lstStyle/>
          <a:p>
            <a:r>
              <a:rPr lang="en-HK" dirty="0"/>
              <a:t>Allows a function to accept data from its caller</a:t>
            </a:r>
          </a:p>
          <a:p>
            <a:r>
              <a:rPr lang="en-HK" dirty="0"/>
              <a:t>Allows programmers to </a:t>
            </a:r>
            <a:r>
              <a:rPr lang="en-HK" u="sng" dirty="0"/>
              <a:t>reuse code</a:t>
            </a:r>
            <a:r>
              <a:rPr lang="en-HK" dirty="0"/>
              <a:t> </a:t>
            </a:r>
            <a:r>
              <a:rPr lang="en-HK" dirty="0" smtClean="0"/>
              <a:t>but with different value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764572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foo(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n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n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10;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3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 + 3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6457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716000" y="2764572"/>
            <a:ext cx="4428000" cy="2145268"/>
          </a:xfrm>
          <a:prstGeom prst="wedgeRoundRectCallout">
            <a:avLst>
              <a:gd name="adj1" fmla="val -98424"/>
              <a:gd name="adj2" fmla="val -410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Variables for </a:t>
            </a:r>
            <a:r>
              <a:rPr lang="en-HK" sz="2400" dirty="0" smtClean="0">
                <a:solidFill>
                  <a:schemeClr val="tx1"/>
                </a:solidFill>
              </a:rPr>
              <a:t>holding values passed into a function are called </a:t>
            </a:r>
            <a:r>
              <a:rPr lang="en-HK" sz="2400" b="1" i="1" dirty="0" smtClean="0">
                <a:solidFill>
                  <a:srgbClr val="FF0000"/>
                </a:solidFill>
              </a:rPr>
              <a:t>formal parameters</a:t>
            </a:r>
            <a:r>
              <a:rPr lang="en-HK" sz="2400" dirty="0">
                <a:solidFill>
                  <a:schemeClr val="tx1"/>
                </a:solidFill>
              </a:rPr>
              <a:t>.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They are </a:t>
            </a:r>
            <a:r>
              <a:rPr lang="en-HK" sz="2400" u="sng" dirty="0" smtClean="0">
                <a:solidFill>
                  <a:schemeClr val="tx1"/>
                </a:solidFill>
              </a:rPr>
              <a:t>local</a:t>
            </a:r>
            <a:r>
              <a:rPr lang="en-HK" sz="2400" dirty="0" smtClean="0">
                <a:solidFill>
                  <a:schemeClr val="tx1"/>
                </a:solidFill>
              </a:rPr>
              <a:t> variables in the function</a:t>
            </a:r>
            <a:endParaRPr lang="en-HK" sz="2400" u="sng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680000" y="5121354"/>
            <a:ext cx="4464000" cy="1328023"/>
          </a:xfrm>
          <a:prstGeom prst="wedgeRoundRectCallout">
            <a:avLst>
              <a:gd name="adj1" fmla="val -112663"/>
              <a:gd name="adj2" fmla="val -514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The values/variables/expressions put in the function calls are called </a:t>
            </a:r>
            <a:r>
              <a:rPr lang="en-HK" sz="2400" b="1" i="1" dirty="0" smtClean="0">
                <a:solidFill>
                  <a:srgbClr val="FF0000"/>
                </a:solidFill>
              </a:rPr>
              <a:t>actual arguments</a:t>
            </a:r>
            <a:endParaRPr lang="en-HK" sz="2400" u="sng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80000" y="5121354"/>
            <a:ext cx="4464000" cy="1328023"/>
          </a:xfrm>
          <a:prstGeom prst="wedgeRoundRectCallout">
            <a:avLst>
              <a:gd name="adj1" fmla="val -112094"/>
              <a:gd name="adj2" fmla="val -290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The values/variables/expressions put in the function calls are called </a:t>
            </a:r>
            <a:r>
              <a:rPr lang="en-HK" sz="2400" b="1" i="1" dirty="0" smtClean="0">
                <a:solidFill>
                  <a:srgbClr val="FF0000"/>
                </a:solidFill>
              </a:rPr>
              <a:t>actual arguments</a:t>
            </a:r>
            <a:endParaRPr lang="en-HK" sz="2400" u="sng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680000" y="5121354"/>
            <a:ext cx="4464000" cy="1328023"/>
          </a:xfrm>
          <a:prstGeom prst="wedgeRoundRectCallout">
            <a:avLst>
              <a:gd name="adj1" fmla="val -99766"/>
              <a:gd name="adj2" fmla="val -677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The values/variables/expressions put in the function calls are called </a:t>
            </a:r>
            <a:r>
              <a:rPr lang="en-HK" sz="2400" b="1" i="1" dirty="0" smtClean="0">
                <a:solidFill>
                  <a:srgbClr val="FF0000"/>
                </a:solidFill>
              </a:rPr>
              <a:t>actual arguments</a:t>
            </a:r>
            <a:endParaRPr lang="en-HK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Values of the actual arguments are </a:t>
            </a:r>
            <a:r>
              <a:rPr lang="en-HK" u="sng" dirty="0"/>
              <a:t>copied</a:t>
            </a:r>
            <a:r>
              <a:rPr lang="en-HK" dirty="0"/>
              <a:t> to the corresponding formal </a:t>
            </a:r>
            <a:r>
              <a:rPr lang="en-HK" dirty="0" smtClean="0"/>
              <a:t>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764572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foo(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n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n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10;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3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 + 3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6457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21933" y="3107267"/>
            <a:ext cx="1245117" cy="2048933"/>
          </a:xfrm>
          <a:custGeom>
            <a:avLst/>
            <a:gdLst>
              <a:gd name="connsiteX0" fmla="*/ 0 w 1245117"/>
              <a:gd name="connsiteY0" fmla="*/ 2048933 h 2048933"/>
              <a:gd name="connsiteX1" fmla="*/ 1227667 w 1245117"/>
              <a:gd name="connsiteY1" fmla="*/ 1109133 h 2048933"/>
              <a:gd name="connsiteX2" fmla="*/ 609600 w 1245117"/>
              <a:gd name="connsiteY2" fmla="*/ 0 h 204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117" h="2048933">
                <a:moveTo>
                  <a:pt x="0" y="2048933"/>
                </a:moveTo>
                <a:cubicBezTo>
                  <a:pt x="563033" y="1749777"/>
                  <a:pt x="1126067" y="1450622"/>
                  <a:pt x="1227667" y="1109133"/>
                </a:cubicBezTo>
                <a:cubicBezTo>
                  <a:pt x="1329267" y="767644"/>
                  <a:pt x="969433" y="383822"/>
                  <a:pt x="609600" y="0"/>
                </a:cubicBezTo>
              </a:path>
            </a:pathLst>
          </a:custGeom>
          <a:noFill/>
          <a:ln w="28575">
            <a:solidFill>
              <a:srgbClr val="9933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21934" y="3031067"/>
            <a:ext cx="2392338" cy="2374858"/>
          </a:xfrm>
          <a:custGeom>
            <a:avLst/>
            <a:gdLst>
              <a:gd name="connsiteX0" fmla="*/ 0 w 1245117"/>
              <a:gd name="connsiteY0" fmla="*/ 2048933 h 2048933"/>
              <a:gd name="connsiteX1" fmla="*/ 1227667 w 1245117"/>
              <a:gd name="connsiteY1" fmla="*/ 1109133 h 2048933"/>
              <a:gd name="connsiteX2" fmla="*/ 609600 w 1245117"/>
              <a:gd name="connsiteY2" fmla="*/ 0 h 2048933"/>
              <a:gd name="connsiteX0" fmla="*/ 0 w 1239392"/>
              <a:gd name="connsiteY0" fmla="*/ 2056480 h 2056480"/>
              <a:gd name="connsiteX1" fmla="*/ 1227667 w 1239392"/>
              <a:gd name="connsiteY1" fmla="*/ 1116680 h 2056480"/>
              <a:gd name="connsiteX2" fmla="*/ 529249 w 1239392"/>
              <a:gd name="connsiteY2" fmla="*/ 0 h 2056480"/>
              <a:gd name="connsiteX0" fmla="*/ 0 w 1239392"/>
              <a:gd name="connsiteY0" fmla="*/ 2086668 h 2086668"/>
              <a:gd name="connsiteX1" fmla="*/ 1227667 w 1239392"/>
              <a:gd name="connsiteY1" fmla="*/ 1146868 h 2086668"/>
              <a:gd name="connsiteX2" fmla="*/ 529249 w 1239392"/>
              <a:gd name="connsiteY2" fmla="*/ 0 h 2086668"/>
              <a:gd name="connsiteX0" fmla="*/ 0 w 1232762"/>
              <a:gd name="connsiteY0" fmla="*/ 2116855 h 2116855"/>
              <a:gd name="connsiteX1" fmla="*/ 1227667 w 1232762"/>
              <a:gd name="connsiteY1" fmla="*/ 1177055 h 2116855"/>
              <a:gd name="connsiteX2" fmla="*/ 382587 w 1232762"/>
              <a:gd name="connsiteY2" fmla="*/ 0 h 2116855"/>
              <a:gd name="connsiteX0" fmla="*/ 0 w 1233050"/>
              <a:gd name="connsiteY0" fmla="*/ 2116855 h 2116855"/>
              <a:gd name="connsiteX1" fmla="*/ 1227667 w 1233050"/>
              <a:gd name="connsiteY1" fmla="*/ 1177055 h 2116855"/>
              <a:gd name="connsiteX2" fmla="*/ 382587 w 1233050"/>
              <a:gd name="connsiteY2" fmla="*/ 0 h 2116855"/>
              <a:gd name="connsiteX0" fmla="*/ 0 w 1336306"/>
              <a:gd name="connsiteY0" fmla="*/ 2116855 h 2116855"/>
              <a:gd name="connsiteX1" fmla="*/ 1331750 w 1336306"/>
              <a:gd name="connsiteY1" fmla="*/ 1033665 h 2116855"/>
              <a:gd name="connsiteX2" fmla="*/ 382587 w 1336306"/>
              <a:gd name="connsiteY2" fmla="*/ 0 h 2116855"/>
              <a:gd name="connsiteX0" fmla="*/ 0 w 1336799"/>
              <a:gd name="connsiteY0" fmla="*/ 2116855 h 2116855"/>
              <a:gd name="connsiteX1" fmla="*/ 1331750 w 1336799"/>
              <a:gd name="connsiteY1" fmla="*/ 1033665 h 2116855"/>
              <a:gd name="connsiteX2" fmla="*/ 382587 w 1336799"/>
              <a:gd name="connsiteY2" fmla="*/ 0 h 211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6799" h="2116855">
                <a:moveTo>
                  <a:pt x="0" y="2116855"/>
                </a:moveTo>
                <a:cubicBezTo>
                  <a:pt x="563033" y="1817699"/>
                  <a:pt x="1409917" y="1378928"/>
                  <a:pt x="1331750" y="1033665"/>
                </a:cubicBezTo>
                <a:cubicBezTo>
                  <a:pt x="1253583" y="688402"/>
                  <a:pt x="775537" y="330993"/>
                  <a:pt x="382587" y="0"/>
                </a:cubicBezTo>
              </a:path>
            </a:pathLst>
          </a:custGeom>
          <a:noFill/>
          <a:ln w="28575">
            <a:solidFill>
              <a:srgbClr val="9933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2074333" y="2980019"/>
            <a:ext cx="3115016" cy="2684098"/>
          </a:xfrm>
          <a:custGeom>
            <a:avLst/>
            <a:gdLst>
              <a:gd name="connsiteX0" fmla="*/ 0 w 1245117"/>
              <a:gd name="connsiteY0" fmla="*/ 2048933 h 2048933"/>
              <a:gd name="connsiteX1" fmla="*/ 1227667 w 1245117"/>
              <a:gd name="connsiteY1" fmla="*/ 1109133 h 2048933"/>
              <a:gd name="connsiteX2" fmla="*/ 609600 w 1245117"/>
              <a:gd name="connsiteY2" fmla="*/ 0 h 2048933"/>
              <a:gd name="connsiteX0" fmla="*/ 0 w 1239392"/>
              <a:gd name="connsiteY0" fmla="*/ 2056480 h 2056480"/>
              <a:gd name="connsiteX1" fmla="*/ 1227667 w 1239392"/>
              <a:gd name="connsiteY1" fmla="*/ 1116680 h 2056480"/>
              <a:gd name="connsiteX2" fmla="*/ 529249 w 1239392"/>
              <a:gd name="connsiteY2" fmla="*/ 0 h 2056480"/>
              <a:gd name="connsiteX0" fmla="*/ 0 w 1519494"/>
              <a:gd name="connsiteY0" fmla="*/ 2056480 h 2056480"/>
              <a:gd name="connsiteX1" fmla="*/ 1511988 w 1519494"/>
              <a:gd name="connsiteY1" fmla="*/ 1005702 h 2056480"/>
              <a:gd name="connsiteX2" fmla="*/ 529249 w 1519494"/>
              <a:gd name="connsiteY2" fmla="*/ 0 h 2056480"/>
              <a:gd name="connsiteX0" fmla="*/ 0 w 1513644"/>
              <a:gd name="connsiteY0" fmla="*/ 2056480 h 2056480"/>
              <a:gd name="connsiteX1" fmla="*/ 1511988 w 1513644"/>
              <a:gd name="connsiteY1" fmla="*/ 1005702 h 2056480"/>
              <a:gd name="connsiteX2" fmla="*/ 529249 w 1513644"/>
              <a:gd name="connsiteY2" fmla="*/ 0 h 2056480"/>
              <a:gd name="connsiteX0" fmla="*/ 0 w 1735312"/>
              <a:gd name="connsiteY0" fmla="*/ 2056480 h 2056480"/>
              <a:gd name="connsiteX1" fmla="*/ 1733948 w 1735312"/>
              <a:gd name="connsiteY1" fmla="*/ 888196 h 2056480"/>
              <a:gd name="connsiteX2" fmla="*/ 529249 w 1735312"/>
              <a:gd name="connsiteY2" fmla="*/ 0 h 2056480"/>
              <a:gd name="connsiteX0" fmla="*/ 0 w 1751893"/>
              <a:gd name="connsiteY0" fmla="*/ 2056480 h 2056480"/>
              <a:gd name="connsiteX1" fmla="*/ 1733948 w 1751893"/>
              <a:gd name="connsiteY1" fmla="*/ 888196 h 2056480"/>
              <a:gd name="connsiteX2" fmla="*/ 529249 w 1751893"/>
              <a:gd name="connsiteY2" fmla="*/ 0 h 2056480"/>
              <a:gd name="connsiteX0" fmla="*/ 0 w 1737205"/>
              <a:gd name="connsiteY0" fmla="*/ 2069536 h 2069536"/>
              <a:gd name="connsiteX1" fmla="*/ 1733948 w 1737205"/>
              <a:gd name="connsiteY1" fmla="*/ 901252 h 2069536"/>
              <a:gd name="connsiteX2" fmla="*/ 411185 w 1737205"/>
              <a:gd name="connsiteY2" fmla="*/ 0 h 2069536"/>
              <a:gd name="connsiteX0" fmla="*/ 0 w 1737495"/>
              <a:gd name="connsiteY0" fmla="*/ 2069536 h 2069536"/>
              <a:gd name="connsiteX1" fmla="*/ 1733948 w 1737495"/>
              <a:gd name="connsiteY1" fmla="*/ 901252 h 2069536"/>
              <a:gd name="connsiteX2" fmla="*/ 411185 w 1737495"/>
              <a:gd name="connsiteY2" fmla="*/ 0 h 206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495" h="2069536">
                <a:moveTo>
                  <a:pt x="0" y="2069536"/>
                </a:moveTo>
                <a:cubicBezTo>
                  <a:pt x="563033" y="1770380"/>
                  <a:pt x="1665417" y="1246175"/>
                  <a:pt x="1733948" y="901252"/>
                </a:cubicBezTo>
                <a:cubicBezTo>
                  <a:pt x="1802479" y="556329"/>
                  <a:pt x="860747" y="233676"/>
                  <a:pt x="411185" y="0"/>
                </a:cubicBezTo>
              </a:path>
            </a:pathLst>
          </a:custGeom>
          <a:noFill/>
          <a:ln w="28575">
            <a:solidFill>
              <a:srgbClr val="9933FF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95736" y="360940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 = 3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925" y="40184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 = 10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38429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 = 13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11362" y="5842337"/>
            <a:ext cx="37091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13</a:t>
            </a:r>
            <a:endParaRPr lang="en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83323" y="1969460"/>
            <a:ext cx="73289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bg1"/>
                </a:solidFill>
              </a:rPr>
              <a:t>     11</a:t>
            </a:r>
          </a:p>
          <a:p>
            <a:r>
              <a:rPr lang="en-HK" sz="2000" b="1" dirty="0" smtClean="0">
                <a:solidFill>
                  <a:schemeClr val="bg1"/>
                </a:solidFill>
              </a:rPr>
              <a:t>X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Passing Parameter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8000"/>
            <a:ext cx="7886700" cy="1440000"/>
          </a:xfrm>
        </p:spPr>
        <p:txBody>
          <a:bodyPr>
            <a:normAutofit/>
          </a:bodyPr>
          <a:lstStyle/>
          <a:p>
            <a:r>
              <a:rPr lang="en-HK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dirty="0" smtClean="0"/>
              <a:t> and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dirty="0" smtClean="0"/>
              <a:t> have </a:t>
            </a:r>
            <a:r>
              <a:rPr lang="en-HK" dirty="0"/>
              <a:t>their own space in the </a:t>
            </a:r>
            <a:r>
              <a:rPr lang="en-HK" dirty="0" smtClean="0"/>
              <a:t>memory</a:t>
            </a:r>
          </a:p>
          <a:p>
            <a:r>
              <a:rPr lang="en-HK" dirty="0" smtClean="0"/>
              <a:t>During </a:t>
            </a:r>
            <a:r>
              <a:rPr lang="en-HK" dirty="0"/>
              <a:t>the function call, only the 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copied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. </a:t>
            </a:r>
            <a:r>
              <a:rPr lang="en-HK" dirty="0" smtClean="0"/>
              <a:t>Updating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 does not affect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6" y="2800127"/>
            <a:ext cx="385233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= 10;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latin typeface="Consolas" panose="020B0609020204030204" pitchFamily="49" charset="0"/>
              </a:rPr>
              <a:t>bar(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"main: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3589" y="2800127"/>
            <a:ext cx="483978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2000" dirty="0" smtClean="0">
                <a:latin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</a:rPr>
              <a:t>bar(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 smtClean="0">
                <a:latin typeface="Consolas" panose="020B0609020204030204" pitchFamily="49" charset="0"/>
              </a:rPr>
              <a:t>    </a:t>
            </a:r>
            <a:r>
              <a:rPr lang="pt-BR" sz="2000" dirty="0">
                <a:latin typeface="Consolas" panose="020B0609020204030204" pitchFamily="49" charset="0"/>
              </a:rPr>
              <a:t>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"bar: "</a:t>
            </a:r>
            <a:r>
              <a:rPr lang="pt-BR" sz="2000" dirty="0">
                <a:latin typeface="Consolas" panose="020B0609020204030204" pitchFamily="49" charset="0"/>
              </a:rPr>
              <a:t> &lt;&lt;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pt-BR" sz="2000" dirty="0" smtClean="0">
                <a:latin typeface="Consolas" panose="020B0609020204030204" pitchFamily="49" charset="0"/>
              </a:rPr>
              <a:t>   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++;</a:t>
            </a:r>
          </a:p>
          <a:p>
            <a:r>
              <a:rPr lang="pt-BR" sz="2000" dirty="0" smtClean="0">
                <a:latin typeface="Consolas" panose="020B0609020204030204" pitchFamily="49" charset="0"/>
              </a:rPr>
              <a:t>    </a:t>
            </a:r>
            <a:r>
              <a:rPr lang="pt-BR" sz="2000" dirty="0">
                <a:latin typeface="Consolas" panose="020B0609020204030204" pitchFamily="49" charset="0"/>
              </a:rPr>
              <a:t>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"bar: "</a:t>
            </a:r>
            <a:r>
              <a:rPr lang="pt-BR" sz="2000" dirty="0">
                <a:latin typeface="Consolas" panose="020B0609020204030204" pitchFamily="49" charset="0"/>
              </a:rPr>
              <a:t> &lt;&lt;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pt-BR" sz="2000" dirty="0" smtClean="0">
                <a:latin typeface="Consolas" panose="020B0609020204030204" pitchFamily="49" charset="0"/>
              </a:rPr>
              <a:t>}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9285" y="2288312"/>
            <a:ext cx="576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10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4495" y="2268257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 smtClean="0"/>
              <a:t> (</a:t>
            </a:r>
            <a:r>
              <a:rPr lang="en-HK" sz="2000" dirty="0" smtClean="0">
                <a:latin typeface="Consolas" panose="020B0609020204030204" pitchFamily="49" charset="0"/>
              </a:rPr>
              <a:t>main</a:t>
            </a:r>
            <a:r>
              <a:rPr lang="en-HK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629780" y="2288312"/>
            <a:ext cx="576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10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5780" y="2268257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sz="2000" dirty="0" smtClean="0"/>
              <a:t> (</a:t>
            </a:r>
            <a:r>
              <a:rPr lang="en-HK" sz="2000" dirty="0" smtClean="0">
                <a:latin typeface="Consolas" panose="020B0609020204030204" pitchFamily="49" charset="0"/>
              </a:rPr>
              <a:t>bar</a:t>
            </a:r>
            <a:r>
              <a:rPr lang="en-HK" sz="2000" dirty="0" smtClean="0"/>
              <a:t>)</a:t>
            </a:r>
            <a:endParaRPr lang="en-US" sz="2000" dirty="0"/>
          </a:p>
        </p:txBody>
      </p:sp>
      <p:sp>
        <p:nvSpPr>
          <p:cNvPr id="13" name="Curved Down Arrow 12"/>
          <p:cNvSpPr/>
          <p:nvPr/>
        </p:nvSpPr>
        <p:spPr>
          <a:xfrm>
            <a:off x="3274792" y="1556792"/>
            <a:ext cx="2809376" cy="73152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8753" y="1556792"/>
            <a:ext cx="86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(Copy)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284265" y="4431343"/>
            <a:ext cx="37091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bar</a:t>
            </a:r>
            <a:r>
              <a:rPr lang="en-HK" sz="2000" dirty="0">
                <a:latin typeface="Consolas" panose="020B0609020204030204" pitchFamily="49" charset="0"/>
              </a:rPr>
              <a:t>: 10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bar: 11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main: </a:t>
            </a:r>
            <a:r>
              <a:rPr lang="en-HK" sz="2000" dirty="0" smtClean="0">
                <a:latin typeface="Consolas" panose="020B0609020204030204" pitchFamily="49" charset="0"/>
              </a:rPr>
              <a:t>10</a:t>
            </a:r>
            <a:endParaRPr lang="en-HK" sz="20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47664" y="2288312"/>
            <a:ext cx="1531621" cy="99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47664" y="2288312"/>
            <a:ext cx="2107621" cy="99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47664" y="2648312"/>
            <a:ext cx="1531622" cy="63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47664" y="2648312"/>
            <a:ext cx="2107621" cy="63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84168" y="2648312"/>
            <a:ext cx="121612" cy="27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629782" y="2648312"/>
            <a:ext cx="454386" cy="27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629780" y="2288312"/>
            <a:ext cx="454388" cy="63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084168" y="2288312"/>
            <a:ext cx="121612" cy="63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0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Functions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0221"/>
            <a:ext cx="7886700" cy="2646742"/>
          </a:xfrm>
        </p:spPr>
        <p:txBody>
          <a:bodyPr/>
          <a:lstStyle/>
          <a:p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param_list</a:t>
            </a:r>
            <a:endParaRPr lang="en-HK" i="1" dirty="0"/>
          </a:p>
          <a:p>
            <a:pPr lvl="1"/>
            <a:r>
              <a:rPr lang="en-HK" dirty="0" smtClean="0"/>
              <a:t>Zero or more parameters separated by commas 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HK" dirty="0" smtClean="0"/>
              <a:t>) in the form:</a:t>
            </a:r>
          </a:p>
          <a:p>
            <a:pPr marL="457200" lvl="1" indent="0" algn="ctr">
              <a:buNone/>
            </a:pPr>
            <a:r>
              <a:rPr lang="en-HK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type</a:t>
            </a:r>
            <a:r>
              <a:rPr lang="en-HK" baseline="-25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param</a:t>
            </a:r>
            <a:r>
              <a:rPr lang="en-HK" baseline="-250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type</a:t>
            </a:r>
            <a:r>
              <a:rPr lang="en-HK" baseline="-25000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i="1" dirty="0">
                <a:solidFill>
                  <a:schemeClr val="accent5"/>
                </a:solidFill>
                <a:latin typeface="Consolas" panose="020B0609020204030204" pitchFamily="49" charset="0"/>
              </a:rPr>
              <a:t>param</a:t>
            </a:r>
            <a:r>
              <a:rPr lang="en-HK" baseline="-25000" dirty="0">
                <a:solidFill>
                  <a:schemeClr val="accent5"/>
                </a:solidFill>
                <a:latin typeface="Consolas" panose="020B0609020204030204" pitchFamily="49" charset="0"/>
              </a:rPr>
              <a:t>2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 …, 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type</a:t>
            </a:r>
            <a:r>
              <a:rPr lang="en-HK" i="1" baseline="-25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param</a:t>
            </a:r>
            <a:r>
              <a:rPr lang="en-HK" i="1" baseline="-25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endParaRPr lang="en-US" i="1" baseline="-25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3796" y="1825625"/>
            <a:ext cx="59164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i="1" dirty="0" err="1" smtClean="0">
                <a:latin typeface="Consolas" panose="020B0609020204030204" pitchFamily="49" charset="0"/>
              </a:rPr>
              <a:t>function_name</a:t>
            </a:r>
            <a:r>
              <a:rPr lang="en-HK" sz="2400" dirty="0" smtClean="0">
                <a:latin typeface="Consolas" panose="020B0609020204030204" pitchFamily="49" charset="0"/>
              </a:rPr>
              <a:t>( </a:t>
            </a:r>
            <a:r>
              <a:rPr lang="en-HK" sz="2400" i="1" dirty="0" err="1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param_list</a:t>
            </a:r>
            <a:r>
              <a:rPr lang="en-HK" sz="2400" dirty="0" smtClean="0">
                <a:latin typeface="Consolas" panose="020B0609020204030204" pitchFamily="49" charset="0"/>
              </a:rPr>
              <a:t> 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/>
              <a:t>(declarations and statements)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Example: A Parameterized Version of </a:t>
            </a:r>
            <a:r>
              <a:rPr lang="en-HK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printBar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000" y="1825200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 function that prints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n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times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printBar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n,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char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</a:t>
            </a:r>
            <a:r>
              <a:rPr lang="en-HK" sz="2000" dirty="0" smtClean="0">
                <a:latin typeface="Consolas" panose="020B0609020204030204" pitchFamily="49" charset="0"/>
              </a:rPr>
              <a:t>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= 0;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&lt; n;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++)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ch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printBar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19,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'#'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Hello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World!\n"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printBar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19,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'*'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4890" y="5842337"/>
            <a:ext cx="37091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###################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latin typeface="Consolas" panose="020B0609020204030204" pitchFamily="49" charset="0"/>
              </a:rPr>
              <a:t> Hello </a:t>
            </a:r>
            <a:r>
              <a:rPr lang="en-HK" sz="2000" dirty="0">
                <a:latin typeface="Consolas" panose="020B0609020204030204" pitchFamily="49" charset="0"/>
              </a:rPr>
              <a:t>World!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*******************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Function with Multiple Parameters: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4995723"/>
            <a:ext cx="7886700" cy="1728000"/>
          </a:xfrm>
        </p:spPr>
        <p:txBody>
          <a:bodyPr>
            <a:normAutofit/>
          </a:bodyPr>
          <a:lstStyle/>
          <a:p>
            <a:r>
              <a:rPr lang="en-HK" dirty="0" smtClean="0"/>
              <a:t>What is the output produced in this example?</a:t>
            </a:r>
          </a:p>
          <a:p>
            <a:pPr lvl="8"/>
            <a:endParaRPr lang="en-HK" dirty="0"/>
          </a:p>
          <a:p>
            <a:r>
              <a:rPr lang="en-HK" dirty="0" smtClean="0"/>
              <a:t>Argument and parameters are </a:t>
            </a:r>
            <a:r>
              <a:rPr lang="en-HK" u="sng" dirty="0" smtClean="0"/>
              <a:t>matched by positions</a:t>
            </a:r>
            <a:r>
              <a:rPr lang="en-HK" dirty="0" smtClean="0"/>
              <a:t> (not by names and not by types)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625"/>
            <a:ext cx="867720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y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3, y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foo(x, y);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foo(y, x);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625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Function with Multiple </a:t>
            </a:r>
            <a:r>
              <a:rPr lang="en-HK" dirty="0" smtClean="0"/>
              <a:t>Parameters: 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80962"/>
            <a:ext cx="7886700" cy="1296000"/>
          </a:xfrm>
        </p:spPr>
        <p:txBody>
          <a:bodyPr>
            <a:normAutofit/>
          </a:bodyPr>
          <a:lstStyle/>
          <a:p>
            <a:r>
              <a:rPr lang="en-HK" dirty="0"/>
              <a:t>We need to </a:t>
            </a:r>
            <a:r>
              <a:rPr lang="en-HK" dirty="0" smtClean="0"/>
              <a:t>specify </a:t>
            </a:r>
            <a:r>
              <a:rPr lang="en-HK" dirty="0"/>
              <a:t>the data type for </a:t>
            </a:r>
            <a:r>
              <a:rPr lang="en-HK" u="sng" dirty="0"/>
              <a:t>every parameter</a:t>
            </a:r>
            <a:r>
              <a:rPr lang="en-HK" dirty="0"/>
              <a:t> even if multiple parameters are of the same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625"/>
            <a:ext cx="867720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y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smtClean="0">
                <a:latin typeface="Consolas" panose="020B0609020204030204" pitchFamily="49" charset="0"/>
              </a:rPr>
              <a:t>{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Correct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625"/>
            <a:ext cx="46679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794" y="3353294"/>
            <a:ext cx="867720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x,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latin typeface="Consolas" panose="020B0609020204030204" pitchFamily="49" charset="0"/>
              </a:rPr>
              <a:t>) </a:t>
            </a:r>
            <a:r>
              <a:rPr lang="en-HK" sz="2000" dirty="0" smtClean="0">
                <a:latin typeface="Consolas" panose="020B0609020204030204" pitchFamily="49" charset="0"/>
              </a:rPr>
              <a:t>{       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Wrong. Compilation error!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353294"/>
            <a:ext cx="46679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6481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3.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So far, we have seen how a caller can pass data to a </a:t>
            </a:r>
            <a:r>
              <a:rPr lang="en-HK" dirty="0" err="1"/>
              <a:t>callee</a:t>
            </a:r>
            <a:r>
              <a:rPr lang="en-HK" dirty="0"/>
              <a:t> via </a:t>
            </a:r>
            <a:r>
              <a:rPr lang="en-HK" dirty="0" smtClean="0"/>
              <a:t>parameters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How can </a:t>
            </a:r>
            <a:r>
              <a:rPr lang="en-HK" dirty="0" smtClean="0"/>
              <a:t>we pass data in the </a:t>
            </a:r>
            <a:r>
              <a:rPr lang="en-HK" u="sng" dirty="0" smtClean="0"/>
              <a:t>reverse</a:t>
            </a:r>
            <a:r>
              <a:rPr lang="en-HK" dirty="0" smtClean="0"/>
              <a:t> direction?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485372" y="3399234"/>
            <a:ext cx="5004000" cy="3458766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HK" sz="2400" u="sng" dirty="0" smtClean="0"/>
              <a:t>Return Value</a:t>
            </a:r>
            <a:r>
              <a:rPr lang="en-HK" sz="2400" dirty="0" smtClean="0"/>
              <a:t> </a:t>
            </a:r>
            <a:r>
              <a:rPr lang="en-HK" sz="28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💡</a:t>
            </a:r>
            <a:endParaRPr lang="en-HK" sz="240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lang="en-HK" sz="2400" dirty="0" smtClean="0"/>
              <a:t>a </a:t>
            </a:r>
            <a:r>
              <a:rPr lang="en-HK" sz="2400" dirty="0"/>
              <a:t>way for a </a:t>
            </a:r>
            <a:r>
              <a:rPr lang="en-HK" sz="2400" dirty="0" err="1" smtClean="0"/>
              <a:t>callee</a:t>
            </a:r>
            <a:r>
              <a:rPr lang="en-HK" sz="2400" dirty="0" smtClean="0"/>
              <a:t> </a:t>
            </a:r>
            <a:r>
              <a:rPr lang="en-HK" sz="2400" dirty="0"/>
              <a:t>to pass data </a:t>
            </a:r>
            <a:r>
              <a:rPr lang="en-HK" sz="2400" dirty="0" smtClean="0"/>
              <a:t>back to </a:t>
            </a:r>
            <a:r>
              <a:rPr lang="en-HK" sz="2400" dirty="0"/>
              <a:t>a </a:t>
            </a:r>
            <a:r>
              <a:rPr lang="en-HK" sz="2400" dirty="0" err="1"/>
              <a:t>callee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974744" y="4531806"/>
            <a:ext cx="1098212" cy="5626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Caller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06318" y="4531806"/>
            <a:ext cx="1152311" cy="5626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 err="1" smtClean="0">
                <a:solidFill>
                  <a:schemeClr val="tx1"/>
                </a:solidFill>
              </a:rPr>
              <a:t>Callee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5" idx="7"/>
            <a:endCxn id="7" idx="1"/>
          </p:cNvCxnSpPr>
          <p:nvPr/>
        </p:nvCxnSpPr>
        <p:spPr>
          <a:xfrm rot="5400000" flipH="1" flipV="1">
            <a:off x="7293598" y="4232730"/>
            <a:ext cx="12700" cy="762943"/>
          </a:xfrm>
          <a:prstGeom prst="curvedConnector3">
            <a:avLst>
              <a:gd name="adj1" fmla="val 201750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5" idx="5"/>
          </p:cNvCxnSpPr>
          <p:nvPr/>
        </p:nvCxnSpPr>
        <p:spPr>
          <a:xfrm rot="5400000">
            <a:off x="7293599" y="4630570"/>
            <a:ext cx="12700" cy="762943"/>
          </a:xfrm>
          <a:prstGeom prst="curvedConnector3">
            <a:avLst>
              <a:gd name="adj1" fmla="val 199876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9031" y="3791767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Parameters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536065" y="5261138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Return value</a:t>
            </a:r>
            <a:endParaRPr lang="en-US" sz="2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146407" y="4999848"/>
            <a:ext cx="360000" cy="234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 flipH="1">
            <a:off x="7093404" y="4127384"/>
            <a:ext cx="36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 know what a function is</a:t>
            </a:r>
          </a:p>
          <a:p>
            <a:pPr lvl="8"/>
            <a:endParaRPr lang="en-HK" dirty="0"/>
          </a:p>
          <a:p>
            <a:r>
              <a:rPr lang="en-HK" dirty="0"/>
              <a:t>To understand what is happening when you call a function</a:t>
            </a:r>
          </a:p>
          <a:p>
            <a:pPr lvl="8"/>
            <a:endParaRPr lang="en-HK" dirty="0"/>
          </a:p>
          <a:p>
            <a:r>
              <a:rPr lang="en-HK" dirty="0"/>
              <a:t>To learn how to define functions</a:t>
            </a:r>
          </a:p>
          <a:p>
            <a:pPr lvl="1"/>
            <a:r>
              <a:rPr lang="en-HK" dirty="0"/>
              <a:t>With parameters and return </a:t>
            </a:r>
            <a:r>
              <a:rPr lang="en-HK" dirty="0" smtClean="0"/>
              <a:t>values</a:t>
            </a:r>
          </a:p>
          <a:p>
            <a:pPr lvl="8"/>
            <a:endParaRPr lang="en-HK" dirty="0"/>
          </a:p>
          <a:p>
            <a:r>
              <a:rPr lang="en-HK" dirty="0" smtClean="0"/>
              <a:t>Why we need functions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50114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Cube of 3 is 27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Cube of 8 is 512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Returning a Value from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748909"/>
            <a:ext cx="867720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cube(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 * x *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"Cube of 3 is "</a:t>
            </a:r>
            <a:r>
              <a:rPr lang="en-HK" sz="2000" dirty="0">
                <a:latin typeface="Consolas" panose="020B0609020204030204" pitchFamily="49" charset="0"/>
              </a:rPr>
              <a:t> &lt;&lt; cube(3)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"Cube of 8 is "</a:t>
            </a:r>
            <a:r>
              <a:rPr lang="en-HK" sz="2000" dirty="0">
                <a:latin typeface="Consolas" panose="020B0609020204030204" pitchFamily="49" charset="0"/>
              </a:rPr>
              <a:t> &lt;&lt; cube(8)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48909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10580" y="1748909"/>
            <a:ext cx="5233420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 function can return a value to its caller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40000" y="2492896"/>
            <a:ext cx="5004000" cy="919401"/>
          </a:xfrm>
          <a:prstGeom prst="wedgeRoundRectCallout">
            <a:avLst>
              <a:gd name="adj1" fmla="val -112876"/>
              <a:gd name="adj2" fmla="val 724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tx1"/>
                </a:solidFill>
              </a:rPr>
              <a:t> indicates that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cube()</a:t>
            </a:r>
            <a:r>
              <a:rPr lang="en-HK" sz="2400" dirty="0">
                <a:solidFill>
                  <a:schemeClr val="tx1"/>
                </a:solidFill>
              </a:rPr>
              <a:t> will return a value of type </a:t>
            </a:r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tx1"/>
                </a:solidFill>
              </a:rPr>
              <a:t> when it </a:t>
            </a:r>
            <a:r>
              <a:rPr lang="en-HK" sz="2400" dirty="0" smtClean="0">
                <a:solidFill>
                  <a:schemeClr val="tx1"/>
                </a:solidFill>
              </a:rPr>
              <a:t>finishes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284000" y="3472342"/>
            <a:ext cx="4860000" cy="1328023"/>
          </a:xfrm>
          <a:prstGeom prst="wedgeRoundRectCallout">
            <a:avLst>
              <a:gd name="adj1" fmla="val -81110"/>
              <a:gd name="adj2" fmla="val -3823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We </a:t>
            </a:r>
            <a:r>
              <a:rPr lang="en-HK" sz="2400" dirty="0">
                <a:solidFill>
                  <a:schemeClr val="tx1"/>
                </a:solidFill>
              </a:rPr>
              <a:t>need to explicitly specify what value (of the proper type) to be returned using the keyword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Functions that Returns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61048"/>
            <a:ext cx="7886700" cy="2772000"/>
          </a:xfrm>
        </p:spPr>
        <p:txBody>
          <a:bodyPr>
            <a:normAutofit fontScale="92500" lnSpcReduction="10000"/>
          </a:bodyPr>
          <a:lstStyle/>
          <a:p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return_type</a:t>
            </a:r>
            <a:endParaRPr lang="en-HK" i="1" dirty="0"/>
          </a:p>
          <a:p>
            <a:pPr lvl="1"/>
            <a:r>
              <a:rPr lang="en-HK" dirty="0" smtClean="0"/>
              <a:t>Type of data to be returned by the function</a:t>
            </a:r>
          </a:p>
          <a:p>
            <a:pPr lvl="1"/>
            <a:r>
              <a:rPr lang="en-HK" dirty="0" smtClean="0"/>
              <a:t>Use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 smtClean="0"/>
              <a:t> if a function does not need to return anything</a:t>
            </a:r>
          </a:p>
          <a:p>
            <a:pPr lvl="8"/>
            <a:endParaRPr lang="en-HK" dirty="0" smtClean="0"/>
          </a:p>
          <a:p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 smtClean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/>
              <a:t> </a:t>
            </a:r>
            <a:r>
              <a:rPr lang="en-HK" dirty="0"/>
              <a:t>is a </a:t>
            </a:r>
            <a:r>
              <a:rPr lang="en-HK" dirty="0" smtClean="0"/>
              <a:t>keyword. It passes </a:t>
            </a:r>
            <a:r>
              <a:rPr lang="en-HK" dirty="0"/>
              <a:t>the value of </a:t>
            </a:r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 smtClean="0"/>
              <a:t> back to </a:t>
            </a:r>
            <a:r>
              <a:rPr lang="en-HK" dirty="0"/>
              <a:t>the </a:t>
            </a:r>
            <a:r>
              <a:rPr lang="en-HK" dirty="0" smtClean="0"/>
              <a:t>caller</a:t>
            </a:r>
            <a:endParaRPr lang="en-HK" dirty="0"/>
          </a:p>
          <a:p>
            <a:pPr lvl="1"/>
            <a:r>
              <a:rPr lang="en-HK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expr</a:t>
            </a:r>
            <a:r>
              <a:rPr lang="en-HK" dirty="0" smtClean="0"/>
              <a:t> </a:t>
            </a:r>
            <a:r>
              <a:rPr lang="en-HK" dirty="0"/>
              <a:t>is </a:t>
            </a:r>
            <a:r>
              <a:rPr lang="en-HK" u="sng" dirty="0"/>
              <a:t>evaluated first</a:t>
            </a:r>
            <a:r>
              <a:rPr lang="en-HK" dirty="0"/>
              <a:t> before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/>
              <a:t> is executed</a:t>
            </a:r>
            <a:endParaRPr lang="en-US" i="1" baseline="-25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6260" y="1825625"/>
            <a:ext cx="68114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i="1" dirty="0" err="1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return_type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i="1" dirty="0" err="1" smtClean="0">
                <a:latin typeface="Consolas" panose="020B0609020204030204" pitchFamily="49" charset="0"/>
              </a:rPr>
              <a:t>function_name</a:t>
            </a:r>
            <a:r>
              <a:rPr lang="en-HK" sz="2400" dirty="0" smtClean="0">
                <a:latin typeface="Consolas" panose="020B0609020204030204" pitchFamily="49" charset="0"/>
              </a:rPr>
              <a:t>( </a:t>
            </a:r>
            <a:r>
              <a:rPr lang="en-HK" sz="2400" i="1" dirty="0" err="1" smtClean="0">
                <a:effectLst/>
                <a:latin typeface="Consolas" panose="020B0609020204030204" pitchFamily="49" charset="0"/>
              </a:rPr>
              <a:t>param_list</a:t>
            </a:r>
            <a:r>
              <a:rPr lang="en-HK" sz="2400" dirty="0" smtClean="0">
                <a:latin typeface="Consolas" panose="020B0609020204030204" pitchFamily="49" charset="0"/>
              </a:rPr>
              <a:t> 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/>
              <a:t>(declarations and statements)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    </a:t>
            </a:r>
            <a:r>
              <a:rPr lang="en-HK" sz="24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400" i="1" dirty="0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expr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Evaluating Function Call that Returns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6224"/>
            <a:ext cx="7886700" cy="3200738"/>
          </a:xfrm>
        </p:spPr>
        <p:txBody>
          <a:bodyPr/>
          <a:lstStyle/>
          <a:p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cube(3)</a:t>
            </a:r>
            <a:r>
              <a:rPr lang="en-HK" dirty="0" smtClean="0"/>
              <a:t> is called first</a:t>
            </a:r>
          </a:p>
          <a:p>
            <a:endParaRPr lang="en-HK" dirty="0" smtClean="0"/>
          </a:p>
          <a:p>
            <a:pPr lvl="8"/>
            <a:endParaRPr lang="en-HK" dirty="0"/>
          </a:p>
          <a:p>
            <a:r>
              <a:rPr lang="en-HK" dirty="0"/>
              <a:t>When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cube(3)</a:t>
            </a:r>
            <a:r>
              <a:rPr lang="en-HK" dirty="0"/>
              <a:t> finishes, the value it returns becomes the value of the expression represented by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cube(3)</a:t>
            </a:r>
            <a:r>
              <a:rPr lang="en-HK" dirty="0" smtClean="0"/>
              <a:t>”, </a:t>
            </a:r>
            <a:r>
              <a:rPr lang="en-HK" dirty="0"/>
              <a:t>which is 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4657" y="3501008"/>
            <a:ext cx="681468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"The cube of 3 is "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cube(3)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4657" y="5589240"/>
            <a:ext cx="610936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"The cube of 3 is "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27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890" y="1825625"/>
            <a:ext cx="314701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cube(</a:t>
            </a:r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x) {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x * x * x;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5096" y="1825625"/>
            <a:ext cx="46679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8424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Evaluating Function </a:t>
            </a:r>
            <a:r>
              <a:rPr lang="en-HK" dirty="0" smtClean="0"/>
              <a:t>Call </a:t>
            </a:r>
            <a:r>
              <a:rPr lang="en-HK" dirty="0"/>
              <a:t>that Returns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04000"/>
          </a:xfrm>
        </p:spPr>
        <p:txBody>
          <a:bodyPr>
            <a:normAutofit/>
          </a:bodyPr>
          <a:lstStyle/>
          <a:p>
            <a:r>
              <a:rPr lang="en-HK" dirty="0"/>
              <a:t>In general, functions are called </a:t>
            </a:r>
            <a:r>
              <a:rPr lang="en-HK" dirty="0" smtClean="0"/>
              <a:t>first, left-to-right, </a:t>
            </a:r>
            <a:r>
              <a:rPr lang="en-HK" dirty="0"/>
              <a:t>if they are part of an </a:t>
            </a:r>
            <a:r>
              <a:rPr lang="en-HK" dirty="0" smtClean="0"/>
              <a:t>expression</a:t>
            </a:r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endParaRPr lang="en-HK" dirty="0" smtClean="0"/>
          </a:p>
          <a:p>
            <a:r>
              <a:rPr lang="en-HK" dirty="0" smtClean="0"/>
              <a:t>Note: </a:t>
            </a:r>
            <a:r>
              <a:rPr lang="en-HK" i="1" dirty="0" smtClean="0"/>
              <a:t>some</a:t>
            </a:r>
            <a:r>
              <a:rPr lang="en-HK" dirty="0" smtClean="0"/>
              <a:t> compilers call functions right-to-left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4000" y="2668850"/>
            <a:ext cx="4716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cube(1)</a:t>
            </a:r>
            <a:r>
              <a:rPr lang="en-HK" sz="2000" dirty="0">
                <a:effectLst/>
                <a:latin typeface="Consolas" panose="020B0609020204030204" pitchFamily="49" charset="0"/>
              </a:rPr>
              <a:t> + cube(2) * cube(3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);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000" y="3310534"/>
            <a:ext cx="4716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HK" sz="2000" dirty="0">
                <a:effectLst/>
                <a:latin typeface="Consolas" panose="020B0609020204030204" pitchFamily="49" charset="0"/>
              </a:rPr>
              <a:t>+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cube(2)</a:t>
            </a:r>
            <a:r>
              <a:rPr lang="en-HK" sz="2000" dirty="0">
                <a:effectLst/>
                <a:latin typeface="Consolas" panose="020B0609020204030204" pitchFamily="49" charset="0"/>
              </a:rPr>
              <a:t> * cube(3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);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4000" y="3952218"/>
            <a:ext cx="4716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HK" sz="2000" dirty="0">
                <a:effectLst/>
                <a:latin typeface="Consolas" panose="020B0609020204030204" pitchFamily="49" charset="0"/>
              </a:rPr>
              <a:t>+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8 </a:t>
            </a:r>
            <a:r>
              <a:rPr lang="en-HK" sz="2000" dirty="0">
                <a:effectLst/>
                <a:latin typeface="Consolas" panose="020B0609020204030204" pitchFamily="49" charset="0"/>
              </a:rPr>
              <a:t>*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cube(3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4000" y="4593902"/>
            <a:ext cx="4716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HK" sz="2000" dirty="0">
                <a:effectLst/>
                <a:latin typeface="Consolas" panose="020B0609020204030204" pitchFamily="49" charset="0"/>
              </a:rPr>
              <a:t>+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8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27;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4000" y="5235586"/>
            <a:ext cx="4716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216;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4000" y="5877272"/>
            <a:ext cx="4716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217;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572000" y="3068960"/>
            <a:ext cx="0" cy="241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72000" y="3710644"/>
            <a:ext cx="0" cy="241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4572000" y="4352328"/>
            <a:ext cx="0" cy="241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4572000" y="4994012"/>
            <a:ext cx="0" cy="241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4572000" y="5635696"/>
            <a:ext cx="0" cy="241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Interrupting Control Flow with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HK" dirty="0"/>
              <a:t>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/>
              <a:t> statement can also force execution to leave a function and return to its caller </a:t>
            </a:r>
            <a:r>
              <a:rPr lang="en-HK" dirty="0" smtClean="0"/>
              <a:t>immediately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600" y="2877910"/>
            <a:ext cx="342914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min(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y)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80000" y="2877910"/>
            <a:ext cx="4464000" cy="1328023"/>
          </a:xfrm>
          <a:prstGeom prst="wedgeRoundRectCallout">
            <a:avLst>
              <a:gd name="adj1" fmla="val -76215"/>
              <a:gd name="adj2" fmla="val 3381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When “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y;</a:t>
            </a:r>
            <a:r>
              <a:rPr lang="en-HK" sz="2400" dirty="0" smtClean="0">
                <a:solidFill>
                  <a:schemeClr val="tx1"/>
                </a:solidFill>
              </a:rPr>
              <a:t>” is executed, execution immediately stops in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min()</a:t>
            </a:r>
            <a:r>
              <a:rPr lang="en-HK" sz="2400" dirty="0" smtClean="0">
                <a:solidFill>
                  <a:schemeClr val="tx1"/>
                </a:solidFill>
              </a:rPr>
              <a:t> and resumes at its caller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84000" y="5325666"/>
            <a:ext cx="4860000" cy="919401"/>
          </a:xfrm>
          <a:prstGeom prst="wedgeRoundRectCallout">
            <a:avLst>
              <a:gd name="adj1" fmla="val -77800"/>
              <a:gd name="adj2" fmla="val -1235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So in this example, if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&gt;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is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400" dirty="0">
                <a:solidFill>
                  <a:schemeClr val="tx1"/>
                </a:solidFill>
              </a:rPr>
              <a:t>,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x;</a:t>
            </a:r>
            <a:r>
              <a:rPr lang="en-HK" sz="2400" dirty="0" smtClean="0">
                <a:solidFill>
                  <a:schemeClr val="tx1"/>
                </a:solidFill>
              </a:rPr>
              <a:t>” </a:t>
            </a:r>
            <a:r>
              <a:rPr lang="en-HK" sz="2400" dirty="0">
                <a:solidFill>
                  <a:schemeClr val="tx1"/>
                </a:solidFill>
              </a:rPr>
              <a:t>will </a:t>
            </a:r>
            <a:r>
              <a:rPr lang="en-HK" sz="2400" u="sng" dirty="0">
                <a:solidFill>
                  <a:schemeClr val="tx1"/>
                </a:solidFill>
              </a:rPr>
              <a:t>not</a:t>
            </a:r>
            <a:r>
              <a:rPr lang="en-HK" sz="2400" dirty="0">
                <a:solidFill>
                  <a:schemeClr val="tx1"/>
                </a:solidFill>
              </a:rPr>
              <a:t> be executed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806" y="2877910"/>
            <a:ext cx="466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33492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Function with Multiple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/>
              <a:t>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64000" y="5614780"/>
            <a:ext cx="3780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Only one of the </a:t>
            </a:r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400" dirty="0" smtClean="0">
                <a:solidFill>
                  <a:schemeClr val="tx1"/>
                </a:solidFill>
              </a:rPr>
              <a:t>” </a:t>
            </a:r>
            <a:r>
              <a:rPr lang="en-HK" sz="2400" dirty="0">
                <a:solidFill>
                  <a:schemeClr val="tx1"/>
                </a:solidFill>
              </a:rPr>
              <a:t>statements will </a:t>
            </a:r>
            <a:r>
              <a:rPr lang="en-HK" sz="2400" dirty="0" smtClean="0">
                <a:solidFill>
                  <a:schemeClr val="tx1"/>
                </a:solidFill>
              </a:rPr>
              <a:t>be executed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000" y="1825200"/>
            <a:ext cx="867600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Returns # of days in a particular month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daysPerMonth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(m == 1 || m == 3 || m == 5 ||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m == 7 || m == 8 || m == 10 || m == 12)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31;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(m == 4 || m == 6 || m == 9 || m == 11)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30;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 is a leap year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(…)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29;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28;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82520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404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Function with </a:t>
            </a:r>
            <a:r>
              <a:rPr lang="en-HK" dirty="0" smtClean="0"/>
              <a:t>Only One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200"/>
            <a:ext cx="8676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Returns # of days in a particular month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daysPerMonth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</a:t>
            </a:r>
            <a:r>
              <a:rPr lang="en-HK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days;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(m == 1 || m == 3 || m == 5 ||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m == 7 || m == 8 || m == 10 || m == 12)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   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days = </a:t>
            </a:r>
            <a:r>
              <a:rPr lang="en-HK" sz="2000" dirty="0">
                <a:effectLst/>
                <a:latin typeface="Consolas" panose="020B0609020204030204" pitchFamily="49" charset="0"/>
              </a:rPr>
              <a:t>31;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(m == 4 || m == 6 || m == 9 || m == 11)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latin typeface="Consolas" panose="020B0609020204030204" pitchFamily="49" charset="0"/>
              </a:rPr>
              <a:t>days = </a:t>
            </a:r>
            <a:r>
              <a:rPr lang="en-HK" sz="2000" dirty="0" smtClean="0">
                <a:latin typeface="Consolas" panose="020B0609020204030204" pitchFamily="49" charset="0"/>
              </a:rPr>
              <a:t>30;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(…)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If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 is a leap year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latin typeface="Consolas" panose="020B0609020204030204" pitchFamily="49" charset="0"/>
              </a:rPr>
              <a:t>days = </a:t>
            </a:r>
            <a:r>
              <a:rPr lang="en-HK" sz="2000" dirty="0" smtClean="0">
                <a:latin typeface="Consolas" panose="020B0609020204030204" pitchFamily="49" charset="0"/>
              </a:rPr>
              <a:t>29;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    days = 28;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days;</a:t>
            </a:r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56416" y="4941168"/>
            <a:ext cx="4824000" cy="1675924"/>
          </a:xfrm>
          <a:prstGeom prst="roundRect">
            <a:avLst>
              <a:gd name="adj" fmla="val 1114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A </a:t>
            </a:r>
            <a:r>
              <a:rPr lang="en-HK" sz="2400" dirty="0">
                <a:solidFill>
                  <a:schemeClr val="tx1"/>
                </a:solidFill>
              </a:rPr>
              <a:t>function is easier to debug if there is </a:t>
            </a:r>
            <a:r>
              <a:rPr lang="en-HK" sz="2400" u="sng" dirty="0">
                <a:solidFill>
                  <a:schemeClr val="tx1"/>
                </a:solidFill>
              </a:rPr>
              <a:t>only one </a:t>
            </a:r>
            <a:r>
              <a:rPr lang="en-HK" sz="2400" u="sng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400" u="sng" dirty="0" smtClean="0">
                <a:solidFill>
                  <a:schemeClr val="tx1"/>
                </a:solidFill>
              </a:rPr>
              <a:t> </a:t>
            </a:r>
            <a:r>
              <a:rPr lang="en-HK" sz="2400" u="sng" dirty="0">
                <a:solidFill>
                  <a:schemeClr val="tx1"/>
                </a:solidFill>
              </a:rPr>
              <a:t>statement</a:t>
            </a:r>
            <a:r>
              <a:rPr lang="en-HK" sz="2400" dirty="0">
                <a:solidFill>
                  <a:schemeClr val="tx1"/>
                </a:solidFill>
              </a:rPr>
              <a:t> because we know exactly where an execution leaves the </a:t>
            </a:r>
            <a:r>
              <a:rPr lang="en-HK" sz="2400" dirty="0" smtClean="0">
                <a:solidFill>
                  <a:schemeClr val="tx1"/>
                </a:solidFill>
              </a:rPr>
              <a:t>function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586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/>
              <a:t> Statements: Exercises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200"/>
            <a:ext cx="44165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0)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x +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(y &gt;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</a:t>
            </a:r>
            <a:r>
              <a:rPr lang="en-HK" sz="2000" dirty="0" smtClean="0">
                <a:latin typeface="Consolas" panose="020B0609020204030204" pitchFamily="49" charset="0"/>
              </a:rPr>
              <a:t>- </a:t>
            </a:r>
            <a:r>
              <a:rPr lang="en-HK" sz="2000" dirty="0">
                <a:latin typeface="Consolas" panose="020B0609020204030204" pitchFamily="49" charset="0"/>
              </a:rPr>
              <a:t>y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0000" y="1825200"/>
            <a:ext cx="4644000" cy="2858929"/>
          </a:xfrm>
          <a:prstGeom prst="roundRect">
            <a:avLst>
              <a:gd name="adj" fmla="val 11079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What is the output produced by each of the following statements?</a:t>
            </a:r>
          </a:p>
          <a:p>
            <a:endParaRPr lang="en-HK" sz="2000" dirty="0">
              <a:solidFill>
                <a:schemeClr val="tx1"/>
              </a:solidFill>
            </a:endParaRPr>
          </a:p>
          <a:p>
            <a:pPr marL="252000" indent="-252000">
              <a:buFont typeface="+mj-lt"/>
              <a:buAutoNum type="alphaUcPeriod"/>
            </a:pPr>
            <a:r>
              <a:rPr lang="en-HK" sz="2000" dirty="0">
                <a:solidFill>
                  <a:schemeClr val="tx1"/>
                </a:solidFill>
              </a:rPr>
              <a:t> </a:t>
            </a:r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&lt;&lt; foo(1, 1) &lt;&lt; 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  <a:p>
            <a:pPr marL="252000" indent="-252000">
              <a:buFont typeface="+mj-lt"/>
              <a:buAutoNum type="alphaUcPeriod"/>
            </a:pPr>
            <a:endParaRPr lang="en-HK" sz="2000" dirty="0">
              <a:solidFill>
                <a:schemeClr val="tx1"/>
              </a:solidFill>
            </a:endParaRPr>
          </a:p>
          <a:p>
            <a:pPr marL="252000" indent="-252000">
              <a:buFont typeface="+mj-lt"/>
              <a:buAutoNum type="alphaUcPeriod"/>
            </a:pPr>
            <a:r>
              <a:rPr lang="en-HK" sz="2000" dirty="0">
                <a:solidFill>
                  <a:schemeClr val="tx1"/>
                </a:solidFill>
              </a:rPr>
              <a:t>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foo(0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, 1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pPr marL="252000" indent="-252000">
              <a:buFont typeface="+mj-lt"/>
              <a:buAutoNum type="alphaUcPeriod"/>
            </a:pPr>
            <a:endParaRPr lang="en-HK" sz="2000" dirty="0">
              <a:solidFill>
                <a:schemeClr val="tx1"/>
              </a:solidFill>
            </a:endParaRPr>
          </a:p>
          <a:p>
            <a:pPr marL="252000" indent="-252000">
              <a:buFont typeface="+mj-lt"/>
              <a:buAutoNum type="alphaUcPeriod"/>
            </a:pPr>
            <a:r>
              <a:rPr lang="en-HK" sz="2000" dirty="0">
                <a:solidFill>
                  <a:schemeClr val="tx1"/>
                </a:solidFill>
              </a:rPr>
              <a:t> </a:t>
            </a:r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&lt;&lt; foo(-1, -2) &lt;&lt; 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endl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31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/>
              <a:t> Keyword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function can </a:t>
            </a:r>
            <a:r>
              <a:rPr lang="en-HK" u="sng" dirty="0"/>
              <a:t>return only one </a:t>
            </a:r>
            <a:r>
              <a:rPr lang="en-HK" u="sng" dirty="0" smtClean="0"/>
              <a:t>value</a:t>
            </a:r>
            <a:endParaRPr lang="en-HK" u="sng" dirty="0"/>
          </a:p>
          <a:p>
            <a:pPr lvl="8"/>
            <a:endParaRPr lang="en-HK" dirty="0"/>
          </a:p>
          <a:p>
            <a:r>
              <a:rPr lang="en-HK" dirty="0"/>
              <a:t>If a </a:t>
            </a:r>
            <a:r>
              <a:rPr lang="en-HK" dirty="0" smtClean="0"/>
              <a:t>function’s </a:t>
            </a:r>
            <a:r>
              <a:rPr lang="en-HK" dirty="0"/>
              <a:t>return type is not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/>
              <a:t>, then </a:t>
            </a:r>
            <a:r>
              <a:rPr lang="en-HK" u="sng" dirty="0"/>
              <a:t>all paths</a:t>
            </a:r>
            <a:r>
              <a:rPr lang="en-HK" dirty="0"/>
              <a:t> leaving the function must return a value that matches the return </a:t>
            </a:r>
            <a:r>
              <a:rPr lang="en-HK" dirty="0" smtClean="0"/>
              <a:t>type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883" y="3933056"/>
            <a:ext cx="4275529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reciprocal(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x)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!= 0.0)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1.0 / x;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1295" y="3933056"/>
            <a:ext cx="314701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foo(…)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(…)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…;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9632" y="4941168"/>
            <a:ext cx="576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84168" y="6158204"/>
            <a:ext cx="576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5691" y="5568200"/>
            <a:ext cx="4689913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i="1" dirty="0">
                <a:solidFill>
                  <a:schemeClr val="tx1"/>
                </a:solidFill>
              </a:rPr>
              <a:t>Not all control paths return a value!</a:t>
            </a:r>
          </a:p>
          <a:p>
            <a:r>
              <a:rPr lang="en-HK" sz="2400" i="1" dirty="0">
                <a:solidFill>
                  <a:srgbClr val="9933FF"/>
                </a:solidFill>
              </a:rPr>
              <a:t>Dangerous practice!</a:t>
            </a:r>
            <a:endParaRPr lang="en-US" sz="2400" i="1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Using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/>
              <a:t> when Return Type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If there is nothing to be returned (i.e., return type is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 smtClean="0"/>
              <a:t>), write</a:t>
            </a:r>
          </a:p>
          <a:p>
            <a:pPr marL="457200" lvl="1" indent="0">
              <a:buNone/>
            </a:pP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6990" y="3140968"/>
            <a:ext cx="709681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askSomething</a:t>
            </a:r>
            <a:r>
              <a:rPr lang="en-HK" sz="2000" dirty="0">
                <a:latin typeface="Consolas" panose="020B0609020204030204" pitchFamily="49" charset="0"/>
              </a:rPr>
              <a:t>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code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(code != 7)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"Who are you?\n"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Leave the function immediately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"How are you today, James?\n"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sz="2000" dirty="0">
                <a:latin typeface="Consolas" panose="020B0609020204030204" pitchFamily="49" charset="0"/>
              </a:rPr>
              <a:t>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return statement is optional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0195" y="3140968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566000" y="5938599"/>
            <a:ext cx="6012000" cy="919401"/>
          </a:xfrm>
          <a:prstGeom prst="wedgeRoundRectCallout">
            <a:avLst>
              <a:gd name="adj1" fmla="val -38155"/>
              <a:gd name="adj2" fmla="val -848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If the </a:t>
            </a:r>
            <a:r>
              <a:rPr lang="en-HK" sz="2400" u="sng" dirty="0" smtClean="0">
                <a:solidFill>
                  <a:schemeClr val="tx1"/>
                </a:solidFill>
              </a:rPr>
              <a:t>return type is </a:t>
            </a:r>
            <a:r>
              <a:rPr lang="en-HK" sz="24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400" dirty="0" smtClean="0">
                <a:solidFill>
                  <a:schemeClr val="tx1"/>
                </a:solidFill>
              </a:rPr>
              <a:t>, placing a </a:t>
            </a:r>
            <a:r>
              <a:rPr lang="en-HK" sz="24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400" dirty="0" smtClean="0">
                <a:solidFill>
                  <a:schemeClr val="tx1"/>
                </a:solidFill>
              </a:rPr>
              <a:t> as the last statement is </a:t>
            </a:r>
            <a:r>
              <a:rPr lang="en-HK" sz="2400" u="sng" dirty="0" smtClean="0">
                <a:solidFill>
                  <a:schemeClr val="tx1"/>
                </a:solidFill>
              </a:rPr>
              <a:t>optional</a:t>
            </a:r>
            <a:r>
              <a:rPr lang="en-HK" sz="2400" dirty="0" smtClean="0">
                <a:solidFill>
                  <a:schemeClr val="tx1"/>
                </a:solidFill>
              </a:rPr>
              <a:t>. (It is implied)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What is a function?</a:t>
            </a:r>
          </a:p>
          <a:p>
            <a:pPr lvl="1"/>
            <a:r>
              <a:rPr lang="en-HK" dirty="0"/>
              <a:t>Defining functions </a:t>
            </a:r>
            <a:r>
              <a:rPr lang="en-HK" dirty="0" smtClean="0"/>
              <a:t>in simplest form</a:t>
            </a:r>
            <a:endParaRPr lang="en-HK" dirty="0"/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Parameters</a:t>
            </a:r>
          </a:p>
          <a:p>
            <a:pPr lvl="1"/>
            <a:r>
              <a:rPr lang="en-HK" dirty="0"/>
              <a:t>Defining functions with parameters</a:t>
            </a:r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Returned value</a:t>
            </a:r>
          </a:p>
          <a:p>
            <a:pPr lvl="1"/>
            <a:r>
              <a:rPr lang="en-HK" dirty="0"/>
              <a:t>Defining functions with a return value</a:t>
            </a:r>
          </a:p>
          <a:p>
            <a:pPr lvl="1"/>
            <a:r>
              <a:rPr lang="en-HK" dirty="0"/>
              <a:t>The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 smtClean="0"/>
              <a:t> </a:t>
            </a:r>
            <a:r>
              <a:rPr lang="en-HK" dirty="0"/>
              <a:t>keyword</a:t>
            </a:r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Function prototypes</a:t>
            </a:r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Function </a:t>
            </a:r>
            <a:r>
              <a:rPr lang="en-HK" dirty="0" smtClean="0"/>
              <a:t>overloading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7911"/>
          </a:xfrm>
        </p:spPr>
        <p:txBody>
          <a:bodyPr/>
          <a:lstStyle/>
          <a:p>
            <a:r>
              <a:rPr lang="en-HK" dirty="0" smtClean="0"/>
              <a:t>Tips: Function and Nested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7912"/>
            <a:ext cx="46679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000" y="917912"/>
            <a:ext cx="8676000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printOneLine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nbSpace</a:t>
            </a:r>
            <a:r>
              <a:rPr lang="en-HK" sz="2000" dirty="0">
                <a:latin typeface="Consolas" panose="020B0609020204030204" pitchFamily="49" charset="0"/>
              </a:rPr>
              <a:t>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nbStar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1; j &lt;= </a:t>
            </a:r>
            <a:r>
              <a:rPr lang="en-HK" sz="2000" dirty="0" err="1">
                <a:latin typeface="Consolas" panose="020B0609020204030204" pitchFamily="49" charset="0"/>
              </a:rPr>
              <a:t>nbSpace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j = 1; j &lt;= </a:t>
            </a:r>
            <a:r>
              <a:rPr lang="en-HK" sz="2000" dirty="0" err="1">
                <a:latin typeface="Consolas" panose="020B0609020204030204" pitchFamily="49" charset="0"/>
              </a:rPr>
              <a:t>nbStar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err="1">
                <a:latin typeface="Consolas" panose="020B0609020204030204" pitchFamily="49" charset="0"/>
              </a:rPr>
              <a:t>j++</a:t>
            </a:r>
            <a:r>
              <a:rPr lang="en-HK" sz="2000" dirty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"*"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size;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"Size?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size;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1;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&lt;= size;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printOneLine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(size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6000" y="3428255"/>
            <a:ext cx="4608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Replacing an inner loop by a function makes you easier to focus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4919008"/>
            <a:ext cx="21957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Size?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5↵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****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Function Prototypes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i="1" dirty="0" smtClean="0">
                <a:solidFill>
                  <a:srgbClr val="FF0000"/>
                </a:solidFill>
              </a:rPr>
              <a:t>Function prototype</a:t>
            </a:r>
            <a:r>
              <a:rPr lang="en-HK" dirty="0" smtClean="0"/>
              <a:t> is also </a:t>
            </a:r>
            <a:r>
              <a:rPr lang="en-HK" dirty="0"/>
              <a:t>known as function </a:t>
            </a:r>
            <a:r>
              <a:rPr lang="en-HK" dirty="0" smtClean="0"/>
              <a:t>declaration</a:t>
            </a:r>
            <a:endParaRPr lang="en-HK" dirty="0"/>
          </a:p>
          <a:p>
            <a:endParaRPr lang="en-HK" dirty="0"/>
          </a:p>
          <a:p>
            <a:r>
              <a:rPr lang="en-HK" dirty="0"/>
              <a:t>Why do we need function prototypes?</a:t>
            </a:r>
          </a:p>
          <a:p>
            <a:endParaRPr lang="en-HK" dirty="0"/>
          </a:p>
          <a:p>
            <a:r>
              <a:rPr lang="en-HK" dirty="0"/>
              <a:t>How to define function prototypes</a:t>
            </a:r>
            <a:r>
              <a:rPr lang="en-HK" dirty="0" smtClean="0"/>
              <a:t>?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97670"/>
          </a:xfrm>
        </p:spPr>
        <p:txBody>
          <a:bodyPr/>
          <a:lstStyle/>
          <a:p>
            <a:r>
              <a:rPr lang="en-HK" dirty="0" smtClean="0"/>
              <a:t>Why Function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90000"/>
            <a:ext cx="7886700" cy="22680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Some C</a:t>
            </a:r>
            <a:r>
              <a:rPr lang="en-HK" dirty="0"/>
              <a:t>++ compilers perform a 1-pass sequential scan of the source code during </a:t>
            </a:r>
            <a:r>
              <a:rPr lang="en-HK" dirty="0" smtClean="0"/>
              <a:t>compilation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The compilers cannot recognize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square</a:t>
            </a:r>
            <a:r>
              <a:rPr lang="en-HK" dirty="0" smtClean="0"/>
              <a:t>” </a:t>
            </a:r>
            <a:r>
              <a:rPr lang="en-HK" dirty="0"/>
              <a:t>(line 5) as a function name, because the function is defined </a:t>
            </a:r>
            <a:r>
              <a:rPr lang="en-HK" i="1" dirty="0"/>
              <a:t>after</a:t>
            </a:r>
            <a:r>
              <a:rPr lang="en-HK" dirty="0"/>
              <a:t> it is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9767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000" y="797670"/>
            <a:ext cx="8676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square</a:t>
            </a:r>
            <a:r>
              <a:rPr lang="en-HK" sz="2000" dirty="0">
                <a:latin typeface="Consolas" panose="020B0609020204030204" pitchFamily="49" charset="0"/>
              </a:rPr>
              <a:t>( 4 )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Function definition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square(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y *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67604" y="925423"/>
            <a:ext cx="3744000" cy="919401"/>
          </a:xfrm>
          <a:prstGeom prst="wedgeRoundRectCallout">
            <a:avLst>
              <a:gd name="adj1" fmla="val -83474"/>
              <a:gd name="adj2" fmla="val 7815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Compilation error: </a:t>
            </a:r>
            <a:r>
              <a:rPr lang="en-HK" sz="2400" dirty="0" smtClean="0">
                <a:solidFill>
                  <a:srgbClr val="FF0000"/>
                </a:solidFill>
              </a:rPr>
              <a:t>undeclared identifier</a:t>
            </a:r>
            <a:r>
              <a:rPr lang="en-HK" sz="2400" dirty="0" smtClean="0">
                <a:solidFill>
                  <a:schemeClr val="tx1"/>
                </a:solidFill>
              </a:rPr>
              <a:t>. </a:t>
            </a:r>
            <a:r>
              <a:rPr lang="en-HK" sz="2400" dirty="0">
                <a:solidFill>
                  <a:schemeClr val="tx1"/>
                </a:solidFill>
              </a:rPr>
              <a:t>Why</a:t>
            </a:r>
            <a:r>
              <a:rPr lang="en-HK" sz="2400" dirty="0" smtClean="0">
                <a:solidFill>
                  <a:schemeClr val="tx1"/>
                </a:solidFill>
              </a:rPr>
              <a:t>?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99200"/>
          </a:xfrm>
        </p:spPr>
        <p:txBody>
          <a:bodyPr/>
          <a:lstStyle/>
          <a:p>
            <a:r>
              <a:rPr lang="en-HK" dirty="0" smtClean="0"/>
              <a:t>Why Function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17232"/>
            <a:ext cx="7886700" cy="900000"/>
          </a:xfrm>
        </p:spPr>
        <p:txBody>
          <a:bodyPr>
            <a:normAutofit/>
          </a:bodyPr>
          <a:lstStyle/>
          <a:p>
            <a:r>
              <a:rPr lang="en-HK" dirty="0"/>
              <a:t>A function prototype provides compilers </a:t>
            </a:r>
            <a:r>
              <a:rPr lang="en-HK" dirty="0" smtClean="0"/>
              <a:t>information </a:t>
            </a:r>
            <a:r>
              <a:rPr lang="en-HK" dirty="0"/>
              <a:t>about a </a:t>
            </a:r>
            <a:r>
              <a:rPr lang="en-HK" dirty="0" smtClean="0"/>
              <a:t>function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99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000" y="799200"/>
            <a:ext cx="8676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square(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 );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Function prototype/declaration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square( 4 )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Function definition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square(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 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y * y;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7011" y="799200"/>
            <a:ext cx="4476989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Solution:</a:t>
            </a:r>
          </a:p>
          <a:p>
            <a:r>
              <a:rPr lang="en-HK" sz="2400" u="sng" dirty="0" smtClean="0">
                <a:solidFill>
                  <a:schemeClr val="tx1"/>
                </a:solidFill>
              </a:rPr>
              <a:t>Declare</a:t>
            </a:r>
            <a:r>
              <a:rPr lang="en-HK" sz="2400" dirty="0" smtClean="0">
                <a:solidFill>
                  <a:schemeClr val="tx1"/>
                </a:solidFill>
              </a:rPr>
              <a:t> that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square</a:t>
            </a:r>
            <a:r>
              <a:rPr lang="en-HK" sz="2400" dirty="0" smtClean="0">
                <a:solidFill>
                  <a:schemeClr val="tx1"/>
                </a:solidFill>
              </a:rPr>
              <a:t> is a function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76000" y="2963341"/>
            <a:ext cx="4968000" cy="2553891"/>
          </a:xfrm>
          <a:prstGeom prst="wedgeRoundRectCallout">
            <a:avLst>
              <a:gd name="adj1" fmla="val -67433"/>
              <a:gd name="adj2" fmla="val -8985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Tells a compiler that:</a:t>
            </a:r>
          </a:p>
          <a:p>
            <a:pPr marL="288000" indent="-288000">
              <a:buFont typeface="+mj-lt"/>
              <a:buAutoNum type="arabicPeriod"/>
            </a:pPr>
            <a:r>
              <a:rPr lang="en-HK" sz="2400" baseline="-250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square</a:t>
            </a:r>
            <a:r>
              <a:rPr lang="en-HK" sz="2400" dirty="0" smtClean="0">
                <a:solidFill>
                  <a:schemeClr val="tx1"/>
                </a:solidFill>
              </a:rPr>
              <a:t> is the name of a function</a:t>
            </a:r>
          </a:p>
          <a:p>
            <a:pPr marL="288000" indent="-288000">
              <a:buFont typeface="+mj-lt"/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The function takes an argument of type </a:t>
            </a:r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HK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8000" indent="-288000">
              <a:buFont typeface="+mj-lt"/>
              <a:buAutoNum type="arabicPeriod"/>
            </a:pPr>
            <a:r>
              <a:rPr lang="en-HK" sz="2400" dirty="0" smtClean="0">
                <a:solidFill>
                  <a:schemeClr val="tx1"/>
                </a:solidFill>
              </a:rPr>
              <a:t>The function returns a value of type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HK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When and Why we Need Function Prototypes?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825625"/>
            <a:ext cx="4735438" cy="4351338"/>
          </a:xfrm>
        </p:spPr>
        <p:txBody>
          <a:bodyPr>
            <a:normAutofit/>
          </a:bodyPr>
          <a:lstStyle/>
          <a:p>
            <a:r>
              <a:rPr lang="en-HK" dirty="0"/>
              <a:t>When a </a:t>
            </a:r>
            <a:r>
              <a:rPr lang="en-HK" dirty="0" err="1"/>
              <a:t>callee</a:t>
            </a:r>
            <a:r>
              <a:rPr lang="en-HK" dirty="0"/>
              <a:t> is defined after its caller in the same </a:t>
            </a:r>
            <a:r>
              <a:rPr lang="en-HK" dirty="0" smtClean="0"/>
              <a:t>file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To separate interface from implementation</a:t>
            </a:r>
          </a:p>
          <a:p>
            <a:pPr lvl="1"/>
            <a:r>
              <a:rPr lang="en-HK" dirty="0"/>
              <a:t>When used properly, you can let others use your functions in their program without exposing your source </a:t>
            </a:r>
            <a:r>
              <a:rPr lang="en-HK" dirty="0" smtClean="0"/>
              <a:t>code</a:t>
            </a:r>
            <a:endParaRPr lang="en-HK" dirty="0"/>
          </a:p>
          <a:p>
            <a:pPr lvl="1"/>
            <a:r>
              <a:rPr lang="en-HK" dirty="0"/>
              <a:t>Useful in large </a:t>
            </a:r>
            <a:r>
              <a:rPr lang="en-HK" dirty="0" smtClean="0"/>
              <a:t>project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825625"/>
            <a:ext cx="3151262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foo(…);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bar(…);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foo(…)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(…)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bar(…);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bar(…)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(…)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foo(…);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 smtClean="0"/>
              <a:t>Header File and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HK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2052000"/>
          </a:xfrm>
        </p:spPr>
        <p:txBody>
          <a:bodyPr>
            <a:normAutofit fontScale="92500"/>
          </a:bodyPr>
          <a:lstStyle/>
          <a:p>
            <a:r>
              <a:rPr lang="en-HK" dirty="0" smtClean="0"/>
              <a:t>Function prototypes can be put into a </a:t>
            </a:r>
            <a:r>
              <a:rPr lang="en-HK" b="1" i="1" dirty="0">
                <a:solidFill>
                  <a:srgbClr val="FF0000"/>
                </a:solidFill>
              </a:rPr>
              <a:t>header file</a:t>
            </a:r>
            <a:r>
              <a:rPr lang="en-HK" dirty="0"/>
              <a:t> </a:t>
            </a:r>
            <a:r>
              <a:rPr lang="en-HK" dirty="0" smtClean="0"/>
              <a:t>(.h) for the </a:t>
            </a:r>
            <a:r>
              <a:rPr lang="en-HK" u="sng" dirty="0" smtClean="0"/>
              <a:t>sharing </a:t>
            </a:r>
            <a:r>
              <a:rPr lang="en-HK" u="sng" dirty="0"/>
              <a:t>between </a:t>
            </a:r>
            <a:r>
              <a:rPr lang="en-HK" u="sng" dirty="0" smtClean="0"/>
              <a:t>several </a:t>
            </a:r>
            <a:r>
              <a:rPr lang="en-HK" u="sng" dirty="0"/>
              <a:t>source </a:t>
            </a:r>
            <a:r>
              <a:rPr lang="en-HK" u="sng" dirty="0" smtClean="0"/>
              <a:t>files</a:t>
            </a:r>
            <a:r>
              <a:rPr lang="en-HK" dirty="0" smtClean="0"/>
              <a:t> (.</a:t>
            </a:r>
            <a:r>
              <a:rPr lang="en-HK" dirty="0" err="1" smtClean="0"/>
              <a:t>cpp</a:t>
            </a:r>
            <a:r>
              <a:rPr lang="en-HK" dirty="0" smtClean="0"/>
              <a:t>)</a:t>
            </a:r>
          </a:p>
          <a:p>
            <a:r>
              <a:rPr lang="en-HK" dirty="0" smtClean="0"/>
              <a:t>An </a:t>
            </a:r>
            <a:r>
              <a:rPr lang="en-HK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#include</a:t>
            </a:r>
            <a:r>
              <a:rPr lang="en-HK" b="1" i="1" dirty="0" smtClean="0">
                <a:solidFill>
                  <a:srgbClr val="FF0000"/>
                </a:solidFill>
              </a:rPr>
              <a:t> directive</a:t>
            </a:r>
            <a:r>
              <a:rPr lang="en-HK" dirty="0" smtClean="0"/>
              <a:t> tells the compiler to </a:t>
            </a:r>
            <a:r>
              <a:rPr lang="en-HK" u="sng" dirty="0" smtClean="0"/>
              <a:t>scan the contents</a:t>
            </a:r>
            <a:r>
              <a:rPr lang="en-HK" dirty="0" smtClean="0"/>
              <a:t> of the header file before continuing with the rest of the source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7961" y="3687901"/>
            <a:ext cx="300595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</a:t>
            </a:r>
            <a:r>
              <a:rPr lang="en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HK" sz="2000" dirty="0" err="1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my_func.h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definitions</a:t>
            </a: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foo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(…)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bar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(…) {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069" y="3687901"/>
            <a:ext cx="272382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prototypes</a:t>
            </a:r>
          </a:p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foo(…);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/>
                <a:latin typeface="Consolas" panose="020B0609020204030204" pitchFamily="49" charset="0"/>
              </a:rPr>
              <a:t> bar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(…);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…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5981" y="3687901"/>
            <a:ext cx="300595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include </a:t>
            </a:r>
            <a:r>
              <a:rPr lang="en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HK" sz="2000" dirty="0" err="1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my_func.h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Main</a:t>
            </a:r>
          </a:p>
          <a:p>
            <a:r>
              <a:rPr lang="en-HK" sz="200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foo(…);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bar(…);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}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69" y="3287791"/>
            <a:ext cx="130356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/>
              <a:t>my_func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.h</a:t>
            </a:r>
            <a:endParaRPr lang="en-US" sz="20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7961" y="3287791"/>
            <a:ext cx="145046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source1.cpp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35981" y="3287791"/>
            <a:ext cx="145046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/>
              <a:t>source2.cpp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93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Specifying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0000"/>
          </a:xfrm>
        </p:spPr>
        <p:txBody>
          <a:bodyPr>
            <a:normAutofit fontScale="92500"/>
          </a:bodyPr>
          <a:lstStyle/>
          <a:p>
            <a:r>
              <a:rPr lang="en-HK" dirty="0"/>
              <a:t>Function prototype is like a function definition but </a:t>
            </a:r>
            <a:r>
              <a:rPr lang="en-HK" u="sng" dirty="0"/>
              <a:t>without the </a:t>
            </a:r>
            <a:r>
              <a:rPr lang="en-HK" u="sng" dirty="0" smtClean="0"/>
              <a:t>body</a:t>
            </a:r>
            <a:endParaRPr lang="en-HK" u="sng" dirty="0"/>
          </a:p>
          <a:p>
            <a:pPr lvl="1"/>
            <a:r>
              <a:rPr lang="en-HK" dirty="0"/>
              <a:t>Function </a:t>
            </a:r>
            <a:r>
              <a:rPr lang="en-HK" dirty="0" smtClean="0"/>
              <a:t>definition:</a:t>
            </a:r>
            <a:endParaRPr lang="en-HK" dirty="0"/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	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foo(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x,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y,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latin typeface="Consolas" panose="020B0609020204030204" pitchFamily="49" charset="0"/>
              </a:rPr>
              <a:t> z ) {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	    </a:t>
            </a:r>
            <a:r>
              <a:rPr lang="en-HK" dirty="0">
                <a:latin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	}</a:t>
            </a:r>
            <a:endParaRPr lang="en-HK" dirty="0">
              <a:latin typeface="Consolas" panose="020B0609020204030204" pitchFamily="49" charset="0"/>
            </a:endParaRPr>
          </a:p>
          <a:p>
            <a:pPr lvl="8"/>
            <a:endParaRPr lang="en-HK" dirty="0" smtClean="0"/>
          </a:p>
          <a:p>
            <a:pPr lvl="1"/>
            <a:r>
              <a:rPr lang="en-HK" dirty="0" smtClean="0"/>
              <a:t>Function prototype:</a:t>
            </a:r>
            <a:endParaRPr lang="en-HK" dirty="0"/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	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foo(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x,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y,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latin typeface="Consolas" panose="020B0609020204030204" pitchFamily="49" charset="0"/>
              </a:rPr>
              <a:t> z );</a:t>
            </a:r>
          </a:p>
          <a:p>
            <a:pPr lvl="8"/>
            <a:endParaRPr lang="en-HK" dirty="0"/>
          </a:p>
          <a:p>
            <a:r>
              <a:rPr lang="en-HK" u="sng" dirty="0"/>
              <a:t>Function name</a:t>
            </a:r>
            <a:r>
              <a:rPr lang="en-HK" dirty="0"/>
              <a:t>, </a:t>
            </a:r>
            <a:r>
              <a:rPr lang="en-HK" u="sng" dirty="0"/>
              <a:t>parameter </a:t>
            </a:r>
            <a:r>
              <a:rPr lang="en-HK" u="sng" dirty="0" smtClean="0"/>
              <a:t>types</a:t>
            </a:r>
            <a:r>
              <a:rPr lang="en-HK" dirty="0" smtClean="0"/>
              <a:t>, and </a:t>
            </a:r>
            <a:r>
              <a:rPr lang="en-HK" u="sng" dirty="0" smtClean="0"/>
              <a:t>return type</a:t>
            </a:r>
            <a:r>
              <a:rPr lang="en-HK" dirty="0" smtClean="0"/>
              <a:t> must </a:t>
            </a:r>
            <a:r>
              <a:rPr lang="en-HK" dirty="0"/>
              <a:t>match between a function definition and its </a:t>
            </a:r>
            <a:r>
              <a:rPr lang="en-HK" dirty="0" smtClean="0"/>
              <a:t>prototype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Specifying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Parameter names are ignored in function prototypes</a:t>
            </a:r>
            <a:r>
              <a:rPr lang="en-HK" dirty="0" smtClean="0"/>
              <a:t>. E.g.:</a:t>
            </a:r>
            <a:endParaRPr lang="en-HK" dirty="0"/>
          </a:p>
          <a:p>
            <a:pPr lvl="8"/>
            <a:endParaRPr lang="en-HK" dirty="0"/>
          </a:p>
          <a:p>
            <a:pPr lvl="1"/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foo(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foo(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z);</a:t>
            </a:r>
          </a:p>
          <a:p>
            <a:pPr lvl="1"/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foo(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c);</a:t>
            </a:r>
          </a:p>
          <a:p>
            <a:pPr lvl="8"/>
            <a:endParaRPr lang="en-HK" dirty="0"/>
          </a:p>
          <a:p>
            <a:pPr lvl="1"/>
            <a:r>
              <a:rPr lang="en-HK" dirty="0" smtClean="0"/>
              <a:t>Use either </a:t>
            </a:r>
            <a:r>
              <a:rPr lang="en-HK" i="1" dirty="0" smtClean="0"/>
              <a:t>one</a:t>
            </a:r>
            <a:r>
              <a:rPr lang="en-HK" dirty="0" smtClean="0"/>
              <a:t> of </a:t>
            </a:r>
            <a:r>
              <a:rPr lang="en-HK" dirty="0"/>
              <a:t>the above function prototypes </a:t>
            </a:r>
            <a:r>
              <a:rPr lang="en-HK" dirty="0" smtClean="0"/>
              <a:t>to tell </a:t>
            </a:r>
            <a:r>
              <a:rPr lang="en-HK" dirty="0"/>
              <a:t>the compiler the same info about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(…)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5.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b="1" i="1" dirty="0" smtClean="0">
                <a:solidFill>
                  <a:srgbClr val="FF0000"/>
                </a:solidFill>
              </a:rPr>
              <a:t>Function overloading</a:t>
            </a:r>
            <a:r>
              <a:rPr lang="en-HK" dirty="0" smtClean="0"/>
              <a:t>: functions </a:t>
            </a:r>
            <a:r>
              <a:rPr lang="en-HK" dirty="0"/>
              <a:t>with the </a:t>
            </a:r>
            <a:r>
              <a:rPr lang="en-HK" u="sng" dirty="0"/>
              <a:t>same name</a:t>
            </a:r>
            <a:r>
              <a:rPr lang="en-HK" dirty="0"/>
              <a:t> but </a:t>
            </a:r>
            <a:r>
              <a:rPr lang="en-HK" u="sng" dirty="0"/>
              <a:t>different </a:t>
            </a:r>
            <a:r>
              <a:rPr lang="en-HK" u="sng" dirty="0" smtClean="0"/>
              <a:t>parameter lists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Should (but does not need to) perform similar tasks </a:t>
            </a:r>
          </a:p>
          <a:p>
            <a:pPr lvl="1"/>
            <a:r>
              <a:rPr lang="en-HK" dirty="0"/>
              <a:t>For example, functions to compute </a:t>
            </a:r>
            <a:r>
              <a:rPr lang="en-HK" dirty="0" smtClean="0"/>
              <a:t>powers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583" y="4005064"/>
            <a:ext cx="427552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pow(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p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r = 1.0;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p;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r *=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r;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8695" y="4005643"/>
            <a:ext cx="4698722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pow(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5.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Different function prototypes: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pow(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pow(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double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pPr lvl="8"/>
            <a:endParaRPr lang="en-HK" dirty="0" smtClean="0"/>
          </a:p>
          <a:p>
            <a:r>
              <a:rPr lang="en-HK" dirty="0" smtClean="0"/>
              <a:t>How </a:t>
            </a:r>
            <a:r>
              <a:rPr lang="en-HK" dirty="0"/>
              <a:t>does a compiler know which function to call</a:t>
            </a:r>
            <a:r>
              <a:rPr lang="en-HK" dirty="0" smtClean="0"/>
              <a:t>?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HK" dirty="0" smtClean="0"/>
          </a:p>
          <a:p>
            <a:endParaRPr lang="en-HK" dirty="0" smtClean="0"/>
          </a:p>
          <a:p>
            <a:endParaRPr lang="en-HK" dirty="0" smtClean="0"/>
          </a:p>
          <a:p>
            <a:pPr lvl="1"/>
            <a:r>
              <a:rPr lang="en-HK" dirty="0" smtClean="0"/>
              <a:t>By </a:t>
            </a:r>
            <a:r>
              <a:rPr lang="en-HK" dirty="0"/>
              <a:t>matching the </a:t>
            </a:r>
            <a:r>
              <a:rPr lang="en-HK" dirty="0" smtClean="0"/>
              <a:t>number </a:t>
            </a:r>
            <a:r>
              <a:rPr lang="en-HK" dirty="0"/>
              <a:t>of parameters and then by the parameter </a:t>
            </a:r>
            <a:r>
              <a:rPr lang="en-HK" dirty="0" smtClean="0"/>
              <a:t>types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446" y="3933056"/>
            <a:ext cx="554510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x = …;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 smtClean="0">
                <a:latin typeface="Consolas" panose="020B0609020204030204" pitchFamily="49" charset="0"/>
              </a:rPr>
              <a:t> y = …, z;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z = pow(4.3, x % 4) + pow(5.6, y - 4);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 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33948"/>
            <a:ext cx="7886700" cy="2124000"/>
          </a:xfrm>
        </p:spPr>
        <p:txBody>
          <a:bodyPr>
            <a:normAutofit/>
          </a:bodyPr>
          <a:lstStyle/>
          <a:p>
            <a:r>
              <a:rPr lang="en-HK" dirty="0" smtClean="0"/>
              <a:t>Block </a:t>
            </a:r>
            <a:r>
              <a:rPr lang="en-HK" dirty="0"/>
              <a:t>of code with a name</a:t>
            </a:r>
          </a:p>
          <a:p>
            <a:pPr lvl="1"/>
            <a:r>
              <a:rPr lang="en-HK" dirty="0"/>
              <a:t>In this example, the function name is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</a:p>
          <a:p>
            <a:pPr lvl="8"/>
            <a:endParaRPr lang="en-HK" dirty="0"/>
          </a:p>
          <a:p>
            <a:r>
              <a:rPr lang="en-HK" dirty="0"/>
              <a:t>Also known as </a:t>
            </a:r>
            <a:r>
              <a:rPr lang="en-HK" u="sng" dirty="0"/>
              <a:t>procedure</a:t>
            </a:r>
            <a:r>
              <a:rPr lang="en-HK" dirty="0"/>
              <a:t> or </a:t>
            </a:r>
            <a:r>
              <a:rPr lang="en-HK" u="sng" dirty="0"/>
              <a:t>subroutine</a:t>
            </a:r>
            <a:r>
              <a:rPr lang="en-HK" dirty="0"/>
              <a:t> in other programming </a:t>
            </a:r>
            <a:r>
              <a:rPr lang="en-HK" dirty="0" smtClean="0"/>
              <a:t>languages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7876" y="1825625"/>
            <a:ext cx="23042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latin typeface="Consolas" panose="020B0609020204030204" pitchFamily="49" charset="0"/>
              </a:rPr>
              <a:t> foo()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1868" y="2787059"/>
            <a:ext cx="28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2400" dirty="0" smtClean="0"/>
              <a:t>Variable declarations and statements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4679868" y="2662557"/>
            <a:ext cx="216000" cy="1080000"/>
          </a:xfrm>
          <a:prstGeom prst="leftBrace">
            <a:avLst>
              <a:gd name="adj1" fmla="val 46818"/>
              <a:gd name="adj2" fmla="val 50000"/>
            </a:avLst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Function Overloading: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80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Without function overloading: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printInt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x);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printIntWithBase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x,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base);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printString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(string s);</a:t>
            </a:r>
          </a:p>
          <a:p>
            <a:pPr lvl="8"/>
            <a:endParaRPr lang="en-HK" dirty="0" smtClean="0"/>
          </a:p>
          <a:p>
            <a:r>
              <a:rPr lang="en-HK" dirty="0" smtClean="0"/>
              <a:t>With function overloading: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print(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x);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print(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x,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base);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print(string s);</a:t>
            </a:r>
          </a:p>
          <a:p>
            <a:pPr lvl="8"/>
            <a:endParaRPr lang="en-HK" dirty="0"/>
          </a:p>
          <a:p>
            <a:r>
              <a:rPr lang="en-HK" dirty="0" smtClean="0"/>
              <a:t>Advantage: Programmers need to memorize only one function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4000"/>
          </a:xfrm>
        </p:spPr>
        <p:txBody>
          <a:bodyPr>
            <a:normAutofit fontScale="85000" lnSpcReduction="20000"/>
          </a:bodyPr>
          <a:lstStyle/>
          <a:p>
            <a:r>
              <a:rPr lang="en-HK" dirty="0"/>
              <a:t>Understand what </a:t>
            </a:r>
            <a:r>
              <a:rPr lang="en-HK" dirty="0" smtClean="0"/>
              <a:t>“</a:t>
            </a:r>
            <a:r>
              <a:rPr lang="en-HK" u="sng" dirty="0" smtClean="0"/>
              <a:t>functions</a:t>
            </a:r>
            <a:r>
              <a:rPr lang="en-HK" dirty="0" smtClean="0"/>
              <a:t>”, “</a:t>
            </a:r>
            <a:r>
              <a:rPr lang="en-HK" u="sng" dirty="0" smtClean="0"/>
              <a:t>parameters</a:t>
            </a:r>
            <a:r>
              <a:rPr lang="en-HK" dirty="0" smtClean="0"/>
              <a:t>”, </a:t>
            </a:r>
            <a:r>
              <a:rPr lang="en-HK" dirty="0"/>
              <a:t>and </a:t>
            </a:r>
            <a:r>
              <a:rPr lang="en-HK" dirty="0" smtClean="0"/>
              <a:t>“</a:t>
            </a:r>
            <a:r>
              <a:rPr lang="en-HK" u="sng" dirty="0" smtClean="0"/>
              <a:t>return </a:t>
            </a:r>
            <a:r>
              <a:rPr lang="en-HK" u="sng" dirty="0"/>
              <a:t>value</a:t>
            </a:r>
            <a:r>
              <a:rPr lang="en-HK" dirty="0"/>
              <a:t>/</a:t>
            </a:r>
            <a:r>
              <a:rPr lang="en-HK" u="sng" dirty="0"/>
              <a:t>return </a:t>
            </a:r>
            <a:r>
              <a:rPr lang="en-HK" u="sng" dirty="0" smtClean="0"/>
              <a:t>type</a:t>
            </a:r>
            <a:r>
              <a:rPr lang="en-HK" dirty="0" smtClean="0"/>
              <a:t>” </a:t>
            </a:r>
            <a:r>
              <a:rPr lang="en-HK" dirty="0"/>
              <a:t>are</a:t>
            </a:r>
          </a:p>
          <a:p>
            <a:pPr lvl="8"/>
            <a:endParaRPr lang="en-HK" dirty="0"/>
          </a:p>
          <a:p>
            <a:r>
              <a:rPr lang="en-HK" dirty="0"/>
              <a:t>Know how to </a:t>
            </a:r>
            <a:r>
              <a:rPr lang="en-HK" u="sng" dirty="0"/>
              <a:t>define</a:t>
            </a:r>
            <a:r>
              <a:rPr lang="en-HK" dirty="0"/>
              <a:t> and </a:t>
            </a:r>
            <a:r>
              <a:rPr lang="en-HK" u="sng" dirty="0"/>
              <a:t>call</a:t>
            </a:r>
            <a:r>
              <a:rPr lang="en-HK" dirty="0"/>
              <a:t> </a:t>
            </a:r>
            <a:r>
              <a:rPr lang="en-HK" dirty="0" smtClean="0"/>
              <a:t>functions, and </a:t>
            </a:r>
            <a:r>
              <a:rPr lang="en-HK" u="sng" dirty="0" smtClean="0"/>
              <a:t>trace</a:t>
            </a:r>
            <a:r>
              <a:rPr lang="en-HK" dirty="0" smtClean="0"/>
              <a:t> function calls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 smtClean="0"/>
              <a:t>Understand why programs are decomposed to multiple functions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 smtClean="0"/>
              <a:t>Know what are function prototypes and understand why we </a:t>
            </a:r>
            <a:r>
              <a:rPr lang="en-HK" dirty="0"/>
              <a:t>need </a:t>
            </a:r>
            <a:r>
              <a:rPr lang="en-HK" dirty="0" smtClean="0"/>
              <a:t>them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Know how to overload </a:t>
            </a:r>
            <a:r>
              <a:rPr lang="en-HK" dirty="0" smtClean="0"/>
              <a:t>functions and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Reference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64617"/>
            <a:ext cx="7886700" cy="2592000"/>
          </a:xfrm>
        </p:spPr>
        <p:txBody>
          <a:bodyPr>
            <a:normAutofit/>
          </a:bodyPr>
          <a:lstStyle/>
          <a:p>
            <a:r>
              <a:rPr lang="en-HK" dirty="0" smtClean="0"/>
              <a:t>We call a function by the function’s name</a:t>
            </a:r>
          </a:p>
          <a:p>
            <a:r>
              <a:rPr lang="en-HK" dirty="0" smtClean="0"/>
              <a:t>Calling a function </a:t>
            </a:r>
            <a:r>
              <a:rPr lang="en-HK" dirty="0" smtClean="0">
                <a:sym typeface="Wingdings" panose="05000000000000000000" pitchFamily="2" charset="2"/>
              </a:rPr>
              <a:t> executing the code in that function</a:t>
            </a:r>
          </a:p>
          <a:p>
            <a:pPr lvl="1"/>
            <a:r>
              <a:rPr lang="en-HK" dirty="0" smtClean="0">
                <a:sym typeface="Wingdings" panose="05000000000000000000" pitchFamily="2" charset="2"/>
              </a:rPr>
              <a:t>In this example, 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main()</a:t>
            </a:r>
            <a:r>
              <a:rPr lang="en-HK" dirty="0" smtClean="0">
                <a:sym typeface="Wingdings" panose="05000000000000000000" pitchFamily="2" charset="2"/>
              </a:rPr>
              <a:t> </a:t>
            </a:r>
            <a:r>
              <a:rPr lang="en-HK" u="sng" dirty="0" smtClean="0">
                <a:sym typeface="Wingdings" panose="05000000000000000000" pitchFamily="2" charset="2"/>
              </a:rPr>
              <a:t>calls</a:t>
            </a:r>
            <a:r>
              <a:rPr lang="en-HK" dirty="0" smtClean="0">
                <a:sym typeface="Wingdings" panose="05000000000000000000" pitchFamily="2" charset="2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foo()</a:t>
            </a:r>
            <a:r>
              <a:rPr lang="en-HK" dirty="0" smtClean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main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n-HK" dirty="0" smtClean="0">
                <a:sym typeface="Wingdings" panose="05000000000000000000" pitchFamily="2" charset="2"/>
              </a:rPr>
              <a:t> is the </a:t>
            </a:r>
            <a:r>
              <a:rPr lang="en-HK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caller</a:t>
            </a:r>
            <a:r>
              <a:rPr lang="en-HK" dirty="0" smtClean="0">
                <a:sym typeface="Wingdings" panose="05000000000000000000" pitchFamily="2" charset="2"/>
              </a:rPr>
              <a:t>;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foo()</a:t>
            </a:r>
            <a:r>
              <a:rPr lang="en-HK" dirty="0" smtClean="0">
                <a:sym typeface="Wingdings" panose="05000000000000000000" pitchFamily="2" charset="2"/>
              </a:rPr>
              <a:t> is the </a:t>
            </a:r>
            <a:r>
              <a:rPr lang="en-HK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callee</a:t>
            </a:r>
            <a:endParaRPr lang="en-HK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HK" dirty="0" smtClean="0">
                <a:sym typeface="Wingdings" panose="05000000000000000000" pitchFamily="2" charset="2"/>
              </a:rPr>
              <a:t>A function can be both a caller and a </a:t>
            </a:r>
            <a:r>
              <a:rPr lang="en-HK" dirty="0" err="1" smtClean="0">
                <a:sym typeface="Wingdings" panose="05000000000000000000" pitchFamily="2" charset="2"/>
              </a:rPr>
              <a:t>callee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7920" y="1825625"/>
            <a:ext cx="21602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foo()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80" y="1825625"/>
            <a:ext cx="2160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19976" y="2492896"/>
            <a:ext cx="1872208" cy="936104"/>
          </a:xfrm>
          <a:prstGeom prst="roundRect">
            <a:avLst/>
          </a:prstGeom>
          <a:noFill/>
          <a:ln w="28575">
            <a:solidFill>
              <a:srgbClr val="99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Function Call as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62750"/>
            <a:ext cx="7886700" cy="2844000"/>
          </a:xfrm>
        </p:spPr>
        <p:txBody>
          <a:bodyPr>
            <a:normAutofit/>
          </a:bodyPr>
          <a:lstStyle/>
          <a:p>
            <a:r>
              <a:rPr lang="en-HK" dirty="0"/>
              <a:t>During a function call, </a:t>
            </a:r>
            <a:r>
              <a:rPr lang="en-HK" u="sng" dirty="0" smtClean="0"/>
              <a:t>control </a:t>
            </a:r>
            <a:r>
              <a:rPr lang="en-HK" u="sng" dirty="0"/>
              <a:t>flow is transferred</a:t>
            </a:r>
            <a:r>
              <a:rPr lang="en-HK" dirty="0"/>
              <a:t> from the caller to the </a:t>
            </a:r>
            <a:r>
              <a:rPr lang="en-HK" dirty="0" err="1" smtClean="0"/>
              <a:t>callee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When the </a:t>
            </a:r>
            <a:r>
              <a:rPr lang="en-HK" dirty="0" err="1"/>
              <a:t>callee</a:t>
            </a:r>
            <a:r>
              <a:rPr lang="en-HK" dirty="0"/>
              <a:t> completes/returns, </a:t>
            </a:r>
            <a:r>
              <a:rPr lang="en-HK" u="sng" dirty="0" smtClean="0"/>
              <a:t>control </a:t>
            </a:r>
            <a:r>
              <a:rPr lang="en-HK" u="sng" dirty="0"/>
              <a:t>flow resumes</a:t>
            </a:r>
            <a:r>
              <a:rPr lang="en-HK" dirty="0"/>
              <a:t> at the </a:t>
            </a:r>
            <a:r>
              <a:rPr lang="en-HK" dirty="0" smtClean="0"/>
              <a:t>caller</a:t>
            </a:r>
          </a:p>
          <a:p>
            <a:pPr lvl="1"/>
            <a:r>
              <a:rPr lang="en-HK" dirty="0" smtClean="0"/>
              <a:t>The </a:t>
            </a:r>
            <a:r>
              <a:rPr lang="en-HK" dirty="0"/>
              <a:t>program remembers where the function was called and knows where to </a:t>
            </a:r>
            <a:r>
              <a:rPr lang="en-HK" dirty="0" smtClean="0"/>
              <a:t>resume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7920" y="1825625"/>
            <a:ext cx="21602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foo()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80" y="1825625"/>
            <a:ext cx="2160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</a:t>
            </a:r>
            <a:r>
              <a:rPr lang="en-HK" sz="20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3768" y="2348880"/>
            <a:ext cx="0" cy="432048"/>
          </a:xfrm>
          <a:prstGeom prst="straightConnector1">
            <a:avLst/>
          </a:prstGeom>
          <a:ln w="28575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3106800"/>
            <a:ext cx="0" cy="432048"/>
          </a:xfrm>
          <a:prstGeom prst="straightConnector1">
            <a:avLst/>
          </a:prstGeom>
          <a:ln w="28575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00192" y="2348880"/>
            <a:ext cx="0" cy="1188000"/>
          </a:xfrm>
          <a:prstGeom prst="straightConnector1">
            <a:avLst/>
          </a:prstGeom>
          <a:ln w="28575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31840" y="2026800"/>
            <a:ext cx="2304256" cy="864000"/>
          </a:xfrm>
          <a:prstGeom prst="straightConnector1">
            <a:avLst/>
          </a:prstGeom>
          <a:ln w="28575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31840" y="2996952"/>
            <a:ext cx="2304256" cy="539928"/>
          </a:xfrm>
          <a:prstGeom prst="straightConnector1">
            <a:avLst/>
          </a:prstGeom>
          <a:ln w="28575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55824" y="2241586"/>
            <a:ext cx="432000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67968" y="2078465"/>
            <a:ext cx="432000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00192" y="2726484"/>
            <a:ext cx="432000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67968" y="3140968"/>
            <a:ext cx="432000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5824" y="3212976"/>
            <a:ext cx="432000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8228">
            <a:off x="5107381" y="3251478"/>
            <a:ext cx="360000" cy="234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60000" flipH="1">
            <a:off x="3066659" y="2595327"/>
            <a:ext cx="36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0.20174 -0.100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19827 -0.0620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Defining Functions: Simplest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0221"/>
            <a:ext cx="7886700" cy="2646742"/>
          </a:xfrm>
        </p:spPr>
        <p:txBody>
          <a:bodyPr/>
          <a:lstStyle/>
          <a:p>
            <a:r>
              <a:rPr lang="en-HK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function_name</a:t>
            </a:r>
            <a:r>
              <a:rPr lang="en-HK" dirty="0" smtClean="0"/>
              <a:t>: a </a:t>
            </a:r>
            <a:r>
              <a:rPr lang="en-HK" dirty="0"/>
              <a:t>valid identifier</a:t>
            </a:r>
          </a:p>
          <a:p>
            <a:pPr lvl="8"/>
            <a:endParaRPr lang="en-HK" dirty="0"/>
          </a:p>
          <a:p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 smtClean="0"/>
              <a:t>: a </a:t>
            </a:r>
            <a:r>
              <a:rPr lang="en-HK" dirty="0"/>
              <a:t>keyword that means </a:t>
            </a:r>
            <a:r>
              <a:rPr lang="en-HK" dirty="0" smtClean="0"/>
              <a:t>“nothing”</a:t>
            </a:r>
          </a:p>
          <a:p>
            <a:pPr lvl="1"/>
            <a:r>
              <a:rPr lang="en-HK" dirty="0" smtClean="0"/>
              <a:t>Here </a:t>
            </a:r>
            <a:r>
              <a:rPr lang="en-HK" dirty="0"/>
              <a:t>it indicates the function </a:t>
            </a:r>
            <a:r>
              <a:rPr lang="en-HK" dirty="0" smtClean="0"/>
              <a:t>won’t </a:t>
            </a:r>
            <a:r>
              <a:rPr lang="en-HK" dirty="0"/>
              <a:t>return any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3796" y="1825625"/>
            <a:ext cx="59164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i="1" dirty="0" err="1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function_name</a:t>
            </a:r>
            <a:r>
              <a:rPr lang="en-HK" sz="2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/>
              <a:t>(declarations and statements)</a:t>
            </a:r>
          </a:p>
          <a:p>
            <a:r>
              <a:rPr lang="en-HK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24795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Defining and Calling a Function: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95"/>
            <a:ext cx="7886700" cy="1332000"/>
          </a:xfrm>
        </p:spPr>
        <p:txBody>
          <a:bodyPr>
            <a:normAutofit fontScale="92500"/>
          </a:bodyPr>
          <a:lstStyle/>
          <a:p>
            <a:r>
              <a:rPr lang="en-HK" u="sng" dirty="0"/>
              <a:t>A function needs to be defined before its </a:t>
            </a:r>
            <a:r>
              <a:rPr lang="en-HK" u="sng" dirty="0" smtClean="0"/>
              <a:t>caller</a:t>
            </a:r>
            <a:r>
              <a:rPr lang="en-HK" dirty="0" smtClean="0"/>
              <a:t>, unless </a:t>
            </a:r>
            <a:r>
              <a:rPr lang="en-HK" dirty="0"/>
              <a:t>we declare </a:t>
            </a:r>
            <a:r>
              <a:rPr lang="en-HK" dirty="0" smtClean="0"/>
              <a:t>“</a:t>
            </a:r>
            <a:r>
              <a:rPr lang="en-HK" i="1" dirty="0" smtClean="0"/>
              <a:t>function prototypes</a:t>
            </a:r>
            <a:r>
              <a:rPr lang="en-HK" dirty="0" smtClean="0"/>
              <a:t>” (to </a:t>
            </a:r>
            <a:r>
              <a:rPr lang="en-HK" dirty="0"/>
              <a:t>be discussed </a:t>
            </a:r>
            <a:r>
              <a:rPr lang="en-HK" dirty="0" smtClean="0"/>
              <a:t>later)</a:t>
            </a:r>
            <a:endParaRPr lang="en-HK" dirty="0"/>
          </a:p>
          <a:p>
            <a:r>
              <a:rPr lang="en-HK" dirty="0"/>
              <a:t>A function can be called multiple times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00" y="2456795"/>
            <a:ext cx="867720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printBar</a:t>
            </a:r>
            <a:r>
              <a:rPr lang="en-HK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"*******************\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"^^^^^^^^^^^^^^^^^^^\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printBar</a:t>
            </a:r>
            <a:r>
              <a:rPr lang="en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Hello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World!\n"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printBar</a:t>
            </a:r>
            <a:r>
              <a:rPr lang="en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56795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6096" y="5226784"/>
            <a:ext cx="370911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*******************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^^^^^^^^^^^^^^^^^^^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>
                <a:latin typeface="Consolas" panose="020B0609020204030204" pitchFamily="49" charset="0"/>
              </a:rPr>
              <a:t>Hellow</a:t>
            </a:r>
            <a:r>
              <a:rPr lang="en-HK" sz="2000" dirty="0">
                <a:latin typeface="Consolas" panose="020B0609020204030204" pitchFamily="49" charset="0"/>
              </a:rPr>
              <a:t> World!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*******************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^^^^^^^^^^^^^^^^^^^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9116"/>
          </a:xfrm>
        </p:spPr>
        <p:txBody>
          <a:bodyPr/>
          <a:lstStyle/>
          <a:p>
            <a:r>
              <a:rPr lang="en-HK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3516"/>
            <a:ext cx="7886700" cy="1224000"/>
          </a:xfrm>
        </p:spPr>
        <p:txBody>
          <a:bodyPr>
            <a:normAutofit fontScale="92500" lnSpcReduction="10000"/>
          </a:bodyPr>
          <a:lstStyle/>
          <a:p>
            <a:r>
              <a:rPr lang="en-HK" dirty="0" smtClean="0"/>
              <a:t>Every function can have its own variables</a:t>
            </a:r>
          </a:p>
          <a:p>
            <a:r>
              <a:rPr lang="en-HK" dirty="0" smtClean="0"/>
              <a:t>Variables declared in a function are said to be </a:t>
            </a:r>
            <a:r>
              <a:rPr lang="en-HK" u="sng" dirty="0" smtClean="0"/>
              <a:t>local</a:t>
            </a:r>
            <a:r>
              <a:rPr lang="en-HK" dirty="0" smtClean="0"/>
              <a:t> to that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431916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foo()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"In foo(): x 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= 5;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"Before: In main(): x 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"After: In main(): x =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31916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24000" y="2060848"/>
            <a:ext cx="5220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400" dirty="0" smtClean="0">
                <a:solidFill>
                  <a:schemeClr val="tx1"/>
                </a:solidFill>
              </a:rPr>
              <a:t>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foo()</a:t>
            </a:r>
            <a:r>
              <a:rPr lang="en-HK" sz="2400" dirty="0" smtClean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400" dirty="0" smtClean="0">
                <a:solidFill>
                  <a:schemeClr val="tx1"/>
                </a:solidFill>
              </a:rPr>
              <a:t>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main()</a:t>
            </a:r>
            <a:r>
              <a:rPr lang="en-HK" sz="2400" dirty="0" smtClean="0">
                <a:solidFill>
                  <a:schemeClr val="tx1"/>
                </a:solidFill>
              </a:rPr>
              <a:t> are two </a:t>
            </a:r>
            <a:r>
              <a:rPr lang="en-HK" sz="2400" u="sng" dirty="0" smtClean="0">
                <a:solidFill>
                  <a:schemeClr val="tx1"/>
                </a:solidFill>
              </a:rPr>
              <a:t>different variables</a:t>
            </a:r>
          </a:p>
          <a:p>
            <a:endParaRPr lang="en-HK" sz="2400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6808" y="2946544"/>
            <a:ext cx="57600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0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54500" y="2946544"/>
            <a:ext cx="57600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 smtClean="0">
                <a:solidFill>
                  <a:schemeClr val="tx1"/>
                </a:solidFill>
              </a:rPr>
              <a:t>5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480" y="2924944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 smtClean="0"/>
              <a:t> (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r>
              <a:rPr lang="en-HK" sz="2000" dirty="0" smtClean="0"/>
              <a:t>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1706" y="2924944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 smtClean="0"/>
              <a:t> (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HK" sz="2000" dirty="0" smtClean="0"/>
              <a:t>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255378" y="5842337"/>
            <a:ext cx="37091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Before: In main(): x = 5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In foo(): x =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After: In main(): x = 5</a:t>
            </a:r>
          </a:p>
        </p:txBody>
      </p:sp>
    </p:spTree>
    <p:extLst>
      <p:ext uri="{BB962C8B-B14F-4D97-AF65-F5344CB8AC3E}">
        <p14:creationId xmlns:p14="http://schemas.microsoft.com/office/powerpoint/2010/main" val="103496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9371</TotalTime>
  <Words>3420</Words>
  <PresentationFormat>On-screen Show (4:3)</PresentationFormat>
  <Paragraphs>886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CSCI1540 Fundamental Computing with C++</vt:lpstr>
      <vt:lpstr>Objectives</vt:lpstr>
      <vt:lpstr>Outline</vt:lpstr>
      <vt:lpstr>1. What is a Function?</vt:lpstr>
      <vt:lpstr>1. What is a Function?</vt:lpstr>
      <vt:lpstr>Function Call as Control Flow</vt:lpstr>
      <vt:lpstr>Defining Functions: Simplest Form</vt:lpstr>
      <vt:lpstr>Defining and Calling a Function: Example</vt:lpstr>
      <vt:lpstr>Local Variables</vt:lpstr>
      <vt:lpstr>Local Variables</vt:lpstr>
      <vt:lpstr>2. Parameters</vt:lpstr>
      <vt:lpstr>2. Parameters</vt:lpstr>
      <vt:lpstr>2. Parameters</vt:lpstr>
      <vt:lpstr>Passing Parameter by Value</vt:lpstr>
      <vt:lpstr>Defining Functions with Parameters</vt:lpstr>
      <vt:lpstr>Example: A Parameterized Version of printBar()</vt:lpstr>
      <vt:lpstr>Function with Multiple Parameters: Example</vt:lpstr>
      <vt:lpstr>Function with Multiple Parameters: Common Pitfalls</vt:lpstr>
      <vt:lpstr>3. Return Value</vt:lpstr>
      <vt:lpstr>3. Returning a Value from a Function</vt:lpstr>
      <vt:lpstr>Defining Functions that Returns a Value</vt:lpstr>
      <vt:lpstr>Evaluating Function Call that Returns a Value</vt:lpstr>
      <vt:lpstr>Evaluating Function Call that Returns a Value</vt:lpstr>
      <vt:lpstr>Interrupting Control Flow with return</vt:lpstr>
      <vt:lpstr>Function with Multiple return’s</vt:lpstr>
      <vt:lpstr>Function with Only One return</vt:lpstr>
      <vt:lpstr>return Statements: Exercises</vt:lpstr>
      <vt:lpstr>The return Keyword</vt:lpstr>
      <vt:lpstr>Using return when Return Type is void</vt:lpstr>
      <vt:lpstr>Tips: Function and Nested Loop</vt:lpstr>
      <vt:lpstr>4. Function Prototypes</vt:lpstr>
      <vt:lpstr>Why Function Prototype?</vt:lpstr>
      <vt:lpstr>Why Function Prototype?</vt:lpstr>
      <vt:lpstr>When and Why we Need Function Prototypes?</vt:lpstr>
      <vt:lpstr>Header File and #include Directive</vt:lpstr>
      <vt:lpstr>Specifying Function Prototypes</vt:lpstr>
      <vt:lpstr>Specifying Function Prototypes</vt:lpstr>
      <vt:lpstr>5. Function Overloading</vt:lpstr>
      <vt:lpstr>5. Function Overloading</vt:lpstr>
      <vt:lpstr>Function Overloading: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2019-09-29T03:30:56Z</dcterms:modified>
</cp:coreProperties>
</file>