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518" r:id="rId3"/>
    <p:sldId id="527" r:id="rId4"/>
    <p:sldId id="526" r:id="rId5"/>
    <p:sldId id="528" r:id="rId6"/>
    <p:sldId id="531" r:id="rId7"/>
    <p:sldId id="532" r:id="rId8"/>
    <p:sldId id="533" r:id="rId9"/>
    <p:sldId id="534" r:id="rId10"/>
    <p:sldId id="530" r:id="rId11"/>
    <p:sldId id="535" r:id="rId12"/>
    <p:sldId id="536" r:id="rId13"/>
    <p:sldId id="537" r:id="rId14"/>
    <p:sldId id="538" r:id="rId15"/>
    <p:sldId id="539" r:id="rId16"/>
    <p:sldId id="529" r:id="rId17"/>
    <p:sldId id="540" r:id="rId18"/>
    <p:sldId id="523" r:id="rId19"/>
    <p:sldId id="541" r:id="rId20"/>
    <p:sldId id="542" r:id="rId21"/>
    <p:sldId id="543" r:id="rId22"/>
    <p:sldId id="544" r:id="rId23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8179" autoAdjust="0"/>
  </p:normalViewPr>
  <p:slideViewPr>
    <p:cSldViewPr>
      <p:cViewPr varScale="1">
        <p:scale>
          <a:sx n="85" d="100"/>
          <a:sy n="85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4"/>
          </a:xfrm>
          <a:prstGeom prst="rect">
            <a:avLst/>
          </a:prstGeom>
        </p:spPr>
        <p:txBody>
          <a:bodyPr vert="horz" lIns="92391" tIns="46195" rIns="92391" bIns="46195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1" tIns="46195" rIns="92391" bIns="461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2391" tIns="46195" rIns="92391" bIns="461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1"/>
          </a:xfrm>
          <a:prstGeom prst="rect">
            <a:avLst/>
          </a:prstGeom>
        </p:spPr>
        <p:txBody>
          <a:bodyPr vert="horz" lIns="92391" tIns="46195" rIns="92391" bIns="46195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Reference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Implementing Swap Function: Wrong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(a, b);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 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04864"/>
            <a:ext cx="5112000" cy="2962513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When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wrongSwap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>
                <a:solidFill>
                  <a:schemeClr val="tx1"/>
                </a:solidFill>
              </a:rPr>
              <a:t> returns,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, and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r>
              <a:rPr lang="en-HK" sz="2400" dirty="0">
                <a:solidFill>
                  <a:schemeClr val="tx1"/>
                </a:solidFill>
              </a:rPr>
              <a:t> are </a:t>
            </a:r>
            <a:r>
              <a:rPr lang="en-HK" sz="2400" u="sng" dirty="0">
                <a:solidFill>
                  <a:schemeClr val="tx1"/>
                </a:solidFill>
              </a:rPr>
              <a:t>removed from memory</a:t>
            </a:r>
            <a:r>
              <a:rPr lang="en-HK" sz="2400" dirty="0">
                <a:solidFill>
                  <a:schemeClr val="tx1"/>
                </a:solidFill>
              </a:rPr>
              <a:t>. Values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>
                <a:solidFill>
                  <a:schemeClr val="tx1"/>
                </a:solidFill>
              </a:rPr>
              <a:t> remain unchanged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088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088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0880" y="3429000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458" y="3429000"/>
            <a:ext cx="694422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tmp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" y="5918628"/>
            <a:ext cx="914400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10 20</a:t>
            </a:r>
          </a:p>
        </p:txBody>
      </p:sp>
      <p:sp>
        <p:nvSpPr>
          <p:cNvPr id="20" name="Curved Right Arrow 19"/>
          <p:cNvSpPr/>
          <p:nvPr/>
        </p:nvSpPr>
        <p:spPr>
          <a:xfrm>
            <a:off x="241200" y="3284984"/>
            <a:ext cx="731520" cy="212400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Implementing Swap Function with Reference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swap(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swap(a, b);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HK" sz="2000" dirty="0">
                <a:effectLst/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effectLst/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04864"/>
            <a:ext cx="5112000" cy="2962513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During the function call,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/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are just aliases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/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>
                <a:solidFill>
                  <a:schemeClr val="tx1"/>
                </a:solidFill>
              </a:rPr>
              <a:t>. That is,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/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share the same memory locations with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/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0182" y="2420888"/>
            <a:ext cx="500458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/>
              <a:t>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0182" y="2924944"/>
            <a:ext cx="500458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/>
              <a:t>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60264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0265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urved Right Arrow 20"/>
          <p:cNvSpPr/>
          <p:nvPr/>
        </p:nvSpPr>
        <p:spPr>
          <a:xfrm flipV="1">
            <a:off x="240080" y="1825200"/>
            <a:ext cx="731520" cy="334800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Implementing Swap Function with Reference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swap(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swap(a, b);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cout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 "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endl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04864"/>
            <a:ext cx="5112000" cy="2962513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So exchanging values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in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swap()</a:t>
            </a:r>
            <a:r>
              <a:rPr lang="en-HK" sz="2400" dirty="0">
                <a:solidFill>
                  <a:schemeClr val="tx1"/>
                </a:solidFill>
              </a:rPr>
              <a:t> also means exchanging values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>
                <a:solidFill>
                  <a:schemeClr val="tx1"/>
                </a:solidFill>
              </a:rPr>
              <a:t>. We achieve the swapping effect!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60264" y="2420888"/>
            <a:ext cx="670376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/>
              <a:t>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0264" y="2924944"/>
            <a:ext cx="670376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/>
              <a:t>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" y="5918628"/>
            <a:ext cx="914400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20 10</a:t>
            </a:r>
          </a:p>
        </p:txBody>
      </p:sp>
      <p:sp>
        <p:nvSpPr>
          <p:cNvPr id="20" name="Curved Right Arrow 19"/>
          <p:cNvSpPr/>
          <p:nvPr/>
        </p:nvSpPr>
        <p:spPr>
          <a:xfrm>
            <a:off x="241200" y="3284984"/>
            <a:ext cx="731520" cy="212400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000" y="2174667"/>
            <a:ext cx="486030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baseline="-25000" dirty="0"/>
              <a:t>  </a:t>
            </a:r>
            <a:r>
              <a:rPr lang="en-HK" sz="2400" baseline="-15000" dirty="0"/>
              <a:t>20</a:t>
            </a:r>
            <a:endParaRPr lang="en-US" sz="2400" baseline="-15000" dirty="0"/>
          </a:p>
          <a:p>
            <a:r>
              <a:rPr lang="en-HK" sz="2400" b="1" dirty="0">
                <a:solidFill>
                  <a:srgbClr val="FF0000"/>
                </a:solidFill>
              </a:rPr>
              <a:t>X</a:t>
            </a:r>
            <a:endParaRPr lang="en-US" sz="2400" baseline="300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2000" y="2924944"/>
            <a:ext cx="486030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HK" sz="2400" b="1" dirty="0">
                <a:solidFill>
                  <a:srgbClr val="FF0000"/>
                </a:solidFill>
              </a:rPr>
              <a:t>X</a:t>
            </a:r>
          </a:p>
          <a:p>
            <a:r>
              <a:rPr lang="en-HK" sz="2400" baseline="30000" dirty="0"/>
              <a:t>  </a:t>
            </a:r>
            <a:r>
              <a:rPr lang="en-HK" sz="2400" baseline="15000" dirty="0"/>
              <a:t>10</a:t>
            </a:r>
            <a:endParaRPr lang="en-US" sz="2400" baseline="1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0880" y="2672916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96458" y="2672916"/>
            <a:ext cx="694422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tmp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22" grpId="0"/>
      <p:bldP spid="23" grpId="0" animBg="1"/>
      <p:bldP spid="23" grpId="1" animBg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951"/>
            <a:ext cx="7886700" cy="1325563"/>
          </a:xfrm>
        </p:spPr>
        <p:txBody>
          <a:bodyPr/>
          <a:lstStyle/>
          <a:p>
            <a:r>
              <a:rPr lang="en-HK" dirty="0"/>
              <a:t>Notes to Reference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swap(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&amp;);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Function prototype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 = 5, d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ch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swap(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a, b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swap(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d, c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Pitfalls (All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compilation errors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swap(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, a);    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Type of argument does not match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swap(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ch</a:t>
            </a:r>
            <a:r>
              <a:rPr lang="en-HK" sz="2000" dirty="0">
                <a:latin typeface="Consolas" panose="020B0609020204030204" pitchFamily="49" charset="0"/>
              </a:rPr>
              <a:t>, a);   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Type of argument does not match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swap(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</a:t>
            </a:r>
            <a:r>
              <a:rPr lang="en-HK" sz="2000" dirty="0">
                <a:latin typeface="Consolas" panose="020B0609020204030204" pitchFamily="49" charset="0"/>
              </a:rPr>
              <a:t>,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</a:t>
            </a:r>
            <a:r>
              <a:rPr lang="en-HK" sz="2000" dirty="0">
                <a:latin typeface="Consolas" panose="020B0609020204030204" pitchFamily="49" charset="0"/>
              </a:rPr>
              <a:t>);    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Argument are constants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swap(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 + b</a:t>
            </a:r>
            <a:r>
              <a:rPr lang="en-HK" sz="2000" dirty="0">
                <a:latin typeface="Consolas" panose="020B0609020204030204" pitchFamily="49" charset="0"/>
              </a:rPr>
              <a:t>, c);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1st argument is not a variable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24264" y="2060848"/>
            <a:ext cx="3528000" cy="919401"/>
          </a:xfrm>
          <a:prstGeom prst="wedgeRoundRectCallout">
            <a:avLst>
              <a:gd name="adj1" fmla="val -90332"/>
              <a:gd name="adj2" fmla="val -679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Has to add “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HK" sz="2400" dirty="0">
                <a:solidFill>
                  <a:schemeClr val="tx1"/>
                </a:solidFill>
              </a:rPr>
              <a:t>” in </a:t>
            </a:r>
            <a:r>
              <a:rPr lang="en-HK" sz="2400" u="sng" dirty="0">
                <a:solidFill>
                  <a:schemeClr val="tx1"/>
                </a:solidFill>
              </a:rPr>
              <a:t>function prototype</a:t>
            </a:r>
            <a:r>
              <a:rPr lang="en-HK" sz="2400" dirty="0">
                <a:solidFill>
                  <a:schemeClr val="tx1"/>
                </a:solidFill>
              </a:rPr>
              <a:t> as well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492000" y="3212976"/>
            <a:ext cx="5652000" cy="1328023"/>
          </a:xfrm>
          <a:prstGeom prst="wedgeRoundRectCallout">
            <a:avLst>
              <a:gd name="adj1" fmla="val -69947"/>
              <a:gd name="adj2" fmla="val 1182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A reference parameter must receive from the corresponding argument a </a:t>
            </a:r>
            <a:r>
              <a:rPr lang="en-HK" sz="2400" u="sng" dirty="0">
                <a:solidFill>
                  <a:schemeClr val="tx1"/>
                </a:solidFill>
              </a:rPr>
              <a:t>variable of the exact same type</a:t>
            </a:r>
            <a:r>
              <a:rPr lang="en-HK" sz="2400" dirty="0">
                <a:solidFill>
                  <a:schemeClr val="tx1"/>
                </a:solidFill>
              </a:rPr>
              <a:t>! (No coercion/casting)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03951"/>
            <a:ext cx="7886700" cy="1325563"/>
          </a:xfrm>
        </p:spPr>
        <p:txBody>
          <a:bodyPr>
            <a:normAutofit/>
          </a:bodyPr>
          <a:lstStyle/>
          <a:p>
            <a:r>
              <a:rPr lang="en-HK" dirty="0"/>
              <a:t>Function with </a:t>
            </a:r>
            <a:r>
              <a:rPr lang="en-HK" u="sng" dirty="0"/>
              <a:t>Both</a:t>
            </a:r>
            <a:r>
              <a:rPr lang="en-HK" dirty="0"/>
              <a:t> Value and Reference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533465"/>
            <a:ext cx="8676000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two integers in the range [min, max] from user 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readTwoInt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&amp;x1,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&amp;x2,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min,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max)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stopLoop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(!</a:t>
            </a:r>
            <a:r>
              <a:rPr lang="en-HK" sz="2000" dirty="0" err="1">
                <a:latin typeface="Consolas" panose="020B0609020204030204" pitchFamily="49" charset="0"/>
              </a:rPr>
              <a:t>stopLoop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two integers between 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&lt;&lt; min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and "</a:t>
            </a:r>
            <a:r>
              <a:rPr lang="en-HK" sz="2000" dirty="0">
                <a:latin typeface="Consolas" panose="020B0609020204030204" pitchFamily="49" charset="0"/>
              </a:rPr>
              <a:t> &lt;&lt; max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x1 &gt;&gt; x2;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(x1 &gt;= min &amp;&amp; x1 &lt;= max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&amp;&amp; x2 &gt;= min &amp;&amp; x2 &lt;= max)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stopLoop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}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"At least one #'s is out of range.\n"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try again.\n"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7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Pass-by-Value vs Pass-by-Reference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166079"/>
              </p:ext>
            </p:extLst>
          </p:nvPr>
        </p:nvGraphicFramePr>
        <p:xfrm>
          <a:off x="628650" y="1825625"/>
          <a:ext cx="7886700" cy="4846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08502536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5499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Pass-by-Value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Pass-by-Reference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4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HK" sz="2400" dirty="0">
                          <a:latin typeface="Consolas" panose="020B0609020204030204" pitchFamily="49" charset="0"/>
                        </a:rPr>
                        <a:t> function(</a:t>
                      </a:r>
                      <a:r>
                        <a:rPr lang="en-HK" sz="2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HK" sz="2400" dirty="0">
                          <a:latin typeface="Consolas" panose="020B0609020204030204" pitchFamily="49" charset="0"/>
                        </a:rPr>
                        <a:t> x);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HK" sz="2400" dirty="0">
                          <a:latin typeface="Consolas" panose="020B0609020204030204" pitchFamily="49" charset="0"/>
                        </a:rPr>
                        <a:t> function(</a:t>
                      </a:r>
                      <a:r>
                        <a:rPr lang="en-HK" sz="2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HK" sz="2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HK" sz="2400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HK" sz="2400" dirty="0">
                          <a:latin typeface="Consolas" panose="020B0609020204030204" pitchFamily="49" charset="0"/>
                        </a:rPr>
                        <a:t>x);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9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Changing parameters does </a:t>
                      </a:r>
                      <a:r>
                        <a:rPr lang="en-HK" sz="2400" u="sng" dirty="0"/>
                        <a:t>not</a:t>
                      </a:r>
                      <a:r>
                        <a:rPr lang="en-HK" sz="2400" dirty="0"/>
                        <a:t> affect arguments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Changing parameters </a:t>
                      </a:r>
                      <a:r>
                        <a:rPr lang="en-HK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HK" sz="2400" dirty="0"/>
                        <a:t> arguments are changed accordingly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Arguments can be constants, variables, or expressions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Arguments have to be variables of the </a:t>
                      </a:r>
                      <a:r>
                        <a:rPr lang="en-HK" sz="2400" u="sng" dirty="0"/>
                        <a:t>same type</a:t>
                      </a:r>
                      <a:endParaRPr lang="en-US" sz="2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/>
                        <a:t>If the data is big in size, passing the data by value is inefficient because the process involves copying the whole data in 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Constant (but fast) performance regardless of data size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716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When to Use Reference Parameters?</a:t>
            </a:r>
            <a:br>
              <a:rPr lang="en-HK" dirty="0"/>
            </a:br>
            <a:r>
              <a:rPr lang="en-HK" dirty="0"/>
              <a:t>When to Use Return Values?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Reference parameters:</a:t>
            </a:r>
          </a:p>
          <a:p>
            <a:pPr lvl="1"/>
            <a:r>
              <a:rPr lang="en-HK" dirty="0"/>
              <a:t>To </a:t>
            </a:r>
            <a:r>
              <a:rPr lang="en-HK" u="sng" dirty="0"/>
              <a:t>pass back multiple pieces of data</a:t>
            </a:r>
            <a:r>
              <a:rPr lang="en-HK" dirty="0"/>
              <a:t> from a function  (through multiple reference parameters)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To </a:t>
            </a:r>
            <a:r>
              <a:rPr lang="en-HK" u="sng" dirty="0"/>
              <a:t>avoid copying</a:t>
            </a:r>
            <a:r>
              <a:rPr lang="en-HK" dirty="0"/>
              <a:t> of data in order to improve performance</a:t>
            </a:r>
          </a:p>
          <a:p>
            <a:pPr lvl="2"/>
            <a:r>
              <a:rPr lang="en-HK" dirty="0"/>
              <a:t>Especially for large piece of data (like digital images)</a:t>
            </a:r>
          </a:p>
          <a:p>
            <a:pPr lvl="8"/>
            <a:endParaRPr lang="en-HK" dirty="0"/>
          </a:p>
          <a:p>
            <a:r>
              <a:rPr lang="en-HK" dirty="0"/>
              <a:t>Return values:</a:t>
            </a:r>
          </a:p>
          <a:p>
            <a:pPr lvl="1"/>
            <a:r>
              <a:rPr lang="en-HK" dirty="0"/>
              <a:t>To use the returned value directly in an expression</a:t>
            </a:r>
          </a:p>
          <a:p>
            <a:pPr lvl="2"/>
            <a:r>
              <a:rPr lang="en-HK" dirty="0"/>
              <a:t>E.g.,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+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*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cube(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c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Curved Connector 6"/>
          <p:cNvCxnSpPr>
            <a:stCxn id="15" idx="3"/>
            <a:endCxn id="14" idx="5"/>
          </p:cNvCxnSpPr>
          <p:nvPr/>
        </p:nvCxnSpPr>
        <p:spPr>
          <a:xfrm rot="5400000">
            <a:off x="7963816" y="6046641"/>
            <a:ext cx="12700" cy="836546"/>
          </a:xfrm>
          <a:prstGeom prst="curvedConnector3">
            <a:avLst>
              <a:gd name="adj1" fmla="val 217048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7812535" y="6475023"/>
            <a:ext cx="360000" cy="23400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829809" y="3043171"/>
            <a:ext cx="838535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Caller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51366" y="3043171"/>
            <a:ext cx="892634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tx1"/>
                </a:solidFill>
              </a:rPr>
              <a:t>Callee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7"/>
            <a:endCxn id="10" idx="1"/>
          </p:cNvCxnSpPr>
          <p:nvPr/>
        </p:nvCxnSpPr>
        <p:spPr>
          <a:xfrm rot="5400000" flipH="1" flipV="1">
            <a:off x="7963816" y="2688279"/>
            <a:ext cx="12700" cy="836546"/>
          </a:xfrm>
          <a:prstGeom prst="curvedConnector3">
            <a:avLst>
              <a:gd name="adj1" fmla="val 1699063"/>
            </a:avLst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156" flipH="1">
            <a:off x="8009815" y="2685948"/>
            <a:ext cx="360000" cy="23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">
            <a:off x="7576724" y="2687236"/>
            <a:ext cx="360000" cy="234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829809" y="6095503"/>
            <a:ext cx="838535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Caller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1366" y="6095503"/>
            <a:ext cx="892634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tx1"/>
                </a:solidFill>
              </a:rPr>
              <a:t>Callee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2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>
            <a:normAutofit/>
          </a:bodyPr>
          <a:lstStyle/>
          <a:p>
            <a:r>
              <a:rPr lang="en-HK" dirty="0" err="1"/>
              <a:t>Callee</a:t>
            </a:r>
            <a:r>
              <a:rPr lang="en-HK" dirty="0"/>
              <a:t> </a:t>
            </a:r>
            <a:r>
              <a:rPr lang="en-HK" dirty="0">
                <a:sym typeface="Wingdings" panose="05000000000000000000" pitchFamily="2" charset="2"/>
              </a:rPr>
              <a:t> Caller: Reference Parameters or Return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9139"/>
            <a:ext cx="7886700" cy="4351338"/>
          </a:xfrm>
        </p:spPr>
        <p:txBody>
          <a:bodyPr/>
          <a:lstStyle/>
          <a:p>
            <a:r>
              <a:rPr lang="en-HK" dirty="0"/>
              <a:t>Example: A function to read an integer from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647" y="2100386"/>
            <a:ext cx="3852337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readInt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input)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sum, a, b;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readInt</a:t>
            </a:r>
            <a:r>
              <a:rPr lang="en-HK" sz="2000" dirty="0">
                <a:latin typeface="Consolas" panose="020B0609020204030204" pitchFamily="49" charset="0"/>
              </a:rPr>
              <a:t>(a);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readInt</a:t>
            </a:r>
            <a:r>
              <a:rPr lang="en-HK" sz="2000" dirty="0">
                <a:latin typeface="Consolas" panose="020B0609020204030204" pitchFamily="49" charset="0"/>
              </a:rPr>
              <a:t>(b);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a + b;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7631" y="2100386"/>
            <a:ext cx="469872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readInt</a:t>
            </a:r>
            <a:r>
              <a:rPr lang="en-HK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input;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sum;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</a:t>
            </a:r>
            <a:r>
              <a:rPr lang="en-HK" sz="2000" dirty="0" err="1">
                <a:latin typeface="Consolas" panose="020B0609020204030204" pitchFamily="49" charset="0"/>
              </a:rPr>
              <a:t>readInt</a:t>
            </a:r>
            <a:r>
              <a:rPr lang="en-HK" sz="2000" dirty="0">
                <a:latin typeface="Consolas" panose="020B0609020204030204" pitchFamily="49" charset="0"/>
              </a:rPr>
              <a:t>() + </a:t>
            </a:r>
            <a:r>
              <a:rPr lang="en-HK" sz="2000" dirty="0" err="1">
                <a:latin typeface="Consolas" panose="020B0609020204030204" pitchFamily="49" charset="0"/>
              </a:rPr>
              <a:t>readInt</a:t>
            </a:r>
            <a:r>
              <a:rPr lang="en-HK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984" y="5197257"/>
            <a:ext cx="3996000" cy="1660743"/>
          </a:xfrm>
          <a:prstGeom prst="roundRect">
            <a:avLst>
              <a:gd name="adj" fmla="val 984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Caller needs to pass variables to </a:t>
            </a:r>
            <a:r>
              <a:rPr lang="en-HK" sz="2400" dirty="0" err="1">
                <a:solidFill>
                  <a:schemeClr val="tx1"/>
                </a:solidFill>
              </a:rPr>
              <a:t>callee</a:t>
            </a:r>
            <a:r>
              <a:rPr lang="en-HK" sz="2400" dirty="0">
                <a:solidFill>
                  <a:schemeClr val="tx1"/>
                </a:solidFill>
              </a:rPr>
              <a:t> to store the data. Data passed back cannot be directly used in an expression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47631" y="5197257"/>
            <a:ext cx="4698722" cy="9194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Returned value can be immediately used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2859471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Various Uses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In parameter list: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 variable declaration: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4171950" lvl="8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 function return: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9162" y="2276872"/>
            <a:ext cx="258275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162" y="3933056"/>
            <a:ext cx="173637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162" y="5733256"/>
            <a:ext cx="201850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foo(…)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283968" y="2492896"/>
            <a:ext cx="2880000" cy="919401"/>
          </a:xfrm>
          <a:prstGeom prst="wedgeRoundRectCallout">
            <a:avLst>
              <a:gd name="adj1" fmla="val -89876"/>
              <a:gd name="adj2" fmla="val -408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Indicates that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is a </a:t>
            </a:r>
            <a:r>
              <a:rPr lang="en-HK" sz="2400" u="sng" dirty="0">
                <a:solidFill>
                  <a:schemeClr val="tx1"/>
                </a:solidFill>
              </a:rPr>
              <a:t>reference parameter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283968" y="4365104"/>
            <a:ext cx="3150778" cy="510778"/>
          </a:xfrm>
          <a:prstGeom prst="wedgeRoundRectCallout">
            <a:avLst>
              <a:gd name="adj1" fmla="val -121065"/>
              <a:gd name="adj2" fmla="val -48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becomes an </a:t>
            </a:r>
            <a:r>
              <a:rPr lang="en-HK" sz="2400" u="sng" dirty="0">
                <a:solidFill>
                  <a:schemeClr val="tx1"/>
                </a:solidFill>
              </a:rPr>
              <a:t>alias</a:t>
            </a:r>
            <a:r>
              <a:rPr lang="en-HK" sz="2400" dirty="0">
                <a:solidFill>
                  <a:schemeClr val="tx1"/>
                </a:solidFill>
              </a:rPr>
              <a:t>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283968" y="5589240"/>
            <a:ext cx="3132000" cy="919401"/>
          </a:xfrm>
          <a:prstGeom prst="wedgeRoundRectCallout">
            <a:avLst>
              <a:gd name="adj1" fmla="val -121559"/>
              <a:gd name="adj2" fmla="val 80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Returning a variable reference in a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4746" y="4420438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5968" y="5848885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Various Uses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HK" dirty="0"/>
              <a:t>: in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351338"/>
          </a:xfrm>
        </p:spPr>
        <p:txBody>
          <a:bodyPr/>
          <a:lstStyle/>
          <a:p>
            <a:r>
              <a:rPr lang="en-HK" dirty="0"/>
              <a:t>To form alias between identifiers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2204864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a_long_identifier</a:t>
            </a:r>
            <a:r>
              <a:rPr lang="en-HK" sz="2000" dirty="0">
                <a:latin typeface="Consolas" panose="020B0609020204030204" pitchFamily="49" charset="0"/>
              </a:rPr>
              <a:t> = 777;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another_long_identifier</a:t>
            </a:r>
            <a:r>
              <a:rPr lang="en-HK" sz="2000" dirty="0">
                <a:latin typeface="Consolas" panose="020B0609020204030204" pitchFamily="49" charset="0"/>
              </a:rPr>
              <a:t> = 4;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&amp;foo = </a:t>
            </a:r>
            <a:r>
              <a:rPr lang="en-HK" sz="2000" dirty="0" err="1">
                <a:latin typeface="Consolas" panose="020B0609020204030204" pitchFamily="49" charset="0"/>
              </a:rPr>
              <a:t>a_long_identifier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foo = 7;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foo = </a:t>
            </a:r>
            <a:r>
              <a:rPr lang="en-HK" sz="2000" dirty="0" err="1">
                <a:latin typeface="Consolas" panose="020B0609020204030204" pitchFamily="49" charset="0"/>
              </a:rPr>
              <a:t>another_long_identifier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foo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4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&amp;xyz;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64088" y="2204864"/>
            <a:ext cx="2844000" cy="783193"/>
          </a:xfrm>
          <a:prstGeom prst="wedgeRoundRectCallout">
            <a:avLst>
              <a:gd name="adj1" fmla="val -80427"/>
              <a:gd name="adj2" fmla="val 8370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foo</a:t>
            </a:r>
            <a:r>
              <a:rPr lang="en-HK" sz="2000" dirty="0">
                <a:solidFill>
                  <a:schemeClr val="tx1"/>
                </a:solidFill>
              </a:rPr>
              <a:t> becomes an </a:t>
            </a:r>
            <a:r>
              <a:rPr lang="en-HK" sz="2000" u="sng" dirty="0">
                <a:solidFill>
                  <a:schemeClr val="tx1"/>
                </a:solidFill>
              </a:rPr>
              <a:t>alias</a:t>
            </a:r>
            <a:r>
              <a:rPr lang="en-HK" sz="2000" dirty="0">
                <a:solidFill>
                  <a:schemeClr val="tx1"/>
                </a:solidFill>
              </a:rPr>
              <a:t> to 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a_long_identifier</a:t>
            </a:r>
            <a:endParaRPr lang="en-HK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364088" y="3182946"/>
            <a:ext cx="3384000" cy="783193"/>
          </a:xfrm>
          <a:prstGeom prst="wedgeRoundRectCallout">
            <a:avLst>
              <a:gd name="adj1" fmla="val -157868"/>
              <a:gd name="adj2" fmla="val 480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000" dirty="0">
                <a:solidFill>
                  <a:schemeClr val="tx1"/>
                </a:solidFill>
              </a:rPr>
              <a:t>Same as:</a:t>
            </a:r>
          </a:p>
          <a:p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a_long_identifier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= 7;</a:t>
            </a:r>
            <a:endParaRPr lang="en-HK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700000" y="4157975"/>
            <a:ext cx="6444000" cy="783193"/>
          </a:xfrm>
          <a:prstGeom prst="wedgeRoundRectCallout">
            <a:avLst>
              <a:gd name="adj1" fmla="val -73498"/>
              <a:gd name="adj2" fmla="val 6643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000" dirty="0">
                <a:solidFill>
                  <a:schemeClr val="tx1"/>
                </a:solidFill>
              </a:rPr>
              <a:t>Same as:</a:t>
            </a:r>
          </a:p>
          <a:p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a_long_identifier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HK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another_long_identifier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32040" y="6074807"/>
            <a:ext cx="2772000" cy="783193"/>
          </a:xfrm>
          <a:prstGeom prst="wedgeRoundRectCallout">
            <a:avLst>
              <a:gd name="adj1" fmla="val -162576"/>
              <a:gd name="adj2" fmla="val -381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000" dirty="0">
                <a:solidFill>
                  <a:schemeClr val="tx1"/>
                </a:solidFill>
              </a:rPr>
              <a:t>Variable alias </a:t>
            </a:r>
            <a:r>
              <a:rPr lang="en-HK" sz="2000" u="sng" dirty="0">
                <a:solidFill>
                  <a:schemeClr val="tx1"/>
                </a:solidFill>
              </a:rPr>
              <a:t>must be initialized</a:t>
            </a:r>
            <a:r>
              <a:rPr lang="en-HK" sz="2000" dirty="0">
                <a:solidFill>
                  <a:schemeClr val="tx1"/>
                </a:solidFill>
              </a:rPr>
              <a:t> at declaration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04864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Value vs Reference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3284000"/>
            <a:ext cx="3886200" cy="2892962"/>
          </a:xfrm>
        </p:spPr>
        <p:txBody>
          <a:bodyPr/>
          <a:lstStyle/>
          <a:p>
            <a:pPr marL="0" indent="0">
              <a:buNone/>
            </a:pPr>
            <a:r>
              <a:rPr lang="en-HK" b="1" i="1" dirty="0">
                <a:solidFill>
                  <a:srgbClr val="FF0000"/>
                </a:solidFill>
              </a:rPr>
              <a:t>Value Parameter</a:t>
            </a:r>
          </a:p>
          <a:p>
            <a:r>
              <a:rPr lang="en-HK" dirty="0"/>
              <a:t>The parameter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 obtains the value of the argument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3283999"/>
            <a:ext cx="3886200" cy="2892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Reference Parameter</a:t>
            </a:r>
          </a:p>
          <a:p>
            <a:r>
              <a:rPr lang="en-US" dirty="0"/>
              <a:t>The parameter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 becomes an </a:t>
            </a:r>
            <a:r>
              <a:rPr lang="en-US" u="sng" dirty="0"/>
              <a:t>alias</a:t>
            </a:r>
            <a:r>
              <a:rPr lang="en-US" dirty="0"/>
              <a:t> (</a:t>
            </a:r>
            <a:r>
              <a:rPr lang="zh-TW" altLang="en-US" dirty="0"/>
              <a:t>別名</a:t>
            </a:r>
            <a:r>
              <a:rPr lang="en-US" altLang="zh-TW" dirty="0"/>
              <a:t>) </a:t>
            </a:r>
            <a:r>
              <a:rPr lang="en-US" dirty="0"/>
              <a:t>or a </a:t>
            </a:r>
            <a:r>
              <a:rPr lang="en-US" u="sng" dirty="0"/>
              <a:t>reference</a:t>
            </a:r>
            <a:r>
              <a:rPr lang="en-US" dirty="0"/>
              <a:t> to the argument during the function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7710" y="1825625"/>
            <a:ext cx="32880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2000" dirty="0">
                <a:latin typeface="Consolas" panose="020B0609020204030204" pitchFamily="49" charset="0"/>
              </a:rPr>
              <a:t> bar(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effectLst/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n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n++;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8210" y="1825625"/>
            <a:ext cx="32880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2000" dirty="0">
                <a:latin typeface="Consolas" panose="020B0609020204030204" pitchFamily="49" charset="0"/>
              </a:rPr>
              <a:t> foo(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pt-BR" sz="2000" dirty="0">
                <a:effectLst/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m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m++;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8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Uses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HK" dirty="0"/>
              <a:t>: in Function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/>
          <a:lstStyle/>
          <a:p>
            <a:r>
              <a:rPr lang="en-HK" dirty="0"/>
              <a:t>To return a variable reference in a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000" y="2056686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min(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&lt; y)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4, b = 2;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min(a, b)</a:t>
            </a:r>
            <a:r>
              <a:rPr lang="en-HK" sz="2000" dirty="0">
                <a:latin typeface="Consolas" panose="020B0609020204030204" pitchFamily="49" charset="0"/>
              </a:rPr>
              <a:t> = 9;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Make the smaller of a and b become 9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min(a, b)</a:t>
            </a:r>
            <a:r>
              <a:rPr lang="en-HK" sz="2000" dirty="0">
                <a:latin typeface="Consolas" panose="020B0609020204030204" pitchFamily="49" charset="0"/>
              </a:rPr>
              <a:t> *= 8;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Multiply the smaller of a and b by 8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50114"/>
            <a:ext cx="9144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4 9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32 9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167" y="2276872"/>
            <a:ext cx="3672000" cy="1269980"/>
          </a:xfrm>
          <a:prstGeom prst="roundRect">
            <a:avLst>
              <a:gd name="adj" fmla="val 984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Within function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min()</a:t>
            </a:r>
            <a:r>
              <a:rPr lang="en-HK" sz="2400" dirty="0">
                <a:solidFill>
                  <a:schemeClr val="tx1"/>
                </a:solidFill>
              </a:rPr>
              <a:t>:</a:t>
            </a: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2658" y="2964385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…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09486" y="2964385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…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2282" y="2964385"/>
            <a:ext cx="670376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/>
              <a:t>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9567" y="2964385"/>
            <a:ext cx="639919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/>
              <a:t>, </a:t>
            </a:r>
            <a:r>
              <a:rPr lang="en-HK" sz="2400" dirty="0">
                <a:solidFill>
                  <a:schemeClr val="accent5"/>
                </a:solidFill>
              </a:rPr>
              <a:t>y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 flipV="1">
            <a:off x="757881" y="5733256"/>
            <a:ext cx="2050551" cy="685136"/>
          </a:xfrm>
          <a:prstGeom prst="line">
            <a:avLst/>
          </a:prstGeom>
          <a:ln w="28575" cap="rnd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7881" y="5013176"/>
            <a:ext cx="1" cy="720080"/>
          </a:xfrm>
          <a:prstGeom prst="line">
            <a:avLst/>
          </a:prstGeom>
          <a:ln w="28575" cap="rnd">
            <a:solidFill>
              <a:srgbClr val="FF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57881" y="4437112"/>
            <a:ext cx="288032" cy="576064"/>
          </a:xfrm>
          <a:prstGeom prst="straightConnector1">
            <a:avLst/>
          </a:prstGeom>
          <a:ln w="28575" cap="rnd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7881" y="5013176"/>
            <a:ext cx="288032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808432" y="5978783"/>
            <a:ext cx="5652000" cy="879217"/>
          </a:xfrm>
          <a:prstGeom prst="roundRect">
            <a:avLst>
              <a:gd name="adj" fmla="val 984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By returning a reference, the function call can appear on the LHS of an assignment (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HK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056686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Uses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HK" dirty="0"/>
              <a:t>: in Function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950"/>
            <a:ext cx="7886700" cy="4351338"/>
          </a:xfrm>
        </p:spPr>
        <p:txBody>
          <a:bodyPr/>
          <a:lstStyle/>
          <a:p>
            <a:r>
              <a:rPr lang="en-HK" dirty="0"/>
              <a:t>To return a variable reference in a function: </a:t>
            </a:r>
            <a:r>
              <a:rPr lang="en-HK" u="sng" dirty="0"/>
              <a:t>Pitfalls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0000" y="7200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(Optional)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000" y="2149019"/>
            <a:ext cx="867600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&amp;foo()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10;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HK" sz="2000" dirty="0">
                <a:latin typeface="Consolas" panose="020B0609020204030204" pitchFamily="49" charset="0"/>
              </a:rPr>
              <a:t> x;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Dangerous!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&amp;bar()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10;    </a:t>
            </a:r>
            <a:r>
              <a:rPr lang="en-HK" sz="2000" dirty="0">
                <a:solidFill>
                  <a:srgbClr val="FF0000"/>
                </a:solidFill>
                <a:latin typeface="Consolas" panose="020B0609020204030204" pitchFamily="49" charset="0"/>
              </a:rPr>
              <a:t>// Compilation Error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&amp;y = foo();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y aliased to a </a:t>
            </a:r>
            <a:r>
              <a:rPr lang="en-HK" sz="2000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non-existing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variable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bar() = foo() + 4;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328000" y="4597831"/>
            <a:ext cx="3816000" cy="919401"/>
          </a:xfrm>
          <a:prstGeom prst="wedgeRoundRectCallout">
            <a:avLst>
              <a:gd name="adj1" fmla="val -123197"/>
              <a:gd name="adj2" fmla="val -5514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Cannot return a constant or an expression as a reference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868144" y="2219836"/>
            <a:ext cx="3024000" cy="2145268"/>
          </a:xfrm>
          <a:prstGeom prst="wedgeRoundRectCallout">
            <a:avLst>
              <a:gd name="adj1" fmla="val -87410"/>
              <a:gd name="adj2" fmla="val -1654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tx1"/>
                </a:solidFill>
              </a:rPr>
              <a:t>A local variable </a:t>
            </a:r>
            <a:r>
              <a:rPr lang="en-HK" sz="2400" u="sng" dirty="0">
                <a:solidFill>
                  <a:schemeClr val="tx1"/>
                </a:solidFill>
              </a:rPr>
              <a:t>no longer exists</a:t>
            </a:r>
            <a:r>
              <a:rPr lang="en-HK" sz="2400" dirty="0">
                <a:solidFill>
                  <a:schemeClr val="tx1"/>
                </a:solidFill>
              </a:rPr>
              <a:t> when the function returns!</a:t>
            </a: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4608" y="3588483"/>
            <a:ext cx="576000" cy="40011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6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HK" sz="200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0608" y="3434595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HK" sz="20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HK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HK" sz="20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HK" sz="2000" dirty="0"/>
          </a:p>
          <a:p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000" dirty="0"/>
              <a:t> (</a:t>
            </a:r>
            <a:r>
              <a:rPr lang="en-HK" sz="2000" dirty="0">
                <a:solidFill>
                  <a:schemeClr val="accent5"/>
                </a:solidFill>
                <a:latin typeface="Consolas" panose="020B0609020204030204" pitchFamily="49" charset="0"/>
              </a:rPr>
              <a:t>main</a:t>
            </a:r>
            <a:r>
              <a:rPr lang="en-HK" sz="2000" dirty="0"/>
              <a:t>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0" y="2149019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Understand the differences (and thus pros and cons) between value parameters and reference parameters</a:t>
            </a:r>
          </a:p>
          <a:p>
            <a:pPr lvl="8"/>
            <a:endParaRPr lang="en-HK" dirty="0"/>
          </a:p>
          <a:p>
            <a:r>
              <a:rPr lang="en-HK" dirty="0"/>
              <a:t>Know when to pass parameters by value and when to pass parameters by reference</a:t>
            </a:r>
          </a:p>
          <a:p>
            <a:pPr lvl="8"/>
            <a:endParaRPr lang="en-HK" dirty="0"/>
          </a:p>
          <a:p>
            <a:r>
              <a:rPr lang="en-HK" dirty="0"/>
              <a:t>Know the various usage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HK" dirty="0"/>
              <a:t> to create alias</a:t>
            </a: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Scope and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83323" y="1969460"/>
            <a:ext cx="73289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</a:rPr>
              <a:t>     11</a:t>
            </a:r>
          </a:p>
          <a:p>
            <a:r>
              <a:rPr lang="en-HK" sz="2000" b="1" dirty="0">
                <a:solidFill>
                  <a:schemeClr val="bg1"/>
                </a:solidFill>
              </a:rPr>
              <a:t>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Passing Parameter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8000"/>
            <a:ext cx="7886700" cy="144000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dirty="0"/>
              <a:t> have their own space in the memory</a:t>
            </a:r>
          </a:p>
          <a:p>
            <a:r>
              <a:rPr lang="en-HK" dirty="0"/>
              <a:t>During the function call, only the 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copied to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. Updating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HK" dirty="0"/>
              <a:t> does </a:t>
            </a:r>
            <a:r>
              <a:rPr lang="en-HK" u="sng" dirty="0"/>
              <a:t>not</a:t>
            </a:r>
            <a:r>
              <a:rPr lang="en-HK" dirty="0"/>
              <a:t> affect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6" y="2800127"/>
            <a:ext cx="385233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bar(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"main: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3589" y="2800127"/>
            <a:ext cx="483978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2000" dirty="0">
                <a:latin typeface="Consolas" panose="020B0609020204030204" pitchFamily="49" charset="0"/>
              </a:rPr>
              <a:t> bar(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"bar: "</a:t>
            </a:r>
            <a:r>
              <a:rPr lang="pt-BR" sz="2000" dirty="0">
                <a:latin typeface="Consolas" panose="020B0609020204030204" pitchFamily="49" charset="0"/>
              </a:rPr>
              <a:t> &lt;&lt;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++;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"bar: "</a:t>
            </a:r>
            <a:r>
              <a:rPr lang="pt-BR" sz="2000" dirty="0">
                <a:latin typeface="Consolas" panose="020B0609020204030204" pitchFamily="49" charset="0"/>
              </a:rPr>
              <a:t> &lt;&lt;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285" y="2288312"/>
            <a:ext cx="576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4495" y="2268257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/>
              <a:t> (</a:t>
            </a:r>
            <a:r>
              <a:rPr lang="en-HK" sz="2000" dirty="0">
                <a:latin typeface="Consolas" panose="020B0609020204030204" pitchFamily="49" charset="0"/>
              </a:rPr>
              <a:t>main</a:t>
            </a:r>
            <a:r>
              <a:rPr lang="en-HK" sz="2000" dirty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629780" y="2288312"/>
            <a:ext cx="576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5780" y="2268257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</a:t>
            </a:r>
            <a:r>
              <a:rPr lang="en-HK" sz="2000" dirty="0"/>
              <a:t> (</a:t>
            </a:r>
            <a:r>
              <a:rPr lang="en-HK" sz="2000" dirty="0">
                <a:latin typeface="Consolas" panose="020B0609020204030204" pitchFamily="49" charset="0"/>
              </a:rPr>
              <a:t>bar</a:t>
            </a:r>
            <a:r>
              <a:rPr lang="en-HK" sz="2000" dirty="0"/>
              <a:t>)</a:t>
            </a:r>
            <a:endParaRPr lang="en-US" sz="2000" dirty="0"/>
          </a:p>
        </p:txBody>
      </p:sp>
      <p:sp>
        <p:nvSpPr>
          <p:cNvPr id="13" name="Curved Down Arrow 12"/>
          <p:cNvSpPr/>
          <p:nvPr/>
        </p:nvSpPr>
        <p:spPr>
          <a:xfrm>
            <a:off x="3274792" y="1556792"/>
            <a:ext cx="2809376" cy="731520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8753" y="1556792"/>
            <a:ext cx="86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(Copy)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284265" y="4431343"/>
            <a:ext cx="37091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bar: 10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bar: 11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main: 10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47664" y="2288312"/>
            <a:ext cx="1531621" cy="99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47664" y="2288312"/>
            <a:ext cx="2107621" cy="99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47664" y="2648312"/>
            <a:ext cx="1531622" cy="63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47664" y="2648312"/>
            <a:ext cx="2107621" cy="63667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084168" y="2648312"/>
            <a:ext cx="121612" cy="27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629782" y="2648312"/>
            <a:ext cx="454386" cy="27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629780" y="2288312"/>
            <a:ext cx="454388" cy="63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084168" y="2288312"/>
            <a:ext cx="121612" cy="63663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29809" y="1377677"/>
            <a:ext cx="838535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Caller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251366" y="1377677"/>
            <a:ext cx="892634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tx1"/>
                </a:solidFill>
              </a:rPr>
              <a:t>Callee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4" idx="7"/>
            <a:endCxn id="25" idx="1"/>
          </p:cNvCxnSpPr>
          <p:nvPr/>
        </p:nvCxnSpPr>
        <p:spPr>
          <a:xfrm rot="5400000" flipH="1" flipV="1">
            <a:off x="7963816" y="1022785"/>
            <a:ext cx="12700" cy="836546"/>
          </a:xfrm>
          <a:prstGeom prst="curvedConnector3">
            <a:avLst>
              <a:gd name="adj1" fmla="val 1699063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7564" y="332656"/>
            <a:ext cx="1284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Value</a:t>
            </a:r>
          </a:p>
          <a:p>
            <a:pPr algn="ctr"/>
            <a:r>
              <a:rPr lang="en-HK" sz="2000" dirty="0"/>
              <a:t>parameter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 flipH="1">
            <a:off x="7763527" y="989159"/>
            <a:ext cx="36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0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95936" y="1700808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K" sz="2000" dirty="0">
                <a:solidFill>
                  <a:schemeClr val="bg1"/>
                </a:solidFill>
              </a:rPr>
              <a:t>11</a:t>
            </a:r>
          </a:p>
          <a:p>
            <a:r>
              <a:rPr lang="en-HK" sz="2000" b="1" dirty="0">
                <a:solidFill>
                  <a:schemeClr val="bg1"/>
                </a:solidFill>
              </a:rPr>
              <a:t>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Passing Parameter by </a:t>
            </a:r>
            <a:r>
              <a:rPr lang="en-HK" u="sng" dirty="0"/>
              <a:t>Reference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8000"/>
            <a:ext cx="7886700" cy="144000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en-HK" dirty="0"/>
              <a:t> </a:t>
            </a:r>
            <a:r>
              <a:rPr lang="en-HK" u="sng" dirty="0"/>
              <a:t>share</a:t>
            </a:r>
            <a:r>
              <a:rPr lang="en-HK" dirty="0"/>
              <a:t> the same space in the memory during the function call</a:t>
            </a:r>
          </a:p>
          <a:p>
            <a:r>
              <a:rPr lang="en-HK" dirty="0"/>
              <a:t>Updating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en-HK" dirty="0"/>
              <a:t> in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foo()</a:t>
            </a:r>
            <a:r>
              <a:rPr lang="en-HK" dirty="0"/>
              <a:t> has the </a:t>
            </a:r>
            <a:r>
              <a:rPr lang="en-HK" u="sng" dirty="0"/>
              <a:t>same</a:t>
            </a:r>
            <a:r>
              <a:rPr lang="en-HK" dirty="0"/>
              <a:t> effect on </a:t>
            </a:r>
            <a:r>
              <a:rPr lang="en-HK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6" y="2800127"/>
            <a:ext cx="385233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 = 10;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foo(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"main: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3589" y="2800127"/>
            <a:ext cx="483978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2000" dirty="0">
                <a:latin typeface="Consolas" panose="020B0609020204030204" pitchFamily="49" charset="0"/>
              </a:rPr>
              <a:t> foo(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"foo: "</a:t>
            </a:r>
            <a:r>
              <a:rPr lang="pt-BR" sz="2000" dirty="0">
                <a:latin typeface="Consolas" panose="020B0609020204030204" pitchFamily="49" charset="0"/>
              </a:rPr>
              <a:t> &lt;&lt;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++;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"foo: "</a:t>
            </a:r>
            <a:r>
              <a:rPr lang="pt-BR" sz="2000" dirty="0">
                <a:latin typeface="Consolas" panose="020B0609020204030204" pitchFamily="49" charset="0"/>
              </a:rPr>
              <a:t> &lt;&lt; </a:t>
            </a:r>
            <a:r>
              <a:rPr lang="pt-BR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1984" y="2019660"/>
            <a:ext cx="576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194" y="1619510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/>
              <a:t> (</a:t>
            </a:r>
            <a:r>
              <a:rPr lang="en-HK" sz="2000" dirty="0">
                <a:latin typeface="Consolas" panose="020B0609020204030204" pitchFamily="49" charset="0"/>
              </a:rPr>
              <a:t>main</a:t>
            </a:r>
            <a:r>
              <a:rPr lang="en-HK" sz="2000" dirty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27984" y="161951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</a:t>
            </a:r>
            <a:r>
              <a:rPr lang="en-HK" sz="2000" dirty="0"/>
              <a:t> (</a:t>
            </a:r>
            <a:r>
              <a:rPr lang="en-HK" sz="2000" dirty="0">
                <a:latin typeface="Consolas" panose="020B0609020204030204" pitchFamily="49" charset="0"/>
              </a:rPr>
              <a:t>bar</a:t>
            </a:r>
            <a:r>
              <a:rPr lang="en-HK" sz="2000" dirty="0"/>
              <a:t>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284265" y="4431343"/>
            <a:ext cx="37091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foo: 10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foo: 11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main: 11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47664" y="2019660"/>
            <a:ext cx="2304320" cy="126532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47664" y="2019660"/>
            <a:ext cx="2880320" cy="126532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47664" y="2379660"/>
            <a:ext cx="2304321" cy="90532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47664" y="2379660"/>
            <a:ext cx="2880320" cy="90532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427984" y="2379660"/>
            <a:ext cx="1822604" cy="54528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851984" y="2379660"/>
            <a:ext cx="2398604" cy="54528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851984" y="2019660"/>
            <a:ext cx="2398604" cy="90528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427984" y="2019660"/>
            <a:ext cx="1822604" cy="90528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29809" y="2348136"/>
            <a:ext cx="838535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Caller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251366" y="2348136"/>
            <a:ext cx="892634" cy="432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dirty="0" err="1">
                <a:solidFill>
                  <a:schemeClr val="tx1"/>
                </a:solidFill>
              </a:rPr>
              <a:t>Callee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stCxn id="22" idx="7"/>
            <a:endCxn id="24" idx="1"/>
          </p:cNvCxnSpPr>
          <p:nvPr/>
        </p:nvCxnSpPr>
        <p:spPr>
          <a:xfrm rot="5400000" flipH="1" flipV="1">
            <a:off x="7963816" y="1993244"/>
            <a:ext cx="12700" cy="836546"/>
          </a:xfrm>
          <a:prstGeom prst="curvedConnector3">
            <a:avLst>
              <a:gd name="adj1" fmla="val 1699063"/>
            </a:avLst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7564" y="1280954"/>
            <a:ext cx="1284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Reference</a:t>
            </a:r>
          </a:p>
          <a:p>
            <a:pPr algn="ctr"/>
            <a:r>
              <a:rPr lang="en-HK" sz="2000" dirty="0"/>
              <a:t>parameter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8156" flipH="1">
            <a:off x="8009815" y="1990913"/>
            <a:ext cx="360000" cy="234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">
            <a:off x="7576724" y="1992201"/>
            <a:ext cx="36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4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000" y="825580"/>
            <a:ext cx="328808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foo(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000" dirty="0">
                <a:latin typeface="Consolas" panose="020B0609020204030204" pitchFamily="49" charset="0"/>
              </a:rPr>
              <a:t>m)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m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m++;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 = 10, y = 4;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foo(x)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foo(y)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2558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34561"/>
            <a:ext cx="375608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28000" y="1556792"/>
            <a:ext cx="4104000" cy="919401"/>
          </a:xfrm>
          <a:prstGeom prst="wedgeRoundRectCallout">
            <a:avLst>
              <a:gd name="adj1" fmla="val -95575"/>
              <a:gd name="adj2" fmla="val -9572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HK" sz="2400" dirty="0">
                <a:solidFill>
                  <a:schemeClr val="tx1"/>
                </a:solidFill>
              </a:rPr>
              <a:t> indicates that the parameter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</a:t>
            </a:r>
            <a:r>
              <a:rPr lang="en-HK" sz="2400" dirty="0">
                <a:solidFill>
                  <a:schemeClr val="tx1"/>
                </a:solidFill>
              </a:rPr>
              <a:t> is a reference parameter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428000" y="2516322"/>
            <a:ext cx="4716000" cy="1736646"/>
          </a:xfrm>
          <a:prstGeom prst="wedgeRoundRectCallout">
            <a:avLst>
              <a:gd name="adj1" fmla="val -99448"/>
              <a:gd name="adj2" fmla="val -107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</a:t>
            </a:r>
            <a:r>
              <a:rPr lang="en-HK" sz="2400" dirty="0">
                <a:solidFill>
                  <a:schemeClr val="tx1"/>
                </a:solidFill>
              </a:rPr>
              <a:t> becomes an alias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only during this function call</a:t>
            </a:r>
          </a:p>
          <a:p>
            <a:r>
              <a:rPr lang="en-HK" sz="2400" dirty="0">
                <a:solidFill>
                  <a:schemeClr val="tx1"/>
                </a:solidFill>
              </a:rPr>
              <a:t>When the function call ends,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no longer relate to each other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28000" y="4293096"/>
            <a:ext cx="3240000" cy="919401"/>
          </a:xfrm>
          <a:prstGeom prst="wedgeRoundRectCallout">
            <a:avLst>
              <a:gd name="adj1" fmla="val -121150"/>
              <a:gd name="adj2" fmla="val -6317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m</a:t>
            </a:r>
            <a:r>
              <a:rPr lang="en-HK" sz="2400" dirty="0">
                <a:solidFill>
                  <a:schemeClr val="tx1"/>
                </a:solidFill>
              </a:rPr>
              <a:t> becomes an alias to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during this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888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Implementing Swap Function: Wrong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(a, b);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56656"/>
            <a:ext cx="5112000" cy="2858929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Before calling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wrongSwap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>
                <a:solidFill>
                  <a:schemeClr val="tx1"/>
                </a:solidFill>
              </a:rPr>
              <a:t>, there are only two variables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>
                <a:solidFill>
                  <a:schemeClr val="tx1"/>
                </a:solidFill>
              </a:rPr>
              <a:t>. (Variables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do </a:t>
            </a:r>
            <a:r>
              <a:rPr lang="en-HK" sz="2400" u="sng" dirty="0">
                <a:solidFill>
                  <a:schemeClr val="tx1"/>
                </a:solidFill>
              </a:rPr>
              <a:t>not</a:t>
            </a:r>
            <a:r>
              <a:rPr lang="en-HK" sz="2400" dirty="0">
                <a:solidFill>
                  <a:schemeClr val="tx1"/>
                </a:solidFill>
              </a:rPr>
              <a:t> exist yet)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Implementing Swap Function: Wrong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wrongSwap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y)</a:t>
            </a:r>
            <a:r>
              <a:rPr lang="en-HK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wrongSwap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(a, b);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56656"/>
            <a:ext cx="5112000" cy="2858929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Upon calling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wrongSwap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HK" sz="2400" dirty="0">
                <a:solidFill>
                  <a:schemeClr val="tx1"/>
                </a:solidFill>
              </a:rPr>
              <a:t>, variables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are allocated. Only values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HK" sz="2400" dirty="0">
                <a:solidFill>
                  <a:schemeClr val="tx1"/>
                </a:solidFill>
              </a:rPr>
              <a:t> are passed to the function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088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088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20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 flipV="1">
            <a:off x="240080" y="1825200"/>
            <a:ext cx="731520" cy="3348000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852253" y="2302610"/>
            <a:ext cx="1862051" cy="191208"/>
          </a:xfrm>
          <a:custGeom>
            <a:avLst/>
            <a:gdLst>
              <a:gd name="connsiteX0" fmla="*/ 0 w 1862051"/>
              <a:gd name="connsiteY0" fmla="*/ 182895 h 191208"/>
              <a:gd name="connsiteX1" fmla="*/ 872836 w 1862051"/>
              <a:gd name="connsiteY1" fmla="*/ 15 h 191208"/>
              <a:gd name="connsiteX2" fmla="*/ 1862051 w 1862051"/>
              <a:gd name="connsiteY2" fmla="*/ 191208 h 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191208">
                <a:moveTo>
                  <a:pt x="0" y="182895"/>
                </a:moveTo>
                <a:cubicBezTo>
                  <a:pt x="281247" y="90762"/>
                  <a:pt x="562494" y="-1370"/>
                  <a:pt x="872836" y="15"/>
                </a:cubicBezTo>
                <a:cubicBezTo>
                  <a:pt x="1183178" y="1400"/>
                  <a:pt x="1522614" y="96304"/>
                  <a:pt x="1862051" y="191208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33FF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5852253" y="2805744"/>
            <a:ext cx="1862051" cy="191208"/>
          </a:xfrm>
          <a:custGeom>
            <a:avLst/>
            <a:gdLst>
              <a:gd name="connsiteX0" fmla="*/ 0 w 1862051"/>
              <a:gd name="connsiteY0" fmla="*/ 182895 h 191208"/>
              <a:gd name="connsiteX1" fmla="*/ 872836 w 1862051"/>
              <a:gd name="connsiteY1" fmla="*/ 15 h 191208"/>
              <a:gd name="connsiteX2" fmla="*/ 1862051 w 1862051"/>
              <a:gd name="connsiteY2" fmla="*/ 191208 h 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191208">
                <a:moveTo>
                  <a:pt x="0" y="182895"/>
                </a:moveTo>
                <a:cubicBezTo>
                  <a:pt x="281247" y="90762"/>
                  <a:pt x="562494" y="-1370"/>
                  <a:pt x="872836" y="15"/>
                </a:cubicBezTo>
                <a:cubicBezTo>
                  <a:pt x="1183178" y="1400"/>
                  <a:pt x="1522614" y="96304"/>
                  <a:pt x="1862051" y="191208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2551" y="2380818"/>
            <a:ext cx="86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/>
              <a:t>(Copy)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99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0" grpId="0" uiExpand="1" build="allAtOnce" animBg="1"/>
      <p:bldP spid="12" grpId="0"/>
      <p:bldP spid="13" grpId="0"/>
      <p:bldP spid="2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Implementing Swap Function: Wrong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tmp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tmp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(a, b);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56656"/>
            <a:ext cx="5112000" cy="2858929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Another variable </a:t>
            </a:r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r>
              <a:rPr lang="en-HK" sz="2400" dirty="0">
                <a:solidFill>
                  <a:schemeClr val="tx1"/>
                </a:solidFill>
              </a:rPr>
              <a:t> is allocated and assigned the value of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088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9088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90880" y="3429000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458" y="3429000"/>
            <a:ext cx="694422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 19"/>
          <p:cNvSpPr/>
          <p:nvPr/>
        </p:nvSpPr>
        <p:spPr>
          <a:xfrm rot="5400000">
            <a:off x="7770896" y="2996920"/>
            <a:ext cx="828000" cy="252000"/>
          </a:xfrm>
          <a:custGeom>
            <a:avLst/>
            <a:gdLst>
              <a:gd name="connsiteX0" fmla="*/ 0 w 1862051"/>
              <a:gd name="connsiteY0" fmla="*/ 182895 h 191208"/>
              <a:gd name="connsiteX1" fmla="*/ 872836 w 1862051"/>
              <a:gd name="connsiteY1" fmla="*/ 15 h 191208"/>
              <a:gd name="connsiteX2" fmla="*/ 1862051 w 1862051"/>
              <a:gd name="connsiteY2" fmla="*/ 191208 h 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191208">
                <a:moveTo>
                  <a:pt x="0" y="182895"/>
                </a:moveTo>
                <a:cubicBezTo>
                  <a:pt x="281247" y="90762"/>
                  <a:pt x="562494" y="-1370"/>
                  <a:pt x="872836" y="15"/>
                </a:cubicBezTo>
                <a:cubicBezTo>
                  <a:pt x="1183178" y="1400"/>
                  <a:pt x="1522614" y="96304"/>
                  <a:pt x="1862051" y="191208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4" grpId="0"/>
      <p:bldP spid="20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Implementing Swap Function: Wrong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00" y="1825200"/>
            <a:ext cx="8676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x = y;</a:t>
            </a: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y =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tmp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a = 10, b = 20;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wrongSwap</a:t>
            </a:r>
            <a:r>
              <a:rPr lang="en-HK" sz="2000" dirty="0">
                <a:latin typeface="Consolas" panose="020B0609020204030204" pitchFamily="49" charset="0"/>
              </a:rPr>
              <a:t>(a, b);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a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b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2000" y="2204864"/>
            <a:ext cx="5112000" cy="2962513"/>
          </a:xfrm>
          <a:prstGeom prst="roundRect">
            <a:avLst>
              <a:gd name="adj" fmla="val 1095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sz="2400" dirty="0">
                <a:solidFill>
                  <a:schemeClr val="tx1"/>
                </a:solidFill>
              </a:rPr>
              <a:t> switch their values, but this has </a:t>
            </a:r>
            <a:r>
              <a:rPr lang="en-HK" sz="2400" u="sng" dirty="0">
                <a:solidFill>
                  <a:schemeClr val="tx1"/>
                </a:solidFill>
              </a:rPr>
              <a:t>no effects on </a:t>
            </a:r>
            <a:r>
              <a:rPr lang="en-HK" sz="2400" u="sng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u="sng" dirty="0">
                <a:solidFill>
                  <a:schemeClr val="tx1"/>
                </a:solidFill>
              </a:rPr>
              <a:t> and </a:t>
            </a:r>
            <a:r>
              <a:rPr lang="en-HK" sz="2400" u="sng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0880" y="3429000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458" y="3429000"/>
            <a:ext cx="694422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tmp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4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64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420888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2924944"/>
            <a:ext cx="354584" cy="36933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9088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10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088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/>
              <a:t>20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90880" y="2420888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20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0880" y="2924944"/>
            <a:ext cx="5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rIns="90000" bIns="0" rtlCol="0">
            <a:spAutoFit/>
          </a:bodyPr>
          <a:lstStyle/>
          <a:p>
            <a:pPr algn="ctr"/>
            <a:r>
              <a:rPr lang="en-H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 rot="16200000" flipV="1">
            <a:off x="8022896" y="3248920"/>
            <a:ext cx="324000" cy="252000"/>
          </a:xfrm>
          <a:custGeom>
            <a:avLst/>
            <a:gdLst>
              <a:gd name="connsiteX0" fmla="*/ 0 w 1862051"/>
              <a:gd name="connsiteY0" fmla="*/ 182895 h 191208"/>
              <a:gd name="connsiteX1" fmla="*/ 872836 w 1862051"/>
              <a:gd name="connsiteY1" fmla="*/ 15 h 191208"/>
              <a:gd name="connsiteX2" fmla="*/ 1862051 w 1862051"/>
              <a:gd name="connsiteY2" fmla="*/ 191208 h 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191208">
                <a:moveTo>
                  <a:pt x="0" y="182895"/>
                </a:moveTo>
                <a:cubicBezTo>
                  <a:pt x="281247" y="90762"/>
                  <a:pt x="562494" y="-1370"/>
                  <a:pt x="872836" y="15"/>
                </a:cubicBezTo>
                <a:cubicBezTo>
                  <a:pt x="1183178" y="1400"/>
                  <a:pt x="1522614" y="96304"/>
                  <a:pt x="1862051" y="191208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33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rot="5400000" flipH="1" flipV="1">
            <a:off x="7446832" y="2744920"/>
            <a:ext cx="324000" cy="252000"/>
          </a:xfrm>
          <a:custGeom>
            <a:avLst/>
            <a:gdLst>
              <a:gd name="connsiteX0" fmla="*/ 0 w 1862051"/>
              <a:gd name="connsiteY0" fmla="*/ 182895 h 191208"/>
              <a:gd name="connsiteX1" fmla="*/ 872836 w 1862051"/>
              <a:gd name="connsiteY1" fmla="*/ 15 h 191208"/>
              <a:gd name="connsiteX2" fmla="*/ 1862051 w 1862051"/>
              <a:gd name="connsiteY2" fmla="*/ 191208 h 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191208">
                <a:moveTo>
                  <a:pt x="0" y="182895"/>
                </a:moveTo>
                <a:cubicBezTo>
                  <a:pt x="281247" y="90762"/>
                  <a:pt x="562494" y="-1370"/>
                  <a:pt x="872836" y="15"/>
                </a:cubicBezTo>
                <a:cubicBezTo>
                  <a:pt x="1183178" y="1400"/>
                  <a:pt x="1522614" y="96304"/>
                  <a:pt x="1862051" y="191208"/>
                </a:cubicBezTo>
              </a:path>
            </a:pathLst>
          </a:custGeom>
          <a:noFill/>
          <a:ln w="28575">
            <a:solidFill>
              <a:srgbClr val="9933FF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 w="9525">
          <a:solidFill>
            <a:schemeClr val="tx1"/>
          </a:solidFill>
        </a:ln>
      </a:spPr>
      <a:bodyPr wrap="none" rtlCol="0" anchor="ctr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9477</TotalTime>
  <Words>2468</Words>
  <Application>Microsoft Office PowerPoint</Application>
  <PresentationFormat>如螢幕大小 (4:3)</PresentationFormat>
  <Paragraphs>679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Office Theme</vt:lpstr>
      <vt:lpstr>CSCI1540 Fundamental Computing with C++</vt:lpstr>
      <vt:lpstr>Value vs Reference Parameters</vt:lpstr>
      <vt:lpstr>Passing Parameter by Value</vt:lpstr>
      <vt:lpstr>Passing Parameter by Reference</vt:lpstr>
      <vt:lpstr>PowerPoint 簡報</vt:lpstr>
      <vt:lpstr>Implementing Swap Function: Wrong Version</vt:lpstr>
      <vt:lpstr>Implementing Swap Function: Wrong Version</vt:lpstr>
      <vt:lpstr>Implementing Swap Function: Wrong Version</vt:lpstr>
      <vt:lpstr>Implementing Swap Function: Wrong Version</vt:lpstr>
      <vt:lpstr>Implementing Swap Function: Wrong Version</vt:lpstr>
      <vt:lpstr>Implementing Swap Function with Reference Parameters</vt:lpstr>
      <vt:lpstr>Implementing Swap Function with Reference Parameters</vt:lpstr>
      <vt:lpstr>Notes to Reference Parameters</vt:lpstr>
      <vt:lpstr>Function with Both Value and Reference Parameters</vt:lpstr>
      <vt:lpstr>Pass-by-Value vs Pass-by-Reference</vt:lpstr>
      <vt:lpstr>When to Use Reference Parameters? When to Use Return Values?</vt:lpstr>
      <vt:lpstr>Callee  Caller: Reference Parameters or Return Value?</vt:lpstr>
      <vt:lpstr>Various Uses of &amp;</vt:lpstr>
      <vt:lpstr>Various Uses of &amp;: in Variable Declaration</vt:lpstr>
      <vt:lpstr>Other Uses of &amp;: in Function Return</vt:lpstr>
      <vt:lpstr>Other Uses of &amp;: in Function Return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CSCI1540 Fundamental Computing with C++</dc:title>
  <cp:lastModifiedBy>hoi pan liu</cp:lastModifiedBy>
  <cp:revision>1</cp:revision>
  <cp:lastPrinted>2017-07-27T04:48:57Z</cp:lastPrinted>
  <dcterms:created xsi:type="dcterms:W3CDTF">2017-07-21T09:04:35Z</dcterms:created>
  <dcterms:modified xsi:type="dcterms:W3CDTF">2019-10-14T04:36:59Z</dcterms:modified>
</cp:coreProperties>
</file>