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550" r:id="rId3"/>
    <p:sldId id="551" r:id="rId4"/>
    <p:sldId id="589" r:id="rId5"/>
    <p:sldId id="590" r:id="rId6"/>
    <p:sldId id="591" r:id="rId7"/>
    <p:sldId id="592" r:id="rId8"/>
    <p:sldId id="593" r:id="rId9"/>
    <p:sldId id="594" r:id="rId10"/>
    <p:sldId id="596" r:id="rId11"/>
    <p:sldId id="597" r:id="rId12"/>
    <p:sldId id="598" r:id="rId13"/>
    <p:sldId id="599" r:id="rId14"/>
    <p:sldId id="601" r:id="rId15"/>
    <p:sldId id="602" r:id="rId16"/>
    <p:sldId id="569" r:id="rId17"/>
    <p:sldId id="570" r:id="rId18"/>
    <p:sldId id="603" r:id="rId19"/>
    <p:sldId id="613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588" r:id="rId28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33FF"/>
    <a:srgbClr val="0000FF"/>
    <a:srgbClr val="FFFF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179" autoAdjust="0"/>
  </p:normalViewPr>
  <p:slideViewPr>
    <p:cSldViewPr>
      <p:cViewPr varScale="1">
        <p:scale>
          <a:sx n="108" d="100"/>
          <a:sy n="108" d="100"/>
        </p:scale>
        <p:origin x="405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 smtClean="0"/>
          </a:p>
          <a:p>
            <a:r>
              <a:rPr lang="en-HK" dirty="0" smtClean="0"/>
              <a:t>Scope and Namespace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1.2 File (Global)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An identifier is said to have </a:t>
            </a:r>
            <a:r>
              <a:rPr lang="en-HK" b="1" i="1" dirty="0" smtClean="0">
                <a:solidFill>
                  <a:srgbClr val="FF0000"/>
                </a:solidFill>
              </a:rPr>
              <a:t>file</a:t>
            </a:r>
            <a:r>
              <a:rPr lang="en-HK" dirty="0"/>
              <a:t>/</a:t>
            </a:r>
            <a:r>
              <a:rPr lang="en-HK" b="1" i="1" dirty="0" smtClean="0">
                <a:solidFill>
                  <a:srgbClr val="FF0000"/>
                </a:solidFill>
              </a:rPr>
              <a:t>global </a:t>
            </a:r>
            <a:r>
              <a:rPr lang="en-HK" b="1" i="1" dirty="0">
                <a:solidFill>
                  <a:srgbClr val="FF0000"/>
                </a:solidFill>
              </a:rPr>
              <a:t>scope</a:t>
            </a:r>
            <a:r>
              <a:rPr lang="en-HK" dirty="0"/>
              <a:t> if it is </a:t>
            </a:r>
            <a:r>
              <a:rPr lang="en-HK" u="sng" dirty="0"/>
              <a:t>not declared in any function</a:t>
            </a:r>
            <a:r>
              <a:rPr lang="en-HK" dirty="0"/>
              <a:t> or </a:t>
            </a:r>
            <a:r>
              <a:rPr lang="en-HK" dirty="0" smtClean="0"/>
              <a:t>class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An identifier with file scope is visible </a:t>
            </a:r>
            <a:r>
              <a:rPr lang="en-HK" u="sng" dirty="0"/>
              <a:t>from the point where it is declared to the end of the source </a:t>
            </a:r>
            <a:r>
              <a:rPr lang="en-HK" u="sng" dirty="0" smtClean="0"/>
              <a:t>file</a:t>
            </a:r>
            <a:endParaRPr lang="en-HK" u="sng" dirty="0"/>
          </a:p>
          <a:p>
            <a:pPr lvl="8"/>
            <a:endParaRPr lang="en-HK" dirty="0"/>
          </a:p>
          <a:p>
            <a:r>
              <a:rPr lang="en-HK" dirty="0"/>
              <a:t>An identifier with file scope, when declared </a:t>
            </a:r>
            <a:r>
              <a:rPr lang="en-HK" dirty="0" smtClean="0"/>
              <a:t>using </a:t>
            </a:r>
            <a:r>
              <a:rPr lang="en-HK" dirty="0"/>
              <a:t>the keyword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HK" dirty="0" smtClean="0"/>
              <a:t>, </a:t>
            </a:r>
            <a:r>
              <a:rPr lang="en-HK" dirty="0"/>
              <a:t>can be made visible across </a:t>
            </a:r>
            <a:r>
              <a:rPr lang="en-HK" dirty="0" smtClean="0"/>
              <a:t>different source files</a:t>
            </a:r>
          </a:p>
          <a:p>
            <a:pPr lvl="1"/>
            <a:r>
              <a:rPr lang="en-HK" dirty="0" smtClean="0"/>
              <a:t>i.e</a:t>
            </a:r>
            <a:r>
              <a:rPr lang="en-HK" dirty="0"/>
              <a:t>., accessible anywhere in the </a:t>
            </a:r>
            <a:r>
              <a:rPr lang="en-HK" dirty="0" smtClean="0"/>
              <a:t>program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Conceptual View of Identifier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841242"/>
            <a:ext cx="3852337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</a:t>
            </a:r>
            <a:r>
              <a:rPr lang="en-HK" sz="2000" dirty="0">
                <a:effectLst/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</a:t>
            </a:r>
            <a:r>
              <a:rPr lang="en-HK" sz="200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q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main</a:t>
            </a:r>
            <a:r>
              <a:rPr lang="en-HK" sz="200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3;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x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sz="2000" dirty="0">
                <a:effectLst/>
                <a:latin typeface="Consolas" panose="020B0609020204030204" pitchFamily="49" charset="0"/>
              </a:rPr>
              <a:t> (x == 3) { 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y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841242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8136" y="1841242"/>
            <a:ext cx="1368000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HK" sz="20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</a:p>
          <a:p>
            <a:endParaRPr lang="en-HK" sz="2000" dirty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</a:t>
            </a:r>
            <a:endParaRPr lang="en-US" sz="2000" dirty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en-HK" sz="2000" dirty="0" smtClean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en-HK" sz="2000" dirty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en-HK" sz="2000" dirty="0" smtClean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main</a:t>
            </a:r>
          </a:p>
          <a:p>
            <a:endParaRPr lang="en-HK" sz="2000" dirty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en-HK" sz="2000" dirty="0" smtClean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en-HK" sz="2000" dirty="0" smtClean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0096" y="2815201"/>
            <a:ext cx="1008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HK" sz="2000" dirty="0" smtClean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</a:t>
            </a:r>
          </a:p>
          <a:p>
            <a:r>
              <a:rPr lang="en-HK" sz="2000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q</a:t>
            </a:r>
            <a:endParaRPr lang="en-HK" sz="2000" dirty="0" smtClean="0"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0096" y="4039337"/>
            <a:ext cx="1008000" cy="83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HK" sz="2000" dirty="0" smtClean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</a:p>
          <a:p>
            <a:endParaRPr lang="en-HK" sz="2000" dirty="0" smtClean="0"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88" y="4399377"/>
            <a:ext cx="864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HK" sz="2000" dirty="0" smtClean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43144" y="6000112"/>
            <a:ext cx="576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noAutofit/>
          </a:bodyPr>
          <a:lstStyle/>
          <a:p>
            <a:endParaRPr lang="en-HK" sz="2000" dirty="0" smtClean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3144" y="6436361"/>
            <a:ext cx="576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noAutofit/>
          </a:bodyPr>
          <a:lstStyle/>
          <a:p>
            <a:endParaRPr lang="en-HK" sz="2000" dirty="0" smtClean="0"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9144" y="5949280"/>
            <a:ext cx="178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Global scope</a:t>
            </a: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019144" y="6385529"/>
            <a:ext cx="161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Local scope</a:t>
            </a:r>
            <a:endParaRPr lang="en-US" sz="24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5868000" y="1841242"/>
            <a:ext cx="3276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A variable with global scope (e.g.,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bar</a:t>
            </a:r>
            <a:r>
              <a:rPr lang="en-HK" sz="2400" dirty="0" smtClean="0">
                <a:solidFill>
                  <a:schemeClr val="tx1"/>
                </a:solidFill>
              </a:rPr>
              <a:t>) is called a </a:t>
            </a:r>
            <a:r>
              <a:rPr lang="en-HK" sz="2400" b="1" i="1" dirty="0" smtClean="0">
                <a:solidFill>
                  <a:srgbClr val="FF0000"/>
                </a:solidFill>
              </a:rPr>
              <a:t>global variable</a:t>
            </a:r>
            <a:endParaRPr lang="en-US" sz="2400" b="1" i="1" dirty="0" smtClean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40000" y="3571768"/>
            <a:ext cx="3204000" cy="19750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200" dirty="0" smtClean="0">
                <a:solidFill>
                  <a:schemeClr val="tx1"/>
                </a:solidFill>
              </a:rPr>
              <a:t>Global variables that are not explicitly initialized are </a:t>
            </a:r>
            <a:r>
              <a:rPr lang="en-HK" sz="2200" u="sng" dirty="0" smtClean="0">
                <a:solidFill>
                  <a:schemeClr val="tx1"/>
                </a:solidFill>
              </a:rPr>
              <a:t>automatically initialized to zeroes</a:t>
            </a:r>
            <a:r>
              <a:rPr lang="en-HK" sz="2200" dirty="0" smtClean="0">
                <a:solidFill>
                  <a:schemeClr val="tx1"/>
                </a:solidFill>
              </a:rPr>
              <a:t>. (E.g., </a:t>
            </a:r>
            <a:r>
              <a:rPr lang="en-HK" sz="2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bar</a:t>
            </a:r>
            <a:r>
              <a:rPr lang="en-HK" sz="2200" dirty="0" smtClean="0">
                <a:solidFill>
                  <a:schemeClr val="tx1"/>
                </a:solidFill>
              </a:rPr>
              <a:t> is initially 0)</a:t>
            </a:r>
            <a:endParaRPr lang="en-US" sz="2200" b="1" i="1" dirty="0" smtClean="0">
              <a:solidFill>
                <a:srgbClr val="FF0000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>
            <a:off x="1691680" y="2060849"/>
            <a:ext cx="4248320" cy="3140749"/>
          </a:xfrm>
          <a:prstGeom prst="bentConnector3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8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6793" y="917912"/>
            <a:ext cx="7521214" cy="5940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2"/>
          </a:xfrm>
        </p:spPr>
        <p:txBody>
          <a:bodyPr/>
          <a:lstStyle/>
          <a:p>
            <a:r>
              <a:rPr lang="en-HK" dirty="0" smtClean="0"/>
              <a:t>Global Variable: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6792" y="3717032"/>
            <a:ext cx="7521215" cy="24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000" y="917912"/>
            <a:ext cx="7520007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xyz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456;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foo()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xyz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 {	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xyz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Output 456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xyz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100;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xyz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123;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 = 10;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In this block, "main"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                        is a local variable */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xyz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Output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123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foo();            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Output 100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…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248000" y="804833"/>
            <a:ext cx="4896000" cy="1328023"/>
          </a:xfrm>
          <a:prstGeom prst="wedgeRoundRectCallout">
            <a:avLst>
              <a:gd name="adj1" fmla="val -74096"/>
              <a:gd name="adj2" fmla="val 1817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Names with local scope </a:t>
            </a:r>
            <a:r>
              <a:rPr lang="en-HK" sz="2400" u="sng" dirty="0" smtClean="0">
                <a:solidFill>
                  <a:schemeClr val="tx1"/>
                </a:solidFill>
              </a:rPr>
              <a:t>masks</a:t>
            </a:r>
            <a:r>
              <a:rPr lang="en-HK" sz="2400" dirty="0" smtClean="0">
                <a:solidFill>
                  <a:schemeClr val="tx1"/>
                </a:solidFill>
              </a:rPr>
              <a:t> the same name with file scope</a:t>
            </a:r>
          </a:p>
          <a:p>
            <a:r>
              <a:rPr lang="en-HK" sz="2400" dirty="0" smtClean="0">
                <a:solidFill>
                  <a:schemeClr val="tx1"/>
                </a:solidFill>
              </a:rPr>
              <a:t>(i.e., the “most local” identifier wins)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6793" y="917912"/>
            <a:ext cx="7521214" cy="5940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2"/>
          </a:xfrm>
        </p:spPr>
        <p:txBody>
          <a:bodyPr>
            <a:normAutofit/>
          </a:bodyPr>
          <a:lstStyle/>
          <a:p>
            <a:r>
              <a:rPr lang="en-HK" dirty="0" smtClean="0"/>
              <a:t>Scope Resolution Operator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::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6792" y="3717032"/>
            <a:ext cx="7521215" cy="24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000" y="917912"/>
            <a:ext cx="7520007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xyz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456;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foo()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xyz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 {	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xyz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Output 456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xyz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100;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xyz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123;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 = 10;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In this block, "main"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                        is a local variable */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::xyz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Output </a:t>
            </a:r>
            <a:r>
              <a:rPr lang="en-HK" sz="20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 (not 123)</a:t>
            </a:r>
            <a:endParaRPr lang="en-HK" sz="20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foo();            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Output 100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…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00" y="1020857"/>
            <a:ext cx="4608000" cy="1328023"/>
          </a:xfrm>
          <a:prstGeom prst="wedgeRoundRectCallout">
            <a:avLst>
              <a:gd name="adj1" fmla="val -82364"/>
              <a:gd name="adj2" fmla="val 27671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However, a masked name with file scope can still be accessed using the </a:t>
            </a:r>
            <a:r>
              <a:rPr lang="en-HK" sz="2400" b="1" i="1" dirty="0">
                <a:solidFill>
                  <a:srgbClr val="FF0000"/>
                </a:solidFill>
              </a:rPr>
              <a:t>scope resolution operator</a:t>
            </a:r>
            <a:r>
              <a:rPr lang="en-HK" sz="2400" dirty="0">
                <a:solidFill>
                  <a:schemeClr val="tx1"/>
                </a:solidFill>
              </a:rPr>
              <a:t>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::</a:t>
            </a:r>
            <a:endParaRPr lang="en-HK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123728" y="5157192"/>
            <a:ext cx="936000" cy="50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915" y="5938599"/>
            <a:ext cx="3960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A global variable </a:t>
            </a:r>
            <a:r>
              <a:rPr lang="en-HK" sz="2400" dirty="0" smtClean="0">
                <a:solidFill>
                  <a:schemeClr val="tx1"/>
                </a:solidFill>
              </a:rPr>
              <a:t>is </a:t>
            </a:r>
            <a:r>
              <a:rPr lang="en-HK" sz="2400" u="sng" dirty="0" smtClean="0">
                <a:solidFill>
                  <a:schemeClr val="tx1"/>
                </a:solidFill>
              </a:rPr>
              <a:t>accessible </a:t>
            </a:r>
            <a:r>
              <a:rPr lang="en-HK" sz="2400" u="sng" dirty="0">
                <a:solidFill>
                  <a:schemeClr val="tx1"/>
                </a:solidFill>
              </a:rPr>
              <a:t>everywhere, </a:t>
            </a:r>
            <a:r>
              <a:rPr lang="en-HK" sz="2400" i="1" u="sng" dirty="0">
                <a:solidFill>
                  <a:schemeClr val="tx1"/>
                </a:solidFill>
              </a:rPr>
              <a:t>even </a:t>
            </a:r>
            <a:r>
              <a:rPr lang="en-HK" sz="2400" i="1" u="sng" dirty="0" smtClean="0">
                <a:solidFill>
                  <a:schemeClr val="tx1"/>
                </a:solidFill>
              </a:rPr>
              <a:t>masked</a:t>
            </a:r>
            <a:endParaRPr lang="en-HK" sz="2400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1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25689"/>
          </a:xfrm>
        </p:spPr>
        <p:txBody>
          <a:bodyPr>
            <a:normAutofit/>
          </a:bodyPr>
          <a:lstStyle/>
          <a:p>
            <a:r>
              <a:rPr lang="en-HK" dirty="0" smtClean="0"/>
              <a:t>Danger of Global Variables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225689"/>
            <a:ext cx="86760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global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0;	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These functions are defined somewhere else</a:t>
            </a: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f1();</a:t>
            </a: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f2(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&amp;);</a:t>
            </a: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f3(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 {	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local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1;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f1();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f2(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local</a:t>
            </a:r>
            <a:r>
              <a:rPr lang="en-HK" sz="200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f3(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global</a:t>
            </a:r>
            <a:r>
              <a:rPr lang="en-HK" sz="200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f3(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local</a:t>
            </a:r>
            <a:r>
              <a:rPr lang="en-HK" sz="200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global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local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…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25689"/>
            <a:ext cx="46679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12000" y="2204864"/>
            <a:ext cx="5832000" cy="17366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Suppose the </a:t>
            </a:r>
            <a:r>
              <a:rPr lang="en-HK" sz="2400" dirty="0" smtClean="0">
                <a:solidFill>
                  <a:schemeClr val="tx1"/>
                </a:solidFill>
              </a:rPr>
              <a:t>program output is “</a:t>
            </a:r>
            <a:r>
              <a:rPr lang="en-HK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67 89</a:t>
            </a:r>
            <a:r>
              <a:rPr lang="en-HK" sz="2400" dirty="0" smtClean="0">
                <a:solidFill>
                  <a:schemeClr val="tx1"/>
                </a:solidFill>
              </a:rPr>
              <a:t>”, </a:t>
            </a:r>
            <a:r>
              <a:rPr lang="en-HK" sz="2400" dirty="0">
                <a:solidFill>
                  <a:schemeClr val="tx1"/>
                </a:solidFill>
              </a:rPr>
              <a:t>can you tell which function </a:t>
            </a:r>
            <a:r>
              <a:rPr lang="en-HK" sz="2400" dirty="0" smtClean="0">
                <a:solidFill>
                  <a:schemeClr val="tx1"/>
                </a:solidFill>
              </a:rPr>
              <a:t>(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f1()</a:t>
            </a:r>
            <a:r>
              <a:rPr lang="en-HK" sz="2400" dirty="0" smtClean="0">
                <a:solidFill>
                  <a:schemeClr val="tx1"/>
                </a:solidFill>
              </a:rPr>
              <a:t>/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f2()</a:t>
            </a:r>
            <a:r>
              <a:rPr lang="en-HK" sz="2400" dirty="0" smtClean="0">
                <a:solidFill>
                  <a:schemeClr val="tx1"/>
                </a:solidFill>
              </a:rPr>
              <a:t>/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f3()</a:t>
            </a:r>
            <a:r>
              <a:rPr lang="en-HK" sz="2400" dirty="0" smtClean="0">
                <a:solidFill>
                  <a:schemeClr val="tx1"/>
                </a:solidFill>
              </a:rPr>
              <a:t>) most </a:t>
            </a:r>
            <a:r>
              <a:rPr lang="en-HK" sz="2400" dirty="0">
                <a:solidFill>
                  <a:schemeClr val="tx1"/>
                </a:solidFill>
              </a:rPr>
              <a:t>likely contains the code that modifies </a:t>
            </a:r>
            <a:r>
              <a:rPr lang="en-HK" sz="2400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global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chemeClr val="accent5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local</a:t>
            </a:r>
            <a:r>
              <a:rPr lang="en-HK" sz="2400" dirty="0" smtClean="0">
                <a:solidFill>
                  <a:schemeClr val="tx1"/>
                </a:solidFill>
              </a:rPr>
              <a:t>?</a:t>
            </a:r>
            <a:endParaRPr lang="en-HK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36000" y="4077072"/>
            <a:ext cx="4608000" cy="13280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i="1" dirty="0">
                <a:solidFill>
                  <a:srgbClr val="FF0000"/>
                </a:solidFill>
              </a:rPr>
              <a:t>Do </a:t>
            </a:r>
            <a:r>
              <a:rPr lang="en-HK" sz="2400" i="1" u="sng" dirty="0">
                <a:solidFill>
                  <a:srgbClr val="FF0000"/>
                </a:solidFill>
              </a:rPr>
              <a:t>NOT</a:t>
            </a:r>
            <a:r>
              <a:rPr lang="en-HK" sz="2400" i="1" dirty="0">
                <a:solidFill>
                  <a:srgbClr val="FF0000"/>
                </a:solidFill>
              </a:rPr>
              <a:t> use global variables! Their values are </a:t>
            </a:r>
            <a:r>
              <a:rPr lang="en-HK" sz="2400" i="1" u="sng" dirty="0">
                <a:solidFill>
                  <a:srgbClr val="FF0000"/>
                </a:solidFill>
              </a:rPr>
              <a:t>too hard to tell</a:t>
            </a:r>
            <a:r>
              <a:rPr lang="en-HK" sz="2400" i="1" dirty="0">
                <a:solidFill>
                  <a:srgbClr val="FF0000"/>
                </a:solidFill>
              </a:rPr>
              <a:t> because they can be </a:t>
            </a:r>
            <a:r>
              <a:rPr lang="en-HK" sz="2400" i="1" u="sng" dirty="0">
                <a:solidFill>
                  <a:srgbClr val="FF0000"/>
                </a:solidFill>
              </a:rPr>
              <a:t>modified </a:t>
            </a:r>
            <a:r>
              <a:rPr lang="en-HK" sz="2400" i="1" u="sng" dirty="0" smtClean="0">
                <a:solidFill>
                  <a:srgbClr val="FF0000"/>
                </a:solidFill>
              </a:rPr>
              <a:t>anywhere</a:t>
            </a:r>
            <a:r>
              <a:rPr lang="en-HK" sz="2400" i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64480" y="5938599"/>
            <a:ext cx="5328000" cy="919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i="1" dirty="0">
                <a:solidFill>
                  <a:srgbClr val="FF0000"/>
                </a:solidFill>
              </a:rPr>
              <a:t>Use </a:t>
            </a:r>
            <a:r>
              <a:rPr lang="en-HK" sz="2400" i="1" u="sng" dirty="0">
                <a:solidFill>
                  <a:srgbClr val="FF0000"/>
                </a:solidFill>
              </a:rPr>
              <a:t>parameters</a:t>
            </a:r>
            <a:r>
              <a:rPr lang="en-HK" sz="2400" i="1" dirty="0">
                <a:solidFill>
                  <a:srgbClr val="FF0000"/>
                </a:solidFill>
              </a:rPr>
              <a:t> and/or </a:t>
            </a:r>
            <a:r>
              <a:rPr lang="en-HK" sz="2400" i="1" u="sng" dirty="0">
                <a:solidFill>
                  <a:srgbClr val="FF0000"/>
                </a:solidFill>
              </a:rPr>
              <a:t>return values</a:t>
            </a:r>
            <a:r>
              <a:rPr lang="en-HK" sz="2400" i="1" dirty="0">
                <a:solidFill>
                  <a:srgbClr val="FF0000"/>
                </a:solidFill>
              </a:rPr>
              <a:t> for data transfer between functions </a:t>
            </a:r>
            <a:r>
              <a:rPr lang="en-HK" sz="2400" i="1" dirty="0" smtClean="0">
                <a:solidFill>
                  <a:srgbClr val="FF0000"/>
                </a:solidFill>
              </a:rPr>
              <a:t>instead</a:t>
            </a:r>
            <a:endParaRPr lang="en-HK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Global Variables Across Source Files Using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733" y="3072348"/>
            <a:ext cx="455765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…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Referring to a global </a:t>
            </a:r>
            <a:r>
              <a:rPr lang="en-HK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declared in another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file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extern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hint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summation();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summation();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"Sum = "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9124" y="3072348"/>
            <a:ext cx="342914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…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Global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summation()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a, b;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cin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&gt;&gt; a &gt;&gt; b;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a + b;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33" y="2672238"/>
            <a:ext cx="1450462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/>
              <a:t>source1.cpp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29124" y="2672238"/>
            <a:ext cx="1450462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/>
              <a:t>source2.cpp</a:t>
            </a:r>
            <a:endParaRPr lang="en-US" sz="2000" dirty="0" smtClean="0"/>
          </a:p>
        </p:txBody>
      </p:sp>
      <p:cxnSp>
        <p:nvCxnSpPr>
          <p:cNvPr id="10" name="Straight Arrow Connector 9"/>
          <p:cNvCxnSpPr>
            <a:stCxn id="8" idx="2"/>
            <a:endCxn id="6" idx="3"/>
          </p:cNvCxnSpPr>
          <p:nvPr/>
        </p:nvCxnSpPr>
        <p:spPr>
          <a:xfrm flipH="1">
            <a:off x="1836195" y="2335978"/>
            <a:ext cx="1746464" cy="536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7" idx="1"/>
          </p:cNvCxnSpPr>
          <p:nvPr/>
        </p:nvCxnSpPr>
        <p:spPr>
          <a:xfrm>
            <a:off x="3582659" y="2335978"/>
            <a:ext cx="1746465" cy="536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44480" y="6006703"/>
            <a:ext cx="4248000" cy="8512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200" dirty="0" smtClean="0">
                <a:solidFill>
                  <a:schemeClr val="tx1"/>
                </a:solidFill>
              </a:rPr>
              <a:t>One global variable (</a:t>
            </a:r>
            <a:r>
              <a:rPr lang="en-HK" sz="2200" dirty="0" smtClean="0">
                <a:solidFill>
                  <a:schemeClr val="accent5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</a:t>
            </a:r>
            <a:r>
              <a:rPr lang="en-HK" sz="2200" dirty="0" smtClean="0">
                <a:solidFill>
                  <a:schemeClr val="tx1"/>
                </a:solidFill>
              </a:rPr>
              <a:t>) is shared among different source files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1552" y="3789072"/>
            <a:ext cx="288000" cy="288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478925" y="1825200"/>
            <a:ext cx="4207468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One program in two source files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1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6" grpId="0" animBg="1"/>
      <p:bldP spid="13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The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HK" dirty="0" smtClean="0"/>
              <a:t> Keyword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External </a:t>
            </a:r>
            <a:r>
              <a:rPr lang="en-HK" dirty="0"/>
              <a:t>(global) variables can be </a:t>
            </a:r>
            <a:r>
              <a:rPr lang="en-HK" u="sng" dirty="0"/>
              <a:t>shared</a:t>
            </a:r>
            <a:r>
              <a:rPr lang="en-HK" dirty="0"/>
              <a:t> among functions in </a:t>
            </a:r>
            <a:r>
              <a:rPr lang="en-HK" u="sng" dirty="0"/>
              <a:t>different </a:t>
            </a:r>
            <a:r>
              <a:rPr lang="en-HK" u="sng" dirty="0" smtClean="0"/>
              <a:t>source files</a:t>
            </a:r>
            <a:endParaRPr lang="en-HK" u="sng" dirty="0"/>
          </a:p>
          <a:p>
            <a:pPr lvl="1"/>
            <a:r>
              <a:rPr lang="en-HK" u="sng" dirty="0"/>
              <a:t>Hint</a:t>
            </a:r>
            <a:r>
              <a:rPr lang="en-HK" dirty="0"/>
              <a:t> the compiler to look for the declaration </a:t>
            </a:r>
            <a:r>
              <a:rPr lang="en-HK" dirty="0" smtClean="0"/>
              <a:t>elsewhere</a:t>
            </a:r>
            <a:r>
              <a:rPr lang="en-HK" dirty="0"/>
              <a:t>, either later </a:t>
            </a:r>
            <a:r>
              <a:rPr lang="en-HK" dirty="0" smtClean="0"/>
              <a:t>in that file </a:t>
            </a:r>
            <a:r>
              <a:rPr lang="en-HK" dirty="0"/>
              <a:t>or in another </a:t>
            </a:r>
            <a:r>
              <a:rPr lang="en-HK" dirty="0" smtClean="0"/>
              <a:t>file</a:t>
            </a:r>
            <a:endParaRPr lang="en-HK" dirty="0"/>
          </a:p>
          <a:p>
            <a:pPr lvl="1"/>
            <a:r>
              <a:rPr lang="en-HK" u="sng" dirty="0"/>
              <a:t>No new variable</a:t>
            </a:r>
            <a:r>
              <a:rPr lang="en-HK" dirty="0"/>
              <a:t> is created by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HK" dirty="0"/>
              <a:t> </a:t>
            </a:r>
            <a:r>
              <a:rPr lang="en-HK" dirty="0" smtClean="0"/>
              <a:t>declaration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4777" y="4415626"/>
            <a:ext cx="164339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16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Global </a:t>
            </a:r>
            <a:r>
              <a:rPr lang="en-HK" sz="16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endParaRPr lang="en-HK" sz="16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16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g_var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;</a:t>
            </a:r>
            <a:endParaRPr lang="en-HK" sz="16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HK" sz="1600" dirty="0">
              <a:effectLst/>
              <a:latin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1600" dirty="0"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foo(…) {</a:t>
            </a:r>
          </a:p>
          <a:p>
            <a:r>
              <a:rPr lang="en-HK" sz="1600" dirty="0"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   …</a:t>
            </a:r>
            <a:endParaRPr lang="en-HK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2953" y="4415626"/>
            <a:ext cx="209223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Hint</a:t>
            </a:r>
            <a:endParaRPr lang="en-HK" sz="1600" dirty="0">
              <a:effectLst/>
              <a:latin typeface="Consolas" panose="020B0609020204030204" pitchFamily="49" charset="0"/>
            </a:endParaRPr>
          </a:p>
          <a:p>
            <a:r>
              <a:rPr lang="en-HK" sz="16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extern</a:t>
            </a:r>
            <a:r>
              <a:rPr lang="en-HK" sz="16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g_var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;</a:t>
            </a:r>
            <a:endParaRPr lang="en-HK" sz="16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HK" sz="1600" dirty="0">
              <a:effectLst/>
              <a:latin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1600" dirty="0"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bar(…) {</a:t>
            </a:r>
          </a:p>
          <a:p>
            <a:r>
              <a:rPr lang="en-HK" sz="1600" dirty="0"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   …</a:t>
            </a:r>
            <a:endParaRPr lang="en-HK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777" y="4077072"/>
            <a:ext cx="877356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1600" dirty="0" smtClean="0"/>
              <a:t>src1.cpp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32953" y="4077072"/>
            <a:ext cx="877356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1600" dirty="0" smtClean="0"/>
              <a:t>src2.cpp</a:t>
            </a:r>
            <a:endParaRPr lang="en-US" sz="16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469969" y="4415626"/>
            <a:ext cx="209223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Hint</a:t>
            </a:r>
            <a:endParaRPr lang="en-HK" sz="1600" dirty="0">
              <a:effectLst/>
              <a:latin typeface="Consolas" panose="020B0609020204030204" pitchFamily="49" charset="0"/>
            </a:endParaRPr>
          </a:p>
          <a:p>
            <a:r>
              <a:rPr lang="en-HK" sz="16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extern</a:t>
            </a:r>
            <a:r>
              <a:rPr lang="en-HK" sz="16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g_var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;</a:t>
            </a:r>
            <a:endParaRPr lang="en-HK" sz="16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HK" sz="1600" dirty="0">
              <a:effectLst/>
              <a:latin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1600" dirty="0"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err="1" smtClean="0">
                <a:effectLst/>
                <a:latin typeface="Consolas" panose="020B0609020204030204" pitchFamily="49" charset="0"/>
              </a:rPr>
              <a:t>foobar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(…) {</a:t>
            </a:r>
          </a:p>
          <a:p>
            <a:r>
              <a:rPr lang="en-HK" sz="1600" dirty="0"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   …</a:t>
            </a:r>
            <a:endParaRPr lang="en-HK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06985" y="4415626"/>
            <a:ext cx="209223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Hint</a:t>
            </a:r>
            <a:endParaRPr lang="en-HK" sz="1600" dirty="0">
              <a:effectLst/>
              <a:latin typeface="Consolas" panose="020B0609020204030204" pitchFamily="49" charset="0"/>
            </a:endParaRPr>
          </a:p>
          <a:p>
            <a:r>
              <a:rPr lang="en-HK" sz="16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extern</a:t>
            </a:r>
            <a:r>
              <a:rPr lang="en-HK" sz="16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g_var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;</a:t>
            </a:r>
            <a:endParaRPr lang="en-HK" sz="16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HK" sz="1600" dirty="0">
              <a:effectLst/>
              <a:latin typeface="Consolas" panose="020B0609020204030204" pitchFamily="49" charset="0"/>
            </a:endParaRPr>
          </a:p>
          <a:p>
            <a:r>
              <a:rPr lang="en-HK" sz="16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1600" dirty="0">
                <a:effectLst/>
                <a:latin typeface="Consolas" panose="020B0609020204030204" pitchFamily="49" charset="0"/>
              </a:rPr>
              <a:t> </a:t>
            </a:r>
            <a:r>
              <a:rPr lang="en-HK" sz="1600" dirty="0" smtClean="0">
                <a:effectLst/>
                <a:latin typeface="Consolas" panose="020B0609020204030204" pitchFamily="49" charset="0"/>
              </a:rPr>
              <a:t>   …</a:t>
            </a:r>
            <a:endParaRPr lang="en-HK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9969" y="4077072"/>
            <a:ext cx="877356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1600" dirty="0" smtClean="0"/>
              <a:t>src3.cpp</a:t>
            </a:r>
            <a:endParaRPr lang="en-US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806985" y="4077072"/>
            <a:ext cx="877356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1600" dirty="0" smtClean="0"/>
              <a:t>src4.cpp</a:t>
            </a:r>
            <a:endParaRPr lang="en-US" sz="1600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1764378" y="6006703"/>
            <a:ext cx="5615245" cy="8512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200" u="sng" dirty="0">
                <a:solidFill>
                  <a:schemeClr val="tx1"/>
                </a:solidFill>
              </a:rPr>
              <a:t>Only one actual declaration</a:t>
            </a:r>
            <a:r>
              <a:rPr lang="en-HK" sz="2200" dirty="0">
                <a:solidFill>
                  <a:schemeClr val="tx1"/>
                </a:solidFill>
              </a:rPr>
              <a:t> in one source </a:t>
            </a:r>
            <a:r>
              <a:rPr lang="en-HK" sz="2200" dirty="0" smtClean="0">
                <a:solidFill>
                  <a:schemeClr val="tx1"/>
                </a:solidFill>
              </a:rPr>
              <a:t>file</a:t>
            </a:r>
            <a:endParaRPr lang="en-HK" sz="2200" dirty="0">
              <a:solidFill>
                <a:schemeClr val="tx1"/>
              </a:solidFill>
            </a:endParaRPr>
          </a:p>
          <a:p>
            <a:r>
              <a:rPr lang="en-HK" sz="2200" u="sng" dirty="0">
                <a:solidFill>
                  <a:schemeClr val="tx1"/>
                </a:solidFill>
              </a:rPr>
              <a:t>N – 1 </a:t>
            </a:r>
            <a:r>
              <a:rPr lang="en-HK" sz="2200" u="sng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HK" sz="2200" u="sng" dirty="0">
                <a:solidFill>
                  <a:schemeClr val="tx1"/>
                </a:solidFill>
              </a:rPr>
              <a:t> declarations</a:t>
            </a:r>
            <a:r>
              <a:rPr lang="en-HK" sz="2200" dirty="0">
                <a:solidFill>
                  <a:schemeClr val="tx1"/>
                </a:solidFill>
              </a:rPr>
              <a:t> in other source </a:t>
            </a:r>
            <a:r>
              <a:rPr lang="en-HK" sz="2200" dirty="0" smtClean="0">
                <a:solidFill>
                  <a:schemeClr val="tx1"/>
                </a:solidFill>
              </a:rPr>
              <a:t>files</a:t>
            </a:r>
            <a:endParaRPr lang="en-HK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Namespaces (</a:t>
            </a:r>
            <a:r>
              <a:rPr lang="zh-HK" altLang="en-US" dirty="0" smtClean="0"/>
              <a:t>命名空間</a:t>
            </a:r>
            <a:r>
              <a:rPr lang="en-HK" altLang="zh-HK" dirty="0" smtClean="0"/>
              <a:t>)</a:t>
            </a:r>
            <a:r>
              <a:rPr lang="en-HK" dirty="0" smtClean="0"/>
              <a:t> </a:t>
            </a:r>
            <a:r>
              <a:rPr lang="en-HK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Why namespace?</a:t>
            </a:r>
          </a:p>
          <a:p>
            <a:endParaRPr lang="en-HK" dirty="0"/>
          </a:p>
          <a:p>
            <a:r>
              <a:rPr lang="en-HK" dirty="0" smtClean="0"/>
              <a:t>Defining a namespace</a:t>
            </a:r>
          </a:p>
          <a:p>
            <a:endParaRPr lang="en-HK" dirty="0"/>
          </a:p>
          <a:p>
            <a:r>
              <a:rPr lang="en-HK" dirty="0" smtClean="0"/>
              <a:t>The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std</a:t>
            </a:r>
            <a:r>
              <a:rPr lang="en-HK" dirty="0" smtClean="0"/>
              <a:t>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658" y="365126"/>
            <a:ext cx="4586342" cy="1325563"/>
          </a:xfrm>
        </p:spPr>
        <p:txBody>
          <a:bodyPr/>
          <a:lstStyle/>
          <a:p>
            <a:r>
              <a:rPr lang="en-HK" dirty="0" smtClean="0"/>
              <a:t>Why Namespace?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600" y="1825625"/>
            <a:ext cx="4442400" cy="4351338"/>
          </a:xfrm>
        </p:spPr>
        <p:txBody>
          <a:bodyPr/>
          <a:lstStyle/>
          <a:p>
            <a:r>
              <a:rPr lang="en-HK" dirty="0" smtClean="0"/>
              <a:t>A </a:t>
            </a:r>
            <a:r>
              <a:rPr lang="en-HK" dirty="0"/>
              <a:t>large program </a:t>
            </a:r>
            <a:r>
              <a:rPr lang="en-HK" dirty="0" smtClean="0"/>
              <a:t>may contain many identifiers, possibly creating </a:t>
            </a:r>
            <a:r>
              <a:rPr lang="en-HK" u="sng" dirty="0" smtClean="0"/>
              <a:t>naming conflict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0136"/>
            <a:ext cx="4557658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Part 1 of a HUGE program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</a:t>
            </a:r>
            <a:r>
              <a:rPr lang="en-HK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2000 lines later</a:t>
            </a:r>
          </a:p>
          <a:p>
            <a:endParaRPr lang="en-HK" sz="2000" dirty="0" smtClean="0"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Part 2 of a HUGE program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</a:t>
            </a:r>
            <a:r>
              <a:rPr lang="en-HK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Another 2000 lines later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1. Call foo() of Part 1?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// 2. Access bar of Part 2?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014800" y="3717032"/>
            <a:ext cx="3672000" cy="2248853"/>
          </a:xfrm>
          <a:prstGeom prst="cloudCallout">
            <a:avLst>
              <a:gd name="adj1" fmla="val -41886"/>
              <a:gd name="adj2" fmla="val 6917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There are so many things to name. How do we </a:t>
            </a:r>
            <a:r>
              <a:rPr lang="en-HK" sz="2400" u="sng" dirty="0" smtClean="0">
                <a:solidFill>
                  <a:schemeClr val="tx1"/>
                </a:solidFill>
              </a:rPr>
              <a:t>resolve name conflicts</a:t>
            </a:r>
            <a:r>
              <a:rPr lang="en-HK" sz="2400" dirty="0" smtClean="0">
                <a:solidFill>
                  <a:schemeClr val="tx1"/>
                </a:solidFill>
              </a:rPr>
              <a:t>?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528" y="250030"/>
            <a:ext cx="4868472" cy="1325563"/>
          </a:xfrm>
        </p:spPr>
        <p:txBody>
          <a:bodyPr>
            <a:normAutofit fontScale="90000"/>
          </a:bodyPr>
          <a:lstStyle/>
          <a:p>
            <a:r>
              <a:rPr lang="en-HK" dirty="0"/>
              <a:t>Resolving Name Conflict with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528" y="1825624"/>
            <a:ext cx="4868471" cy="3129833"/>
          </a:xfrm>
        </p:spPr>
        <p:txBody>
          <a:bodyPr>
            <a:normAutofit fontScale="92500"/>
          </a:bodyPr>
          <a:lstStyle/>
          <a:p>
            <a:r>
              <a:rPr lang="en-HK" dirty="0" smtClean="0"/>
              <a:t>Make </a:t>
            </a:r>
            <a:r>
              <a:rPr lang="en-HK" dirty="0"/>
              <a:t>logical groupings of global identifiers (names of functions, global variables, etc.)</a:t>
            </a:r>
          </a:p>
          <a:p>
            <a:pPr lvl="1"/>
            <a:r>
              <a:rPr lang="en-HK" dirty="0"/>
              <a:t>The identifiers defined in a namespace still have </a:t>
            </a:r>
            <a:r>
              <a:rPr lang="en-HK" dirty="0" smtClean="0"/>
              <a:t>global scope</a:t>
            </a:r>
          </a:p>
          <a:p>
            <a:pPr lvl="8"/>
            <a:endParaRPr lang="en-HK" dirty="0"/>
          </a:p>
          <a:p>
            <a:r>
              <a:rPr lang="en-HK" dirty="0" smtClean="0"/>
              <a:t>Avoid </a:t>
            </a:r>
            <a:r>
              <a:rPr lang="en-HK" dirty="0"/>
              <a:t>potential naming conflicts within a </a:t>
            </a:r>
            <a:r>
              <a:rPr lang="en-HK" dirty="0" smtClean="0"/>
              <a:t>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2359"/>
            <a:ext cx="4275529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Part 1 of a HUGE program</a:t>
            </a:r>
          </a:p>
          <a:p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namespace</a:t>
            </a:r>
            <a:r>
              <a:rPr lang="en-HK" sz="2000" dirty="0">
                <a:latin typeface="Consolas" panose="020B0609020204030204" pitchFamily="49" charset="0"/>
              </a:rPr>
              <a:t> A {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bar;</a:t>
            </a:r>
          </a:p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void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foo()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2000 lines later</a:t>
            </a: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Part 2 of a HUGE program</a:t>
            </a:r>
          </a:p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B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bar;</a:t>
            </a:r>
          </a:p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void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foo()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Another 2000 lines later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A::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foo();</a:t>
            </a:r>
            <a:endParaRPr lang="en-HK" sz="2000" dirty="0" smtClean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B::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bar = 89.64;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572328" y="4955458"/>
            <a:ext cx="2952000" cy="921814"/>
          </a:xfrm>
          <a:prstGeom prst="wedgeRoundRectCallout">
            <a:avLst>
              <a:gd name="adj1" fmla="val -138435"/>
              <a:gd name="adj2" fmla="val 3147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Call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sz="2400" dirty="0" smtClean="0">
                <a:solidFill>
                  <a:schemeClr val="tx1"/>
                </a:solidFill>
              </a:rPr>
              <a:t> of namespace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>
                <a:solidFill>
                  <a:schemeClr val="tx1"/>
                </a:solidFill>
              </a:rPr>
              <a:t> (Part 1)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328" y="5936186"/>
            <a:ext cx="2952000" cy="921814"/>
          </a:xfrm>
          <a:prstGeom prst="wedgeRoundRectCallout">
            <a:avLst>
              <a:gd name="adj1" fmla="val -109827"/>
              <a:gd name="adj2" fmla="val -380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Access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bar</a:t>
            </a:r>
            <a:r>
              <a:rPr lang="en-HK" sz="2400" dirty="0" smtClean="0">
                <a:solidFill>
                  <a:schemeClr val="tx1"/>
                </a:solidFill>
              </a:rPr>
              <a:t> of namespace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HK" sz="2400" dirty="0">
                <a:solidFill>
                  <a:schemeClr val="tx1"/>
                </a:solidFill>
              </a:rPr>
              <a:t> (Part </a:t>
            </a:r>
            <a:r>
              <a:rPr lang="en-HK" sz="2400" dirty="0" smtClean="0">
                <a:solidFill>
                  <a:schemeClr val="tx1"/>
                </a:solidFill>
              </a:rPr>
              <a:t>2)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Scope of Identifiers</a:t>
            </a:r>
          </a:p>
          <a:p>
            <a:pPr lvl="1"/>
            <a:r>
              <a:rPr lang="en-HK" dirty="0"/>
              <a:t>Local scope</a:t>
            </a:r>
          </a:p>
          <a:p>
            <a:pPr lvl="1"/>
            <a:r>
              <a:rPr lang="en-HK" dirty="0"/>
              <a:t>File scope</a:t>
            </a:r>
          </a:p>
          <a:p>
            <a:endParaRPr lang="en-HK" dirty="0"/>
          </a:p>
          <a:p>
            <a:pPr marL="514350" indent="-514350">
              <a:buFont typeface="+mj-lt"/>
              <a:buAutoNum type="arabicPeriod" startAt="2"/>
            </a:pPr>
            <a:r>
              <a:rPr lang="en-HK" dirty="0"/>
              <a:t>Namespace </a:t>
            </a:r>
            <a:r>
              <a:rPr lang="en-HK" dirty="0">
                <a:solidFill>
                  <a:srgbClr val="FF0000"/>
                </a:solidFill>
              </a:rPr>
              <a:t>(Optional)</a:t>
            </a:r>
          </a:p>
          <a:p>
            <a:pPr lvl="1"/>
            <a:r>
              <a:rPr lang="en-HK" dirty="0"/>
              <a:t>Defining a namespace</a:t>
            </a:r>
          </a:p>
          <a:p>
            <a:pPr lvl="1"/>
            <a:r>
              <a:rPr lang="en-HK" dirty="0"/>
              <a:t>The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std</a:t>
            </a:r>
            <a:r>
              <a:rPr lang="en-HK" dirty="0"/>
              <a:t> </a:t>
            </a:r>
            <a:r>
              <a:rPr lang="en-HK" dirty="0" smtClean="0"/>
              <a:t>namespace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Defining a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Format of a namespace:</a:t>
            </a:r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r>
              <a:rPr lang="en-HK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identifier</a:t>
            </a:r>
            <a:r>
              <a:rPr lang="en-HK" dirty="0" smtClean="0"/>
              <a:t>: any valid identifier</a:t>
            </a:r>
          </a:p>
          <a:p>
            <a:r>
              <a:rPr lang="en-HK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entities</a:t>
            </a:r>
            <a:r>
              <a:rPr lang="en-HK" dirty="0" smtClean="0"/>
              <a:t>: declarations of variables, named constants, functions definitions,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0566" y="2276872"/>
            <a:ext cx="392286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identifier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>
                <a:latin typeface="Consolas" panose="020B0609020204030204" pitchFamily="49" charset="0"/>
              </a:rPr>
              <a:t>{</a:t>
            </a:r>
          </a:p>
          <a:p>
            <a:endParaRPr lang="en-HK" sz="2400" dirty="0" smtClean="0">
              <a:latin typeface="Consolas" panose="020B0609020204030204" pitchFamily="49" charset="0"/>
            </a:endParaRPr>
          </a:p>
          <a:p>
            <a:r>
              <a:rPr lang="en-HK" sz="2400" dirty="0" smtClean="0">
                <a:latin typeface="Consolas" panose="020B0609020204030204" pitchFamily="49" charset="0"/>
              </a:rPr>
              <a:t>    </a:t>
            </a:r>
            <a:r>
              <a:rPr lang="en-HK" sz="2400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entities</a:t>
            </a:r>
            <a:endParaRPr lang="en-HK" sz="2400" i="1" dirty="0">
              <a:solidFill>
                <a:srgbClr val="9933FF"/>
              </a:solidFill>
              <a:latin typeface="Consolas" panose="020B0609020204030204" pitchFamily="49" charset="0"/>
            </a:endParaRPr>
          </a:p>
          <a:p>
            <a:endParaRPr lang="en-HK" sz="2400" dirty="0" smtClean="0">
              <a:latin typeface="Consolas" panose="020B0609020204030204" pitchFamily="49" charset="0"/>
            </a:endParaRPr>
          </a:p>
          <a:p>
            <a:r>
              <a:rPr lang="en-HK" sz="2400" dirty="0" smtClean="0">
                <a:latin typeface="Consolas" panose="020B0609020204030204" pitchFamily="49" charset="0"/>
              </a:rPr>
              <a:t>}</a:t>
            </a:r>
            <a:endParaRPr lang="en-HK" sz="24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Namespace: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825200"/>
            <a:ext cx="867600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A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bar;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 global variable in the namespace A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foo()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bar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}	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A::bar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10;  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Access the global variable "bar"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 the namespace "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A"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A::foo()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    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Output 10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825200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411760" y="3501008"/>
            <a:ext cx="6264000" cy="919401"/>
          </a:xfrm>
          <a:prstGeom prst="wedgeRoundRectCallout">
            <a:avLst>
              <a:gd name="adj1" fmla="val -57076"/>
              <a:gd name="adj2" fmla="val 7998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A::bar</a:t>
            </a:r>
            <a:r>
              <a:rPr lang="en-HK" sz="2400" dirty="0" smtClean="0">
                <a:solidFill>
                  <a:schemeClr val="tx1"/>
                </a:solidFill>
              </a:rPr>
              <a:t> is called a </a:t>
            </a:r>
            <a:r>
              <a:rPr lang="en-HK" sz="2400" b="1" i="1" dirty="0" smtClean="0">
                <a:solidFill>
                  <a:srgbClr val="FF0000"/>
                </a:solidFill>
              </a:rPr>
              <a:t>fully qualified name</a:t>
            </a:r>
            <a:r>
              <a:rPr lang="en-HK" sz="2400" dirty="0" smtClean="0">
                <a:solidFill>
                  <a:schemeClr val="tx1"/>
                </a:solidFill>
              </a:rPr>
              <a:t> (a name that </a:t>
            </a:r>
            <a:r>
              <a:rPr lang="en-HK" sz="2400" u="sng" dirty="0" smtClean="0">
                <a:solidFill>
                  <a:schemeClr val="tx1"/>
                </a:solidFill>
              </a:rPr>
              <a:t>uniquely</a:t>
            </a:r>
            <a:r>
              <a:rPr lang="en-HK" sz="2400" dirty="0" smtClean="0">
                <a:solidFill>
                  <a:schemeClr val="tx1"/>
                </a:solidFill>
              </a:rPr>
              <a:t> identifies the global variable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bar</a:t>
            </a:r>
            <a:r>
              <a:rPr lang="en-HK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2"/>
          </a:xfrm>
        </p:spPr>
        <p:txBody>
          <a:bodyPr/>
          <a:lstStyle/>
          <a:p>
            <a:r>
              <a:rPr lang="en-HK" dirty="0" smtClean="0"/>
              <a:t>Namespace: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A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bar;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 global variable in the namespace A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foo()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bar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}	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using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namespace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A;  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10;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foo()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fcn</a:t>
            </a:r>
            <a:r>
              <a:rPr lang="en-HK" sz="200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A::bar = 20;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752000" y="1772816"/>
            <a:ext cx="4392000" cy="2145268"/>
          </a:xfrm>
          <a:prstGeom prst="wedgeRoundRectCallout">
            <a:avLst>
              <a:gd name="adj1" fmla="val -76382"/>
              <a:gd name="adj2" fmla="val 4239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By </a:t>
            </a:r>
            <a:r>
              <a:rPr lang="en-HK" sz="2400" dirty="0">
                <a:solidFill>
                  <a:schemeClr val="tx1"/>
                </a:solidFill>
              </a:rPr>
              <a:t>introducing </a:t>
            </a:r>
            <a:r>
              <a:rPr lang="en-HK" sz="2400" dirty="0" smtClean="0">
                <a:solidFill>
                  <a:schemeClr val="tx1"/>
                </a:solidFill>
              </a:rPr>
              <a:t>“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A;</a:t>
            </a:r>
            <a:r>
              <a:rPr lang="en-HK" sz="2400" dirty="0" smtClean="0">
                <a:solidFill>
                  <a:schemeClr val="tx1"/>
                </a:solidFill>
              </a:rPr>
              <a:t>”, any </a:t>
            </a:r>
            <a:r>
              <a:rPr lang="en-HK" sz="2400" dirty="0">
                <a:solidFill>
                  <a:schemeClr val="tx1"/>
                </a:solidFill>
              </a:rPr>
              <a:t>unresolved identifier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main()</a:t>
            </a:r>
            <a:r>
              <a:rPr lang="en-HK" sz="2400" dirty="0">
                <a:solidFill>
                  <a:schemeClr val="tx1"/>
                </a:solidFill>
              </a:rPr>
              <a:t> is to be matched against those defined in </a:t>
            </a:r>
            <a:r>
              <a:rPr lang="en-HK" sz="2400" dirty="0" smtClean="0">
                <a:solidFill>
                  <a:schemeClr val="tx1"/>
                </a:solidFill>
              </a:rPr>
              <a:t>namespace “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 smtClean="0">
                <a:solidFill>
                  <a:schemeClr val="tx1"/>
                </a:solidFill>
              </a:rPr>
              <a:t>”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996480" y="4060019"/>
            <a:ext cx="4536000" cy="1328023"/>
          </a:xfrm>
          <a:prstGeom prst="wedgeRoundRectCallout">
            <a:avLst>
              <a:gd name="adj1" fmla="val -104363"/>
              <a:gd name="adj2" fmla="val -3457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When the compiler could not find </a:t>
            </a:r>
            <a:r>
              <a:rPr lang="en-HK" sz="2400" dirty="0" smtClean="0">
                <a:solidFill>
                  <a:schemeClr val="tx1"/>
                </a:solidFill>
              </a:rPr>
              <a:t>“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bar</a:t>
            </a:r>
            <a:r>
              <a:rPr lang="en-HK" sz="2400" dirty="0" smtClean="0">
                <a:solidFill>
                  <a:schemeClr val="tx1"/>
                </a:solidFill>
              </a:rPr>
              <a:t>” </a:t>
            </a:r>
            <a:r>
              <a:rPr lang="en-HK" sz="2400" dirty="0">
                <a:solidFill>
                  <a:schemeClr val="tx1"/>
                </a:solidFill>
              </a:rPr>
              <a:t>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main()</a:t>
            </a:r>
            <a:r>
              <a:rPr lang="en-HK" sz="2400" dirty="0">
                <a:solidFill>
                  <a:schemeClr val="tx1"/>
                </a:solidFill>
              </a:rPr>
              <a:t>, it would try to resolve the name as </a:t>
            </a:r>
            <a:r>
              <a:rPr lang="en-HK" sz="2400" dirty="0" smtClean="0">
                <a:solidFill>
                  <a:schemeClr val="tx1"/>
                </a:solidFill>
              </a:rPr>
              <a:t>“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::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bar</a:t>
            </a:r>
            <a:r>
              <a:rPr lang="en-HK" sz="2400" dirty="0" smtClean="0">
                <a:solidFill>
                  <a:schemeClr val="tx1"/>
                </a:solidFill>
              </a:rPr>
              <a:t>”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996480" y="5529977"/>
            <a:ext cx="4896000" cy="1328023"/>
          </a:xfrm>
          <a:prstGeom prst="wedgeRoundRectCallout">
            <a:avLst>
              <a:gd name="adj1" fmla="val -92788"/>
              <a:gd name="adj2" fmla="val -14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The effect of “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HK" sz="2400" dirty="0">
                <a:solidFill>
                  <a:schemeClr val="tx1"/>
                </a:solidFill>
              </a:rPr>
              <a:t>”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main()</a:t>
            </a:r>
            <a:r>
              <a:rPr lang="en-HK" sz="2400" dirty="0">
                <a:solidFill>
                  <a:schemeClr val="tx1"/>
                </a:solidFill>
              </a:rPr>
              <a:t> is only local. In other functions, we still have to use the fully qualified </a:t>
            </a:r>
            <a:r>
              <a:rPr lang="en-HK" sz="2400" dirty="0" smtClean="0">
                <a:solidFill>
                  <a:schemeClr val="tx1"/>
                </a:solidFill>
              </a:rPr>
              <a:t>name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10136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Namespace: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610136"/>
            <a:ext cx="867600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A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bar;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 global variable in the namespace A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foo()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bar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}	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 smtClean="0">
              <a:effectLst/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using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namespace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A;  </a:t>
            </a:r>
            <a:endParaRPr lang="en-HK" sz="20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bar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= 10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Access global variable bar in namespace A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Prints 10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fcn</a:t>
            </a:r>
            <a:r>
              <a:rPr lang="en-HK" sz="200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= 20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bar of namespace A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0136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067944" y="2371238"/>
            <a:ext cx="3744000" cy="919401"/>
          </a:xfrm>
          <a:prstGeom prst="wedgeRoundRectCallout">
            <a:avLst>
              <a:gd name="adj1" fmla="val -76382"/>
              <a:gd name="adj2" fmla="val 4239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Apply to all unresolved identifiers in this source file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7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The Namespace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std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“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 smtClean="0"/>
              <a:t>” and “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cout</a:t>
            </a:r>
            <a:r>
              <a:rPr lang="en-HK" dirty="0" smtClean="0"/>
              <a:t>” (and a lot more) are identifiers defined in the namespace called “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std</a:t>
            </a:r>
            <a:r>
              <a:rPr lang="en-HK" dirty="0" smtClean="0"/>
              <a:t>”</a:t>
            </a:r>
          </a:p>
          <a:p>
            <a:pPr lvl="1"/>
            <a:r>
              <a:rPr lang="en-HK" dirty="0" smtClean="0"/>
              <a:t>Thus, their fully qualified names are actually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std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::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 smtClean="0"/>
              <a:t> and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std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::out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5733" y="3380125"/>
            <a:ext cx="3993401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#</a:t>
            </a:r>
            <a:r>
              <a:rPr lang="en-HK" sz="2000" dirty="0">
                <a:effectLst/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iostream</a:t>
            </a:r>
            <a:r>
              <a:rPr lang="en-HK" sz="200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std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For resolving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/…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cin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&gt;&gt; x;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x;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4867" y="3380125"/>
            <a:ext cx="3993401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#</a:t>
            </a:r>
            <a:r>
              <a:rPr lang="en-HK" sz="2000" dirty="0">
                <a:effectLst/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iostream</a:t>
            </a:r>
            <a:r>
              <a:rPr lang="en-HK" sz="200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Without using namespace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HK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we have to use the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fully qualified names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std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cin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&gt;&gt; x;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std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&lt;&lt; x;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2"/>
          </a:xfrm>
        </p:spPr>
        <p:txBody>
          <a:bodyPr/>
          <a:lstStyle/>
          <a:p>
            <a:r>
              <a:rPr lang="en-HK" dirty="0" smtClean="0"/>
              <a:t>Namespace: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first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5,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10;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Global variables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HK" sz="2000" dirty="0">
                <a:effectLst/>
                <a:latin typeface="Consolas" panose="020B0609020204030204" pitchFamily="49" charset="0"/>
              </a:rPr>
              <a:t> second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3.1416,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2.7183;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Global variables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using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first::x;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using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second::y;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      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Output 5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      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Output 2.7183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first::y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Output 10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second::x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Output 3.1416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499992" y="2924944"/>
            <a:ext cx="4392000" cy="1328023"/>
          </a:xfrm>
          <a:prstGeom prst="wedgeRoundRectCallout">
            <a:avLst>
              <a:gd name="adj1" fmla="val -79274"/>
              <a:gd name="adj2" fmla="val 2262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Indicates that all instances of </a:t>
            </a:r>
            <a:r>
              <a:rPr lang="en-HK" sz="2400" dirty="0" smtClean="0">
                <a:solidFill>
                  <a:schemeClr val="tx1"/>
                </a:solidFill>
              </a:rPr>
              <a:t>“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 smtClean="0">
                <a:solidFill>
                  <a:schemeClr val="tx1"/>
                </a:solidFill>
              </a:rPr>
              <a:t>” </a:t>
            </a:r>
            <a:r>
              <a:rPr lang="en-HK" sz="2400" dirty="0">
                <a:solidFill>
                  <a:schemeClr val="tx1"/>
                </a:solidFill>
              </a:rPr>
              <a:t>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main()</a:t>
            </a:r>
            <a:r>
              <a:rPr lang="en-HK" sz="2400" dirty="0">
                <a:solidFill>
                  <a:schemeClr val="tx1"/>
                </a:solidFill>
              </a:rPr>
              <a:t> is to be treated as </a:t>
            </a:r>
            <a:r>
              <a:rPr lang="en-HK" sz="2400" dirty="0" smtClean="0">
                <a:solidFill>
                  <a:schemeClr val="tx1"/>
                </a:solidFill>
              </a:rPr>
              <a:t>“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first::x</a:t>
            </a:r>
            <a:r>
              <a:rPr lang="en-HK" sz="2400" dirty="0" smtClean="0">
                <a:solidFill>
                  <a:schemeClr val="tx1"/>
                </a:solidFill>
              </a:rPr>
              <a:t>”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2"/>
          </a:xfrm>
        </p:spPr>
        <p:txBody>
          <a:bodyPr/>
          <a:lstStyle/>
          <a:p>
            <a:r>
              <a:rPr lang="en-HK" dirty="0" smtClean="0"/>
              <a:t>Namespace: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first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5,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10;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Global variables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HK" sz="2000" dirty="0">
                <a:effectLst/>
                <a:latin typeface="Consolas" panose="020B0609020204030204" pitchFamily="49" charset="0"/>
              </a:rPr>
              <a:t> second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3.1416,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z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=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89.64;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Global variables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sz="2000" dirty="0" smtClean="0"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using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namespace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first;</a:t>
            </a:r>
            <a:endParaRPr lang="en-HK" sz="20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using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namespace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second;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 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Compilation error (Ambiguous)</a:t>
            </a:r>
            <a:endParaRPr lang="en-HK" sz="20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Ok. Resolved to first::y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z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Ok. Resolved to second::z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first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::x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Ok. Fully qualified name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0;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32000"/>
          </a:xfrm>
        </p:spPr>
        <p:txBody>
          <a:bodyPr>
            <a:normAutofit lnSpcReduction="10000"/>
          </a:bodyPr>
          <a:lstStyle/>
          <a:p>
            <a:r>
              <a:rPr lang="en-HK" dirty="0"/>
              <a:t>Scope</a:t>
            </a:r>
          </a:p>
          <a:p>
            <a:pPr lvl="1"/>
            <a:r>
              <a:rPr lang="en-HK" dirty="0"/>
              <a:t>Understand the characteristics of </a:t>
            </a:r>
            <a:r>
              <a:rPr lang="en-HK" u="sng" dirty="0"/>
              <a:t>local</a:t>
            </a:r>
            <a:r>
              <a:rPr lang="en-HK" dirty="0"/>
              <a:t> and </a:t>
            </a:r>
            <a:r>
              <a:rPr lang="en-HK" u="sng" dirty="0"/>
              <a:t>file scopes</a:t>
            </a:r>
          </a:p>
          <a:p>
            <a:pPr lvl="1"/>
            <a:r>
              <a:rPr lang="en-HK" dirty="0"/>
              <a:t>Understand the concept (and realize the danger) of </a:t>
            </a:r>
            <a:r>
              <a:rPr lang="en-HK" u="sng" dirty="0" smtClean="0"/>
              <a:t>masking</a:t>
            </a:r>
            <a:r>
              <a:rPr lang="en-HK" dirty="0" smtClean="0"/>
              <a:t> identifiers</a:t>
            </a:r>
            <a:endParaRPr lang="en-HK" u="sng" dirty="0"/>
          </a:p>
          <a:p>
            <a:pPr lvl="1"/>
            <a:r>
              <a:rPr lang="en-HK" dirty="0"/>
              <a:t>Realize why we should </a:t>
            </a:r>
            <a:r>
              <a:rPr lang="en-HK" u="sng" dirty="0"/>
              <a:t>not use global </a:t>
            </a:r>
            <a:r>
              <a:rPr lang="en-HK" u="sng" dirty="0" smtClean="0"/>
              <a:t>variables</a:t>
            </a:r>
            <a:endParaRPr lang="en-HK" dirty="0"/>
          </a:p>
          <a:p>
            <a:r>
              <a:rPr lang="en-HK" dirty="0"/>
              <a:t>Namespace </a:t>
            </a:r>
            <a:r>
              <a:rPr lang="en-HK" dirty="0">
                <a:solidFill>
                  <a:srgbClr val="FF0000"/>
                </a:solidFill>
              </a:rPr>
              <a:t>(Optional)</a:t>
            </a:r>
          </a:p>
          <a:p>
            <a:pPr lvl="1"/>
            <a:r>
              <a:rPr lang="en-HK" dirty="0"/>
              <a:t>Know </a:t>
            </a:r>
            <a:r>
              <a:rPr lang="en-HK" dirty="0" smtClean="0"/>
              <a:t>what </a:t>
            </a:r>
            <a:r>
              <a:rPr lang="en-HK" dirty="0"/>
              <a:t>it is designed for</a:t>
            </a:r>
          </a:p>
          <a:p>
            <a:pPr lvl="1"/>
            <a:r>
              <a:rPr lang="en-HK" dirty="0" smtClean="0"/>
              <a:t>How </a:t>
            </a:r>
            <a:r>
              <a:rPr lang="en-HK" dirty="0"/>
              <a:t>to express </a:t>
            </a:r>
            <a:r>
              <a:rPr lang="en-HK" dirty="0" smtClean="0"/>
              <a:t>fully </a:t>
            </a:r>
            <a:r>
              <a:rPr lang="en-HK" dirty="0"/>
              <a:t>qualified </a:t>
            </a:r>
            <a:r>
              <a:rPr lang="en-HK" dirty="0" smtClean="0"/>
              <a:t>names (</a:t>
            </a:r>
            <a:r>
              <a:rPr lang="en-HK" dirty="0"/>
              <a:t>i.e</a:t>
            </a:r>
            <a:r>
              <a:rPr lang="en-HK" dirty="0" smtClean="0"/>
              <a:t>., </a:t>
            </a:r>
            <a:r>
              <a:rPr lang="en-HK" i="1" dirty="0" err="1" smtClean="0">
                <a:solidFill>
                  <a:srgbClr val="9933FF"/>
                </a:solidFill>
                <a:latin typeface="Consolas" panose="020B0609020204030204" pitchFamily="49" charset="0"/>
              </a:rPr>
              <a:t>abc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::</a:t>
            </a:r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identifier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Know how to use </a:t>
            </a:r>
            <a:r>
              <a:rPr lang="en-HK" dirty="0" smtClean="0"/>
              <a:t>“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namespace </a:t>
            </a:r>
            <a:r>
              <a:rPr lang="en-HK" i="1" dirty="0" err="1" smtClean="0">
                <a:solidFill>
                  <a:srgbClr val="9933FF"/>
                </a:solidFill>
                <a:latin typeface="Consolas" panose="020B0609020204030204" pitchFamily="49" charset="0"/>
              </a:rPr>
              <a:t>abc</a:t>
            </a:r>
            <a:r>
              <a:rPr lang="en-HK" dirty="0" smtClean="0">
                <a:latin typeface="Consolas" panose="020B0609020204030204" pitchFamily="49" charset="0"/>
              </a:rPr>
              <a:t>;</a:t>
            </a:r>
            <a:r>
              <a:rPr lang="en-HK" dirty="0" smtClean="0"/>
              <a:t>” </a:t>
            </a:r>
            <a:r>
              <a:rPr lang="en-HK" dirty="0"/>
              <a:t>to include namespace </a:t>
            </a:r>
            <a:r>
              <a:rPr lang="en-HK" i="1" dirty="0" err="1" smtClean="0">
                <a:solidFill>
                  <a:srgbClr val="9933FF"/>
                </a:solidFill>
                <a:latin typeface="Consolas" panose="020B0609020204030204" pitchFamily="49" charset="0"/>
              </a:rPr>
              <a:t>abc</a:t>
            </a:r>
            <a:r>
              <a:rPr lang="en-HK" dirty="0" smtClean="0"/>
              <a:t> </a:t>
            </a:r>
            <a:r>
              <a:rPr lang="en-HK" dirty="0"/>
              <a:t>into your program</a:t>
            </a:r>
          </a:p>
          <a:p>
            <a:pPr lvl="1"/>
            <a:r>
              <a:rPr lang="en-HK" dirty="0"/>
              <a:t>(Finally) understand “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std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r>
              <a:rPr lang="en-HK" dirty="0" smtClean="0"/>
              <a:t>”</a:t>
            </a:r>
          </a:p>
          <a:p>
            <a:pPr marL="0" indent="0">
              <a:buNone/>
            </a:pPr>
            <a:r>
              <a:rPr lang="en-HK" dirty="0" smtClean="0">
                <a:solidFill>
                  <a:srgbClr val="FF0000"/>
                </a:solidFill>
              </a:rPr>
              <a:t>Next: Arrays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Scope </a:t>
            </a:r>
            <a:r>
              <a:rPr lang="en-US" dirty="0"/>
              <a:t>(</a:t>
            </a:r>
            <a:r>
              <a:rPr lang="zh-TW" altLang="en-US" dirty="0"/>
              <a:t>範</a:t>
            </a:r>
            <a:r>
              <a:rPr lang="zh-TW" altLang="en-US" dirty="0" smtClean="0"/>
              <a:t>圍</a:t>
            </a:r>
            <a:r>
              <a:rPr lang="en-US" altLang="zh-TW" dirty="0" smtClean="0"/>
              <a:t>,</a:t>
            </a:r>
            <a:r>
              <a:rPr lang="zh-TW" altLang="en-US" dirty="0" smtClean="0"/>
              <a:t>領</a:t>
            </a:r>
            <a:r>
              <a:rPr lang="zh-TW" altLang="en-US" dirty="0"/>
              <a:t>域</a:t>
            </a:r>
            <a:r>
              <a:rPr lang="en-US" altLang="zh-TW" dirty="0"/>
              <a:t>) </a:t>
            </a:r>
            <a:r>
              <a:rPr lang="en-US" dirty="0"/>
              <a:t>of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The </a:t>
            </a:r>
            <a:r>
              <a:rPr lang="en-HK" b="1" i="1" dirty="0">
                <a:solidFill>
                  <a:srgbClr val="FF0000"/>
                </a:solidFill>
              </a:rPr>
              <a:t>scope</a:t>
            </a:r>
            <a:r>
              <a:rPr lang="en-HK" dirty="0"/>
              <a:t> of an identifier determines </a:t>
            </a:r>
            <a:r>
              <a:rPr lang="en-HK" i="1" u="sng" dirty="0"/>
              <a:t>where the identifier is </a:t>
            </a:r>
            <a:r>
              <a:rPr lang="en-HK" i="1" u="sng" dirty="0" smtClean="0"/>
              <a:t>“visible” </a:t>
            </a:r>
            <a:r>
              <a:rPr lang="en-HK" i="1" u="sng" dirty="0"/>
              <a:t>or can be used in a </a:t>
            </a:r>
            <a:r>
              <a:rPr lang="en-HK" i="1" u="sng" dirty="0" smtClean="0"/>
              <a:t>program</a:t>
            </a:r>
            <a:endParaRPr lang="en-HK" i="1" u="sng" dirty="0"/>
          </a:p>
          <a:p>
            <a:endParaRPr lang="en-HK" dirty="0"/>
          </a:p>
          <a:p>
            <a:r>
              <a:rPr lang="en-HK" dirty="0"/>
              <a:t>The two common types of scope are:</a:t>
            </a:r>
          </a:p>
          <a:p>
            <a:pPr lvl="1"/>
            <a:r>
              <a:rPr lang="en-HK" dirty="0">
                <a:solidFill>
                  <a:srgbClr val="9933FF"/>
                </a:solidFill>
              </a:rPr>
              <a:t>Block scope</a:t>
            </a:r>
            <a:r>
              <a:rPr lang="en-HK" dirty="0"/>
              <a:t> (a.k.a. local scope)</a:t>
            </a:r>
          </a:p>
          <a:p>
            <a:pPr lvl="2"/>
            <a:r>
              <a:rPr lang="en-HK" dirty="0"/>
              <a:t>Each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{ … }</a:t>
            </a:r>
            <a:r>
              <a:rPr lang="en-HK" dirty="0"/>
              <a:t> defines a block</a:t>
            </a:r>
          </a:p>
          <a:p>
            <a:pPr lvl="1"/>
            <a:r>
              <a:rPr lang="en-HK" dirty="0">
                <a:solidFill>
                  <a:srgbClr val="9933FF"/>
                </a:solidFill>
              </a:rPr>
              <a:t>File scope</a:t>
            </a:r>
            <a:r>
              <a:rPr lang="en-HK" dirty="0"/>
              <a:t> (a.k.a. global scope)</a:t>
            </a:r>
          </a:p>
          <a:p>
            <a:endParaRPr lang="en-HK" dirty="0"/>
          </a:p>
          <a:p>
            <a:r>
              <a:rPr lang="en-HK" dirty="0"/>
              <a:t>Every identifier (variable names, function names, etc.) has its </a:t>
            </a:r>
            <a:r>
              <a:rPr lang="en-HK" dirty="0" smtClean="0"/>
              <a:t>scope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96753"/>
          </a:xfrm>
        </p:spPr>
        <p:txBody>
          <a:bodyPr/>
          <a:lstStyle/>
          <a:p>
            <a:r>
              <a:rPr lang="en-HK" smtClean="0"/>
              <a:t>1.1 Local </a:t>
            </a:r>
            <a:r>
              <a:rPr lang="en-HK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351338"/>
          </a:xfrm>
        </p:spPr>
        <p:txBody>
          <a:bodyPr/>
          <a:lstStyle/>
          <a:p>
            <a:r>
              <a:rPr lang="en-HK" dirty="0"/>
              <a:t>An identifier is said to have </a:t>
            </a:r>
            <a:r>
              <a:rPr lang="en-HK" b="1" i="1" dirty="0">
                <a:solidFill>
                  <a:srgbClr val="FF0000"/>
                </a:solidFill>
              </a:rPr>
              <a:t>block</a:t>
            </a:r>
            <a:r>
              <a:rPr lang="en-HK" dirty="0"/>
              <a:t>/</a:t>
            </a:r>
            <a:r>
              <a:rPr lang="en-HK" b="1" i="1" dirty="0">
                <a:solidFill>
                  <a:srgbClr val="FF0000"/>
                </a:solidFill>
              </a:rPr>
              <a:t>local scope</a:t>
            </a:r>
            <a:r>
              <a:rPr lang="en-HK" dirty="0"/>
              <a:t> if it is declared within a function or </a:t>
            </a:r>
            <a:r>
              <a:rPr lang="en-HK" u="sng" dirty="0"/>
              <a:t>inside a block</a:t>
            </a:r>
            <a:r>
              <a:rPr lang="en-HK" dirty="0"/>
              <a:t> within a </a:t>
            </a:r>
            <a:r>
              <a:rPr lang="en-HK" dirty="0" smtClean="0"/>
              <a:t>function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2456795"/>
            <a:ext cx="3852337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foo(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q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 = 3;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== 3) {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456795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788479" y="2456795"/>
            <a:ext cx="4104000" cy="1736646"/>
          </a:xfrm>
          <a:prstGeom prst="wedgeRoundRectCallout">
            <a:avLst>
              <a:gd name="adj1" fmla="val -104892"/>
              <a:gd name="adj2" fmla="val -3158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>
                <a:solidFill>
                  <a:schemeClr val="tx1"/>
                </a:solidFill>
              </a:rPr>
              <a:t>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q</a:t>
            </a:r>
            <a:r>
              <a:rPr lang="en-HK" sz="2400" dirty="0">
                <a:solidFill>
                  <a:schemeClr val="tx1"/>
                </a:solidFill>
              </a:rPr>
              <a:t> are variables with local scope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foo()</a:t>
            </a:r>
          </a:p>
          <a:p>
            <a:r>
              <a:rPr lang="en-HK" sz="2400" dirty="0">
                <a:solidFill>
                  <a:schemeClr val="tx1"/>
                </a:solidFill>
              </a:rPr>
              <a:t>Parameters of a function have local scope in the </a:t>
            </a:r>
            <a:r>
              <a:rPr lang="en-HK" sz="2400" dirty="0" smtClean="0">
                <a:solidFill>
                  <a:schemeClr val="tx1"/>
                </a:solidFill>
              </a:rPr>
              <a:t>function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788480" y="4365104"/>
            <a:ext cx="3968253" cy="510778"/>
          </a:xfrm>
          <a:prstGeom prst="wedgeRoundRectCallout">
            <a:avLst>
              <a:gd name="adj1" fmla="val -106468"/>
              <a:gd name="adj2" fmla="val -7782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>
                <a:solidFill>
                  <a:schemeClr val="tx1"/>
                </a:solidFill>
              </a:rPr>
              <a:t>is a </a:t>
            </a:r>
            <a:r>
              <a:rPr lang="en-HK" sz="2400" dirty="0" smtClean="0">
                <a:solidFill>
                  <a:schemeClr val="tx1"/>
                </a:solidFill>
              </a:rPr>
              <a:t>local variable </a:t>
            </a:r>
            <a:r>
              <a:rPr lang="en-HK" sz="2400" dirty="0">
                <a:solidFill>
                  <a:schemeClr val="tx1"/>
                </a:solidFill>
              </a:rPr>
              <a:t>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788480" y="5373216"/>
            <a:ext cx="3968253" cy="919401"/>
          </a:xfrm>
          <a:prstGeom prst="wedgeRoundRectCallout">
            <a:avLst>
              <a:gd name="adj1" fmla="val -93480"/>
              <a:gd name="adj2" fmla="val -459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>
                <a:solidFill>
                  <a:schemeClr val="tx1"/>
                </a:solidFill>
              </a:rPr>
              <a:t>is a local variable in the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>
                <a:solidFill>
                  <a:schemeClr val="tx1"/>
                </a:solidFill>
              </a:rPr>
              <a:t>-block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788479" y="2456795"/>
            <a:ext cx="4104000" cy="1736646"/>
          </a:xfrm>
          <a:prstGeom prst="wedgeRoundRectCallout">
            <a:avLst>
              <a:gd name="adj1" fmla="val -118260"/>
              <a:gd name="adj2" fmla="val -1866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>
                <a:solidFill>
                  <a:schemeClr val="tx1"/>
                </a:solidFill>
              </a:rPr>
              <a:t>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q</a:t>
            </a:r>
            <a:r>
              <a:rPr lang="en-HK" sz="2400" dirty="0">
                <a:solidFill>
                  <a:schemeClr val="tx1"/>
                </a:solidFill>
              </a:rPr>
              <a:t> are variables with local scope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sz="2400" dirty="0">
                <a:solidFill>
                  <a:schemeClr val="tx1"/>
                </a:solidFill>
              </a:rPr>
              <a:t>.</a:t>
            </a:r>
          </a:p>
          <a:p>
            <a:r>
              <a:rPr lang="en-HK" sz="2400" dirty="0">
                <a:solidFill>
                  <a:schemeClr val="tx1"/>
                </a:solidFill>
              </a:rPr>
              <a:t>Parameters of a function have local scope in the </a:t>
            </a:r>
            <a:r>
              <a:rPr lang="en-HK" sz="2400" dirty="0" smtClean="0">
                <a:solidFill>
                  <a:schemeClr val="tx1"/>
                </a:solidFill>
              </a:rPr>
              <a:t>function</a:t>
            </a:r>
            <a:endParaRPr lang="en-H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43608" y="2818800"/>
            <a:ext cx="5616000" cy="36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95200"/>
          </a:xfrm>
        </p:spPr>
        <p:txBody>
          <a:bodyPr/>
          <a:lstStyle/>
          <a:p>
            <a:r>
              <a:rPr lang="en-HK" dirty="0" smtClean="0"/>
              <a:t>Local Scope (Scope of Variable </a:t>
            </a:r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x</a:t>
            </a:r>
            <a:r>
              <a:rPr lang="en-HK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200"/>
            <a:ext cx="7886700" cy="4351338"/>
          </a:xfrm>
        </p:spPr>
        <p:txBody>
          <a:bodyPr/>
          <a:lstStyle/>
          <a:p>
            <a:r>
              <a:rPr lang="en-HK" dirty="0"/>
              <a:t>An identifier with </a:t>
            </a:r>
            <a:r>
              <a:rPr lang="en-HK" dirty="0">
                <a:solidFill>
                  <a:srgbClr val="9933FF"/>
                </a:solidFill>
              </a:rPr>
              <a:t>local scope</a:t>
            </a:r>
            <a:r>
              <a:rPr lang="en-HK" dirty="0"/>
              <a:t> is only visible </a:t>
            </a:r>
            <a:r>
              <a:rPr lang="en-HK" u="sng" dirty="0"/>
              <a:t>from the point where it is declared</a:t>
            </a:r>
            <a:r>
              <a:rPr lang="en-HK" dirty="0"/>
              <a:t> and </a:t>
            </a:r>
            <a:r>
              <a:rPr lang="en-HK" u="sng" dirty="0"/>
              <a:t>within the block in which the </a:t>
            </a:r>
            <a:r>
              <a:rPr lang="en-HK" u="sng" dirty="0" smtClean="0"/>
              <a:t>it </a:t>
            </a:r>
            <a:r>
              <a:rPr lang="en-HK" u="sng" dirty="0"/>
              <a:t>is </a:t>
            </a:r>
            <a:r>
              <a:rPr lang="en-HK" u="sng" dirty="0" smtClean="0"/>
              <a:t>declared</a:t>
            </a:r>
            <a:endParaRPr lang="en-HK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999" y="2456795"/>
            <a:ext cx="62496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r>
              <a:rPr lang="fr-F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9933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fr-FR" sz="2000" dirty="0">
                <a:effectLst/>
                <a:latin typeface="Consolas" panose="020B0609020204030204" pitchFamily="49" charset="0"/>
              </a:rPr>
              <a:t> = 3;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cout &lt;&lt; 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fr-FR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effectLst/>
              <a:latin typeface="Consolas" panose="020B0609020204030204" pitchFamily="49" charset="0"/>
            </a:endParaRP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y = 0;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2000" dirty="0">
                <a:effectLst/>
                <a:latin typeface="Consolas" panose="020B0609020204030204" pitchFamily="49" charset="0"/>
              </a:rPr>
              <a:t> (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fr-FR" sz="2000" dirty="0">
                <a:effectLst/>
                <a:latin typeface="Consolas" panose="020B0609020204030204" pitchFamily="49" charset="0"/>
              </a:rPr>
              <a:t> &gt; 0) { 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z = 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fr-FR" sz="2000" dirty="0">
                <a:effectLst/>
                <a:latin typeface="Consolas" panose="020B0609020204030204" pitchFamily="49" charset="0"/>
              </a:rPr>
              <a:t> + y;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cout &lt;&lt; z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fr-FR" sz="2000" dirty="0">
              <a:effectLst/>
              <a:latin typeface="Consolas" panose="020B0609020204030204" pitchFamily="49" charset="0"/>
            </a:endParaRP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cout &lt;&lt; 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fr-FR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fr-FR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fr-FR" sz="2000" dirty="0">
                <a:effectLst/>
                <a:latin typeface="Consolas" panose="020B0609020204030204" pitchFamily="49" charset="0"/>
              </a:rPr>
              <a:t> &lt;&lt; y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456795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48851" y="3789074"/>
            <a:ext cx="3695150" cy="17366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 smtClean="0">
                <a:solidFill>
                  <a:schemeClr val="tx1"/>
                </a:solidFill>
              </a:rPr>
              <a:t>, </a:t>
            </a:r>
            <a:r>
              <a:rPr lang="en-HK" sz="2400" dirty="0">
                <a:solidFill>
                  <a:schemeClr val="tx1"/>
                </a:solidFill>
              </a:rPr>
              <a:t>being declared at the very beginning of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main()</a:t>
            </a:r>
            <a:r>
              <a:rPr lang="en-HK" sz="2400" dirty="0">
                <a:solidFill>
                  <a:schemeClr val="tx1"/>
                </a:solidFill>
              </a:rPr>
              <a:t>, is visible throughout the </a:t>
            </a:r>
            <a:r>
              <a:rPr lang="en-HK" sz="2400" dirty="0" smtClean="0">
                <a:solidFill>
                  <a:schemeClr val="tx1"/>
                </a:solidFill>
              </a:rPr>
              <a:t>function</a:t>
            </a:r>
            <a:endParaRPr lang="en-H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3608" y="3754800"/>
            <a:ext cx="5616000" cy="27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95200"/>
          </a:xfrm>
        </p:spPr>
        <p:txBody>
          <a:bodyPr/>
          <a:lstStyle/>
          <a:p>
            <a:r>
              <a:rPr lang="en-HK" dirty="0" smtClean="0"/>
              <a:t>Local Scope (Scope of Variable </a:t>
            </a:r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y</a:t>
            </a:r>
            <a:r>
              <a:rPr lang="en-HK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200"/>
            <a:ext cx="7886700" cy="4351338"/>
          </a:xfrm>
        </p:spPr>
        <p:txBody>
          <a:bodyPr/>
          <a:lstStyle/>
          <a:p>
            <a:r>
              <a:rPr lang="en-HK" dirty="0"/>
              <a:t>An identifier with </a:t>
            </a:r>
            <a:r>
              <a:rPr lang="en-HK" dirty="0">
                <a:solidFill>
                  <a:srgbClr val="9933FF"/>
                </a:solidFill>
              </a:rPr>
              <a:t>local scope</a:t>
            </a:r>
            <a:r>
              <a:rPr lang="en-HK" dirty="0"/>
              <a:t> is only visible </a:t>
            </a:r>
            <a:r>
              <a:rPr lang="en-HK" u="sng" dirty="0"/>
              <a:t>from the point where it is declared</a:t>
            </a:r>
            <a:r>
              <a:rPr lang="en-HK" dirty="0"/>
              <a:t> and </a:t>
            </a:r>
            <a:r>
              <a:rPr lang="en-HK" u="sng" dirty="0"/>
              <a:t>within the block in which the </a:t>
            </a:r>
            <a:r>
              <a:rPr lang="en-HK" u="sng" dirty="0" smtClean="0"/>
              <a:t>it </a:t>
            </a:r>
            <a:r>
              <a:rPr lang="en-HK" u="sng" dirty="0"/>
              <a:t>is </a:t>
            </a:r>
            <a:r>
              <a:rPr lang="en-HK" u="sng" dirty="0" smtClean="0"/>
              <a:t>declared</a:t>
            </a:r>
            <a:endParaRPr lang="en-HK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999" y="2456795"/>
            <a:ext cx="62496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r>
              <a:rPr lang="fr-F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x = 3;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cout &lt;&lt; x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9933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fr-FR" sz="2000" dirty="0"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2000" dirty="0">
                <a:effectLst/>
                <a:latin typeface="Consolas" panose="020B0609020204030204" pitchFamily="49" charset="0"/>
              </a:rPr>
              <a:t> (x &gt; 0) { 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z = x + 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fr-FR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cout &lt;&lt; z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fr-FR" sz="2000" dirty="0">
              <a:effectLst/>
              <a:latin typeface="Consolas" panose="020B0609020204030204" pitchFamily="49" charset="0"/>
            </a:endParaRP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cout &lt;&lt; x &lt;&lt; </a:t>
            </a:r>
            <a:r>
              <a:rPr lang="fr-FR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fr-FR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fr-FR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456795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48851" y="3993385"/>
            <a:ext cx="369515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 smtClean="0">
                <a:solidFill>
                  <a:schemeClr val="tx1"/>
                </a:solidFill>
              </a:rPr>
              <a:t> is visible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main()</a:t>
            </a:r>
            <a:r>
              <a:rPr lang="en-HK" sz="2400" dirty="0">
                <a:solidFill>
                  <a:schemeClr val="tx1"/>
                </a:solidFill>
              </a:rPr>
              <a:t>, but only from the point where it is declared</a:t>
            </a:r>
          </a:p>
        </p:txBody>
      </p:sp>
    </p:spTree>
    <p:extLst>
      <p:ext uri="{BB962C8B-B14F-4D97-AF65-F5344CB8AC3E}">
        <p14:creationId xmlns:p14="http://schemas.microsoft.com/office/powerpoint/2010/main" val="30872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19672" y="4330800"/>
            <a:ext cx="5040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95200"/>
          </a:xfrm>
        </p:spPr>
        <p:txBody>
          <a:bodyPr/>
          <a:lstStyle/>
          <a:p>
            <a:r>
              <a:rPr lang="en-HK" dirty="0" smtClean="0"/>
              <a:t>Local Scope (Scope of Variable </a:t>
            </a:r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z</a:t>
            </a:r>
            <a:r>
              <a:rPr lang="en-HK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200"/>
            <a:ext cx="7886700" cy="4351338"/>
          </a:xfrm>
        </p:spPr>
        <p:txBody>
          <a:bodyPr/>
          <a:lstStyle/>
          <a:p>
            <a:r>
              <a:rPr lang="en-HK" dirty="0"/>
              <a:t>An identifier with </a:t>
            </a:r>
            <a:r>
              <a:rPr lang="en-HK" dirty="0">
                <a:solidFill>
                  <a:srgbClr val="9933FF"/>
                </a:solidFill>
              </a:rPr>
              <a:t>local scope</a:t>
            </a:r>
            <a:r>
              <a:rPr lang="en-HK" dirty="0"/>
              <a:t> is only visible </a:t>
            </a:r>
            <a:r>
              <a:rPr lang="en-HK" u="sng" dirty="0"/>
              <a:t>from the point where it is declared</a:t>
            </a:r>
            <a:r>
              <a:rPr lang="en-HK" dirty="0"/>
              <a:t> and </a:t>
            </a:r>
            <a:r>
              <a:rPr lang="en-HK" u="sng" dirty="0"/>
              <a:t>within the block in which the </a:t>
            </a:r>
            <a:r>
              <a:rPr lang="en-HK" u="sng" dirty="0" smtClean="0"/>
              <a:t>it </a:t>
            </a:r>
            <a:r>
              <a:rPr lang="en-HK" u="sng" dirty="0"/>
              <a:t>is </a:t>
            </a:r>
            <a:r>
              <a:rPr lang="en-HK" u="sng" dirty="0" smtClean="0"/>
              <a:t>declared</a:t>
            </a:r>
            <a:endParaRPr lang="en-HK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2456795"/>
            <a:ext cx="6250429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x = 3;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cout &lt;&lt; x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y = 0;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2000" dirty="0">
                <a:effectLst/>
                <a:latin typeface="Consolas" panose="020B0609020204030204" pitchFamily="49" charset="0"/>
              </a:rPr>
              <a:t> (x &gt; 0) </a:t>
            </a:r>
            <a:r>
              <a:rPr lang="fr-FR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r>
              <a:rPr lang="fr-FR" sz="200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9933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z</a:t>
            </a:r>
            <a:r>
              <a:rPr lang="fr-FR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z</a:t>
            </a:r>
            <a:r>
              <a:rPr lang="fr-FR" sz="2000" dirty="0">
                <a:effectLst/>
                <a:latin typeface="Consolas" panose="020B0609020204030204" pitchFamily="49" charset="0"/>
              </a:rPr>
              <a:t> = x + y;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cout &lt;&lt; 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z</a:t>
            </a:r>
            <a:r>
              <a:rPr lang="fr-FR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r>
              <a:rPr lang="fr-FR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z no longer visible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onward</a:t>
            </a:r>
            <a:endParaRPr lang="fr-FR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z &lt;&lt; </a:t>
            </a:r>
            <a:r>
              <a:rPr lang="fr-FR" sz="200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 // Compilation </a:t>
            </a:r>
            <a:r>
              <a:rPr lang="fr-FR" sz="200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error</a:t>
            </a:r>
            <a:endParaRPr lang="fr-FR" sz="20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cout &lt;&lt; x &lt;&lt; </a:t>
            </a:r>
            <a:r>
              <a:rPr lang="fr-FR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fr-FR" sz="2000" dirty="0">
                <a:effectLst/>
                <a:latin typeface="Consolas" panose="020B0609020204030204" pitchFamily="49" charset="0"/>
              </a:rPr>
              <a:t> &lt;&lt; y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456795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48851" y="3993386"/>
            <a:ext cx="369515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z</a:t>
            </a:r>
            <a:r>
              <a:rPr lang="en-HK" sz="2400" dirty="0" smtClean="0">
                <a:solidFill>
                  <a:schemeClr val="tx1"/>
                </a:solidFill>
              </a:rPr>
              <a:t> is </a:t>
            </a:r>
            <a:r>
              <a:rPr lang="en-HK" sz="2400" u="sng" dirty="0" smtClean="0">
                <a:solidFill>
                  <a:schemeClr val="tx1"/>
                </a:solidFill>
              </a:rPr>
              <a:t>not</a:t>
            </a:r>
            <a:r>
              <a:rPr lang="en-HK" sz="2400" dirty="0" smtClean="0">
                <a:solidFill>
                  <a:schemeClr val="tx1"/>
                </a:solidFill>
              </a:rPr>
              <a:t> visible outside the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>
                <a:solidFill>
                  <a:schemeClr val="tx1"/>
                </a:solidFill>
              </a:rPr>
              <a:t>-block where it is declared</a:t>
            </a:r>
            <a:endParaRPr lang="en-H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0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43608" y="3070925"/>
            <a:ext cx="8100392" cy="33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608" y="4005261"/>
            <a:ext cx="8100392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41517" y="2996944"/>
            <a:ext cx="923330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🚫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41517" y="5417348"/>
            <a:ext cx="923330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🚫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3365" y="4190927"/>
            <a:ext cx="923330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🚫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0954" y="4118525"/>
            <a:ext cx="50815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HK" sz="7200" dirty="0" smtClean="0">
                <a:solidFill>
                  <a:srgbClr val="8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endParaRPr lang="en-US" sz="7200" dirty="0" smtClean="0">
              <a:solidFill>
                <a:srgbClr val="8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0400" y="2924944"/>
            <a:ext cx="50815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HK" sz="7200" dirty="0" smtClean="0">
                <a:solidFill>
                  <a:srgbClr val="9933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endParaRPr lang="en-US" sz="7200" dirty="0" smtClean="0">
              <a:solidFill>
                <a:srgbClr val="9933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07" y="5344544"/>
            <a:ext cx="50815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HK" sz="7200" dirty="0" smtClean="0">
                <a:solidFill>
                  <a:srgbClr val="9933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endParaRPr lang="en-US" sz="7200" dirty="0" smtClean="0">
              <a:solidFill>
                <a:srgbClr val="9933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95200"/>
          </a:xfrm>
        </p:spPr>
        <p:txBody>
          <a:bodyPr/>
          <a:lstStyle/>
          <a:p>
            <a:r>
              <a:rPr lang="en-HK" dirty="0" smtClean="0"/>
              <a:t>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200"/>
            <a:ext cx="7886700" cy="4351338"/>
          </a:xfrm>
        </p:spPr>
        <p:txBody>
          <a:bodyPr/>
          <a:lstStyle/>
          <a:p>
            <a:r>
              <a:rPr lang="en-HK" dirty="0"/>
              <a:t>In nested blocks, an identifier in the inner block </a:t>
            </a:r>
            <a:r>
              <a:rPr lang="en-HK" b="1" i="1" u="sng" dirty="0">
                <a:solidFill>
                  <a:srgbClr val="FF0000"/>
                </a:solidFill>
              </a:rPr>
              <a:t>masks</a:t>
            </a:r>
            <a:r>
              <a:rPr lang="en-HK" dirty="0"/>
              <a:t> (hides) the same identifier in the outer </a:t>
            </a:r>
            <a:r>
              <a:rPr lang="en-HK" dirty="0" smtClean="0"/>
              <a:t>block</a:t>
            </a:r>
          </a:p>
          <a:p>
            <a:pPr lvl="1"/>
            <a:r>
              <a:rPr lang="en-HK" dirty="0" smtClean="0"/>
              <a:t>The “most local” </a:t>
            </a:r>
            <a:r>
              <a:rPr lang="en-HK" dirty="0"/>
              <a:t>identifier </a:t>
            </a:r>
            <a:r>
              <a:rPr lang="en-HK" dirty="0" smtClean="0"/>
              <a:t>win</a:t>
            </a:r>
            <a:endParaRPr lang="en-HK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2708920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>
                <a:effectLst/>
                <a:latin typeface="Consolas" panose="020B0609020204030204" pitchFamily="49" charset="0"/>
              </a:rPr>
              <a:t>main() {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fr-FR" sz="2000" dirty="0">
                <a:effectLst/>
                <a:latin typeface="Consolas" panose="020B0609020204030204" pitchFamily="49" charset="0"/>
              </a:rPr>
              <a:t> = 1;</a:t>
            </a:r>
          </a:p>
          <a:p>
            <a:endParaRPr lang="fr-FR" sz="2000" dirty="0">
              <a:effectLst/>
              <a:latin typeface="Consolas" panose="020B0609020204030204" pitchFamily="49" charset="0"/>
            </a:endParaRP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2000" dirty="0">
                <a:effectLst/>
                <a:latin typeface="Consolas" panose="020B0609020204030204" pitchFamily="49" charset="0"/>
              </a:rPr>
              <a:t> (</a:t>
            </a:r>
            <a:r>
              <a:rPr lang="fr-FR" sz="2000" dirty="0">
                <a:solidFill>
                  <a:srgbClr val="8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fr-FR" sz="2000" dirty="0">
                <a:effectLst/>
                <a:latin typeface="Consolas" panose="020B0609020204030204" pitchFamily="49" charset="0"/>
              </a:rPr>
              <a:t> == 1)  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Outer x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9933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fr-FR" sz="2000" dirty="0">
                <a:effectLst/>
                <a:latin typeface="Consolas" panose="020B0609020204030204" pitchFamily="49" charset="0"/>
              </a:rPr>
              <a:t> = 2</a:t>
            </a:r>
            <a:r>
              <a:rPr lang="fr-FR" sz="2000" dirty="0" smtClean="0">
                <a:effectLst/>
                <a:latin typeface="Consolas" panose="020B0609020204030204" pitchFamily="49" charset="0"/>
              </a:rPr>
              <a:t>;   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cout &lt;&lt; </a:t>
            </a:r>
            <a:r>
              <a:rPr lang="fr-FR" sz="2000" dirty="0">
                <a:solidFill>
                  <a:srgbClr val="9933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fr-FR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 smtClean="0">
                <a:effectLst/>
                <a:latin typeface="Consolas" panose="020B0609020204030204" pitchFamily="49" charset="0"/>
              </a:rPr>
              <a:t>; 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2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rgbClr val="9933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fr-FR" sz="2000" dirty="0">
                <a:effectLst/>
                <a:latin typeface="Consolas" panose="020B0609020204030204" pitchFamily="49" charset="0"/>
              </a:rPr>
              <a:t> = 0</a:t>
            </a:r>
            <a:r>
              <a:rPr lang="fr-FR" sz="2000" dirty="0" smtClean="0">
                <a:effectLst/>
                <a:latin typeface="Consolas" panose="020B0609020204030204" pitchFamily="49" charset="0"/>
              </a:rPr>
              <a:t>;       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Updates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fr-FR" sz="2000" dirty="0">
              <a:effectLst/>
              <a:latin typeface="Consolas" panose="020B0609020204030204" pitchFamily="49" charset="0"/>
            </a:endParaRP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cout &lt;&lt; </a:t>
            </a:r>
            <a:r>
              <a:rPr lang="fr-FR" sz="2000" dirty="0">
                <a:solidFill>
                  <a:srgbClr val="8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fr-FR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fr-FR" sz="2000" dirty="0" smtClean="0">
                <a:effectLst/>
                <a:latin typeface="Consolas" panose="020B0609020204030204" pitchFamily="49" charset="0"/>
              </a:rPr>
              <a:t>;   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1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fr-FR" sz="2000" dirty="0" smtClean="0">
                <a:effectLst/>
                <a:latin typeface="Consolas" panose="020B0609020204030204" pitchFamily="49" charset="0"/>
              </a:rPr>
              <a:t>}</a:t>
            </a:r>
            <a:endParaRPr lang="fr-FR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70892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025600" y="4078925"/>
            <a:ext cx="1334010" cy="510778"/>
          </a:xfrm>
          <a:prstGeom prst="wedgeRoundRectCallout">
            <a:avLst>
              <a:gd name="adj1" fmla="val -201716"/>
              <a:gd name="adj2" fmla="val -48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b="1" i="1" dirty="0" smtClean="0">
                <a:solidFill>
                  <a:srgbClr val="FF0000"/>
                </a:solidFill>
              </a:rPr>
              <a:t>Masking</a:t>
            </a:r>
            <a:endParaRPr lang="en-HK" sz="2400" b="1" i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9709" y="2996944"/>
            <a:ext cx="1410643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🆗</a:t>
            </a:r>
            <a:r>
              <a:rPr lang="en-US" sz="7200" dirty="0">
                <a:solidFill>
                  <a:srgbClr val="8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97861" y="4190927"/>
            <a:ext cx="1410643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🆗</a:t>
            </a:r>
            <a:r>
              <a:rPr lang="en-US" sz="7200" dirty="0" smtClean="0">
                <a:solidFill>
                  <a:srgbClr val="9933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endParaRPr lang="en-US" sz="7200" dirty="0">
              <a:solidFill>
                <a:srgbClr val="9933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29709" y="5417348"/>
            <a:ext cx="1410643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🆗</a:t>
            </a:r>
            <a:r>
              <a:rPr lang="en-US" sz="7200" dirty="0">
                <a:solidFill>
                  <a:srgbClr val="8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5025600" y="4078925"/>
            <a:ext cx="1638295" cy="510778"/>
          </a:xfrm>
          <a:prstGeom prst="wedgeRoundRectCallout">
            <a:avLst>
              <a:gd name="adj1" fmla="val 61777"/>
              <a:gd name="adj2" fmla="val 4295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b="1" i="1" dirty="0" smtClean="0">
                <a:solidFill>
                  <a:srgbClr val="FF0000"/>
                </a:solidFill>
              </a:rPr>
              <a:t>Masking</a:t>
            </a:r>
            <a:r>
              <a:rPr lang="en-HK" sz="2400" dirty="0" smtClean="0">
                <a:solidFill>
                  <a:srgbClr val="FF0000"/>
                </a:solidFill>
              </a:rPr>
              <a:t>😷</a:t>
            </a:r>
            <a:endParaRPr lang="en-HK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92474" y="2204864"/>
            <a:ext cx="576000" cy="369332"/>
          </a:xfrm>
          <a:prstGeom prst="rect">
            <a:avLst/>
          </a:prstGeom>
          <a:gradFill flip="none" rotWithShape="1">
            <a:gsLst>
              <a:gs pos="0">
                <a:srgbClr val="9933FF">
                  <a:tint val="66000"/>
                  <a:satMod val="160000"/>
                </a:srgbClr>
              </a:gs>
              <a:gs pos="50000">
                <a:srgbClr val="9933FF">
                  <a:tint val="44500"/>
                  <a:satMod val="160000"/>
                </a:srgbClr>
              </a:gs>
              <a:gs pos="100000">
                <a:srgbClr val="9933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 smtClean="0"/>
              <a:t>2</a:t>
            </a:r>
            <a:endParaRPr lang="en-US" sz="2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7937890" y="220486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 smtClean="0">
                <a:solidFill>
                  <a:srgbClr val="9933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endParaRPr lang="en-US" sz="2400" dirty="0" smtClean="0">
              <a:solidFill>
                <a:srgbClr val="9933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322" y="2204864"/>
            <a:ext cx="576000" cy="369332"/>
          </a:xfrm>
          <a:prstGeom prst="rect">
            <a:avLst/>
          </a:prstGeom>
          <a:gradFill flip="none" rotWithShape="1">
            <a:gsLst>
              <a:gs pos="0">
                <a:srgbClr val="800000">
                  <a:tint val="66000"/>
                  <a:satMod val="160000"/>
                </a:srgbClr>
              </a:gs>
              <a:gs pos="50000">
                <a:srgbClr val="800000">
                  <a:tint val="44500"/>
                  <a:satMod val="160000"/>
                </a:srgbClr>
              </a:gs>
              <a:gs pos="100000">
                <a:srgbClr val="8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 smtClean="0"/>
              <a:t>1</a:t>
            </a: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569738" y="220486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 smtClean="0">
                <a:solidFill>
                  <a:srgbClr val="8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endParaRPr lang="en-US" sz="2400" dirty="0" smtClean="0">
              <a:solidFill>
                <a:srgbClr val="8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7784" y="18864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800000"/>
                </a:solidFill>
              </a:rPr>
              <a:t>😷</a:t>
            </a:r>
          </a:p>
        </p:txBody>
      </p:sp>
    </p:spTree>
    <p:extLst>
      <p:ext uri="{BB962C8B-B14F-4D97-AF65-F5344CB8AC3E}">
        <p14:creationId xmlns:p14="http://schemas.microsoft.com/office/powerpoint/2010/main" val="271303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/>
      <p:bldP spid="17" grpId="0"/>
      <p:bldP spid="8" grpId="0"/>
      <p:bldP spid="10" grpId="0"/>
      <p:bldP spid="13" grpId="0"/>
      <p:bldP spid="15" grpId="0"/>
      <p:bldP spid="7" grpId="0" animBg="1"/>
      <p:bldP spid="9" grpId="0"/>
      <p:bldP spid="20" grpId="0"/>
      <p:bldP spid="25" grpId="0"/>
      <p:bldP spid="26" grpId="0" animBg="1"/>
      <p:bldP spid="27" grpId="0" animBg="1"/>
      <p:bldP spid="2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1042" y="2818800"/>
            <a:ext cx="5121915" cy="36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1041" y="3429000"/>
            <a:ext cx="5121915" cy="277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/>
          <a:lstStyle/>
          <a:p>
            <a:r>
              <a:rPr lang="en-HK" dirty="0" smtClean="0"/>
              <a:t>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6211"/>
            <a:ext cx="7886700" cy="4351338"/>
          </a:xfrm>
        </p:spPr>
        <p:txBody>
          <a:bodyPr/>
          <a:lstStyle/>
          <a:p>
            <a:r>
              <a:rPr lang="en-HK" dirty="0"/>
              <a:t>Avoid reusing same identifiers in nested </a:t>
            </a:r>
            <a:r>
              <a:rPr lang="en-HK" dirty="0" smtClean="0"/>
              <a:t>blocks. It </a:t>
            </a:r>
            <a:r>
              <a:rPr lang="en-HK" dirty="0"/>
              <a:t>can be very confusing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11041" y="4042800"/>
            <a:ext cx="5121915" cy="151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1041" y="4653136"/>
            <a:ext cx="5121915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1043" y="2456795"/>
            <a:ext cx="5121915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fr-FR" sz="2000" dirty="0">
                <a:effectLst/>
                <a:latin typeface="Consolas" panose="020B0609020204030204" pitchFamily="49" charset="0"/>
              </a:rPr>
              <a:t> = 0;</a:t>
            </a:r>
          </a:p>
          <a:p>
            <a:endParaRPr lang="fr-FR" sz="2000" dirty="0">
              <a:effectLst/>
              <a:latin typeface="Consolas" panose="020B0609020204030204" pitchFamily="49" charset="0"/>
            </a:endParaRP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dirty="0">
                <a:effectLst/>
                <a:latin typeface="Consolas" panose="020B0609020204030204" pitchFamily="49" charset="0"/>
              </a:rPr>
              <a:t> (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fr-FR" sz="2000" dirty="0">
                <a:effectLst/>
                <a:latin typeface="Consolas" panose="020B0609020204030204" pitchFamily="49" charset="0"/>
              </a:rPr>
              <a:t> = 10; i &lt; 12; i++) {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2000" dirty="0">
                <a:effectLst/>
                <a:latin typeface="Consolas" panose="020B0609020204030204" pitchFamily="49" charset="0"/>
              </a:rPr>
              <a:t> (…) {</a:t>
            </a:r>
          </a:p>
          <a:p>
            <a:r>
              <a:rPr lang="fr-FR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fr-FR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fr-FR" sz="2000" dirty="0">
                <a:effectLst/>
                <a:latin typeface="Consolas" panose="020B0609020204030204" pitchFamily="49" charset="0"/>
              </a:rPr>
              <a:t> = 1;</a:t>
            </a:r>
          </a:p>
          <a:p>
            <a:r>
              <a:rPr lang="fr-FR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if</a:t>
            </a:r>
            <a:r>
              <a:rPr lang="fr-FR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>
                <a:effectLst/>
                <a:latin typeface="Consolas" panose="020B0609020204030204" pitchFamily="49" charset="0"/>
              </a:rPr>
              <a:t>(…) {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fr-FR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/>
                <a:latin typeface="Consolas" panose="020B0609020204030204" pitchFamily="49" charset="0"/>
              </a:rPr>
              <a:t> </a:t>
            </a:r>
            <a:r>
              <a:rPr lang="fr-FR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fr-FR" sz="2000" dirty="0">
                <a:effectLst/>
                <a:latin typeface="Consolas" panose="020B0609020204030204" pitchFamily="49" charset="0"/>
              </a:rPr>
              <a:t> = 2;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        …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    }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}</a:t>
            </a:r>
            <a:endParaRPr lang="fr-FR" sz="2000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 w="9525">
          <a:solidFill>
            <a:schemeClr val="tx1"/>
          </a:solidFill>
        </a:ln>
      </a:spPr>
      <a:bodyPr wrap="none" rtlCol="0" anchor="ctr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12008</TotalTime>
  <Words>2578</Words>
  <PresentationFormat>On-screen Show (4:3)</PresentationFormat>
  <Paragraphs>780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新細明體</vt:lpstr>
      <vt:lpstr>Office Theme</vt:lpstr>
      <vt:lpstr>CSCI1540 Fundamental Computing with C++</vt:lpstr>
      <vt:lpstr>Outline</vt:lpstr>
      <vt:lpstr>1. Scope (範圍,領域) of Identifiers</vt:lpstr>
      <vt:lpstr>1.1 Local Scope</vt:lpstr>
      <vt:lpstr>Local Scope (Scope of Variable x)</vt:lpstr>
      <vt:lpstr>Local Scope (Scope of Variable y)</vt:lpstr>
      <vt:lpstr>Local Scope (Scope of Variable z)</vt:lpstr>
      <vt:lpstr>Masking</vt:lpstr>
      <vt:lpstr>Masking</vt:lpstr>
      <vt:lpstr>1.2 File (Global) Scope</vt:lpstr>
      <vt:lpstr>Conceptual View of Identifier Scope</vt:lpstr>
      <vt:lpstr>Global Variable: Example</vt:lpstr>
      <vt:lpstr>Scope Resolution Operator ::</vt:lpstr>
      <vt:lpstr>Danger of Global Variables</vt:lpstr>
      <vt:lpstr>Global Variables Across Source Files Using extern</vt:lpstr>
      <vt:lpstr>The extern Keyword</vt:lpstr>
      <vt:lpstr>2. Namespaces (命名空間) (Optional)</vt:lpstr>
      <vt:lpstr>Why Namespace?</vt:lpstr>
      <vt:lpstr>Resolving Name Conflict with Namespace</vt:lpstr>
      <vt:lpstr>Defining a Namespace</vt:lpstr>
      <vt:lpstr>Namespace: Examples</vt:lpstr>
      <vt:lpstr>Namespace: Examples</vt:lpstr>
      <vt:lpstr>Namespace: Examples</vt:lpstr>
      <vt:lpstr>The Namespace std</vt:lpstr>
      <vt:lpstr>Namespace: Examples</vt:lpstr>
      <vt:lpstr>Namespace: Examples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2017-07-27T04:48:57Z</cp:lastPrinted>
  <dcterms:created xsi:type="dcterms:W3CDTF">2017-07-21T09:04:35Z</dcterms:created>
  <dcterms:modified xsi:type="dcterms:W3CDTF">2019-10-09T07:49:15Z</dcterms:modified>
</cp:coreProperties>
</file>