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589" r:id="rId3"/>
    <p:sldId id="590" r:id="rId4"/>
    <p:sldId id="597" r:id="rId5"/>
    <p:sldId id="598" r:id="rId6"/>
    <p:sldId id="599" r:id="rId7"/>
    <p:sldId id="600" r:id="rId8"/>
    <p:sldId id="601" r:id="rId9"/>
    <p:sldId id="602" r:id="rId10"/>
    <p:sldId id="603" r:id="rId11"/>
    <p:sldId id="604" r:id="rId12"/>
    <p:sldId id="605" r:id="rId13"/>
    <p:sldId id="606" r:id="rId14"/>
    <p:sldId id="607" r:id="rId15"/>
    <p:sldId id="608" r:id="rId16"/>
    <p:sldId id="610" r:id="rId17"/>
    <p:sldId id="611" r:id="rId18"/>
    <p:sldId id="612" r:id="rId19"/>
    <p:sldId id="613" r:id="rId20"/>
    <p:sldId id="614" r:id="rId21"/>
    <p:sldId id="615" r:id="rId22"/>
    <p:sldId id="616" r:id="rId23"/>
    <p:sldId id="617" r:id="rId24"/>
    <p:sldId id="618" r:id="rId25"/>
    <p:sldId id="619" r:id="rId26"/>
    <p:sldId id="620" r:id="rId27"/>
    <p:sldId id="621" r:id="rId28"/>
    <p:sldId id="622" r:id="rId29"/>
    <p:sldId id="623" r:id="rId30"/>
    <p:sldId id="609" r:id="rId31"/>
    <p:sldId id="624" r:id="rId32"/>
    <p:sldId id="625" r:id="rId33"/>
    <p:sldId id="626" r:id="rId34"/>
    <p:sldId id="627" r:id="rId35"/>
    <p:sldId id="628" r:id="rId36"/>
    <p:sldId id="629" r:id="rId37"/>
    <p:sldId id="630" r:id="rId38"/>
    <p:sldId id="631" r:id="rId39"/>
    <p:sldId id="632" r:id="rId40"/>
    <p:sldId id="633" r:id="rId41"/>
    <p:sldId id="634" r:id="rId42"/>
    <p:sldId id="635" r:id="rId43"/>
    <p:sldId id="636" r:id="rId44"/>
    <p:sldId id="637" r:id="rId45"/>
    <p:sldId id="638" r:id="rId46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800000"/>
    <a:srgbClr val="5B9BD5"/>
    <a:srgbClr val="FFFF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8179" autoAdjust="0"/>
  </p:normalViewPr>
  <p:slideViewPr>
    <p:cSldViewPr>
      <p:cViewPr varScale="1">
        <p:scale>
          <a:sx n="108" d="100"/>
          <a:sy n="108" d="100"/>
        </p:scale>
        <p:origin x="167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8694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8694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r">
              <a:defRPr sz="1200"/>
            </a:lvl1pPr>
          </a:lstStyle>
          <a:p>
            <a:fld id="{6EC39858-CD88-4D5D-AF6A-F1235BECF48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357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1" tIns="46195" rIns="92391" bIns="4619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2391" tIns="46195" rIns="92391" bIns="46195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6" cy="4986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r">
              <a:defRPr sz="1200"/>
            </a:lvl1pPr>
          </a:lstStyle>
          <a:p>
            <a:fld id="{4179C365-E464-43DE-865E-CC3A6CA7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6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7E12-559F-4E9B-95DB-2F50E7DBA7E2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40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F51A-B66D-4C89-B85F-B8E7B40B39BC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C3F7-D21D-48F7-BC0E-7742DBAEB5B9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D560-DDB1-4E0F-BEF1-93D2D0A06C3F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94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542F-0FBD-4044-A98E-72E762ACA238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6D9-0B06-406C-9D6B-780B6675A908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3E1C-C6FA-4682-8FEB-42359A19E5D6}" type="datetime1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EE5C-D884-407A-AC6B-9846F4E44C88}" type="datetime1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EA-6323-478E-8D5B-141B9C7980D2}" type="datetime1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5064-94E5-45A7-B406-B0A83C75424B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0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9CE-B264-4D9D-90BA-57A932582C95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A3C7-A71D-4D85-9ED7-6870845CFBE5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HK"/>
              <a:t>CSCI1540</a:t>
            </a:r>
            <a:br>
              <a:rPr lang="en-HK"/>
            </a:br>
            <a:r>
              <a:rPr lang="en-HK"/>
              <a:t>Fundamental Computing with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 smtClean="0"/>
          </a:p>
          <a:p>
            <a:r>
              <a:rPr lang="en-HK" dirty="0" smtClean="0"/>
              <a:t>Arrays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919" y="6236915"/>
            <a:ext cx="1179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00FF"/>
                </a:solidFill>
              </a:rPr>
              <a:t>Fall, </a:t>
            </a:r>
            <a:r>
              <a:rPr lang="en-US" sz="2000" dirty="0">
                <a:solidFill>
                  <a:srgbClr val="0000FF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33748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Array Bounds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44000"/>
          </a:xfrm>
        </p:spPr>
        <p:txBody>
          <a:bodyPr>
            <a:normAutofit fontScale="92500"/>
          </a:bodyPr>
          <a:lstStyle/>
          <a:p>
            <a:r>
              <a:rPr lang="en-HK" dirty="0"/>
              <a:t>Indexes of an array of size N must range from 0 to </a:t>
            </a:r>
            <a:r>
              <a:rPr lang="en-HK" dirty="0" smtClean="0"/>
              <a:t>N–1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An array index that is out of this range </a:t>
            </a:r>
            <a:r>
              <a:rPr lang="en-HK" i="1" dirty="0">
                <a:solidFill>
                  <a:srgbClr val="9933FF"/>
                </a:solidFill>
              </a:rPr>
              <a:t>may</a:t>
            </a:r>
            <a:r>
              <a:rPr lang="en-HK" dirty="0"/>
              <a:t> cause a run-time error (called “</a:t>
            </a:r>
            <a:r>
              <a:rPr lang="en-HK" dirty="0">
                <a:solidFill>
                  <a:srgbClr val="9933FF"/>
                </a:solidFill>
              </a:rPr>
              <a:t>array index out of bound</a:t>
            </a:r>
            <a:r>
              <a:rPr lang="en-HK" dirty="0" smtClean="0"/>
              <a:t>”)</a:t>
            </a:r>
            <a:endParaRPr lang="en-HK" dirty="0"/>
          </a:p>
          <a:p>
            <a:pPr marL="457200" lvl="1" indent="0">
              <a:buNone/>
            </a:pP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 c[ 10 ], </a:t>
            </a:r>
            <a:r>
              <a:rPr lang="en-HK" dirty="0" err="1">
                <a:latin typeface="Consolas" panose="020B0609020204030204" pitchFamily="49" charset="0"/>
              </a:rPr>
              <a:t>i</a:t>
            </a:r>
            <a:r>
              <a:rPr lang="en-HK" dirty="0">
                <a:latin typeface="Consolas" panose="020B0609020204030204" pitchFamily="49" charset="0"/>
              </a:rPr>
              <a:t> = 4;</a:t>
            </a:r>
          </a:p>
          <a:p>
            <a:pPr marL="457200" lvl="1" indent="0">
              <a:buNone/>
            </a:pPr>
            <a:r>
              <a:rPr lang="en-HK" dirty="0">
                <a:latin typeface="Consolas" panose="020B0609020204030204" pitchFamily="49" charset="0"/>
              </a:rPr>
              <a:t>c[ -1 ] = 5;   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Index out of bound</a:t>
            </a:r>
          </a:p>
          <a:p>
            <a:pPr marL="457200" lvl="1" indent="0">
              <a:buNone/>
            </a:pPr>
            <a:r>
              <a:rPr lang="en-HK" dirty="0">
                <a:latin typeface="Consolas" panose="020B0609020204030204" pitchFamily="49" charset="0"/>
              </a:rPr>
              <a:t>c[ i+6 ] = 0;  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Index out of </a:t>
            </a:r>
            <a:r>
              <a:rPr lang="en-HK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bound</a:t>
            </a:r>
          </a:p>
          <a:p>
            <a:pPr lvl="8"/>
            <a:endParaRPr lang="en-HK" dirty="0"/>
          </a:p>
          <a:p>
            <a:r>
              <a:rPr lang="en-HK" dirty="0"/>
              <a:t>The consequence of the error is </a:t>
            </a:r>
            <a:r>
              <a:rPr lang="en-HK" u="sng" dirty="0" smtClean="0"/>
              <a:t>unpredictable</a:t>
            </a:r>
            <a:endParaRPr lang="en-HK" u="sng" dirty="0"/>
          </a:p>
          <a:p>
            <a:pPr lvl="8"/>
            <a:endParaRPr lang="en-HK" dirty="0"/>
          </a:p>
          <a:p>
            <a:r>
              <a:rPr lang="en-HK" dirty="0"/>
              <a:t>It is the </a:t>
            </a:r>
            <a:r>
              <a:rPr lang="en-HK" u="sng" dirty="0"/>
              <a:t>programmer's responsibility</a:t>
            </a:r>
            <a:r>
              <a:rPr lang="en-HK" dirty="0"/>
              <a:t> (not the </a:t>
            </a:r>
            <a:r>
              <a:rPr lang="en-HK" dirty="0" smtClean="0"/>
              <a:t>compiler’s</a:t>
            </a:r>
            <a:r>
              <a:rPr lang="en-HK" dirty="0"/>
              <a:t>) to ensure correct array </a:t>
            </a:r>
            <a:r>
              <a:rPr lang="en-HK" dirty="0" smtClean="0"/>
              <a:t>indexes</a:t>
            </a:r>
            <a:endParaRPr lang="en-H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0"/>
            <a:ext cx="33528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4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Tips: Using 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HK" dirty="0"/>
              <a:t> Variable for Array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611276"/>
            <a:ext cx="7886700" cy="1246723"/>
          </a:xfrm>
        </p:spPr>
        <p:txBody>
          <a:bodyPr/>
          <a:lstStyle/>
          <a:p>
            <a:r>
              <a:rPr lang="en-HK" dirty="0" smtClean="0"/>
              <a:t>Makes a program more scalable</a:t>
            </a:r>
          </a:p>
          <a:p>
            <a:pPr lvl="1"/>
            <a:r>
              <a:rPr lang="en-HK" dirty="0"/>
              <a:t>If </a:t>
            </a:r>
            <a:r>
              <a:rPr lang="en-HK" dirty="0" smtClean="0"/>
              <a:t>you decide to change the </a:t>
            </a:r>
            <a:r>
              <a:rPr lang="en-HK" dirty="0"/>
              <a:t>class </a:t>
            </a:r>
            <a:r>
              <a:rPr lang="en-HK" dirty="0" smtClean="0"/>
              <a:t>size, you </a:t>
            </a:r>
            <a:r>
              <a:rPr lang="en-HK" dirty="0"/>
              <a:t>need only to change the value defined for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CLASS_SIZE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58382" y="1825625"/>
            <a:ext cx="5827236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…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const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CLASS_SIZE</a:t>
            </a:r>
            <a:r>
              <a:rPr lang="en-HK" sz="2000" dirty="0">
                <a:latin typeface="Consolas" panose="020B0609020204030204" pitchFamily="49" charset="0"/>
              </a:rPr>
              <a:t> = </a:t>
            </a:r>
            <a:r>
              <a:rPr lang="en-HK" sz="2000" dirty="0" smtClean="0">
                <a:latin typeface="Consolas" panose="020B0609020204030204" pitchFamily="49" charset="0"/>
              </a:rPr>
              <a:t>100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, grade[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CLASS_SIZE</a:t>
            </a:r>
            <a:r>
              <a:rPr lang="en-HK" sz="2000" dirty="0">
                <a:latin typeface="Consolas" panose="020B0609020204030204" pitchFamily="49" charset="0"/>
              </a:rPr>
              <a:t>];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CLASS_SIZE</a:t>
            </a:r>
            <a:r>
              <a:rPr lang="en-HK" sz="2000" dirty="0">
                <a:latin typeface="Consolas" panose="020B0609020204030204" pitchFamily="49" charset="0"/>
              </a:rPr>
              <a:t>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"Enter student score: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grade[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];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084000" y="1340768"/>
            <a:ext cx="3060000" cy="919401"/>
          </a:xfrm>
          <a:prstGeom prst="wedgeRoundRectCallout">
            <a:avLst>
              <a:gd name="adj1" fmla="val -100157"/>
              <a:gd name="adj2" fmla="val 4712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CLASS_SIZE</a:t>
            </a:r>
            <a:r>
              <a:rPr lang="en-HK" sz="2400" dirty="0" smtClean="0">
                <a:solidFill>
                  <a:schemeClr val="tx1"/>
                </a:solidFill>
              </a:rPr>
              <a:t> is called a </a:t>
            </a:r>
            <a:r>
              <a:rPr lang="en-HK" sz="2400" b="1" i="1" dirty="0" smtClean="0">
                <a:solidFill>
                  <a:srgbClr val="FF0000"/>
                </a:solidFill>
              </a:rPr>
              <a:t>named constant</a:t>
            </a:r>
            <a:endParaRPr lang="en-US" sz="2400" b="1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62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Tips: Using 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HK" dirty="0"/>
              <a:t> Variable for Array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Do </a:t>
            </a:r>
            <a:r>
              <a:rPr lang="en-HK" u="sng" dirty="0">
                <a:solidFill>
                  <a:srgbClr val="9933FF"/>
                </a:solidFill>
              </a:rPr>
              <a:t>NOT</a:t>
            </a:r>
            <a:r>
              <a:rPr lang="en-HK" dirty="0"/>
              <a:t> use </a:t>
            </a:r>
            <a:r>
              <a:rPr lang="en-HK" dirty="0" smtClean="0"/>
              <a:t>an ordinary </a:t>
            </a:r>
            <a:r>
              <a:rPr lang="en-HK" dirty="0"/>
              <a:t>variable to specify </a:t>
            </a:r>
            <a:r>
              <a:rPr lang="en-HK" dirty="0" smtClean="0"/>
              <a:t>an </a:t>
            </a:r>
            <a:r>
              <a:rPr lang="en-HK" dirty="0"/>
              <a:t>array </a:t>
            </a:r>
            <a:r>
              <a:rPr lang="en-HK" dirty="0" smtClean="0"/>
              <a:t>size</a:t>
            </a:r>
            <a:endParaRPr lang="en-HK" dirty="0"/>
          </a:p>
          <a:p>
            <a:pPr lvl="1"/>
            <a:endParaRPr lang="en-HK" dirty="0"/>
          </a:p>
          <a:p>
            <a:pPr lvl="1"/>
            <a:endParaRPr lang="en-HK" dirty="0"/>
          </a:p>
          <a:p>
            <a:pPr lvl="8"/>
            <a:endParaRPr lang="en-HK" dirty="0" smtClean="0"/>
          </a:p>
          <a:p>
            <a:r>
              <a:rPr lang="en-HK" dirty="0" smtClean="0"/>
              <a:t>Array </a:t>
            </a:r>
            <a:r>
              <a:rPr lang="en-HK" dirty="0"/>
              <a:t>size in the declaration must be a constant (or constant expression</a:t>
            </a:r>
            <a:r>
              <a:rPr lang="en-HK" dirty="0" smtClean="0"/>
              <a:t>)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9446" y="2348880"/>
            <a:ext cx="5545108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 smtClean="0">
                <a:latin typeface="Consolas" panose="020B0609020204030204" pitchFamily="49" charset="0"/>
              </a:rPr>
              <a:t> array[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</a:t>
            </a:r>
            <a:r>
              <a:rPr lang="en-HK" sz="2000" dirty="0" smtClean="0">
                <a:latin typeface="Consolas" panose="020B0609020204030204" pitchFamily="49" charset="0"/>
              </a:rPr>
              <a:t>];    </a:t>
            </a:r>
            <a:r>
              <a:rPr lang="en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Do NOT do this!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…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6786" y="4611231"/>
            <a:ext cx="6250429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SIZE = 10;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</a:t>
            </a:r>
            <a:r>
              <a:rPr lang="en-HK" sz="2000" dirty="0">
                <a:latin typeface="Consolas" panose="020B0609020204030204" pitchFamily="49" charset="0"/>
              </a:rPr>
              <a:t> = 10;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x[10+5], y[SIZE*2];   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OK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z[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</a:t>
            </a:r>
            <a:r>
              <a:rPr lang="en-HK" sz="2000" dirty="0">
                <a:latin typeface="Consolas" panose="020B0609020204030204" pitchFamily="49" charset="0"/>
              </a:rPr>
              <a:t>];                 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rgbClr val="FF0000"/>
                </a:solidFill>
                <a:latin typeface="Consolas" panose="020B0609020204030204" pitchFamily="49" charset="0"/>
              </a:rPr>
              <a:t>NOT OK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580112" y="2492896"/>
            <a:ext cx="3486781" cy="442674"/>
          </a:xfrm>
          <a:prstGeom prst="wedgeRoundRectCallout">
            <a:avLst>
              <a:gd name="adj1" fmla="val -99264"/>
              <a:gd name="adj2" fmla="val 7015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u="sng" dirty="0" smtClean="0">
                <a:solidFill>
                  <a:schemeClr val="tx1"/>
                </a:solidFill>
              </a:rPr>
              <a:t>Not allowed</a:t>
            </a:r>
            <a:r>
              <a:rPr lang="en-HK" sz="2000" dirty="0" smtClean="0">
                <a:solidFill>
                  <a:schemeClr val="tx1"/>
                </a:solidFill>
              </a:rPr>
              <a:t> by some compilers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220072" y="6236588"/>
            <a:ext cx="3486781" cy="442674"/>
          </a:xfrm>
          <a:prstGeom prst="wedgeRoundRectCallout">
            <a:avLst>
              <a:gd name="adj1" fmla="val -99992"/>
              <a:gd name="adj2" fmla="val -6373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u="sng" dirty="0" smtClean="0">
                <a:solidFill>
                  <a:schemeClr val="tx1"/>
                </a:solidFill>
              </a:rPr>
              <a:t>Not allowed</a:t>
            </a:r>
            <a:r>
              <a:rPr lang="en-HK" sz="2000" dirty="0" smtClean="0">
                <a:solidFill>
                  <a:schemeClr val="tx1"/>
                </a:solidFill>
              </a:rPr>
              <a:t> by some compilers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0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Arrays In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96000"/>
          </a:xfrm>
        </p:spPr>
        <p:txBody>
          <a:bodyPr>
            <a:normAutofit fontScale="85000" lnSpcReduction="10000"/>
          </a:bodyPr>
          <a:lstStyle/>
          <a:p>
            <a:r>
              <a:rPr lang="en-HK" dirty="0"/>
              <a:t>Specify value of each element when array is declared</a:t>
            </a:r>
          </a:p>
          <a:p>
            <a:pPr marL="457200" lvl="1" indent="0">
              <a:buNone/>
            </a:pPr>
            <a:r>
              <a:rPr lang="en-H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 smtClean="0">
                <a:latin typeface="Consolas" panose="020B0609020204030204" pitchFamily="49" charset="0"/>
              </a:rPr>
              <a:t> x[ </a:t>
            </a:r>
            <a:r>
              <a:rPr lang="en-HK" dirty="0">
                <a:latin typeface="Consolas" panose="020B0609020204030204" pitchFamily="49" charset="0"/>
              </a:rPr>
              <a:t>5 ] = { 1, 2, 3, 4, 5 };</a:t>
            </a:r>
          </a:p>
          <a:p>
            <a:pPr lvl="8"/>
            <a:endParaRPr lang="en-HK" dirty="0"/>
          </a:p>
          <a:p>
            <a:r>
              <a:rPr lang="en-HK" dirty="0" smtClean="0"/>
              <a:t>Not </a:t>
            </a:r>
            <a:r>
              <a:rPr lang="en-HK" dirty="0"/>
              <a:t>enough </a:t>
            </a:r>
            <a:r>
              <a:rPr lang="en-HK" dirty="0" smtClean="0"/>
              <a:t>initializers </a:t>
            </a:r>
            <a:r>
              <a:rPr lang="en-HK" dirty="0" smtClean="0">
                <a:sym typeface="Wingdings" panose="05000000000000000000" pitchFamily="2" charset="2"/>
              </a:rPr>
              <a:t></a:t>
            </a:r>
            <a:r>
              <a:rPr lang="en-HK" dirty="0" smtClean="0"/>
              <a:t> </a:t>
            </a:r>
            <a:r>
              <a:rPr lang="en-HK" dirty="0"/>
              <a:t>rightmost elements are set to 0</a:t>
            </a:r>
          </a:p>
          <a:p>
            <a:pPr marL="457200" lvl="1" indent="0">
              <a:buNone/>
            </a:pPr>
            <a:r>
              <a:rPr lang="en-H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 smtClean="0">
                <a:latin typeface="Consolas" panose="020B0609020204030204" pitchFamily="49" charset="0"/>
              </a:rPr>
              <a:t> x[ </a:t>
            </a:r>
            <a:r>
              <a:rPr lang="en-HK" dirty="0">
                <a:latin typeface="Consolas" panose="020B0609020204030204" pitchFamily="49" charset="0"/>
              </a:rPr>
              <a:t>5 ] = { 1 }; </a:t>
            </a:r>
            <a:r>
              <a:rPr lang="en-HK" dirty="0" smtClean="0">
                <a:latin typeface="Consolas" panose="020B0609020204030204" pitchFamily="49" charset="0"/>
              </a:rPr>
              <a:t>  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x[1], ..., x[4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 are 0</a:t>
            </a:r>
          </a:p>
          <a:p>
            <a:pPr marL="457200" lvl="1" indent="0">
              <a:buNone/>
            </a:pPr>
            <a:r>
              <a:rPr lang="en-H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 smtClean="0">
                <a:latin typeface="Consolas" panose="020B0609020204030204" pitchFamily="49" charset="0"/>
              </a:rPr>
              <a:t> x[ </a:t>
            </a:r>
            <a:r>
              <a:rPr lang="en-HK" dirty="0">
                <a:latin typeface="Consolas" panose="020B0609020204030204" pitchFamily="49" charset="0"/>
              </a:rPr>
              <a:t>5 ] = { 0 };  </a:t>
            </a:r>
            <a:r>
              <a:rPr lang="en-HK" dirty="0" smtClean="0">
                <a:latin typeface="Consolas" panose="020B0609020204030204" pitchFamily="49" charset="0"/>
              </a:rPr>
              <a:t> 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All elements are 0</a:t>
            </a:r>
          </a:p>
          <a:p>
            <a:pPr lvl="8"/>
            <a:endParaRPr lang="en-HK" dirty="0"/>
          </a:p>
          <a:p>
            <a:r>
              <a:rPr lang="en-HK" dirty="0" smtClean="0"/>
              <a:t>Too </a:t>
            </a:r>
            <a:r>
              <a:rPr lang="en-HK" dirty="0"/>
              <a:t>many </a:t>
            </a:r>
            <a:r>
              <a:rPr lang="en-HK" dirty="0" smtClean="0"/>
              <a:t>initializers </a:t>
            </a:r>
            <a:r>
              <a:rPr lang="en-HK" dirty="0" smtClean="0">
                <a:sym typeface="Wingdings" panose="05000000000000000000" pitchFamily="2" charset="2"/>
              </a:rPr>
              <a:t></a:t>
            </a:r>
            <a:r>
              <a:rPr lang="en-HK" dirty="0" smtClean="0"/>
              <a:t> </a:t>
            </a:r>
            <a:r>
              <a:rPr lang="en-HK" dirty="0"/>
              <a:t>syntax error</a:t>
            </a:r>
          </a:p>
          <a:p>
            <a:pPr marL="457200" lvl="1" indent="0">
              <a:buNone/>
            </a:pPr>
            <a:r>
              <a:rPr lang="en-H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 smtClean="0">
                <a:latin typeface="Consolas" panose="020B0609020204030204" pitchFamily="49" charset="0"/>
              </a:rPr>
              <a:t> x[ </a:t>
            </a:r>
            <a:r>
              <a:rPr lang="en-HK" dirty="0">
                <a:latin typeface="Consolas" panose="020B0609020204030204" pitchFamily="49" charset="0"/>
              </a:rPr>
              <a:t>5 ] = { 1, 2, 3, 4, 5, 6 }; </a:t>
            </a:r>
            <a:r>
              <a:rPr lang="en-HK" dirty="0" smtClean="0">
                <a:latin typeface="Consolas" panose="020B0609020204030204" pitchFamily="49" charset="0"/>
              </a:rPr>
              <a:t>   </a:t>
            </a: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</a:rPr>
              <a:t>// Error</a:t>
            </a:r>
          </a:p>
          <a:p>
            <a:pPr lvl="8"/>
            <a:endParaRPr lang="en-HK" dirty="0"/>
          </a:p>
          <a:p>
            <a:r>
              <a:rPr lang="en-HK" dirty="0" smtClean="0"/>
              <a:t>Array </a:t>
            </a:r>
            <a:r>
              <a:rPr lang="en-HK" dirty="0"/>
              <a:t>size </a:t>
            </a:r>
            <a:r>
              <a:rPr lang="en-HK" dirty="0" smtClean="0"/>
              <a:t>omitted </a:t>
            </a:r>
            <a:r>
              <a:rPr lang="en-HK" dirty="0" smtClean="0">
                <a:sym typeface="Wingdings" panose="05000000000000000000" pitchFamily="2" charset="2"/>
              </a:rPr>
              <a:t></a:t>
            </a:r>
            <a:r>
              <a:rPr lang="en-HK" dirty="0"/>
              <a:t> size determined by no. of initializers</a:t>
            </a:r>
          </a:p>
          <a:p>
            <a:pPr marL="457200" lvl="1" indent="0">
              <a:buNone/>
            </a:pPr>
            <a:r>
              <a:rPr lang="en-H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 smtClean="0">
                <a:latin typeface="Consolas" panose="020B0609020204030204" pitchFamily="49" charset="0"/>
              </a:rPr>
              <a:t> x[] </a:t>
            </a:r>
            <a:r>
              <a:rPr lang="en-HK" dirty="0">
                <a:latin typeface="Consolas" panose="020B0609020204030204" pitchFamily="49" charset="0"/>
              </a:rPr>
              <a:t>= { 1, 2, 3, 4, 5 };  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Size of n is 5</a:t>
            </a:r>
          </a:p>
          <a:p>
            <a:pPr lvl="1"/>
            <a:endParaRPr lang="en-HK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H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>
                <a:latin typeface="Consolas" panose="020B0609020204030204" pitchFamily="49" charset="0"/>
              </a:rPr>
              <a:t>p[];  </a:t>
            </a:r>
            <a:r>
              <a:rPr lang="en-HK" dirty="0" smtClean="0">
                <a:latin typeface="Consolas" panose="020B0609020204030204" pitchFamily="49" charset="0"/>
              </a:rPr>
              <a:t>    </a:t>
            </a: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</a:rPr>
              <a:t>// Error. Need size or initializer</a:t>
            </a:r>
          </a:p>
          <a:p>
            <a:pPr marL="457200" lvl="1" indent="0">
              <a:buNone/>
            </a:pPr>
            <a:r>
              <a:rPr lang="en-H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>
                <a:latin typeface="Consolas" panose="020B0609020204030204" pitchFamily="49" charset="0"/>
              </a:rPr>
              <a:t>q[10]; </a:t>
            </a:r>
            <a:r>
              <a:rPr lang="en-HK" dirty="0" smtClean="0">
                <a:latin typeface="Consolas" panose="020B0609020204030204" pitchFamily="49" charset="0"/>
              </a:rPr>
              <a:t>   </a:t>
            </a:r>
            <a:r>
              <a:rPr lang="en-HK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Ok, but </a:t>
            </a:r>
            <a:r>
              <a:rPr lang="en-HK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elements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are </a:t>
            </a:r>
            <a:r>
              <a:rPr lang="en-HK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uninitialized</a:t>
            </a:r>
            <a:endParaRPr lang="en-HK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3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03951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Initializing Arrays In Declaration</a:t>
            </a:r>
            <a:r>
              <a:rPr lang="en-HK" dirty="0" smtClean="0"/>
              <a:t>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7998" y="1533465"/>
            <a:ext cx="8676001" cy="5324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Consolas" panose="020B0609020204030204" pitchFamily="49" charset="0"/>
              </a:rPr>
              <a:t>#</a:t>
            </a:r>
            <a:r>
              <a:rPr lang="fr-FR" sz="2000" dirty="0" err="1">
                <a:latin typeface="Consolas" panose="020B0609020204030204" pitchFamily="49" charset="0"/>
              </a:rPr>
              <a:t>include</a:t>
            </a:r>
            <a:r>
              <a:rPr lang="fr-FR" sz="2000" dirty="0">
                <a:latin typeface="Consolas" panose="020B0609020204030204" pitchFamily="49" charset="0"/>
              </a:rPr>
              <a:t> &lt;</a:t>
            </a:r>
            <a:r>
              <a:rPr lang="fr-FR" sz="2000" dirty="0" err="1">
                <a:latin typeface="Consolas" panose="020B0609020204030204" pitchFamily="49" charset="0"/>
              </a:rPr>
              <a:t>iostream</a:t>
            </a:r>
            <a:r>
              <a:rPr lang="fr-F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fr-FR" sz="2000" dirty="0">
                <a:effectLst/>
                <a:latin typeface="Consolas" panose="020B0609020204030204" pitchFamily="49" charset="0"/>
              </a:rPr>
              <a:t>#</a:t>
            </a:r>
            <a:r>
              <a:rPr lang="fr-FR" sz="2000" dirty="0" err="1">
                <a:effectLst/>
                <a:latin typeface="Consolas" panose="020B0609020204030204" pitchFamily="49" charset="0"/>
              </a:rPr>
              <a:t>include</a:t>
            </a:r>
            <a:r>
              <a:rPr lang="fr-FR" sz="2000" dirty="0">
                <a:effectLst/>
                <a:latin typeface="Consolas" panose="020B0609020204030204" pitchFamily="49" charset="0"/>
              </a:rPr>
              <a:t> &lt;</a:t>
            </a:r>
            <a:r>
              <a:rPr lang="fr-FR" sz="2000" dirty="0" err="1">
                <a:effectLst/>
                <a:latin typeface="Consolas" panose="020B0609020204030204" pitchFamily="49" charset="0"/>
              </a:rPr>
              <a:t>iomanip</a:t>
            </a:r>
            <a:r>
              <a:rPr lang="fr-FR" sz="2000" dirty="0" smtClean="0">
                <a:effectLst/>
                <a:latin typeface="Consolas" panose="020B0609020204030204" pitchFamily="49" charset="0"/>
              </a:rPr>
              <a:t>&gt;    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Needed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for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setw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 err="1">
                <a:latin typeface="Consolas" panose="020B0609020204030204" pitchFamily="49" charset="0"/>
              </a:rPr>
              <a:t>std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latin typeface="Consolas" panose="020B0609020204030204" pitchFamily="49" charset="0"/>
              </a:rPr>
              <a:t>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Use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initializer list to initialize array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endParaRPr lang="fr-FR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000" dirty="0" smtClean="0"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latin typeface="Consolas" panose="020B0609020204030204" pitchFamily="49" charset="0"/>
              </a:rPr>
              <a:t> x[ 10 ] = </a:t>
            </a:r>
            <a:r>
              <a:rPr lang="fr-FR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 3, 2731, </a:t>
            </a:r>
            <a:r>
              <a:rPr lang="fr-FR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-64</a:t>
            </a:r>
            <a:r>
              <a:rPr lang="fr-FR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, 18, 95,</a:t>
            </a:r>
          </a:p>
          <a:p>
            <a:r>
              <a:rPr lang="fr-FR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                143, 90, 70, 98765, 37 </a:t>
            </a:r>
            <a:r>
              <a:rPr lang="fr-FR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r>
              <a:rPr lang="fr-FR" sz="2000" dirty="0" smtClean="0">
                <a:latin typeface="Consolas" panose="020B0609020204030204" pitchFamily="49" charset="0"/>
              </a:rPr>
              <a:t>;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 smtClean="0">
                <a:latin typeface="Consolas" panose="020B0609020204030204" pitchFamily="49" charset="0"/>
              </a:rPr>
              <a:t>    </a:t>
            </a:r>
            <a:r>
              <a:rPr lang="fr-FR" sz="2000" dirty="0">
                <a:latin typeface="Consolas" panose="020B0609020204030204" pitchFamily="49" charset="0"/>
              </a:rPr>
              <a:t>cout &lt;&lt; </a:t>
            </a:r>
            <a:r>
              <a:rPr lang="fr-FR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Element</a:t>
            </a:r>
            <a:r>
              <a:rPr lang="fr-FR" sz="2000" dirty="0">
                <a:solidFill>
                  <a:srgbClr val="00B0F0"/>
                </a:solidFill>
                <a:latin typeface="Consolas" panose="020B0609020204030204" pitchFamily="49" charset="0"/>
              </a:rPr>
              <a:t>        Value"</a:t>
            </a:r>
            <a:r>
              <a:rPr lang="fr-FR" sz="2000" dirty="0">
                <a:latin typeface="Consolas" panose="020B0609020204030204" pitchFamily="49" charset="0"/>
              </a:rPr>
              <a:t> &lt;&lt; </a:t>
            </a:r>
            <a:r>
              <a:rPr lang="fr-FR" sz="2000" dirty="0" err="1">
                <a:latin typeface="Consolas" panose="020B0609020204030204" pitchFamily="49" charset="0"/>
              </a:rPr>
              <a:t>endl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Output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contents of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x in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tabular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format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fr-FR" sz="2000" dirty="0">
                <a:latin typeface="Consolas" panose="020B0609020204030204" pitchFamily="49" charset="0"/>
              </a:rPr>
              <a:t> (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latin typeface="Consolas" panose="020B0609020204030204" pitchFamily="49" charset="0"/>
              </a:rPr>
              <a:t> j = 0; j &lt; 10; </a:t>
            </a:r>
            <a:r>
              <a:rPr lang="fr-FR" sz="2000" dirty="0" err="1">
                <a:latin typeface="Consolas" panose="020B0609020204030204" pitchFamily="49" charset="0"/>
              </a:rPr>
              <a:t>j++</a:t>
            </a:r>
            <a:r>
              <a:rPr lang="fr-FR" sz="2000" dirty="0">
                <a:latin typeface="Consolas" panose="020B0609020204030204" pitchFamily="49" charset="0"/>
              </a:rPr>
              <a:t> )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       cout &lt;&lt; </a:t>
            </a:r>
            <a:r>
              <a:rPr lang="fr-FR" sz="2000" dirty="0" err="1">
                <a:effectLst/>
                <a:latin typeface="Consolas" panose="020B0609020204030204" pitchFamily="49" charset="0"/>
              </a:rPr>
              <a:t>setw</a:t>
            </a:r>
            <a:r>
              <a:rPr lang="fr-FR" sz="2000" dirty="0">
                <a:effectLst/>
                <a:latin typeface="Consolas" panose="020B0609020204030204" pitchFamily="49" charset="0"/>
              </a:rPr>
              <a:t>(7) &lt;&lt; </a:t>
            </a:r>
            <a:r>
              <a:rPr lang="fr-FR" sz="2000" dirty="0" smtClean="0">
                <a:effectLst/>
                <a:latin typeface="Consolas" panose="020B0609020204030204" pitchFamily="49" charset="0"/>
              </a:rPr>
              <a:t>j </a:t>
            </a:r>
            <a:r>
              <a:rPr lang="fr-FR" sz="2000" dirty="0">
                <a:effectLst/>
                <a:latin typeface="Consolas" panose="020B0609020204030204" pitchFamily="49" charset="0"/>
              </a:rPr>
              <a:t>&lt;&lt; </a:t>
            </a:r>
            <a:r>
              <a:rPr lang="fr-FR" sz="2000" dirty="0" err="1">
                <a:effectLst/>
                <a:latin typeface="Consolas" panose="020B0609020204030204" pitchFamily="49" charset="0"/>
              </a:rPr>
              <a:t>setw</a:t>
            </a:r>
            <a:r>
              <a:rPr lang="fr-FR" sz="2000" dirty="0">
                <a:effectLst/>
                <a:latin typeface="Consolas" panose="020B0609020204030204" pitchFamily="49" charset="0"/>
              </a:rPr>
              <a:t>(13) &lt;&lt; x[j] &lt;&lt; </a:t>
            </a:r>
            <a:r>
              <a:rPr lang="fr-FR" sz="2000" dirty="0" err="1">
                <a:latin typeface="Consolas" panose="020B0609020204030204" pitchFamily="49" charset="0"/>
              </a:rPr>
              <a:t>endl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sz="2000" dirty="0">
                <a:latin typeface="Consolas" panose="020B0609020204030204" pitchFamily="49" charset="0"/>
              </a:rPr>
              <a:t> 0;</a:t>
            </a:r>
          </a:p>
          <a:p>
            <a:r>
              <a:rPr lang="fr-FR" sz="2000" dirty="0" smtClean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33465"/>
            <a:ext cx="466794" cy="5324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6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Arrays In Declaration</a:t>
            </a:r>
            <a:r>
              <a:rPr lang="en-HK" dirty="0"/>
              <a:t>: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825200"/>
            <a:ext cx="9143999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Element        Value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0            </a:t>
            </a:r>
            <a:r>
              <a:rPr lang="en-HK" sz="2000" dirty="0" smtClean="0">
                <a:latin typeface="Consolas" panose="020B0609020204030204" pitchFamily="49" charset="0"/>
              </a:rPr>
              <a:t>3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1         </a:t>
            </a:r>
            <a:r>
              <a:rPr lang="en-HK" sz="2000" dirty="0" smtClean="0">
                <a:latin typeface="Consolas" panose="020B0609020204030204" pitchFamily="49" charset="0"/>
              </a:rPr>
              <a:t>2731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2          </a:t>
            </a:r>
            <a:r>
              <a:rPr lang="en-HK" sz="2000" dirty="0" smtClean="0">
                <a:latin typeface="Consolas" panose="020B0609020204030204" pitchFamily="49" charset="0"/>
              </a:rPr>
              <a:t>-64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3           </a:t>
            </a:r>
            <a:r>
              <a:rPr lang="en-HK" sz="2000" dirty="0" smtClean="0">
                <a:latin typeface="Consolas" panose="020B0609020204030204" pitchFamily="49" charset="0"/>
              </a:rPr>
              <a:t>18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4           </a:t>
            </a:r>
            <a:r>
              <a:rPr lang="en-HK" sz="2000" dirty="0" smtClean="0">
                <a:latin typeface="Consolas" panose="020B0609020204030204" pitchFamily="49" charset="0"/>
              </a:rPr>
              <a:t>95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5          </a:t>
            </a:r>
            <a:r>
              <a:rPr lang="en-HK" sz="2000" dirty="0" smtClean="0">
                <a:latin typeface="Consolas" panose="020B0609020204030204" pitchFamily="49" charset="0"/>
              </a:rPr>
              <a:t>143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6           </a:t>
            </a:r>
            <a:r>
              <a:rPr lang="en-HK" sz="2000" dirty="0" smtClean="0">
                <a:latin typeface="Consolas" panose="020B0609020204030204" pitchFamily="49" charset="0"/>
              </a:rPr>
              <a:t>90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7           </a:t>
            </a:r>
            <a:r>
              <a:rPr lang="en-HK" sz="2000" dirty="0" smtClean="0">
                <a:latin typeface="Consolas" panose="020B0609020204030204" pitchFamily="49" charset="0"/>
              </a:rPr>
              <a:t>70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8        </a:t>
            </a:r>
            <a:r>
              <a:rPr lang="en-HK" sz="2000" dirty="0" smtClean="0">
                <a:latin typeface="Consolas" panose="020B0609020204030204" pitchFamily="49" charset="0"/>
              </a:rPr>
              <a:t>98765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9           </a:t>
            </a:r>
            <a:r>
              <a:rPr lang="en-HK" sz="2000" dirty="0" smtClean="0">
                <a:latin typeface="Consolas" panose="020B0609020204030204" pitchFamily="49" charset="0"/>
              </a:rPr>
              <a:t>37 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5" name="Left Brace 4"/>
          <p:cNvSpPr/>
          <p:nvPr/>
        </p:nvSpPr>
        <p:spPr>
          <a:xfrm rot="16200000">
            <a:off x="504000" y="4766916"/>
            <a:ext cx="155448" cy="936000"/>
          </a:xfrm>
          <a:prstGeom prst="leftBrace">
            <a:avLst>
              <a:gd name="adj1" fmla="val 63480"/>
              <a:gd name="adj2" fmla="val 50000"/>
            </a:avLst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1908000" y="4334916"/>
            <a:ext cx="155448" cy="1800000"/>
          </a:xfrm>
          <a:prstGeom prst="leftBrace">
            <a:avLst>
              <a:gd name="adj1" fmla="val 63480"/>
              <a:gd name="adj2" fmla="val 50000"/>
            </a:avLst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445224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/>
              <a:t>Width 7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13292" y="5445224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/>
              <a:t>Width 13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615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7998" y="0"/>
            <a:ext cx="8676001" cy="68141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1000"/>
              </a:lnSpc>
            </a:pPr>
            <a:r>
              <a:rPr lang="en-HK" sz="2000" dirty="0" smtClean="0">
                <a:latin typeface="Consolas" panose="020B0609020204030204" pitchFamily="49" charset="0"/>
              </a:rPr>
              <a:t>#</a:t>
            </a:r>
            <a:r>
              <a:rPr lang="en-HK" sz="2000" dirty="0">
                <a:latin typeface="Consolas" panose="020B0609020204030204" pitchFamily="49" charset="0"/>
              </a:rPr>
              <a:t>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91000"/>
              </a:lnSpc>
            </a:pPr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iomanip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91000"/>
              </a:lnSpc>
            </a:pP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1000"/>
              </a:lnSpc>
            </a:pPr>
            <a:endParaRPr lang="en-HK" sz="2000" dirty="0">
              <a:latin typeface="Consolas" panose="020B0609020204030204" pitchFamily="49" charset="0"/>
            </a:endParaRPr>
          </a:p>
          <a:p>
            <a:pPr>
              <a:lnSpc>
                <a:spcPct val="91000"/>
              </a:lnSpc>
            </a:pP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ARRAY_SIZE</a:t>
            </a:r>
            <a:r>
              <a:rPr lang="en-HK" sz="2000" dirty="0">
                <a:latin typeface="Consolas" panose="020B0609020204030204" pitchFamily="49" charset="0"/>
              </a:rPr>
              <a:t> = 4;</a:t>
            </a:r>
          </a:p>
          <a:p>
            <a:pPr>
              <a:lnSpc>
                <a:spcPct val="91000"/>
              </a:lnSpc>
            </a:pPr>
            <a:endParaRPr lang="en-HK" sz="2000" dirty="0">
              <a:latin typeface="Consolas" panose="020B0609020204030204" pitchFamily="49" charset="0"/>
            </a:endParaRPr>
          </a:p>
          <a:p>
            <a:pPr>
              <a:lnSpc>
                <a:spcPct val="91000"/>
              </a:lnSpc>
            </a:pP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pPr>
              <a:lnSpc>
                <a:spcPct val="91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count[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ARRAY_SIZE</a:t>
            </a:r>
            <a:r>
              <a:rPr lang="en-HK" sz="2000" dirty="0">
                <a:latin typeface="Consolas" panose="020B0609020204030204" pitchFamily="49" charset="0"/>
              </a:rPr>
              <a:t>] = { 0 };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Set all elements to 0</a:t>
            </a:r>
          </a:p>
          <a:p>
            <a:pPr>
              <a:lnSpc>
                <a:spcPct val="91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, </a:t>
            </a:r>
            <a:r>
              <a:rPr lang="en-HK" sz="2000" dirty="0" err="1" smtClean="0">
                <a:latin typeface="Consolas" panose="020B0609020204030204" pitchFamily="49" charset="0"/>
              </a:rPr>
              <a:t>num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  <a:p>
            <a:pPr>
              <a:lnSpc>
                <a:spcPct val="91000"/>
              </a:lnSpc>
            </a:pPr>
            <a:endParaRPr lang="en-HK" sz="2000" dirty="0">
              <a:latin typeface="Consolas" panose="020B0609020204030204" pitchFamily="49" charset="0"/>
            </a:endParaRPr>
          </a:p>
          <a:p>
            <a:pPr>
              <a:lnSpc>
                <a:spcPct val="91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"Enter 10 integers:\n"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1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(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10;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91000"/>
              </a:lnSpc>
            </a:pPr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</a:t>
            </a:r>
            <a:r>
              <a:rPr lang="en-HK" sz="2000" dirty="0" err="1">
                <a:latin typeface="Consolas" panose="020B0609020204030204" pitchFamily="49" charset="0"/>
              </a:rPr>
              <a:t>num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1000"/>
              </a:lnSpc>
            </a:pPr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num</a:t>
            </a:r>
            <a:r>
              <a:rPr lang="en-HK" sz="2000" dirty="0">
                <a:latin typeface="Consolas" panose="020B0609020204030204" pitchFamily="49" charset="0"/>
              </a:rPr>
              <a:t> == 0) count[0]++;</a:t>
            </a:r>
          </a:p>
          <a:p>
            <a:pPr>
              <a:lnSpc>
                <a:spcPct val="91000"/>
              </a:lnSpc>
            </a:pPr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 if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num</a:t>
            </a:r>
            <a:r>
              <a:rPr lang="en-HK" sz="2000" dirty="0">
                <a:latin typeface="Consolas" panose="020B0609020204030204" pitchFamily="49" charset="0"/>
              </a:rPr>
              <a:t> == 1) count[1]++;</a:t>
            </a:r>
          </a:p>
          <a:p>
            <a:pPr>
              <a:lnSpc>
                <a:spcPct val="91000"/>
              </a:lnSpc>
            </a:pPr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 if </a:t>
            </a:r>
            <a:r>
              <a:rPr lang="en-HK" sz="2000" dirty="0">
                <a:latin typeface="Consolas" panose="020B0609020204030204" pitchFamily="49" charset="0"/>
              </a:rPr>
              <a:t>(</a:t>
            </a:r>
            <a:r>
              <a:rPr lang="en-HK" sz="2000" dirty="0" err="1">
                <a:latin typeface="Consolas" panose="020B0609020204030204" pitchFamily="49" charset="0"/>
              </a:rPr>
              <a:t>num</a:t>
            </a:r>
            <a:r>
              <a:rPr lang="en-HK" sz="2000" dirty="0">
                <a:latin typeface="Consolas" panose="020B0609020204030204" pitchFamily="49" charset="0"/>
              </a:rPr>
              <a:t> == 2) count[2]++;</a:t>
            </a:r>
          </a:p>
          <a:p>
            <a:pPr>
              <a:lnSpc>
                <a:spcPct val="91000"/>
              </a:lnSpc>
            </a:pPr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 if </a:t>
            </a:r>
            <a:r>
              <a:rPr lang="en-HK" sz="2000" dirty="0">
                <a:latin typeface="Consolas" panose="020B0609020204030204" pitchFamily="49" charset="0"/>
              </a:rPr>
              <a:t>(</a:t>
            </a:r>
            <a:r>
              <a:rPr lang="en-HK" sz="2000" dirty="0" err="1">
                <a:latin typeface="Consolas" panose="020B0609020204030204" pitchFamily="49" charset="0"/>
              </a:rPr>
              <a:t>num</a:t>
            </a:r>
            <a:r>
              <a:rPr lang="en-HK" sz="2000" dirty="0">
                <a:latin typeface="Consolas" panose="020B0609020204030204" pitchFamily="49" charset="0"/>
              </a:rPr>
              <a:t> == 3) count[3]++;</a:t>
            </a:r>
          </a:p>
          <a:p>
            <a:pPr>
              <a:lnSpc>
                <a:spcPct val="91000"/>
              </a:lnSpc>
            </a:pPr>
            <a:r>
              <a:rPr lang="en-HK" sz="20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1000"/>
              </a:lnSpc>
            </a:pPr>
            <a:endParaRPr lang="en-HK" sz="2000" dirty="0">
              <a:latin typeface="Consolas" panose="020B0609020204030204" pitchFamily="49" charset="0"/>
            </a:endParaRPr>
          </a:p>
          <a:p>
            <a:pPr>
              <a:lnSpc>
                <a:spcPct val="91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"No.   Counts"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1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(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ARRAY_SIZE</a:t>
            </a:r>
            <a:r>
              <a:rPr lang="en-HK" sz="2000" dirty="0">
                <a:latin typeface="Consolas" panose="020B0609020204030204" pitchFamily="49" charset="0"/>
              </a:rPr>
              <a:t>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1000"/>
              </a:lnSpc>
            </a:pPr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setw</a:t>
            </a:r>
            <a:r>
              <a:rPr lang="en-HK" sz="2000" dirty="0">
                <a:latin typeface="Consolas" panose="020B0609020204030204" pitchFamily="49" charset="0"/>
              </a:rPr>
              <a:t>(3) &lt;&lt;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setw</a:t>
            </a:r>
            <a:r>
              <a:rPr lang="en-HK" sz="2000" dirty="0">
                <a:latin typeface="Consolas" panose="020B0609020204030204" pitchFamily="49" charset="0"/>
              </a:rPr>
              <a:t>(9) &lt;&lt; count[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]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1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1000"/>
              </a:lnSpc>
            </a:pPr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66794" cy="68141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1000"/>
              </a:lnSpc>
            </a:pPr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91000"/>
              </a:lnSpc>
            </a:pPr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91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pPr>
              <a:lnSpc>
                <a:spcPct val="91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pPr>
              <a:lnSpc>
                <a:spcPct val="91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>
              <a:lnSpc>
                <a:spcPct val="91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>
              <a:lnSpc>
                <a:spcPct val="91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>
              <a:lnSpc>
                <a:spcPct val="91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>
              <a:lnSpc>
                <a:spcPct val="91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>
              <a:lnSpc>
                <a:spcPct val="91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>
              <a:lnSpc>
                <a:spcPct val="91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91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>
              <a:lnSpc>
                <a:spcPct val="91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lnSpc>
                <a:spcPct val="91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lnSpc>
                <a:spcPct val="91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pPr>
              <a:lnSpc>
                <a:spcPct val="91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pPr>
              <a:lnSpc>
                <a:spcPct val="91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pPr>
              <a:lnSpc>
                <a:spcPct val="91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pPr>
              <a:lnSpc>
                <a:spcPct val="91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  <a:p>
            <a:pPr>
              <a:lnSpc>
                <a:spcPct val="91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20</a:t>
            </a:r>
          </a:p>
          <a:p>
            <a:pPr>
              <a:lnSpc>
                <a:spcPct val="91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21</a:t>
            </a:r>
          </a:p>
          <a:p>
            <a:pPr>
              <a:lnSpc>
                <a:spcPct val="91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22</a:t>
            </a:r>
          </a:p>
          <a:p>
            <a:pPr>
              <a:lnSpc>
                <a:spcPct val="91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23</a:t>
            </a:r>
          </a:p>
          <a:p>
            <a:pPr>
              <a:lnSpc>
                <a:spcPct val="91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24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34843" y="2852936"/>
            <a:ext cx="3009157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Enter 10 integers: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1 2 3 2 3 1 1 1 1 0↵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No.   Counts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0        1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1        5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2        2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3        2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4000" y="0"/>
            <a:ext cx="4860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HK" sz="2400" dirty="0" smtClean="0"/>
              <a:t>Example: Count </a:t>
            </a:r>
            <a:r>
              <a:rPr lang="en-HK" sz="2400" dirty="0"/>
              <a:t>the # of </a:t>
            </a:r>
            <a:r>
              <a:rPr lang="en-HK" sz="2400" dirty="0" smtClean="0"/>
              <a:t>0’s</a:t>
            </a:r>
            <a:r>
              <a:rPr lang="en-HK" sz="2400" dirty="0"/>
              <a:t>, </a:t>
            </a:r>
            <a:r>
              <a:rPr lang="en-HK" sz="2400" dirty="0" smtClean="0"/>
              <a:t>1’s</a:t>
            </a:r>
            <a:r>
              <a:rPr lang="en-HK" sz="2400" dirty="0"/>
              <a:t>, </a:t>
            </a:r>
            <a:r>
              <a:rPr lang="en-HK" sz="2400" dirty="0" smtClean="0"/>
              <a:t>2’s</a:t>
            </a:r>
            <a:r>
              <a:rPr lang="en-HK" sz="2400" dirty="0"/>
              <a:t>, and </a:t>
            </a:r>
            <a:r>
              <a:rPr lang="en-HK" sz="2400" dirty="0" smtClean="0"/>
              <a:t>3’s among user inputs </a:t>
            </a:r>
            <a:r>
              <a:rPr lang="en-HK" sz="2400" dirty="0"/>
              <a:t>(Version 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812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7998" y="0"/>
            <a:ext cx="8676001" cy="6795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9000"/>
              </a:lnSpc>
            </a:pPr>
            <a:r>
              <a:rPr lang="en-HK" sz="2000" dirty="0" smtClean="0">
                <a:latin typeface="Consolas" panose="020B0609020204030204" pitchFamily="49" charset="0"/>
              </a:rPr>
              <a:t>#</a:t>
            </a:r>
            <a:r>
              <a:rPr lang="en-HK" sz="2000" dirty="0">
                <a:latin typeface="Consolas" panose="020B0609020204030204" pitchFamily="49" charset="0"/>
              </a:rPr>
              <a:t>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iomanip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9000"/>
              </a:lnSpc>
            </a:pPr>
            <a:endParaRPr lang="en-HK" sz="2000" dirty="0">
              <a:latin typeface="Consolas" panose="020B0609020204030204" pitchFamily="49" charset="0"/>
            </a:endParaRPr>
          </a:p>
          <a:p>
            <a:pPr>
              <a:lnSpc>
                <a:spcPct val="99000"/>
              </a:lnSpc>
            </a:pP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ARRAY_SIZE = 4;</a:t>
            </a:r>
          </a:p>
          <a:p>
            <a:pPr>
              <a:lnSpc>
                <a:spcPct val="99000"/>
              </a:lnSpc>
            </a:pPr>
            <a:endParaRPr lang="en-HK" sz="2000" dirty="0">
              <a:latin typeface="Consolas" panose="020B0609020204030204" pitchFamily="49" charset="0"/>
            </a:endParaRPr>
          </a:p>
          <a:p>
            <a:pPr>
              <a:lnSpc>
                <a:spcPct val="99000"/>
              </a:lnSpc>
            </a:pP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count[ARRAY_SIZE] = { 0 };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Set all elements to 0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, </a:t>
            </a:r>
            <a:r>
              <a:rPr lang="en-HK" sz="2000" dirty="0" err="1" smtClean="0">
                <a:latin typeface="Consolas" panose="020B0609020204030204" pitchFamily="49" charset="0"/>
              </a:rPr>
              <a:t>num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  <a:p>
            <a:pPr>
              <a:lnSpc>
                <a:spcPct val="99000"/>
              </a:lnSpc>
            </a:pPr>
            <a:endParaRPr lang="en-HK" sz="2000" dirty="0">
              <a:latin typeface="Consolas" panose="020B0609020204030204" pitchFamily="49" charset="0"/>
            </a:endParaRP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"Enter 10 integers:\n"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(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10;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</a:t>
            </a:r>
            <a:r>
              <a:rPr lang="en-HK" sz="2000" dirty="0" err="1">
                <a:latin typeface="Consolas" panose="020B0609020204030204" pitchFamily="49" charset="0"/>
              </a:rPr>
              <a:t>num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   </a:t>
            </a:r>
            <a:r>
              <a:rPr lang="en-HK" sz="2000" dirty="0" smtClean="0">
                <a:solidFill>
                  <a:srgbClr val="0000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if</a:t>
            </a:r>
            <a:r>
              <a:rPr lang="en-HK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HK" sz="20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num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&gt;= 0 &amp;&amp; </a:t>
            </a:r>
            <a:r>
              <a:rPr lang="en-HK" sz="20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num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&lt; ARRAY_SIZE)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        count[</a:t>
            </a:r>
            <a:r>
              <a:rPr lang="en-HK" sz="20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num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]++;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// Increase the count for "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num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9000"/>
              </a:lnSpc>
            </a:pPr>
            <a:endParaRPr lang="en-HK" sz="2000" dirty="0">
              <a:latin typeface="Consolas" panose="020B0609020204030204" pitchFamily="49" charset="0"/>
            </a:endParaRP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"No.   Counts"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(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ARRAY_SIZE;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setw</a:t>
            </a:r>
            <a:r>
              <a:rPr lang="en-HK" sz="2000" dirty="0">
                <a:latin typeface="Consolas" panose="020B0609020204030204" pitchFamily="49" charset="0"/>
              </a:rPr>
              <a:t>(3) &lt;&lt;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setw</a:t>
            </a:r>
            <a:r>
              <a:rPr lang="en-HK" sz="2000" dirty="0">
                <a:latin typeface="Consolas" panose="020B0609020204030204" pitchFamily="49" charset="0"/>
              </a:rPr>
              <a:t>(9) &lt;&lt; count[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]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9000"/>
              </a:lnSpc>
            </a:pPr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66794" cy="6795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9000"/>
              </a:lnSpc>
            </a:pPr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99000"/>
              </a:lnSpc>
            </a:pPr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99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pPr>
              <a:lnSpc>
                <a:spcPct val="99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pPr>
              <a:lnSpc>
                <a:spcPct val="99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>
              <a:lnSpc>
                <a:spcPct val="99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>
              <a:lnSpc>
                <a:spcPct val="99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>
              <a:lnSpc>
                <a:spcPct val="99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>
              <a:lnSpc>
                <a:spcPct val="99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>
              <a:lnSpc>
                <a:spcPct val="99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>
              <a:lnSpc>
                <a:spcPct val="99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99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>
              <a:lnSpc>
                <a:spcPct val="99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lnSpc>
                <a:spcPct val="99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lnSpc>
                <a:spcPct val="99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pPr>
              <a:lnSpc>
                <a:spcPct val="99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pPr>
              <a:lnSpc>
                <a:spcPct val="99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pPr>
              <a:lnSpc>
                <a:spcPct val="99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pPr>
              <a:lnSpc>
                <a:spcPct val="99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  <a:p>
            <a:pPr>
              <a:lnSpc>
                <a:spcPct val="99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20</a:t>
            </a:r>
          </a:p>
          <a:p>
            <a:pPr>
              <a:lnSpc>
                <a:spcPct val="99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21</a:t>
            </a:r>
          </a:p>
          <a:p>
            <a:pPr>
              <a:lnSpc>
                <a:spcPct val="99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22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84000" y="0"/>
            <a:ext cx="4860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HK" sz="2400" dirty="0" smtClean="0"/>
              <a:t>Example: Count </a:t>
            </a:r>
            <a:r>
              <a:rPr lang="en-HK" sz="2400" dirty="0"/>
              <a:t>the # of </a:t>
            </a:r>
            <a:r>
              <a:rPr lang="en-HK" sz="2400" dirty="0" smtClean="0"/>
              <a:t>0’s</a:t>
            </a:r>
            <a:r>
              <a:rPr lang="en-HK" sz="2400" dirty="0"/>
              <a:t>, </a:t>
            </a:r>
            <a:r>
              <a:rPr lang="en-HK" sz="2400" dirty="0" smtClean="0"/>
              <a:t>1’s</a:t>
            </a:r>
            <a:r>
              <a:rPr lang="en-HK" sz="2400" dirty="0"/>
              <a:t>, </a:t>
            </a:r>
            <a:r>
              <a:rPr lang="en-HK" sz="2400" dirty="0" smtClean="0"/>
              <a:t>2’s</a:t>
            </a:r>
            <a:r>
              <a:rPr lang="en-HK" sz="2400" dirty="0"/>
              <a:t>, and </a:t>
            </a:r>
            <a:r>
              <a:rPr lang="en-HK" sz="2400" dirty="0" smtClean="0"/>
              <a:t>3’s among user inputs </a:t>
            </a:r>
            <a:r>
              <a:rPr lang="en-HK" sz="2400" dirty="0"/>
              <a:t>(Version </a:t>
            </a:r>
            <a:r>
              <a:rPr lang="en-HK" sz="2400" dirty="0" smtClean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HK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840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Pass an </a:t>
            </a:r>
            <a:r>
              <a:rPr lang="en-HK" dirty="0">
                <a:solidFill>
                  <a:srgbClr val="9933FF"/>
                </a:solidFill>
              </a:rPr>
              <a:t>array element</a:t>
            </a:r>
            <a:r>
              <a:rPr lang="en-HK" dirty="0"/>
              <a:t> to a </a:t>
            </a:r>
            <a:r>
              <a:rPr lang="en-HK" dirty="0" smtClean="0"/>
              <a:t>function</a:t>
            </a:r>
            <a:endParaRPr lang="en-HK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57454" y="2420888"/>
            <a:ext cx="4698722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printValue</a:t>
            </a:r>
            <a:r>
              <a:rPr lang="en-HK" sz="2000" dirty="0">
                <a:latin typeface="Consolas" panose="020B0609020204030204" pitchFamily="49" charset="0"/>
              </a:rPr>
              <a:t>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x)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x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y[10];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latin typeface="Consolas" panose="020B0609020204030204" pitchFamily="49" charset="0"/>
              </a:rPr>
              <a:t>…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10;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printValue</a:t>
            </a:r>
            <a:r>
              <a:rPr lang="en-HK" sz="2000" dirty="0">
                <a:latin typeface="Consolas" panose="020B0609020204030204" pitchFamily="49" charset="0"/>
              </a:rPr>
              <a:t>(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y[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]</a:t>
            </a:r>
            <a:r>
              <a:rPr lang="en-HK" sz="2000" dirty="0">
                <a:latin typeface="Consolas" panose="020B0609020204030204" pitchFamily="49" charset="0"/>
              </a:rPr>
              <a:t> 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latin typeface="Consolas" panose="020B0609020204030204" pitchFamily="49" charset="0"/>
              </a:rPr>
              <a:t>…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 rot="20629560" flipV="1">
            <a:off x="1154081" y="2539923"/>
            <a:ext cx="731520" cy="2772000"/>
          </a:xfrm>
          <a:prstGeom prst="curvedRigh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5508000" y="2686250"/>
            <a:ext cx="3636000" cy="1686639"/>
          </a:xfrm>
          <a:prstGeom prst="cloudCallout">
            <a:avLst>
              <a:gd name="adj1" fmla="val -21997"/>
              <a:gd name="adj2" fmla="val 75552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HK" sz="2400" dirty="0" smtClean="0">
                <a:solidFill>
                  <a:schemeClr val="tx1"/>
                </a:solidFill>
              </a:rPr>
              <a:t>How about passing an </a:t>
            </a:r>
            <a:r>
              <a:rPr lang="en-HK" sz="2400" u="sng" dirty="0" smtClean="0">
                <a:solidFill>
                  <a:schemeClr val="tx1"/>
                </a:solidFill>
              </a:rPr>
              <a:t>entire array</a:t>
            </a:r>
            <a:r>
              <a:rPr lang="en-HK" sz="2400" dirty="0" smtClean="0">
                <a:solidFill>
                  <a:schemeClr val="tx1"/>
                </a:solidFill>
              </a:rPr>
              <a:t> to a function?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8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Array as Parameter in </a:t>
            </a:r>
            <a:r>
              <a:rPr lang="en-HK" u="sng" dirty="0" err="1" smtClean="0"/>
              <a:t>Callee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28914" y="4293096"/>
            <a:ext cx="5686172" cy="16158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 smtClean="0">
                <a:latin typeface="Consolas" panose="020B0609020204030204" pitchFamily="49" charset="0"/>
              </a:rPr>
              <a:t> print(</a:t>
            </a:r>
            <a:r>
              <a:rPr lang="en-HK" sz="2000" dirty="0" err="1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x[]</a:t>
            </a:r>
            <a:r>
              <a:rPr lang="en-HK" sz="2000" dirty="0" smtClean="0">
                <a:latin typeface="Consolas" panose="020B0609020204030204" pitchFamily="49" charset="0"/>
              </a:rPr>
              <a:t>, </a:t>
            </a:r>
            <a:r>
              <a:rPr lang="en-HK" sz="2000" dirty="0" err="1" smtClean="0">
                <a:solidFill>
                  <a:srgbClr val="0000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sz="20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arraySize</a:t>
            </a:r>
            <a:r>
              <a:rPr lang="en-HK" sz="2000" dirty="0" smtClean="0">
                <a:latin typeface="Consolas" panose="020B0609020204030204" pitchFamily="49" charset="0"/>
              </a:rPr>
              <a:t>) </a:t>
            </a:r>
            <a:r>
              <a:rPr lang="en-HK" sz="2000" dirty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 smtClean="0">
                <a:latin typeface="Consolas" panose="020B0609020204030204" pitchFamily="49" charset="0"/>
              </a:rPr>
              <a:t> (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 = 0; 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 &lt; </a:t>
            </a:r>
            <a:r>
              <a:rPr lang="en-HK" sz="2000" dirty="0" err="1" smtClean="0">
                <a:latin typeface="Consolas" panose="020B0609020204030204" pitchFamily="49" charset="0"/>
              </a:rPr>
              <a:t>arraySize</a:t>
            </a:r>
            <a:r>
              <a:rPr lang="en-HK" sz="2000" dirty="0" smtClean="0">
                <a:latin typeface="Consolas" panose="020B0609020204030204" pitchFamily="49" charset="0"/>
              </a:rPr>
              <a:t>; 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++)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  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 smtClean="0">
                <a:latin typeface="Consolas" panose="020B0609020204030204" pitchFamily="49" charset="0"/>
              </a:rPr>
              <a:t>x[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]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&lt;&lt; </a:t>
            </a:r>
            <a:r>
              <a:rPr lang="en-HK" sz="2000" dirty="0" err="1" smtClean="0">
                <a:latin typeface="Consolas" panose="020B0609020204030204" pitchFamily="49" charset="0"/>
              </a:rPr>
              <a:t>endl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5000" y="2642445"/>
            <a:ext cx="2700000" cy="919401"/>
          </a:xfrm>
          <a:prstGeom prst="wedgeRoundRectCallout">
            <a:avLst>
              <a:gd name="adj1" fmla="val 98036"/>
              <a:gd name="adj2" fmla="val 13610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288000" indent="-288000">
              <a:buAutoNum type="arabicPeriod"/>
            </a:pPr>
            <a:r>
              <a:rPr lang="en-HK" sz="2400" dirty="0" smtClean="0">
                <a:solidFill>
                  <a:schemeClr val="tx1"/>
                </a:solidFill>
              </a:rPr>
              <a:t>Add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[]</a:t>
            </a:r>
            <a:r>
              <a:rPr lang="en-HK" sz="2400" dirty="0" smtClean="0">
                <a:solidFill>
                  <a:schemeClr val="tx1"/>
                </a:solidFill>
              </a:rPr>
              <a:t> after parameter name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790000" y="1825200"/>
            <a:ext cx="2916000" cy="1736646"/>
          </a:xfrm>
          <a:prstGeom prst="wedgeRoundRectCallout">
            <a:avLst>
              <a:gd name="adj1" fmla="val -3327"/>
              <a:gd name="adj2" fmla="val 9562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288000" indent="-288000">
              <a:buFont typeface="+mj-lt"/>
              <a:buAutoNum type="arabicPeriod" startAt="2"/>
            </a:pPr>
            <a:r>
              <a:rPr lang="en-HK" sz="2400" dirty="0" smtClean="0">
                <a:solidFill>
                  <a:schemeClr val="tx1"/>
                </a:solidFill>
              </a:rPr>
              <a:t>Number inside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[]</a:t>
            </a:r>
            <a:r>
              <a:rPr lang="en-HK" sz="2400" dirty="0" smtClean="0">
                <a:solidFill>
                  <a:schemeClr val="tx1"/>
                </a:solidFill>
              </a:rPr>
              <a:t> is </a:t>
            </a:r>
            <a:r>
              <a:rPr lang="en-HK" sz="2400" u="sng" dirty="0" smtClean="0">
                <a:solidFill>
                  <a:schemeClr val="tx1"/>
                </a:solidFill>
              </a:rPr>
              <a:t>optional</a:t>
            </a:r>
            <a:r>
              <a:rPr lang="en-HK" sz="2400" dirty="0" smtClean="0">
                <a:solidFill>
                  <a:schemeClr val="tx1"/>
                </a:solidFill>
              </a:rPr>
              <a:t>. (Any number inside will be ignored)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751000" y="2233823"/>
            <a:ext cx="3348000" cy="1328023"/>
          </a:xfrm>
          <a:prstGeom prst="wedgeRoundRectCallout">
            <a:avLst>
              <a:gd name="adj1" fmla="val -55665"/>
              <a:gd name="adj2" fmla="val 10971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288000" indent="-288000">
              <a:buFont typeface="+mj-lt"/>
              <a:buAutoNum type="arabicPeriod" startAt="3"/>
            </a:pPr>
            <a:r>
              <a:rPr lang="en-HK" sz="2400" dirty="0" smtClean="0">
                <a:solidFill>
                  <a:schemeClr val="tx1"/>
                </a:solidFill>
              </a:rPr>
              <a:t>Array size needs to be passed separately as </a:t>
            </a:r>
            <a:r>
              <a:rPr lang="en-HK" sz="2400" u="sng" dirty="0" smtClean="0">
                <a:solidFill>
                  <a:schemeClr val="tx1"/>
                </a:solidFill>
              </a:rPr>
              <a:t>another parameter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084000" y="5313953"/>
            <a:ext cx="3060000" cy="1328023"/>
          </a:xfrm>
          <a:prstGeom prst="wedgeRoundRectCallout">
            <a:avLst>
              <a:gd name="adj1" fmla="val -48828"/>
              <a:gd name="adj2" fmla="val -7888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288000" indent="-288000">
              <a:buFont typeface="+mj-lt"/>
              <a:buAutoNum type="arabicPeriod" startAt="4"/>
            </a:pPr>
            <a:r>
              <a:rPr lang="en-HK" sz="2400" dirty="0" smtClean="0">
                <a:solidFill>
                  <a:schemeClr val="tx1"/>
                </a:solidFill>
              </a:rPr>
              <a:t>Treat the parameter array as size </a:t>
            </a:r>
            <a:r>
              <a:rPr lang="en-HK" sz="24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arraySize</a:t>
            </a:r>
            <a:endParaRPr lang="en-HK" sz="2400" u="sng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/>
              <a:t>Introduction to arrays (1-D arrays)</a:t>
            </a:r>
          </a:p>
          <a:p>
            <a:r>
              <a:rPr lang="en-HK" dirty="0"/>
              <a:t>Defining and declaring arrays</a:t>
            </a:r>
          </a:p>
          <a:p>
            <a:r>
              <a:rPr lang="en-HK" dirty="0"/>
              <a:t>Accessing array elements</a:t>
            </a:r>
          </a:p>
          <a:p>
            <a:r>
              <a:rPr lang="en-HK" dirty="0"/>
              <a:t>Passing arrays to functions</a:t>
            </a:r>
          </a:p>
          <a:p>
            <a:r>
              <a:rPr lang="en-HK" dirty="0"/>
              <a:t>Examples</a:t>
            </a:r>
          </a:p>
          <a:p>
            <a:pPr lvl="8"/>
            <a:endParaRPr lang="en-HK" dirty="0"/>
          </a:p>
          <a:p>
            <a:r>
              <a:rPr lang="en-HK" dirty="0"/>
              <a:t>2-D arrays</a:t>
            </a:r>
          </a:p>
          <a:p>
            <a:r>
              <a:rPr lang="en-HK" dirty="0"/>
              <a:t>Declaring and initializing 2-D arrays</a:t>
            </a:r>
          </a:p>
          <a:p>
            <a:r>
              <a:rPr lang="en-HK" dirty="0"/>
              <a:t>Passing 2-D arrays to </a:t>
            </a:r>
            <a:r>
              <a:rPr lang="en-HK" dirty="0" smtClean="0"/>
              <a:t>functions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Array as Argument in </a:t>
            </a:r>
            <a:r>
              <a:rPr lang="en-HK" u="sng" dirty="0" smtClean="0"/>
              <a:t>Caller</a:t>
            </a:r>
            <a:endParaRPr lang="en-US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9552" y="1825200"/>
            <a:ext cx="6673622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/>
                <a:latin typeface="Consolas" panose="020B0609020204030204" pitchFamily="49" charset="0"/>
              </a:rPr>
              <a:t>print(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x[], 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arraySize</a:t>
            </a:r>
            <a:r>
              <a:rPr lang="en-HK" sz="200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</a:t>
            </a:r>
            <a:r>
              <a:rPr lang="en-HK" sz="2000" dirty="0" err="1">
                <a:latin typeface="Consolas" panose="020B0609020204030204" pitchFamily="49" charset="0"/>
              </a:rPr>
              <a:t>arraySize</a:t>
            </a:r>
            <a:r>
              <a:rPr lang="en-HK" sz="2000" dirty="0">
                <a:latin typeface="Consolas" panose="020B0609020204030204" pitchFamily="49" charset="0"/>
              </a:rPr>
              <a:t>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x[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]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foo[24]</a:t>
            </a:r>
            <a:r>
              <a:rPr lang="en-HK" sz="2000" dirty="0" smtClean="0">
                <a:latin typeface="Consolas" panose="020B0609020204030204" pitchFamily="49" charset="0"/>
              </a:rPr>
              <a:t>,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bar[100]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 all elements in foo and bar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print(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foo</a:t>
            </a:r>
            <a:r>
              <a:rPr lang="en-HK" sz="2000" dirty="0" smtClean="0">
                <a:latin typeface="Consolas" panose="020B0609020204030204" pitchFamily="49" charset="0"/>
              </a:rPr>
              <a:t>, </a:t>
            </a:r>
            <a:r>
              <a:rPr lang="en-HK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24</a:t>
            </a:r>
            <a:r>
              <a:rPr lang="en-HK" sz="20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print(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bar</a:t>
            </a:r>
            <a:r>
              <a:rPr lang="en-HK" sz="2000" dirty="0" smtClean="0">
                <a:latin typeface="Consolas" panose="020B0609020204030204" pitchFamily="49" charset="0"/>
              </a:rPr>
              <a:t>, </a:t>
            </a:r>
            <a:r>
              <a:rPr lang="en-HK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100</a:t>
            </a:r>
            <a:r>
              <a:rPr lang="en-HK" sz="2000" dirty="0" smtClean="0">
                <a:latin typeface="Consolas" panose="020B0609020204030204" pitchFamily="49" charset="0"/>
              </a:rPr>
              <a:t>);</a:t>
            </a:r>
          </a:p>
          <a:p>
            <a:endParaRPr lang="en-HK" sz="2000" dirty="0" smtClean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 only the first 10 elements of bar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print(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bar</a:t>
            </a:r>
            <a:r>
              <a:rPr lang="en-HK" sz="2000" dirty="0" smtClean="0">
                <a:latin typeface="Consolas" panose="020B0609020204030204" pitchFamily="49" charset="0"/>
              </a:rPr>
              <a:t>, </a:t>
            </a:r>
            <a:r>
              <a:rPr lang="en-HK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10</a:t>
            </a:r>
            <a:r>
              <a:rPr lang="en-HK" sz="20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…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222000" y="1825200"/>
            <a:ext cx="2556000" cy="1328023"/>
          </a:xfrm>
          <a:prstGeom prst="wedgeRoundRectCallout">
            <a:avLst>
              <a:gd name="adj1" fmla="val -82380"/>
              <a:gd name="adj2" fmla="val 11586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288000" indent="-288000">
              <a:buAutoNum type="arabicPeriod"/>
            </a:pPr>
            <a:r>
              <a:rPr lang="en-HK" sz="2400" dirty="0" smtClean="0">
                <a:solidFill>
                  <a:schemeClr val="tx1"/>
                </a:solidFill>
              </a:rPr>
              <a:t>Create an array for passing to a function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192000" y="2708920"/>
            <a:ext cx="2952000" cy="1328023"/>
          </a:xfrm>
          <a:prstGeom prst="wedgeRoundRectCallout">
            <a:avLst>
              <a:gd name="adj1" fmla="val -175752"/>
              <a:gd name="adj2" fmla="val 12202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288000" indent="-288000">
              <a:buFont typeface="+mj-lt"/>
              <a:buAutoNum type="arabicPeriod" startAt="2"/>
            </a:pPr>
            <a:r>
              <a:rPr lang="en-HK" sz="2400" dirty="0" smtClean="0">
                <a:solidFill>
                  <a:schemeClr val="tx1"/>
                </a:solidFill>
              </a:rPr>
              <a:t>Just specify array name as argument (without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[]</a:t>
            </a:r>
            <a:r>
              <a:rPr lang="en-HK" sz="24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228000" y="4114800"/>
            <a:ext cx="2916000" cy="1736646"/>
          </a:xfrm>
          <a:prstGeom prst="wedgeRoundRectCallout">
            <a:avLst>
              <a:gd name="adj1" fmla="val -154644"/>
              <a:gd name="adj2" fmla="val 1560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288000" indent="-288000">
              <a:buFont typeface="+mj-lt"/>
              <a:buAutoNum type="arabicPeriod" startAt="3"/>
            </a:pPr>
            <a:r>
              <a:rPr lang="en-HK" sz="2400" dirty="0" smtClean="0">
                <a:solidFill>
                  <a:schemeClr val="tx1"/>
                </a:solidFill>
              </a:rPr>
              <a:t>Can accept a 1-D array of the same type of </a:t>
            </a:r>
            <a:r>
              <a:rPr lang="en-HK" sz="2400" u="sng" dirty="0" smtClean="0">
                <a:solidFill>
                  <a:schemeClr val="tx1"/>
                </a:solidFill>
              </a:rPr>
              <a:t>any size</a:t>
            </a:r>
            <a:r>
              <a:rPr lang="en-HK" sz="2400" dirty="0" smtClean="0">
                <a:solidFill>
                  <a:schemeClr val="tx1"/>
                </a:solidFill>
              </a:rPr>
              <a:t> as actual argument</a:t>
            </a:r>
            <a:endParaRPr lang="en-HK" sz="2400" u="sng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32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Array Parameters and Arguments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36000" y="1825625"/>
            <a:ext cx="4068000" cy="1584000"/>
          </a:xfrm>
        </p:spPr>
        <p:txBody>
          <a:bodyPr>
            <a:normAutofit fontScale="92500"/>
          </a:bodyPr>
          <a:lstStyle/>
          <a:p>
            <a:r>
              <a:rPr lang="en-HK" dirty="0" smtClean="0"/>
              <a:t>Usually, parameter and argument are independent variable storages</a:t>
            </a:r>
          </a:p>
          <a:p>
            <a:pPr lvl="1"/>
            <a:r>
              <a:rPr lang="en-HK" dirty="0" smtClean="0"/>
              <a:t>Pass-by-value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40000" y="1825625"/>
            <a:ext cx="4068000" cy="1584000"/>
          </a:xfrm>
        </p:spPr>
        <p:txBody>
          <a:bodyPr>
            <a:normAutofit fontScale="92500"/>
          </a:bodyPr>
          <a:lstStyle/>
          <a:p>
            <a:r>
              <a:rPr lang="en-HK" dirty="0" smtClean="0"/>
              <a:t>But array parameter and argument are exceptional: they </a:t>
            </a:r>
            <a:r>
              <a:rPr lang="en-HK" u="sng" dirty="0" smtClean="0"/>
              <a:t>share</a:t>
            </a:r>
            <a:r>
              <a:rPr lang="en-HK" dirty="0" smtClean="0"/>
              <a:t>!</a:t>
            </a:r>
          </a:p>
          <a:p>
            <a:pPr lvl="1"/>
            <a:r>
              <a:rPr lang="en-HK" dirty="0" smtClean="0"/>
              <a:t>To be explained later…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5960" y="3347349"/>
            <a:ext cx="3288080" cy="25299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9000"/>
              </a:lnSpc>
            </a:pP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foo(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y) </a:t>
            </a:r>
            <a:r>
              <a:rPr lang="en-HK" sz="20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y++;</a:t>
            </a:r>
            <a:endParaRPr lang="en-HK" sz="2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9000"/>
              </a:lnSpc>
            </a:pP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x = 5;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latin typeface="Consolas" panose="020B0609020204030204" pitchFamily="49" charset="0"/>
              </a:rPr>
              <a:t>foo(x</a:t>
            </a:r>
            <a:r>
              <a:rPr lang="en-HK" sz="20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x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latin typeface="Consolas" panose="020B0609020204030204" pitchFamily="49" charset="0"/>
              </a:rPr>
              <a:t>…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18364" y="3347349"/>
            <a:ext cx="3711272" cy="25299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9000"/>
              </a:lnSpc>
            </a:pP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 smtClean="0">
                <a:latin typeface="Consolas" panose="020B0609020204030204" pitchFamily="49" charset="0"/>
              </a:rPr>
              <a:t> bar(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y[], …) {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y[0]++;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9000"/>
              </a:lnSpc>
            </a:pP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x[10] </a:t>
            </a:r>
            <a:r>
              <a:rPr lang="en-HK" sz="2000" dirty="0">
                <a:latin typeface="Consolas" panose="020B0609020204030204" pitchFamily="49" charset="0"/>
              </a:rPr>
              <a:t>= {5};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latin typeface="Consolas" panose="020B0609020204030204" pitchFamily="49" charset="0"/>
              </a:rPr>
              <a:t>bar(x</a:t>
            </a:r>
            <a:r>
              <a:rPr lang="en-HK" sz="2000" dirty="0">
                <a:latin typeface="Consolas" panose="020B0609020204030204" pitchFamily="49" charset="0"/>
              </a:rPr>
              <a:t>, </a:t>
            </a:r>
            <a:r>
              <a:rPr lang="en-HK" sz="2000" dirty="0" smtClean="0">
                <a:latin typeface="Consolas" panose="020B0609020204030204" pitchFamily="49" charset="0"/>
              </a:rPr>
              <a:t>10);</a:t>
            </a:r>
            <a:endParaRPr lang="en-HK" sz="2000" dirty="0">
              <a:latin typeface="Consolas" panose="020B0609020204030204" pitchFamily="49" charset="0"/>
            </a:endParaRP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x[0]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latin typeface="Consolas" panose="020B0609020204030204" pitchFamily="49" charset="0"/>
              </a:rPr>
              <a:t>…</a:t>
            </a:r>
            <a:endParaRPr lang="en-HK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11860"/>
              </p:ext>
            </p:extLst>
          </p:nvPr>
        </p:nvGraphicFramePr>
        <p:xfrm>
          <a:off x="6097362" y="5877272"/>
          <a:ext cx="2073275" cy="609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3872419146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47792735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3923674534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134901186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392226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0</a:t>
                      </a:r>
                      <a:endParaRPr lang="en-US" sz="2000" b="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1</a:t>
                      </a:r>
                      <a:endParaRPr lang="en-US" sz="2000" b="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2</a:t>
                      </a:r>
                      <a:endParaRPr lang="en-US" sz="2000" b="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…</a:t>
                      </a:r>
                      <a:endParaRPr lang="en-US" sz="2000" b="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9</a:t>
                      </a:r>
                      <a:endParaRPr lang="en-US" sz="2000" b="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1559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5</a:t>
                      </a:r>
                      <a:endParaRPr lang="en-US" sz="20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0</a:t>
                      </a:r>
                      <a:endParaRPr lang="en-US" sz="20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0</a:t>
                      </a:r>
                      <a:endParaRPr lang="en-US" sz="20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…</a:t>
                      </a:r>
                      <a:endParaRPr lang="en-US" sz="20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0</a:t>
                      </a:r>
                      <a:endParaRPr lang="en-US" sz="20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83072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7362" y="6457890"/>
            <a:ext cx="2005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sz="2000" dirty="0" smtClean="0"/>
              <a:t> (</a:t>
            </a:r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main</a:t>
            </a:r>
            <a:r>
              <a:rPr lang="en-HK" sz="2000" dirty="0" smtClean="0"/>
              <a:t>), </a:t>
            </a:r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sz="2000" dirty="0" smtClean="0"/>
              <a:t> (</a:t>
            </a:r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bar</a:t>
            </a:r>
            <a:r>
              <a:rPr lang="en-HK" sz="2000" dirty="0" smtClean="0"/>
              <a:t>)</a:t>
            </a:r>
            <a:endParaRPr lang="en-US" sz="20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498251"/>
              </p:ext>
            </p:extLst>
          </p:nvPr>
        </p:nvGraphicFramePr>
        <p:xfrm>
          <a:off x="1947044" y="6021288"/>
          <a:ext cx="1565910" cy="304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1255">
                  <a:extLst>
                    <a:ext uri="{9D8B030D-6E8A-4147-A177-3AD203B41FA5}">
                      <a16:colId xmlns:a16="http://schemas.microsoft.com/office/drawing/2014/main" val="3872419146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47792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HK" sz="2000" b="0" dirty="0" smtClean="0"/>
                        <a:t> (</a:t>
                      </a:r>
                      <a:r>
                        <a:rPr lang="en-HK" sz="2000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n-HK" sz="2000" b="0" dirty="0" smtClean="0"/>
                        <a:t>)</a:t>
                      </a:r>
                      <a:endParaRPr lang="en-US" sz="2000" b="0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5</a:t>
                      </a:r>
                      <a:endParaRPr lang="en-US" sz="2000" b="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8307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68574"/>
              </p:ext>
            </p:extLst>
          </p:nvPr>
        </p:nvGraphicFramePr>
        <p:xfrm>
          <a:off x="2086744" y="6381328"/>
          <a:ext cx="1426210" cy="304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11555">
                  <a:extLst>
                    <a:ext uri="{9D8B030D-6E8A-4147-A177-3AD203B41FA5}">
                      <a16:colId xmlns:a16="http://schemas.microsoft.com/office/drawing/2014/main" val="3872419146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47792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HK" sz="2000" b="0" dirty="0" smtClean="0"/>
                        <a:t> (</a:t>
                      </a:r>
                      <a:r>
                        <a:rPr lang="en-HK" sz="2000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foo</a:t>
                      </a:r>
                      <a:r>
                        <a:rPr lang="en-HK" sz="2000" b="0" dirty="0" smtClean="0"/>
                        <a:t>)</a:t>
                      </a:r>
                      <a:endParaRPr lang="en-US" sz="2000" b="0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5</a:t>
                      </a:r>
                      <a:endParaRPr lang="en-US" sz="2000" b="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83072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142800" y="6378351"/>
            <a:ext cx="447558" cy="30777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X</a:t>
            </a:r>
            <a:r>
              <a:rPr lang="en-HK" sz="2000" dirty="0" smtClean="0"/>
              <a:t>6</a:t>
            </a:r>
            <a:endParaRPr lang="en-US" sz="20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5958" y="5877272"/>
            <a:ext cx="7200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5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18362" y="5877272"/>
            <a:ext cx="7200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6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45200" y="6179095"/>
            <a:ext cx="447558" cy="30777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X</a:t>
            </a:r>
            <a:r>
              <a:rPr lang="en-HK" sz="2000" dirty="0" smtClean="0"/>
              <a:t>6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8542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uiExpand="1" build="allAtOnce" animBg="1"/>
      <p:bldP spid="9" grpId="0"/>
      <p:bldP spid="13" grpId="0"/>
      <p:bldP spid="15" grpId="0" uiExpand="1" build="allAtOnce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Array and Function Prototype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Array parameters have the </a:t>
            </a:r>
            <a:r>
              <a:rPr lang="en-HK" u="sng" dirty="0"/>
              <a:t>effect of</a:t>
            </a:r>
            <a:r>
              <a:rPr lang="en-HK" dirty="0"/>
              <a:t> reference </a:t>
            </a:r>
            <a:r>
              <a:rPr lang="en-HK" dirty="0" smtClean="0"/>
              <a:t>parameters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Function </a:t>
            </a:r>
            <a:r>
              <a:rPr lang="en-HK" dirty="0" smtClean="0"/>
              <a:t>prototypes:</a:t>
            </a:r>
            <a:endParaRPr lang="en-HK" dirty="0"/>
          </a:p>
          <a:p>
            <a:pPr lvl="1"/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dirty="0">
                <a:latin typeface="Consolas" panose="020B0609020204030204" pitchFamily="49" charset="0"/>
              </a:rPr>
              <a:t> print( 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 b[], 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 err="1">
                <a:latin typeface="Consolas" panose="020B0609020204030204" pitchFamily="49" charset="0"/>
              </a:rPr>
              <a:t>arraySize</a:t>
            </a:r>
            <a:r>
              <a:rPr lang="en-HK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HK" dirty="0"/>
              <a:t> </a:t>
            </a:r>
            <a:r>
              <a:rPr lang="en-HK" dirty="0" smtClean="0"/>
              <a:t>  or</a:t>
            </a:r>
            <a:endParaRPr lang="en-HK" dirty="0"/>
          </a:p>
          <a:p>
            <a:pPr lvl="1"/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dirty="0">
                <a:latin typeface="Consolas" panose="020B0609020204030204" pitchFamily="49" charset="0"/>
              </a:rPr>
              <a:t> print( 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 [], 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 );</a:t>
            </a:r>
          </a:p>
          <a:p>
            <a:pPr lvl="8"/>
            <a:endParaRPr lang="en-HK" dirty="0"/>
          </a:p>
          <a:p>
            <a:r>
              <a:rPr lang="en-HK" u="sng" dirty="0"/>
              <a:t>Avoid writing a function that returns an </a:t>
            </a:r>
            <a:r>
              <a:rPr lang="en-HK" u="sng" dirty="0" smtClean="0"/>
              <a:t>array</a:t>
            </a:r>
            <a:endParaRPr lang="en-HK" u="sng" dirty="0"/>
          </a:p>
          <a:p>
            <a:pPr lvl="1"/>
            <a:r>
              <a:rPr lang="en-HK" dirty="0"/>
              <a:t>It is usually not necessary</a:t>
            </a:r>
            <a:r>
              <a:rPr lang="en-HK" dirty="0" smtClean="0"/>
              <a:t>…</a:t>
            </a:r>
            <a:endParaRPr lang="en-H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9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Function with Arrays: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28000"/>
          </a:xfrm>
        </p:spPr>
        <p:txBody>
          <a:bodyPr>
            <a:normAutofit/>
          </a:bodyPr>
          <a:lstStyle/>
          <a:p>
            <a:r>
              <a:rPr lang="en-HK" dirty="0"/>
              <a:t>The following examples illustrate how we can process the data in an </a:t>
            </a:r>
            <a:r>
              <a:rPr lang="en-HK" dirty="0" smtClean="0"/>
              <a:t>array</a:t>
            </a:r>
            <a:endParaRPr lang="en-HK" dirty="0"/>
          </a:p>
          <a:p>
            <a:pPr lvl="8"/>
            <a:endParaRPr lang="en-HK" dirty="0"/>
          </a:p>
          <a:p>
            <a:pPr lvl="1"/>
            <a:r>
              <a:rPr lang="en-HK" dirty="0"/>
              <a:t>Computing average of all the numbers in an array</a:t>
            </a:r>
          </a:p>
          <a:p>
            <a:pPr lvl="8"/>
            <a:endParaRPr lang="en-HK" dirty="0"/>
          </a:p>
          <a:p>
            <a:pPr lvl="1"/>
            <a:r>
              <a:rPr lang="en-HK" dirty="0"/>
              <a:t>Finding the largest number in an array</a:t>
            </a:r>
          </a:p>
          <a:p>
            <a:pPr lvl="8"/>
            <a:endParaRPr lang="en-HK" dirty="0"/>
          </a:p>
          <a:p>
            <a:pPr lvl="1"/>
            <a:r>
              <a:rPr lang="en-HK" dirty="0"/>
              <a:t>Locating a data in an array</a:t>
            </a:r>
          </a:p>
          <a:p>
            <a:pPr lvl="8"/>
            <a:endParaRPr lang="en-HK" dirty="0"/>
          </a:p>
          <a:p>
            <a:pPr lvl="1"/>
            <a:r>
              <a:rPr lang="en-HK" dirty="0"/>
              <a:t>Using array elements as indexes to another array</a:t>
            </a:r>
          </a:p>
          <a:p>
            <a:pPr lvl="8"/>
            <a:endParaRPr lang="en-HK" dirty="0"/>
          </a:p>
          <a:p>
            <a:pPr lvl="1"/>
            <a:r>
              <a:rPr lang="en-HK" dirty="0"/>
              <a:t>Sorting the array elements in ascending </a:t>
            </a:r>
            <a:r>
              <a:rPr lang="en-HK" dirty="0" smtClean="0"/>
              <a:t>order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Computing 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7998" y="1825200"/>
            <a:ext cx="8676001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Assuming n &gt;= 0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>
                <a:latin typeface="Consolas" panose="020B0609020204030204" pitchFamily="49" charset="0"/>
              </a:rPr>
              <a:t> average(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num</a:t>
            </a:r>
            <a:r>
              <a:rPr lang="en-HK" sz="2000" dirty="0">
                <a:latin typeface="Consolas" panose="020B0609020204030204" pitchFamily="49" charset="0"/>
              </a:rPr>
              <a:t>[],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n)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sum = 0;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(n == 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0.0;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n;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 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sum += </a:t>
            </a:r>
            <a:r>
              <a:rPr lang="en-HK" sz="2000" dirty="0" err="1">
                <a:latin typeface="Consolas" panose="020B0609020204030204" pitchFamily="49" charset="0"/>
              </a:rPr>
              <a:t>num</a:t>
            </a:r>
            <a:r>
              <a:rPr lang="en-HK" sz="2000" dirty="0">
                <a:latin typeface="Consolas" panose="020B0609020204030204" pitchFamily="49" charset="0"/>
              </a:rPr>
              <a:t>[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];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>
                <a:latin typeface="Consolas" panose="020B0609020204030204" pitchFamily="49" charset="0"/>
              </a:rPr>
              <a:t>)sum / n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825200"/>
            <a:ext cx="46679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752000" y="2780928"/>
            <a:ext cx="4392000" cy="919401"/>
          </a:xfrm>
          <a:prstGeom prst="wedgeRoundRectCallout">
            <a:avLst>
              <a:gd name="adj1" fmla="val -82724"/>
              <a:gd name="adj2" fmla="val -8216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HK" sz="2400" dirty="0">
                <a:solidFill>
                  <a:schemeClr val="tx1"/>
                </a:solidFill>
              </a:rPr>
              <a:t> declares that the content of array 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num</a:t>
            </a:r>
            <a:r>
              <a:rPr lang="en-HK" sz="2400" dirty="0">
                <a:solidFill>
                  <a:schemeClr val="tx1"/>
                </a:solidFill>
              </a:rPr>
              <a:t> </a:t>
            </a:r>
            <a:r>
              <a:rPr lang="en-HK" sz="2400" u="sng" dirty="0">
                <a:solidFill>
                  <a:schemeClr val="tx1"/>
                </a:solidFill>
              </a:rPr>
              <a:t>cannot be </a:t>
            </a:r>
            <a:r>
              <a:rPr lang="en-HK" sz="2400" u="sng" dirty="0" smtClean="0">
                <a:solidFill>
                  <a:schemeClr val="tx1"/>
                </a:solidFill>
              </a:rPr>
              <a:t>modified</a:t>
            </a:r>
            <a:endParaRPr lang="en-HK" sz="2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0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Finding Maximum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7998" y="1825200"/>
            <a:ext cx="8676001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Assuming n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max(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num</a:t>
            </a:r>
            <a:r>
              <a:rPr lang="en-HK" sz="2000" dirty="0">
                <a:latin typeface="Consolas" panose="020B0609020204030204" pitchFamily="49" charset="0"/>
              </a:rPr>
              <a:t>[],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n)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largest;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largest = </a:t>
            </a:r>
            <a:r>
              <a:rPr lang="en-HK" sz="2000" dirty="0" err="1">
                <a:latin typeface="Consolas" panose="020B0609020204030204" pitchFamily="49" charset="0"/>
              </a:rPr>
              <a:t>num</a:t>
            </a:r>
            <a:r>
              <a:rPr lang="en-HK" sz="2000" dirty="0">
                <a:latin typeface="Consolas" panose="020B0609020204030204" pitchFamily="49" charset="0"/>
              </a:rPr>
              <a:t>[0];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1;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n;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 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num</a:t>
            </a:r>
            <a:r>
              <a:rPr lang="en-HK" sz="2000" dirty="0">
                <a:latin typeface="Consolas" panose="020B0609020204030204" pitchFamily="49" charset="0"/>
              </a:rPr>
              <a:t>[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] &gt; largest)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largest = </a:t>
            </a:r>
            <a:r>
              <a:rPr lang="en-HK" sz="2000" dirty="0" err="1">
                <a:latin typeface="Consolas" panose="020B0609020204030204" pitchFamily="49" charset="0"/>
              </a:rPr>
              <a:t>num</a:t>
            </a:r>
            <a:r>
              <a:rPr lang="en-HK" sz="2000" dirty="0">
                <a:latin typeface="Consolas" panose="020B0609020204030204" pitchFamily="49" charset="0"/>
              </a:rPr>
              <a:t>[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];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largest;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825200"/>
            <a:ext cx="466794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7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Searching for an Item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4437112"/>
            <a:ext cx="7886700" cy="1821839"/>
          </a:xfrm>
        </p:spPr>
        <p:txBody>
          <a:bodyPr>
            <a:normAutofit/>
          </a:bodyPr>
          <a:lstStyle/>
          <a:p>
            <a:r>
              <a:rPr lang="en-HK" dirty="0"/>
              <a:t>This function locates </a:t>
            </a:r>
            <a:r>
              <a:rPr lang="en-HK" dirty="0" smtClean="0"/>
              <a:t>item “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target</a:t>
            </a:r>
            <a:r>
              <a:rPr lang="en-HK" dirty="0"/>
              <a:t>” in array </a:t>
            </a:r>
            <a:r>
              <a:rPr lang="en-HK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num</a:t>
            </a:r>
            <a:endParaRPr lang="en-HK" dirty="0"/>
          </a:p>
          <a:p>
            <a:r>
              <a:rPr lang="en-HK" dirty="0"/>
              <a:t>The return value </a:t>
            </a:r>
            <a:r>
              <a:rPr lang="en-HK" dirty="0" smtClean="0"/>
              <a:t>is:</a:t>
            </a:r>
          </a:p>
          <a:p>
            <a:pPr lvl="1"/>
            <a:r>
              <a:rPr lang="en-HK" dirty="0" smtClean="0"/>
              <a:t>the </a:t>
            </a:r>
            <a:r>
              <a:rPr lang="en-HK" dirty="0"/>
              <a:t>location (index) of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target</a:t>
            </a:r>
            <a:r>
              <a:rPr lang="en-HK" dirty="0"/>
              <a:t> in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num</a:t>
            </a:r>
            <a:r>
              <a:rPr lang="en-HK" dirty="0"/>
              <a:t>; </a:t>
            </a:r>
            <a:r>
              <a:rPr lang="en-HK" dirty="0" smtClean="0"/>
              <a:t>or</a:t>
            </a:r>
          </a:p>
          <a:p>
            <a:pPr lvl="1"/>
            <a:r>
              <a:rPr lang="en-HK" dirty="0" smtClean="0"/>
              <a:t>–</a:t>
            </a:r>
            <a:r>
              <a:rPr lang="en-HK" dirty="0"/>
              <a:t>1 if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target</a:t>
            </a:r>
            <a:r>
              <a:rPr lang="en-HK" dirty="0"/>
              <a:t> is not found in </a:t>
            </a:r>
            <a:r>
              <a:rPr lang="en-HK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num</a:t>
            </a:r>
            <a:endParaRPr lang="en-HK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7998" y="1825200"/>
            <a:ext cx="8676001" cy="25299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Assuming n &gt;= 0</a:t>
            </a:r>
          </a:p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search(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num</a:t>
            </a:r>
            <a:r>
              <a:rPr lang="en-HK" sz="2000" dirty="0">
                <a:latin typeface="Consolas" panose="020B0609020204030204" pitchFamily="49" charset="0"/>
              </a:rPr>
              <a:t>[],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n,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target)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n;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 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num</a:t>
            </a:r>
            <a:r>
              <a:rPr lang="en-HK" sz="2000" dirty="0">
                <a:latin typeface="Consolas" panose="020B0609020204030204" pitchFamily="49" charset="0"/>
              </a:rPr>
              <a:t>[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] == target)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-1;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825200"/>
            <a:ext cx="466794" cy="25299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 </a:t>
            </a:r>
          </a:p>
        </p:txBody>
      </p:sp>
    </p:spTree>
    <p:extLst>
      <p:ext uri="{BB962C8B-B14F-4D97-AF65-F5344CB8AC3E}">
        <p14:creationId xmlns:p14="http://schemas.microsoft.com/office/powerpoint/2010/main" val="32383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Counting Frequencies of Items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4725144"/>
            <a:ext cx="7886700" cy="1980000"/>
          </a:xfrm>
        </p:spPr>
        <p:txBody>
          <a:bodyPr>
            <a:normAutofit fontScale="92500" lnSpcReduction="10000"/>
          </a:bodyPr>
          <a:lstStyle/>
          <a:p>
            <a:r>
              <a:rPr lang="en-HK" dirty="0" smtClean="0"/>
              <a:t>Counting frequencies of numbers 0–9 in array </a:t>
            </a:r>
            <a:r>
              <a:rPr lang="en-HK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num</a:t>
            </a:r>
            <a:endParaRPr lang="en-HK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HK" dirty="0" smtClean="0"/>
              <a:t>Put counting result </a:t>
            </a:r>
            <a:r>
              <a:rPr lang="en-HK" dirty="0"/>
              <a:t>in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freq</a:t>
            </a:r>
            <a:endParaRPr lang="en-HK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HK" dirty="0" smtClean="0"/>
              <a:t>Note</a:t>
            </a:r>
            <a:r>
              <a:rPr lang="en-HK" dirty="0"/>
              <a:t>: Since inside the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dirty="0"/>
              <a:t>-statement, values in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num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r>
              <a:rPr lang="en-HK" dirty="0"/>
              <a:t> must be integers between 0 and 9, we can use </a:t>
            </a:r>
            <a:r>
              <a:rPr lang="en-HK" dirty="0" smtClean="0"/>
              <a:t>their </a:t>
            </a:r>
            <a:r>
              <a:rPr lang="en-HK" dirty="0"/>
              <a:t>values as indexes to </a:t>
            </a:r>
            <a:r>
              <a:rPr lang="en-HK" dirty="0" smtClean="0"/>
              <a:t>array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freq</a:t>
            </a:r>
            <a:r>
              <a:rPr lang="en-HK" dirty="0" smtClean="0"/>
              <a:t> </a:t>
            </a:r>
            <a:r>
              <a:rPr lang="en-HK" dirty="0"/>
              <a:t>directly</a:t>
            </a:r>
            <a:endParaRPr lang="en-H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7998" y="1825200"/>
            <a:ext cx="8676001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count_0_to_9(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num</a:t>
            </a:r>
            <a:r>
              <a:rPr lang="en-HK" sz="2000" dirty="0">
                <a:latin typeface="Consolas" panose="020B0609020204030204" pitchFamily="49" charset="0"/>
              </a:rPr>
              <a:t>[],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n,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freq</a:t>
            </a:r>
            <a:r>
              <a:rPr lang="en-HK" sz="2000" dirty="0">
                <a:latin typeface="Consolas" panose="020B0609020204030204" pitchFamily="49" charset="0"/>
              </a:rPr>
              <a:t>[])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10;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 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freq</a:t>
            </a:r>
            <a:r>
              <a:rPr lang="en-HK" sz="2000" dirty="0">
                <a:latin typeface="Consolas" panose="020B0609020204030204" pitchFamily="49" charset="0"/>
              </a:rPr>
              <a:t>[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] = 0;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n;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 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 </a:t>
            </a:r>
            <a:r>
              <a:rPr lang="en-HK" sz="2000" dirty="0" err="1">
                <a:latin typeface="Consolas" panose="020B0609020204030204" pitchFamily="49" charset="0"/>
              </a:rPr>
              <a:t>num</a:t>
            </a:r>
            <a:r>
              <a:rPr lang="en-HK" sz="2000" dirty="0">
                <a:latin typeface="Consolas" panose="020B0609020204030204" pitchFamily="49" charset="0"/>
              </a:rPr>
              <a:t>[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] &gt;= 0 &amp;&amp; </a:t>
            </a:r>
            <a:r>
              <a:rPr lang="en-HK" sz="2000" dirty="0" err="1">
                <a:latin typeface="Consolas" panose="020B0609020204030204" pitchFamily="49" charset="0"/>
              </a:rPr>
              <a:t>num</a:t>
            </a:r>
            <a:r>
              <a:rPr lang="en-HK" sz="2000" dirty="0">
                <a:latin typeface="Consolas" panose="020B0609020204030204" pitchFamily="49" charset="0"/>
              </a:rPr>
              <a:t>[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] &lt;= 9 )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</a:t>
            </a:r>
            <a:r>
              <a:rPr lang="en-HK" sz="2000" dirty="0" err="1">
                <a:latin typeface="Consolas" panose="020B0609020204030204" pitchFamily="49" charset="0"/>
              </a:rPr>
              <a:t>freq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[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num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[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] ]</a:t>
            </a:r>
            <a:r>
              <a:rPr lang="en-HK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825200"/>
            <a:ext cx="466794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 </a:t>
            </a:r>
          </a:p>
        </p:txBody>
      </p:sp>
    </p:spTree>
    <p:extLst>
      <p:ext uri="{BB962C8B-B14F-4D97-AF65-F5344CB8AC3E}">
        <p14:creationId xmlns:p14="http://schemas.microsoft.com/office/powerpoint/2010/main" val="10915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 problem of </a:t>
            </a:r>
            <a:r>
              <a:rPr lang="en-HK" b="1" i="1" dirty="0">
                <a:solidFill>
                  <a:srgbClr val="FF0000"/>
                </a:solidFill>
              </a:rPr>
              <a:t>sorting</a:t>
            </a:r>
            <a:r>
              <a:rPr lang="en-HK" dirty="0"/>
              <a:t> is to </a:t>
            </a:r>
            <a:r>
              <a:rPr lang="en-HK" u="sng" dirty="0"/>
              <a:t>reorder</a:t>
            </a:r>
            <a:r>
              <a:rPr lang="en-HK" dirty="0"/>
              <a:t> the elements in an array so that they fall </a:t>
            </a:r>
            <a:r>
              <a:rPr lang="en-HK" u="sng" dirty="0"/>
              <a:t>in some defined </a:t>
            </a:r>
            <a:r>
              <a:rPr lang="en-HK" u="sng" dirty="0" smtClean="0"/>
              <a:t>order</a:t>
            </a:r>
            <a:endParaRPr lang="en-HK" u="sng" dirty="0"/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24213"/>
              </p:ext>
            </p:extLst>
          </p:nvPr>
        </p:nvGraphicFramePr>
        <p:xfrm>
          <a:off x="2335532" y="5373216"/>
          <a:ext cx="4472936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9117">
                  <a:extLst>
                    <a:ext uri="{9D8B030D-6E8A-4147-A177-3AD203B41FA5}">
                      <a16:colId xmlns:a16="http://schemas.microsoft.com/office/drawing/2014/main" val="1530026618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1204975976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821743218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366182506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2391585074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4222657408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3969363995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3454871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34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2529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The Sorting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94067"/>
              </p:ext>
            </p:extLst>
          </p:nvPr>
        </p:nvGraphicFramePr>
        <p:xfrm>
          <a:off x="2335532" y="3140968"/>
          <a:ext cx="4472936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9117">
                  <a:extLst>
                    <a:ext uri="{9D8B030D-6E8A-4147-A177-3AD203B41FA5}">
                      <a16:colId xmlns:a16="http://schemas.microsoft.com/office/drawing/2014/main" val="1530026618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1204975976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821743218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366182506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2391585074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4222657408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3969363995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3454871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56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25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37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58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95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19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73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30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34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2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3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4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5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6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7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2529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748672"/>
              </p:ext>
            </p:extLst>
          </p:nvPr>
        </p:nvGraphicFramePr>
        <p:xfrm>
          <a:off x="2335532" y="5373216"/>
          <a:ext cx="4472936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9117">
                  <a:extLst>
                    <a:ext uri="{9D8B030D-6E8A-4147-A177-3AD203B41FA5}">
                      <a16:colId xmlns:a16="http://schemas.microsoft.com/office/drawing/2014/main" val="1530026618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1204975976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821743218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366182506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2391585074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4222657408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3969363995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3454871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19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25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30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37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56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58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73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95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34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2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3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4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5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6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7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2529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2615088" y="4055368"/>
            <a:ext cx="2795568" cy="13178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174206" y="4055368"/>
            <a:ext cx="1" cy="13178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733322" y="4055368"/>
            <a:ext cx="2795580" cy="13178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37560" y="4055368"/>
            <a:ext cx="554864" cy="13178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15089" y="4055368"/>
            <a:ext cx="2236463" cy="13178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92438" y="4055368"/>
            <a:ext cx="1118218" cy="13178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969771" y="4055368"/>
            <a:ext cx="15" cy="13178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51553" y="4055368"/>
            <a:ext cx="1677349" cy="13178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41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The Selection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There are many ways (algorithms) to sort</a:t>
            </a:r>
          </a:p>
          <a:p>
            <a:pPr lvl="1"/>
            <a:r>
              <a:rPr lang="en-HK" dirty="0" smtClean="0"/>
              <a:t>Some are “quick”; some are “slow”…</a:t>
            </a:r>
          </a:p>
          <a:p>
            <a:pPr lvl="8"/>
            <a:endParaRPr lang="en-HK" dirty="0" smtClean="0"/>
          </a:p>
          <a:p>
            <a:r>
              <a:rPr lang="en-HK" dirty="0" smtClean="0"/>
              <a:t>One of the simplest algorithm is called </a:t>
            </a:r>
            <a:r>
              <a:rPr lang="en-HK" b="1" i="1" dirty="0" smtClean="0">
                <a:solidFill>
                  <a:srgbClr val="FF0000"/>
                </a:solidFill>
              </a:rPr>
              <a:t>selection sort</a:t>
            </a:r>
          </a:p>
          <a:p>
            <a:pPr lvl="8"/>
            <a:endParaRPr lang="en-HK" dirty="0" smtClean="0"/>
          </a:p>
          <a:p>
            <a:r>
              <a:rPr lang="en-HK" dirty="0" smtClean="0"/>
              <a:t>The algorithm goes through each array </a:t>
            </a:r>
            <a:r>
              <a:rPr lang="en-HK" u="sng" dirty="0" smtClean="0">
                <a:solidFill>
                  <a:srgbClr val="9933FF"/>
                </a:solidFill>
              </a:rPr>
              <a:t>position</a:t>
            </a:r>
            <a:r>
              <a:rPr lang="en-HK" dirty="0" smtClean="0"/>
              <a:t> and </a:t>
            </a:r>
            <a:r>
              <a:rPr lang="en-HK" u="sng" dirty="0">
                <a:solidFill>
                  <a:srgbClr val="9933FF"/>
                </a:solidFill>
              </a:rPr>
              <a:t>selects</a:t>
            </a:r>
            <a:r>
              <a:rPr lang="en-HK" dirty="0" smtClean="0"/>
              <a:t> a suitable value for that 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590375"/>
              </p:ext>
            </p:extLst>
          </p:nvPr>
        </p:nvGraphicFramePr>
        <p:xfrm>
          <a:off x="2335532" y="5374800"/>
          <a:ext cx="4472936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9117">
                  <a:extLst>
                    <a:ext uri="{9D8B030D-6E8A-4147-A177-3AD203B41FA5}">
                      <a16:colId xmlns:a16="http://schemas.microsoft.com/office/drawing/2014/main" val="1530026618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1204975976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821743218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366182506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2391585074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4222657408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3969363995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3454871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19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25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30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37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56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58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73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95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34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2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3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4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5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6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7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252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87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68339"/>
          </a:xfrm>
        </p:spPr>
        <p:txBody>
          <a:bodyPr/>
          <a:lstStyle/>
          <a:p>
            <a:r>
              <a:rPr lang="en-HK" dirty="0" smtClean="0"/>
              <a:t>Why Array?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7998" y="1533465"/>
            <a:ext cx="8676001" cy="5324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Consolas" panose="020B0609020204030204" pitchFamily="49" charset="0"/>
              </a:rPr>
              <a:t>#</a:t>
            </a:r>
            <a:r>
              <a:rPr lang="fr-FR" sz="2000" dirty="0" err="1">
                <a:latin typeface="Consolas" panose="020B0609020204030204" pitchFamily="49" charset="0"/>
              </a:rPr>
              <a:t>include</a:t>
            </a:r>
            <a:r>
              <a:rPr lang="fr-FR" sz="2000" dirty="0">
                <a:latin typeface="Consolas" panose="020B0609020204030204" pitchFamily="49" charset="0"/>
              </a:rPr>
              <a:t> &lt;</a:t>
            </a:r>
            <a:r>
              <a:rPr lang="fr-FR" sz="2000" dirty="0" err="1">
                <a:latin typeface="Consolas" panose="020B0609020204030204" pitchFamily="49" charset="0"/>
              </a:rPr>
              <a:t>iostream</a:t>
            </a:r>
            <a:r>
              <a:rPr lang="fr-F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 err="1">
                <a:latin typeface="Consolas" panose="020B0609020204030204" pitchFamily="49" charset="0"/>
              </a:rPr>
              <a:t>std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latin typeface="Consolas" panose="020B0609020204030204" pitchFamily="49" charset="0"/>
              </a:rPr>
              <a:t> grade1, grade2, grade3;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    cout &lt;&lt; </a:t>
            </a:r>
            <a:r>
              <a:rPr lang="fr-FR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Student</a:t>
            </a:r>
            <a:r>
              <a:rPr lang="fr-FR" sz="2000" dirty="0">
                <a:solidFill>
                  <a:srgbClr val="00B0F0"/>
                </a:solidFill>
                <a:latin typeface="Consolas" panose="020B0609020204030204" pitchFamily="49" charset="0"/>
              </a:rPr>
              <a:t> 1: "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latin typeface="Consolas" panose="020B0609020204030204" pitchFamily="49" charset="0"/>
              </a:rPr>
              <a:t>cin</a:t>
            </a:r>
            <a:r>
              <a:rPr lang="fr-FR" sz="2000" dirty="0">
                <a:latin typeface="Consolas" panose="020B0609020204030204" pitchFamily="49" charset="0"/>
              </a:rPr>
              <a:t> &gt;&gt; grade1;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   cout &lt;&lt; </a:t>
            </a:r>
            <a:r>
              <a:rPr lang="fr-FR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Student</a:t>
            </a:r>
            <a:r>
              <a:rPr lang="fr-FR" sz="2000" dirty="0">
                <a:solidFill>
                  <a:srgbClr val="00B0F0"/>
                </a:solidFill>
                <a:latin typeface="Consolas" panose="020B0609020204030204" pitchFamily="49" charset="0"/>
              </a:rPr>
              <a:t> 2: "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latin typeface="Consolas" panose="020B0609020204030204" pitchFamily="49" charset="0"/>
              </a:rPr>
              <a:t>cin</a:t>
            </a:r>
            <a:r>
              <a:rPr lang="fr-FR" sz="2000" dirty="0">
                <a:latin typeface="Consolas" panose="020B0609020204030204" pitchFamily="49" charset="0"/>
              </a:rPr>
              <a:t> &gt;&gt; grade2;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   cout &lt;&lt; </a:t>
            </a:r>
            <a:r>
              <a:rPr lang="fr-FR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Student</a:t>
            </a:r>
            <a:r>
              <a:rPr lang="fr-FR" sz="2000" dirty="0">
                <a:solidFill>
                  <a:srgbClr val="00B0F0"/>
                </a:solidFill>
                <a:latin typeface="Consolas" panose="020B0609020204030204" pitchFamily="49" charset="0"/>
              </a:rPr>
              <a:t> 3: "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latin typeface="Consolas" panose="020B0609020204030204" pitchFamily="49" charset="0"/>
              </a:rPr>
              <a:t>cin</a:t>
            </a:r>
            <a:r>
              <a:rPr lang="fr-FR" sz="2000" dirty="0">
                <a:latin typeface="Consolas" panose="020B0609020204030204" pitchFamily="49" charset="0"/>
              </a:rPr>
              <a:t> &gt;&gt; grade3;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    cout &lt;&lt; </a:t>
            </a:r>
            <a:r>
              <a:rPr lang="fr-FR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Average</a:t>
            </a:r>
            <a:r>
              <a:rPr lang="fr-FR" sz="2000" dirty="0">
                <a:solidFill>
                  <a:srgbClr val="00B0F0"/>
                </a:solidFill>
                <a:latin typeface="Consolas" panose="020B0609020204030204" pitchFamily="49" charset="0"/>
              </a:rPr>
              <a:t> = </a:t>
            </a:r>
            <a:r>
              <a:rPr lang="fr-FR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endParaRPr lang="fr-FR" sz="2000" dirty="0" smtClean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latin typeface="Consolas" panose="020B0609020204030204" pitchFamily="49" charset="0"/>
              </a:rPr>
              <a:t>        &lt;&lt; </a:t>
            </a:r>
            <a:r>
              <a:rPr lang="fr-FR" sz="2000" dirty="0">
                <a:latin typeface="Consolas" panose="020B0609020204030204" pitchFamily="49" charset="0"/>
              </a:rPr>
              <a:t>(grade1 + grade2 + grade3) / 3.0 &lt;&lt; </a:t>
            </a:r>
            <a:r>
              <a:rPr lang="fr-FR" sz="2000" dirty="0" err="1">
                <a:latin typeface="Consolas" panose="020B0609020204030204" pitchFamily="49" charset="0"/>
              </a:rPr>
              <a:t>endl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sz="2000" dirty="0">
                <a:latin typeface="Consolas" panose="020B0609020204030204" pitchFamily="49" charset="0"/>
              </a:rPr>
              <a:t> 0;</a:t>
            </a:r>
          </a:p>
          <a:p>
            <a:r>
              <a:rPr lang="fr-FR" sz="2000" dirty="0" smtClean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533465"/>
            <a:ext cx="466794" cy="5324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4716000" y="2708920"/>
            <a:ext cx="4428000" cy="2248853"/>
          </a:xfrm>
          <a:prstGeom prst="cloudCallout">
            <a:avLst>
              <a:gd name="adj1" fmla="val -25902"/>
              <a:gd name="adj2" fmla="val 73959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The program works if there are only three </a:t>
            </a:r>
            <a:r>
              <a:rPr lang="en-HK" sz="2400" dirty="0" smtClean="0">
                <a:solidFill>
                  <a:schemeClr val="tx1"/>
                </a:solidFill>
              </a:rPr>
              <a:t>students. What </a:t>
            </a:r>
            <a:r>
              <a:rPr lang="en-HK" sz="2400" dirty="0">
                <a:solidFill>
                  <a:schemeClr val="tx1"/>
                </a:solidFill>
              </a:rPr>
              <a:t>if there are 100 students</a:t>
            </a:r>
            <a:r>
              <a:rPr lang="en-HK" sz="2400" dirty="0" smtClean="0">
                <a:solidFill>
                  <a:schemeClr val="tx1"/>
                </a:solidFill>
              </a:rPr>
              <a:t>?</a:t>
            </a:r>
            <a:endParaRPr lang="en-H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6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95049"/>
          </a:xfrm>
        </p:spPr>
        <p:txBody>
          <a:bodyPr/>
          <a:lstStyle/>
          <a:p>
            <a:r>
              <a:rPr lang="en-HK" dirty="0"/>
              <a:t>The Selection Sort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63833"/>
              </p:ext>
            </p:extLst>
          </p:nvPr>
        </p:nvGraphicFramePr>
        <p:xfrm>
          <a:off x="383158" y="1268760"/>
          <a:ext cx="5330526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4582">
                  <a:extLst>
                    <a:ext uri="{9D8B030D-6E8A-4147-A177-3AD203B41FA5}">
                      <a16:colId xmlns:a16="http://schemas.microsoft.com/office/drawing/2014/main" val="1203868976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1530026618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1204975976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821743218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366182506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2391585074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4222657408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3969363995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3454871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0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1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2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3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4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5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6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7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141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sz="2400" b="0" dirty="0" smtClean="0"/>
                        <a:t>Initial: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56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25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37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58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95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19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73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30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3494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096842" y="1272985"/>
            <a:ext cx="2520000" cy="4623911"/>
          </a:xfrm>
          <a:prstGeom prst="roundRect">
            <a:avLst>
              <a:gd name="adj" fmla="val 9675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1200"/>
              </a:spcAft>
            </a:pPr>
            <a:r>
              <a:rPr lang="en-HK" sz="2400" dirty="0" smtClean="0">
                <a:solidFill>
                  <a:schemeClr val="tx1"/>
                </a:solidFill>
              </a:rPr>
              <a:t>In each round, </a:t>
            </a:r>
            <a:r>
              <a:rPr lang="en-HK" sz="2400" i="1" dirty="0" smtClean="0">
                <a:solidFill>
                  <a:srgbClr val="9933FF"/>
                </a:solidFill>
              </a:rPr>
              <a:t>select</a:t>
            </a:r>
            <a:r>
              <a:rPr lang="en-HK" sz="2400" dirty="0" smtClean="0">
                <a:solidFill>
                  <a:schemeClr val="tx1"/>
                </a:solidFill>
              </a:rPr>
              <a:t> a value for: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array[0]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array[1]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array[2]</a:t>
            </a:r>
            <a:endParaRPr lang="en-HK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array[3]</a:t>
            </a:r>
            <a:endParaRPr lang="en-HK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array[4]</a:t>
            </a:r>
            <a:endParaRPr lang="en-HK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array[5]</a:t>
            </a:r>
            <a:endParaRPr lang="en-HK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array[6]</a:t>
            </a:r>
            <a:endParaRPr lang="en-HK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173089"/>
              </p:ext>
            </p:extLst>
          </p:nvPr>
        </p:nvGraphicFramePr>
        <p:xfrm>
          <a:off x="383158" y="5354760"/>
          <a:ext cx="5330526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4582">
                  <a:extLst>
                    <a:ext uri="{9D8B030D-6E8A-4147-A177-3AD203B41FA5}">
                      <a16:colId xmlns:a16="http://schemas.microsoft.com/office/drawing/2014/main" val="1203868976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1530026618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1204975976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821743218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366182506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2391585074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4222657408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3969363995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3454871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sz="2400" b="0" dirty="0" smtClean="0"/>
                        <a:t>Round 6: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19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25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30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37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56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58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1" dirty="0" smtClean="0">
                          <a:solidFill>
                            <a:srgbClr val="FF0000"/>
                          </a:solidFill>
                        </a:rPr>
                        <a:t>73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95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3494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846"/>
              </p:ext>
            </p:extLst>
          </p:nvPr>
        </p:nvGraphicFramePr>
        <p:xfrm>
          <a:off x="383158" y="2244360"/>
          <a:ext cx="5330526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4582">
                  <a:extLst>
                    <a:ext uri="{9D8B030D-6E8A-4147-A177-3AD203B41FA5}">
                      <a16:colId xmlns:a16="http://schemas.microsoft.com/office/drawing/2014/main" val="1203868976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1530026618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1204975976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821743218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366182506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2391585074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4222657408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3969363995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3454871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sz="2400" b="0" dirty="0" smtClean="0"/>
                        <a:t>Round 0: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1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25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37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58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95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>
                          <a:solidFill>
                            <a:srgbClr val="FF0000"/>
                          </a:solidFill>
                        </a:rPr>
                        <a:t>56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73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30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3494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62056"/>
              </p:ext>
            </p:extLst>
          </p:nvPr>
        </p:nvGraphicFramePr>
        <p:xfrm>
          <a:off x="383158" y="2762760"/>
          <a:ext cx="5330526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4582">
                  <a:extLst>
                    <a:ext uri="{9D8B030D-6E8A-4147-A177-3AD203B41FA5}">
                      <a16:colId xmlns:a16="http://schemas.microsoft.com/office/drawing/2014/main" val="1203868976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1530026618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1204975976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821743218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366182506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2391585074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4222657408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3969363995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3454871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sz="2400" b="0" dirty="0" smtClean="0"/>
                        <a:t>Round 1: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19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37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58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95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56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73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30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3494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422599"/>
              </p:ext>
            </p:extLst>
          </p:nvPr>
        </p:nvGraphicFramePr>
        <p:xfrm>
          <a:off x="383158" y="3281160"/>
          <a:ext cx="5330526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4582">
                  <a:extLst>
                    <a:ext uri="{9D8B030D-6E8A-4147-A177-3AD203B41FA5}">
                      <a16:colId xmlns:a16="http://schemas.microsoft.com/office/drawing/2014/main" val="1203868976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1530026618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1204975976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821743218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366182506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2391585074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4222657408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3969363995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3454871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sz="2400" b="0" dirty="0" smtClean="0"/>
                        <a:t>Round 2: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19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25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1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58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95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56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73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>
                          <a:solidFill>
                            <a:srgbClr val="FF0000"/>
                          </a:solidFill>
                        </a:rPr>
                        <a:t>37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3494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430469"/>
              </p:ext>
            </p:extLst>
          </p:nvPr>
        </p:nvGraphicFramePr>
        <p:xfrm>
          <a:off x="383158" y="3799560"/>
          <a:ext cx="5330526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4582">
                  <a:extLst>
                    <a:ext uri="{9D8B030D-6E8A-4147-A177-3AD203B41FA5}">
                      <a16:colId xmlns:a16="http://schemas.microsoft.com/office/drawing/2014/main" val="1203868976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1530026618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1204975976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821743218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366182506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2391585074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4222657408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3969363995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3454871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sz="2400" b="0" dirty="0" smtClean="0"/>
                        <a:t>Round 3: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19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25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30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1" dirty="0" smtClean="0">
                          <a:solidFill>
                            <a:srgbClr val="FF0000"/>
                          </a:solidFill>
                        </a:rPr>
                        <a:t>37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95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56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73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58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3494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385827"/>
              </p:ext>
            </p:extLst>
          </p:nvPr>
        </p:nvGraphicFramePr>
        <p:xfrm>
          <a:off x="383158" y="4317960"/>
          <a:ext cx="5330526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4582">
                  <a:extLst>
                    <a:ext uri="{9D8B030D-6E8A-4147-A177-3AD203B41FA5}">
                      <a16:colId xmlns:a16="http://schemas.microsoft.com/office/drawing/2014/main" val="1203868976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1530026618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1204975976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821743218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366182506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2391585074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4222657408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3969363995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3454871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sz="2400" b="0" dirty="0" smtClean="0"/>
                        <a:t>Round 4: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19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25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30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37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1" dirty="0" smtClean="0">
                          <a:solidFill>
                            <a:srgbClr val="FF0000"/>
                          </a:solidFill>
                        </a:rPr>
                        <a:t>56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>
                          <a:solidFill>
                            <a:srgbClr val="FF0000"/>
                          </a:solidFill>
                        </a:rPr>
                        <a:t>95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73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58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3494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66108"/>
              </p:ext>
            </p:extLst>
          </p:nvPr>
        </p:nvGraphicFramePr>
        <p:xfrm>
          <a:off x="383158" y="4836360"/>
          <a:ext cx="5330526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4582">
                  <a:extLst>
                    <a:ext uri="{9D8B030D-6E8A-4147-A177-3AD203B41FA5}">
                      <a16:colId xmlns:a16="http://schemas.microsoft.com/office/drawing/2014/main" val="1203868976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1530026618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1204975976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821743218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366182506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2391585074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4222657408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3969363995"/>
                    </a:ext>
                  </a:extLst>
                </a:gridCol>
                <a:gridCol w="496993">
                  <a:extLst>
                    <a:ext uri="{9D8B030D-6E8A-4147-A177-3AD203B41FA5}">
                      <a16:colId xmlns:a16="http://schemas.microsoft.com/office/drawing/2014/main" val="3454871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sz="2400" b="0" dirty="0" smtClean="0"/>
                        <a:t>Round 5: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19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25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30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37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56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1" dirty="0" smtClean="0">
                          <a:solidFill>
                            <a:srgbClr val="FF0000"/>
                          </a:solidFill>
                        </a:rPr>
                        <a:t>58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73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>
                          <a:solidFill>
                            <a:srgbClr val="FF0000"/>
                          </a:solidFill>
                        </a:rPr>
                        <a:t>95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349402"/>
                  </a:ext>
                </a:extLst>
              </a:tr>
            </a:tbl>
          </a:graphicData>
        </a:graphic>
      </p:graphicFrame>
      <p:sp>
        <p:nvSpPr>
          <p:cNvPr id="21" name="Rounded Rectangle 20"/>
          <p:cNvSpPr/>
          <p:nvPr/>
        </p:nvSpPr>
        <p:spPr>
          <a:xfrm>
            <a:off x="1803855" y="2292960"/>
            <a:ext cx="360000" cy="360000"/>
          </a:xfrm>
          <a:prstGeom prst="roundRect">
            <a:avLst/>
          </a:prstGeom>
          <a:noFill/>
          <a:ln w="28575">
            <a:solidFill>
              <a:srgbClr val="9933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800510" y="2811360"/>
            <a:ext cx="864000" cy="360000"/>
          </a:xfrm>
          <a:prstGeom prst="roundRect">
            <a:avLst/>
          </a:prstGeom>
          <a:noFill/>
          <a:ln w="28575">
            <a:solidFill>
              <a:srgbClr val="9933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7165" y="3329760"/>
            <a:ext cx="1368000" cy="360000"/>
          </a:xfrm>
          <a:prstGeom prst="roundRect">
            <a:avLst/>
          </a:prstGeom>
          <a:noFill/>
          <a:ln w="28575">
            <a:solidFill>
              <a:srgbClr val="9933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793821" y="3848160"/>
            <a:ext cx="1872000" cy="360000"/>
          </a:xfrm>
          <a:prstGeom prst="roundRect">
            <a:avLst/>
          </a:prstGeom>
          <a:noFill/>
          <a:ln w="28575">
            <a:solidFill>
              <a:srgbClr val="9933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790476" y="4366560"/>
            <a:ext cx="2376000" cy="360000"/>
          </a:xfrm>
          <a:prstGeom prst="roundRect">
            <a:avLst/>
          </a:prstGeom>
          <a:noFill/>
          <a:ln w="28575">
            <a:solidFill>
              <a:srgbClr val="9933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805132" y="4884960"/>
            <a:ext cx="2844000" cy="360000"/>
          </a:xfrm>
          <a:prstGeom prst="roundRect">
            <a:avLst/>
          </a:prstGeom>
          <a:noFill/>
          <a:ln w="28575">
            <a:solidFill>
              <a:srgbClr val="9933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801788" y="5403360"/>
            <a:ext cx="3348000" cy="360000"/>
          </a:xfrm>
          <a:prstGeom prst="roundRect">
            <a:avLst/>
          </a:prstGeom>
          <a:noFill/>
          <a:ln w="28575">
            <a:solidFill>
              <a:srgbClr val="9933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396842" y="5938599"/>
            <a:ext cx="5220000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Goes through each array </a:t>
            </a:r>
            <a:r>
              <a:rPr lang="en-HK" sz="2400" u="sng" dirty="0" smtClean="0">
                <a:solidFill>
                  <a:schemeClr val="tx1"/>
                </a:solidFill>
              </a:rPr>
              <a:t>position</a:t>
            </a:r>
            <a:r>
              <a:rPr lang="en-HK" sz="2400" dirty="0" smtClean="0">
                <a:solidFill>
                  <a:schemeClr val="tx1"/>
                </a:solidFill>
              </a:rPr>
              <a:t> and </a:t>
            </a:r>
            <a:r>
              <a:rPr lang="en-HK" sz="2400" u="sng" dirty="0" smtClean="0">
                <a:solidFill>
                  <a:schemeClr val="tx1"/>
                </a:solidFill>
              </a:rPr>
              <a:t>selects</a:t>
            </a:r>
            <a:r>
              <a:rPr lang="en-HK" sz="2400" dirty="0" smtClean="0">
                <a:solidFill>
                  <a:schemeClr val="tx1"/>
                </a:solidFill>
              </a:rPr>
              <a:t> a suitable value for that position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160" y="6218299"/>
            <a:ext cx="1727528" cy="360000"/>
          </a:xfrm>
          <a:prstGeom prst="roundRect">
            <a:avLst/>
          </a:prstGeom>
          <a:noFill/>
          <a:ln w="28575">
            <a:solidFill>
              <a:srgbClr val="9933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ctr">
            <a:noAutofit/>
          </a:bodyPr>
          <a:lstStyle/>
          <a:p>
            <a:pPr algn="ctr"/>
            <a:r>
              <a:rPr lang="en-HK" sz="2000" dirty="0" smtClean="0">
                <a:solidFill>
                  <a:srgbClr val="9933FF"/>
                </a:solidFill>
              </a:rPr>
              <a:t>Already sorted</a:t>
            </a:r>
            <a:endParaRPr lang="en-US" sz="2000" dirty="0" smtClean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7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9428"/>
            <a:ext cx="7886700" cy="1325563"/>
          </a:xfrm>
        </p:spPr>
        <p:txBody>
          <a:bodyPr/>
          <a:lstStyle/>
          <a:p>
            <a:r>
              <a:rPr lang="en-HK" dirty="0" smtClean="0"/>
              <a:t>The Selection Sort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200" y="1364419"/>
            <a:ext cx="1155600" cy="457200"/>
          </a:xfrm>
          <a:prstGeom prst="rect">
            <a:avLst/>
          </a:prstGeom>
          <a:noFill/>
          <a:ln w="127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HK" sz="2400" b="1" dirty="0" smtClean="0">
                <a:solidFill>
                  <a:schemeClr val="tx1"/>
                </a:solidFill>
              </a:rPr>
              <a:t>Round: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4800" y="1364419"/>
            <a:ext cx="6930000" cy="457200"/>
          </a:xfrm>
          <a:prstGeom prst="rect">
            <a:avLst/>
          </a:prstGeom>
          <a:noFill/>
          <a:ln w="127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HK" sz="2400" b="1" dirty="0" smtClean="0">
                <a:solidFill>
                  <a:schemeClr val="tx1"/>
                </a:solidFill>
              </a:rPr>
              <a:t>Tasks: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9200" y="1821619"/>
            <a:ext cx="1155600" cy="824400"/>
          </a:xfrm>
          <a:prstGeom prst="rect">
            <a:avLst/>
          </a:prstGeom>
          <a:solidFill>
            <a:srgbClr val="5B9BD5">
              <a:alpha val="20000"/>
            </a:srgbClr>
          </a:solidFill>
          <a:ln w="127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HK" sz="2400" dirty="0" smtClean="0">
                <a:solidFill>
                  <a:srgbClr val="9933FF"/>
                </a:solidFill>
              </a:rPr>
              <a:t>0</a:t>
            </a:r>
            <a:endParaRPr lang="en-US" sz="2400" dirty="0" smtClean="0">
              <a:solidFill>
                <a:srgbClr val="9933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84800" y="1821619"/>
            <a:ext cx="6930000" cy="824400"/>
          </a:xfrm>
          <a:prstGeom prst="rect">
            <a:avLst/>
          </a:prstGeom>
          <a:solidFill>
            <a:srgbClr val="5B9BD5">
              <a:alpha val="20000"/>
            </a:srgbClr>
          </a:solidFill>
          <a:ln w="127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HK" sz="2400" dirty="0">
                <a:solidFill>
                  <a:schemeClr val="tx1"/>
                </a:solidFill>
              </a:rPr>
              <a:t>Find the smallest element in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array[</a:t>
            </a:r>
            <a:r>
              <a:rPr lang="en-HK" sz="2400" dirty="0">
                <a:solidFill>
                  <a:srgbClr val="9933FF"/>
                </a:solidFill>
                <a:latin typeface="Consolas" panose="020B0609020204030204" pitchFamily="49" charset="0"/>
              </a:rPr>
              <a:t>0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… n-1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endParaRPr lang="en-HK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HK" sz="2400" dirty="0">
                <a:solidFill>
                  <a:schemeClr val="tx1"/>
                </a:solidFill>
              </a:rPr>
              <a:t>Exchange it with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array[</a:t>
            </a:r>
            <a:r>
              <a:rPr lang="en-HK" sz="2400" dirty="0">
                <a:solidFill>
                  <a:srgbClr val="9933FF"/>
                </a:solidFill>
                <a:latin typeface="Consolas" panose="020B0609020204030204" pitchFamily="49" charset="0"/>
              </a:rPr>
              <a:t>0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9200" y="2644515"/>
            <a:ext cx="1155600" cy="824400"/>
          </a:xfrm>
          <a:prstGeom prst="rect">
            <a:avLst/>
          </a:prstGeom>
          <a:noFill/>
          <a:ln w="127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HK" sz="2400" dirty="0" smtClean="0">
                <a:solidFill>
                  <a:srgbClr val="9933FF"/>
                </a:solidFill>
              </a:rPr>
              <a:t>1</a:t>
            </a:r>
            <a:endParaRPr lang="en-US" sz="2400" dirty="0" smtClean="0">
              <a:solidFill>
                <a:srgbClr val="9933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84800" y="2644515"/>
            <a:ext cx="6930000" cy="824400"/>
          </a:xfrm>
          <a:prstGeom prst="rect">
            <a:avLst/>
          </a:prstGeom>
          <a:noFill/>
          <a:ln w="127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HK" sz="2400" dirty="0">
                <a:solidFill>
                  <a:schemeClr val="tx1"/>
                </a:solidFill>
              </a:rPr>
              <a:t>Find the smallest element in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array[</a:t>
            </a:r>
            <a:r>
              <a:rPr lang="en-HK" sz="2400" dirty="0" smtClean="0">
                <a:solidFill>
                  <a:srgbClr val="9933FF"/>
                </a:solidFill>
                <a:latin typeface="Consolas" panose="020B0609020204030204" pitchFamily="49" charset="0"/>
              </a:rPr>
              <a:t>1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… n-1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endParaRPr lang="en-HK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HK" sz="2400" dirty="0">
                <a:solidFill>
                  <a:schemeClr val="tx1"/>
                </a:solidFill>
              </a:rPr>
              <a:t>Exchange it with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array[</a:t>
            </a:r>
            <a:r>
              <a:rPr lang="en-HK" sz="2400" dirty="0" smtClean="0">
                <a:solidFill>
                  <a:srgbClr val="9933FF"/>
                </a:solidFill>
                <a:latin typeface="Consolas" panose="020B0609020204030204" pitchFamily="49" charset="0"/>
              </a:rPr>
              <a:t>1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9200" y="3468915"/>
            <a:ext cx="1155600" cy="824400"/>
          </a:xfrm>
          <a:prstGeom prst="rect">
            <a:avLst/>
          </a:prstGeom>
          <a:solidFill>
            <a:srgbClr val="5B9BD5">
              <a:alpha val="20000"/>
            </a:srgbClr>
          </a:solidFill>
          <a:ln w="127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HK" sz="2400" dirty="0" smtClean="0">
                <a:solidFill>
                  <a:srgbClr val="9933FF"/>
                </a:solidFill>
              </a:rPr>
              <a:t>2</a:t>
            </a:r>
            <a:endParaRPr lang="en-US" sz="2400" dirty="0" smtClean="0">
              <a:solidFill>
                <a:srgbClr val="9933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84800" y="3468915"/>
            <a:ext cx="6930000" cy="824400"/>
          </a:xfrm>
          <a:prstGeom prst="rect">
            <a:avLst/>
          </a:prstGeom>
          <a:solidFill>
            <a:srgbClr val="5B9BD5">
              <a:alpha val="20000"/>
            </a:srgbClr>
          </a:solidFill>
          <a:ln w="127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HK" sz="2400" dirty="0">
                <a:solidFill>
                  <a:schemeClr val="tx1"/>
                </a:solidFill>
              </a:rPr>
              <a:t>Find the smallest element in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array[</a:t>
            </a:r>
            <a:r>
              <a:rPr lang="en-HK" sz="2400" dirty="0" smtClean="0">
                <a:solidFill>
                  <a:srgbClr val="9933FF"/>
                </a:solidFill>
                <a:latin typeface="Consolas" panose="020B0609020204030204" pitchFamily="49" charset="0"/>
              </a:rPr>
              <a:t>2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… n-1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endParaRPr lang="en-HK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HK" sz="2400" dirty="0">
                <a:solidFill>
                  <a:schemeClr val="tx1"/>
                </a:solidFill>
              </a:rPr>
              <a:t>Exchange it with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array[</a:t>
            </a:r>
            <a:r>
              <a:rPr lang="en-HK" sz="2400" dirty="0" smtClean="0">
                <a:solidFill>
                  <a:srgbClr val="9933FF"/>
                </a:solidFill>
                <a:latin typeface="Consolas" panose="020B0609020204030204" pitchFamily="49" charset="0"/>
              </a:rPr>
              <a:t>2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9200" y="4293315"/>
            <a:ext cx="1155600" cy="457200"/>
          </a:xfrm>
          <a:prstGeom prst="rect">
            <a:avLst/>
          </a:prstGeom>
          <a:noFill/>
          <a:ln w="127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⋮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4800" y="4293315"/>
            <a:ext cx="6930000" cy="457200"/>
          </a:xfrm>
          <a:prstGeom prst="rect">
            <a:avLst/>
          </a:prstGeom>
          <a:noFill/>
          <a:ln w="127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⋮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9200" y="5574915"/>
            <a:ext cx="1155600" cy="457200"/>
          </a:xfrm>
          <a:prstGeom prst="rect">
            <a:avLst/>
          </a:prstGeom>
          <a:noFill/>
          <a:ln w="127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⋮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84800" y="5574915"/>
            <a:ext cx="6930000" cy="457200"/>
          </a:xfrm>
          <a:prstGeom prst="rect">
            <a:avLst/>
          </a:prstGeom>
          <a:noFill/>
          <a:ln w="127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⋮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9200" y="4750515"/>
            <a:ext cx="1155600" cy="824400"/>
          </a:xfrm>
          <a:prstGeom prst="rect">
            <a:avLst/>
          </a:prstGeom>
          <a:solidFill>
            <a:srgbClr val="5B9BD5">
              <a:alpha val="20000"/>
            </a:srgbClr>
          </a:solidFill>
          <a:ln w="127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HK" sz="2400" dirty="0" err="1" smtClean="0">
                <a:solidFill>
                  <a:srgbClr val="9933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endParaRPr lang="en-US" sz="2400" dirty="0" smtClean="0">
              <a:solidFill>
                <a:srgbClr val="9933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84800" y="4750515"/>
            <a:ext cx="6930000" cy="824400"/>
          </a:xfrm>
          <a:prstGeom prst="rect">
            <a:avLst/>
          </a:prstGeom>
          <a:solidFill>
            <a:srgbClr val="5B9BD5">
              <a:alpha val="20000"/>
            </a:srgbClr>
          </a:solidFill>
          <a:ln w="127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HK" sz="2400" dirty="0">
                <a:solidFill>
                  <a:schemeClr val="tx1"/>
                </a:solidFill>
              </a:rPr>
              <a:t>Find the smallest element in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array[</a:t>
            </a:r>
            <a:r>
              <a:rPr lang="en-HK" sz="2400" dirty="0" err="1" smtClean="0">
                <a:solidFill>
                  <a:srgbClr val="9933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… n-1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endParaRPr lang="en-HK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HK" sz="2400" dirty="0">
                <a:solidFill>
                  <a:schemeClr val="tx1"/>
                </a:solidFill>
              </a:rPr>
              <a:t>Exchange it with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array[</a:t>
            </a:r>
            <a:r>
              <a:rPr lang="en-HK" sz="2400" dirty="0" err="1" smtClean="0">
                <a:solidFill>
                  <a:srgbClr val="9933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9200" y="6033600"/>
            <a:ext cx="1155600" cy="824400"/>
          </a:xfrm>
          <a:prstGeom prst="rect">
            <a:avLst/>
          </a:prstGeom>
          <a:solidFill>
            <a:srgbClr val="5B9BD5">
              <a:alpha val="20000"/>
            </a:srgbClr>
          </a:solidFill>
          <a:ln w="127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HK" sz="2400" dirty="0" smtClean="0">
                <a:solidFill>
                  <a:srgbClr val="9933FF"/>
                </a:solidFill>
                <a:latin typeface="Consolas" panose="020B0609020204030204" pitchFamily="49" charset="0"/>
              </a:rPr>
              <a:t>n</a:t>
            </a:r>
            <a:r>
              <a:rPr lang="en-HK" sz="2400" dirty="0" smtClean="0">
                <a:solidFill>
                  <a:srgbClr val="9933FF"/>
                </a:solidFill>
              </a:rPr>
              <a:t> </a:t>
            </a:r>
            <a:r>
              <a:rPr lang="en-HK" sz="2400" dirty="0">
                <a:solidFill>
                  <a:srgbClr val="9933FF"/>
                </a:solidFill>
              </a:rPr>
              <a:t>– </a:t>
            </a:r>
            <a:r>
              <a:rPr lang="en-HK" sz="2400" dirty="0" smtClean="0">
                <a:solidFill>
                  <a:srgbClr val="9933FF"/>
                </a:solidFill>
              </a:rPr>
              <a:t>2</a:t>
            </a:r>
            <a:endParaRPr lang="en-US" sz="2400" dirty="0" smtClean="0">
              <a:solidFill>
                <a:srgbClr val="9933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84800" y="6033600"/>
            <a:ext cx="6930000" cy="824400"/>
          </a:xfrm>
          <a:prstGeom prst="rect">
            <a:avLst/>
          </a:prstGeom>
          <a:solidFill>
            <a:srgbClr val="5B9BD5">
              <a:alpha val="20000"/>
            </a:srgbClr>
          </a:solidFill>
          <a:ln w="127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HK" sz="2400" dirty="0">
                <a:solidFill>
                  <a:schemeClr val="tx1"/>
                </a:solidFill>
              </a:rPr>
              <a:t>Find the smallest element in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array[</a:t>
            </a:r>
            <a:r>
              <a:rPr lang="en-HK" sz="2400" dirty="0" smtClean="0">
                <a:solidFill>
                  <a:srgbClr val="9933FF"/>
                </a:solidFill>
                <a:latin typeface="Consolas" panose="020B0609020204030204" pitchFamily="49" charset="0"/>
              </a:rPr>
              <a:t>n-2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… n-1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endParaRPr lang="en-HK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HK" sz="2400" dirty="0">
                <a:solidFill>
                  <a:schemeClr val="tx1"/>
                </a:solidFill>
              </a:rPr>
              <a:t>Exchange it with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array[</a:t>
            </a:r>
            <a:r>
              <a:rPr lang="en-HK" sz="2400" dirty="0" smtClean="0">
                <a:solidFill>
                  <a:srgbClr val="9933FF"/>
                </a:solidFill>
                <a:latin typeface="Consolas" panose="020B0609020204030204" pitchFamily="49" charset="0"/>
              </a:rPr>
              <a:t>n-2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29200" y="1821619"/>
            <a:ext cx="8085600" cy="0"/>
          </a:xfrm>
          <a:prstGeom prst="line">
            <a:avLst/>
          </a:prstGeom>
          <a:ln w="28575">
            <a:solidFill>
              <a:srgbClr val="5B9BD5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7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Selection Sort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1735973"/>
            <a:ext cx="867600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selectionSort</a:t>
            </a:r>
            <a:r>
              <a:rPr lang="en-HK" sz="2000" dirty="0">
                <a:latin typeface="Consolas" panose="020B0609020204030204" pitchFamily="49" charset="0"/>
              </a:rPr>
              <a:t>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array[],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n)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n </a:t>
            </a:r>
            <a:r>
              <a:rPr lang="en-HK" sz="2000" dirty="0" smtClean="0">
                <a:latin typeface="Consolas" panose="020B0609020204030204" pitchFamily="49" charset="0"/>
              </a:rPr>
              <a:t>- </a:t>
            </a:r>
            <a:r>
              <a:rPr lang="en-HK" sz="2000" dirty="0">
                <a:latin typeface="Consolas" panose="020B0609020204030204" pitchFamily="49" charset="0"/>
              </a:rPr>
              <a:t>1;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 {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        </a:t>
            </a:r>
            <a:r>
              <a:rPr lang="en-HK" sz="2000" b="1" i="1" dirty="0" smtClean="0">
                <a:solidFill>
                  <a:srgbClr val="800000"/>
                </a:solidFill>
              </a:rPr>
              <a:t>(a. Find </a:t>
            </a:r>
            <a:r>
              <a:rPr lang="en-HK" sz="2000" b="1" i="1" dirty="0">
                <a:solidFill>
                  <a:srgbClr val="800000"/>
                </a:solidFill>
              </a:rPr>
              <a:t>the index </a:t>
            </a:r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k</a:t>
            </a:r>
            <a:r>
              <a:rPr lang="en-HK" sz="2000" b="1" i="1" dirty="0">
                <a:solidFill>
                  <a:srgbClr val="800000"/>
                </a:solidFill>
              </a:rPr>
              <a:t> such that </a:t>
            </a:r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array[k]</a:t>
            </a:r>
            <a:r>
              <a:rPr lang="en-HK" sz="2000" b="1" i="1" dirty="0">
                <a:solidFill>
                  <a:srgbClr val="800000"/>
                </a:solidFill>
              </a:rPr>
              <a:t> is</a:t>
            </a:r>
          </a:p>
          <a:p>
            <a:r>
              <a:rPr lang="en-HK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        </a:t>
            </a:r>
            <a:r>
              <a:rPr lang="en-HK" sz="2000" b="1" i="1" dirty="0">
                <a:solidFill>
                  <a:srgbClr val="800000"/>
                </a:solidFill>
              </a:rPr>
              <a:t>  </a:t>
            </a:r>
            <a:r>
              <a:rPr lang="en-HK" sz="2000" b="1" i="1" dirty="0" smtClean="0">
                <a:solidFill>
                  <a:srgbClr val="800000"/>
                </a:solidFill>
              </a:rPr>
              <a:t>    the </a:t>
            </a:r>
            <a:r>
              <a:rPr lang="en-HK" sz="2000" b="1" i="1" dirty="0">
                <a:solidFill>
                  <a:srgbClr val="800000"/>
                </a:solidFill>
              </a:rPr>
              <a:t>smallest in </a:t>
            </a:r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array[</a:t>
            </a:r>
            <a:r>
              <a:rPr lang="en-HK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 … n-1]</a:t>
            </a:r>
            <a:r>
              <a:rPr lang="en-HK" sz="2000" b="1" i="1" dirty="0">
                <a:solidFill>
                  <a:srgbClr val="800000"/>
                </a:solidFill>
              </a:rPr>
              <a:t>)</a:t>
            </a:r>
          </a:p>
          <a:p>
            <a:endParaRPr lang="en-HK" sz="20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HK" sz="20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HK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        </a:t>
            </a:r>
            <a:r>
              <a:rPr lang="en-HK" sz="2000" b="1" i="1" dirty="0" smtClean="0">
                <a:solidFill>
                  <a:srgbClr val="800000"/>
                </a:solidFill>
              </a:rPr>
              <a:t>(b. Exchange </a:t>
            </a:r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array[k]</a:t>
            </a:r>
            <a:r>
              <a:rPr lang="en-HK" sz="2000" b="1" i="1" dirty="0">
                <a:solidFill>
                  <a:srgbClr val="800000"/>
                </a:solidFill>
              </a:rPr>
              <a:t> and </a:t>
            </a:r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array[</a:t>
            </a:r>
            <a:r>
              <a:rPr lang="en-HK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r>
              <a:rPr lang="en-HK" sz="2000" b="1" i="1" dirty="0">
                <a:solidFill>
                  <a:srgbClr val="800000"/>
                </a:solidFill>
              </a:rPr>
              <a:t>)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28782" y="5529977"/>
            <a:ext cx="6686437" cy="1328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Round 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sz="2400" dirty="0" smtClean="0">
                <a:solidFill>
                  <a:schemeClr val="tx1"/>
                </a:solidFill>
              </a:rPr>
              <a:t> (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sz="2400" dirty="0" smtClean="0">
                <a:solidFill>
                  <a:schemeClr val="tx1"/>
                </a:solidFill>
              </a:rPr>
              <a:t> from 0 to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n</a:t>
            </a:r>
            <a:r>
              <a:rPr lang="en-HK" sz="2400" dirty="0" smtClean="0">
                <a:solidFill>
                  <a:schemeClr val="tx1"/>
                </a:solidFill>
              </a:rPr>
              <a:t> – 2):</a:t>
            </a:r>
          </a:p>
          <a:p>
            <a:pPr marL="457200" indent="-457200">
              <a:buFont typeface="+mj-lt"/>
              <a:buAutoNum type="alphaLcPeriod"/>
            </a:pPr>
            <a:r>
              <a:rPr lang="en-HK" sz="2400" dirty="0">
                <a:solidFill>
                  <a:schemeClr val="tx1"/>
                </a:solidFill>
              </a:rPr>
              <a:t>Find the smallest element in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array[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… n-1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endParaRPr lang="en-HK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en-HK" sz="2400" dirty="0">
                <a:solidFill>
                  <a:schemeClr val="tx1"/>
                </a:solidFill>
              </a:rPr>
              <a:t>Exchange it with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array[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724128" y="2178000"/>
            <a:ext cx="2219442" cy="510778"/>
          </a:xfrm>
          <a:prstGeom prst="wedgeRoundRectCallout">
            <a:avLst>
              <a:gd name="adj1" fmla="val -90497"/>
              <a:gd name="adj2" fmla="val -259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dirty="0" smtClean="0">
                <a:solidFill>
                  <a:schemeClr val="tx1"/>
                </a:solidFill>
              </a:rPr>
              <a:t>Round 0 …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n</a:t>
            </a:r>
            <a:r>
              <a:rPr lang="en-HK" sz="2400" dirty="0" smtClean="0">
                <a:solidFill>
                  <a:schemeClr val="tx1"/>
                </a:solidFill>
              </a:rPr>
              <a:t> – 2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735973"/>
            <a:ext cx="46679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5761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Selection Sort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1735973"/>
            <a:ext cx="867600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selectionSort</a:t>
            </a:r>
            <a:r>
              <a:rPr lang="en-HK" sz="2000" dirty="0">
                <a:latin typeface="Consolas" panose="020B0609020204030204" pitchFamily="49" charset="0"/>
              </a:rPr>
              <a:t>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array[],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n)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, j, k;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n </a:t>
            </a:r>
            <a:r>
              <a:rPr lang="en-HK" sz="2000" dirty="0" smtClean="0">
                <a:latin typeface="Consolas" panose="020B0609020204030204" pitchFamily="49" charset="0"/>
              </a:rPr>
              <a:t>- </a:t>
            </a:r>
            <a:r>
              <a:rPr lang="en-HK" sz="2000" dirty="0">
                <a:latin typeface="Consolas" panose="020B0609020204030204" pitchFamily="49" charset="0"/>
              </a:rPr>
              <a:t>1;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 {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    k = 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 smtClean="0">
                <a:latin typeface="Consolas" panose="020B0609020204030204" pitchFamily="49" charset="0"/>
              </a:rPr>
              <a:t> (j = 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 + 1; j &lt; n; </a:t>
            </a:r>
            <a:r>
              <a:rPr lang="en-HK" sz="2000" dirty="0" err="1" smtClean="0">
                <a:latin typeface="Consolas" panose="020B0609020204030204" pitchFamily="49" charset="0"/>
              </a:rPr>
              <a:t>j++</a:t>
            </a:r>
            <a:r>
              <a:rPr lang="en-HK" sz="2000" dirty="0" smtClean="0">
                <a:latin typeface="Consolas" panose="020B0609020204030204" pitchFamily="49" charset="0"/>
              </a:rPr>
              <a:t>)</a:t>
            </a:r>
            <a:endParaRPr lang="en-HK" sz="2000" i="1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 smtClean="0">
                <a:latin typeface="Consolas" panose="020B0609020204030204" pitchFamily="49" charset="0"/>
              </a:rPr>
              <a:t> (array[j] &lt; array[k])</a:t>
            </a:r>
            <a:endParaRPr lang="en-HK" sz="2000" i="1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          k = j;</a:t>
            </a:r>
          </a:p>
          <a:p>
            <a:endParaRPr lang="en-HK" sz="20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HK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        </a:t>
            </a:r>
            <a:r>
              <a:rPr lang="en-HK" sz="2000" b="1" i="1" dirty="0" smtClean="0">
                <a:solidFill>
                  <a:srgbClr val="800000"/>
                </a:solidFill>
              </a:rPr>
              <a:t>(b. Exchange </a:t>
            </a:r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array[k]</a:t>
            </a:r>
            <a:r>
              <a:rPr lang="en-HK" sz="2000" b="1" i="1" dirty="0">
                <a:solidFill>
                  <a:srgbClr val="800000"/>
                </a:solidFill>
              </a:rPr>
              <a:t> and </a:t>
            </a:r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array[</a:t>
            </a:r>
            <a:r>
              <a:rPr lang="en-HK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r>
              <a:rPr lang="en-HK" sz="2000" b="1" i="1" dirty="0">
                <a:solidFill>
                  <a:srgbClr val="800000"/>
                </a:solidFill>
              </a:rPr>
              <a:t>)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28782" y="5529977"/>
            <a:ext cx="6686437" cy="1328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Round 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sz="2400" dirty="0" smtClean="0">
                <a:solidFill>
                  <a:schemeClr val="tx1"/>
                </a:solidFill>
              </a:rPr>
              <a:t> (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sz="2400" dirty="0" smtClean="0">
                <a:solidFill>
                  <a:schemeClr val="tx1"/>
                </a:solidFill>
              </a:rPr>
              <a:t> from 0 to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n</a:t>
            </a:r>
            <a:r>
              <a:rPr lang="en-HK" sz="2400" dirty="0" smtClean="0">
                <a:solidFill>
                  <a:schemeClr val="tx1"/>
                </a:solidFill>
              </a:rPr>
              <a:t> – 2):</a:t>
            </a:r>
          </a:p>
          <a:p>
            <a:pPr marL="457200" indent="-457200">
              <a:buFont typeface="+mj-lt"/>
              <a:buAutoNum type="alphaLcPeriod"/>
            </a:pPr>
            <a:r>
              <a:rPr lang="en-HK" sz="2400" dirty="0">
                <a:solidFill>
                  <a:schemeClr val="tx1"/>
                </a:solidFill>
              </a:rPr>
              <a:t>Find the smallest element in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array[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… n-1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endParaRPr lang="en-HK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en-HK" sz="2400" dirty="0">
                <a:solidFill>
                  <a:schemeClr val="tx1"/>
                </a:solidFill>
              </a:rPr>
              <a:t>Exchange it with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array[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5580144" y="2708920"/>
            <a:ext cx="288000" cy="1188000"/>
          </a:xfrm>
          <a:prstGeom prst="rightBrace">
            <a:avLst>
              <a:gd name="adj1" fmla="val 29714"/>
              <a:gd name="adj2" fmla="val 50000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735973"/>
            <a:ext cx="46679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724128" y="2178000"/>
            <a:ext cx="2219442" cy="510778"/>
          </a:xfrm>
          <a:prstGeom prst="wedgeRoundRectCallout">
            <a:avLst>
              <a:gd name="adj1" fmla="val -90497"/>
              <a:gd name="adj2" fmla="val -259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dirty="0" smtClean="0">
                <a:solidFill>
                  <a:schemeClr val="tx1"/>
                </a:solidFill>
              </a:rPr>
              <a:t>Round 0 …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n</a:t>
            </a:r>
            <a:r>
              <a:rPr lang="en-HK" sz="2400" dirty="0" smtClean="0">
                <a:solidFill>
                  <a:schemeClr val="tx1"/>
                </a:solidFill>
              </a:rPr>
              <a:t> – 2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336000" y="2750495"/>
            <a:ext cx="2808000" cy="1736646"/>
          </a:xfrm>
          <a:prstGeom prst="wedgeRoundRectCallout">
            <a:avLst>
              <a:gd name="adj1" fmla="val -65013"/>
              <a:gd name="adj2" fmla="val -1816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252000" indent="-252000">
              <a:buFont typeface="+mj-lt"/>
              <a:buAutoNum type="alphaLcPeriod"/>
            </a:pPr>
            <a:r>
              <a:rPr lang="en-HK" sz="2400" dirty="0">
                <a:solidFill>
                  <a:schemeClr val="tx1"/>
                </a:solidFill>
              </a:rPr>
              <a:t>Find </a:t>
            </a:r>
            <a:r>
              <a:rPr lang="en-HK" sz="2400" dirty="0" smtClean="0">
                <a:solidFill>
                  <a:schemeClr val="tx1"/>
                </a:solidFill>
              </a:rPr>
              <a:t>index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k</a:t>
            </a:r>
            <a:r>
              <a:rPr lang="en-HK" sz="2400" dirty="0">
                <a:solidFill>
                  <a:schemeClr val="tx1"/>
                </a:solidFill>
              </a:rPr>
              <a:t> such that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array[k]</a:t>
            </a:r>
            <a:r>
              <a:rPr lang="en-HK" sz="2400" dirty="0">
                <a:solidFill>
                  <a:schemeClr val="tx1"/>
                </a:solidFill>
              </a:rPr>
              <a:t> </a:t>
            </a:r>
            <a:r>
              <a:rPr lang="en-HK" sz="2400" dirty="0" smtClean="0">
                <a:solidFill>
                  <a:schemeClr val="tx1"/>
                </a:solidFill>
              </a:rPr>
              <a:t>is smallest </a:t>
            </a:r>
            <a:r>
              <a:rPr lang="en-HK" sz="2400" dirty="0">
                <a:solidFill>
                  <a:schemeClr val="tx1"/>
                </a:solidFill>
              </a:rPr>
              <a:t>in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array[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…n-1]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80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Selection Sort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1735973"/>
            <a:ext cx="867600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selectionSort</a:t>
            </a:r>
            <a:r>
              <a:rPr lang="en-HK" sz="2000" dirty="0">
                <a:latin typeface="Consolas" panose="020B0609020204030204" pitchFamily="49" charset="0"/>
              </a:rPr>
              <a:t>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array[],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n)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, j, </a:t>
            </a:r>
            <a:r>
              <a:rPr lang="en-HK" sz="2000" dirty="0" smtClean="0">
                <a:latin typeface="Consolas" panose="020B0609020204030204" pitchFamily="49" charset="0"/>
              </a:rPr>
              <a:t>k, </a:t>
            </a:r>
            <a:r>
              <a:rPr lang="en-HK" sz="2000" dirty="0" err="1" smtClean="0">
                <a:latin typeface="Consolas" panose="020B0609020204030204" pitchFamily="49" charset="0"/>
              </a:rPr>
              <a:t>tmp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n </a:t>
            </a:r>
            <a:r>
              <a:rPr lang="en-HK" sz="2000" dirty="0" smtClean="0">
                <a:latin typeface="Consolas" panose="020B0609020204030204" pitchFamily="49" charset="0"/>
              </a:rPr>
              <a:t>- </a:t>
            </a:r>
            <a:r>
              <a:rPr lang="en-HK" sz="2000" dirty="0">
                <a:latin typeface="Consolas" panose="020B0609020204030204" pitchFamily="49" charset="0"/>
              </a:rPr>
              <a:t>1;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 {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    k = 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 smtClean="0">
                <a:latin typeface="Consolas" panose="020B0609020204030204" pitchFamily="49" charset="0"/>
              </a:rPr>
              <a:t> (j = 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 + 1; j &lt; n; </a:t>
            </a:r>
            <a:r>
              <a:rPr lang="en-HK" sz="2000" dirty="0" err="1" smtClean="0">
                <a:latin typeface="Consolas" panose="020B0609020204030204" pitchFamily="49" charset="0"/>
              </a:rPr>
              <a:t>j++</a:t>
            </a:r>
            <a:r>
              <a:rPr lang="en-HK" sz="2000" dirty="0" smtClean="0">
                <a:latin typeface="Consolas" panose="020B0609020204030204" pitchFamily="49" charset="0"/>
              </a:rPr>
              <a:t>)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 smtClean="0">
                <a:latin typeface="Consolas" panose="020B0609020204030204" pitchFamily="49" charset="0"/>
              </a:rPr>
              <a:t> (array[j] &lt; array[k])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          k = j;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    </a:t>
            </a:r>
            <a:r>
              <a:rPr lang="en-HK" sz="2000" dirty="0" err="1" smtClean="0">
                <a:latin typeface="Consolas" panose="020B0609020204030204" pitchFamily="49" charset="0"/>
              </a:rPr>
              <a:t>tmp</a:t>
            </a:r>
            <a:r>
              <a:rPr lang="en-HK" sz="2000" dirty="0" smtClean="0">
                <a:latin typeface="Consolas" panose="020B0609020204030204" pitchFamily="49" charset="0"/>
              </a:rPr>
              <a:t> = array[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];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    array[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] = array[k];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    array[k] = </a:t>
            </a:r>
            <a:r>
              <a:rPr lang="en-HK" sz="2000" dirty="0" err="1" smtClean="0">
                <a:latin typeface="Consolas" panose="020B0609020204030204" pitchFamily="49" charset="0"/>
              </a:rPr>
              <a:t>tmp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28782" y="5529977"/>
            <a:ext cx="6686437" cy="1328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Round 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sz="2400" dirty="0" smtClean="0">
                <a:solidFill>
                  <a:schemeClr val="tx1"/>
                </a:solidFill>
              </a:rPr>
              <a:t> (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sz="2400" dirty="0" smtClean="0">
                <a:solidFill>
                  <a:schemeClr val="tx1"/>
                </a:solidFill>
              </a:rPr>
              <a:t> from 0 to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n</a:t>
            </a:r>
            <a:r>
              <a:rPr lang="en-HK" sz="2400" dirty="0" smtClean="0">
                <a:solidFill>
                  <a:schemeClr val="tx1"/>
                </a:solidFill>
              </a:rPr>
              <a:t> – 2):</a:t>
            </a:r>
          </a:p>
          <a:p>
            <a:pPr marL="457200" indent="-457200">
              <a:buFont typeface="+mj-lt"/>
              <a:buAutoNum type="alphaLcPeriod"/>
            </a:pPr>
            <a:r>
              <a:rPr lang="en-HK" sz="2400" dirty="0">
                <a:solidFill>
                  <a:schemeClr val="tx1"/>
                </a:solidFill>
              </a:rPr>
              <a:t>Find the smallest element in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array[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… n-1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endParaRPr lang="en-HK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en-HK" sz="2400" dirty="0">
                <a:solidFill>
                  <a:schemeClr val="tx1"/>
                </a:solidFill>
              </a:rPr>
              <a:t>Exchange it with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array[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5580144" y="2708920"/>
            <a:ext cx="288000" cy="1188000"/>
          </a:xfrm>
          <a:prstGeom prst="rightBrace">
            <a:avLst>
              <a:gd name="adj1" fmla="val 29714"/>
              <a:gd name="adj2" fmla="val 50000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6336000" y="2750495"/>
            <a:ext cx="2808000" cy="1736646"/>
          </a:xfrm>
          <a:prstGeom prst="wedgeRoundRectCallout">
            <a:avLst>
              <a:gd name="adj1" fmla="val -65013"/>
              <a:gd name="adj2" fmla="val -1816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252000" indent="-252000">
              <a:buFont typeface="+mj-lt"/>
              <a:buAutoNum type="alphaLcPeriod"/>
            </a:pPr>
            <a:r>
              <a:rPr lang="en-HK" sz="2400" dirty="0">
                <a:solidFill>
                  <a:schemeClr val="tx1"/>
                </a:solidFill>
              </a:rPr>
              <a:t>Find </a:t>
            </a:r>
            <a:r>
              <a:rPr lang="en-HK" sz="2400" dirty="0" smtClean="0">
                <a:solidFill>
                  <a:schemeClr val="tx1"/>
                </a:solidFill>
              </a:rPr>
              <a:t>index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k</a:t>
            </a:r>
            <a:r>
              <a:rPr lang="en-HK" sz="2400" dirty="0">
                <a:solidFill>
                  <a:schemeClr val="tx1"/>
                </a:solidFill>
              </a:rPr>
              <a:t> such that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array[k]</a:t>
            </a:r>
            <a:r>
              <a:rPr lang="en-HK" sz="2400" dirty="0">
                <a:solidFill>
                  <a:schemeClr val="tx1"/>
                </a:solidFill>
              </a:rPr>
              <a:t> </a:t>
            </a:r>
            <a:r>
              <a:rPr lang="en-HK" sz="2400" dirty="0" smtClean="0">
                <a:solidFill>
                  <a:schemeClr val="tx1"/>
                </a:solidFill>
              </a:rPr>
              <a:t>is smallest </a:t>
            </a:r>
            <a:r>
              <a:rPr lang="en-HK" sz="2400" dirty="0">
                <a:solidFill>
                  <a:schemeClr val="tx1"/>
                </a:solidFill>
              </a:rPr>
              <a:t>in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array[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…n-1]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735973"/>
            <a:ext cx="46679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724128" y="2178000"/>
            <a:ext cx="2219442" cy="510778"/>
          </a:xfrm>
          <a:prstGeom prst="wedgeRoundRectCallout">
            <a:avLst>
              <a:gd name="adj1" fmla="val -90497"/>
              <a:gd name="adj2" fmla="val -259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dirty="0" smtClean="0">
                <a:solidFill>
                  <a:schemeClr val="tx1"/>
                </a:solidFill>
              </a:rPr>
              <a:t>Round 0 …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n</a:t>
            </a:r>
            <a:r>
              <a:rPr lang="en-HK" sz="2400" dirty="0" smtClean="0">
                <a:solidFill>
                  <a:schemeClr val="tx1"/>
                </a:solidFill>
              </a:rPr>
              <a:t> – 2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976000" y="4548858"/>
            <a:ext cx="3168000" cy="919401"/>
          </a:xfrm>
          <a:prstGeom prst="wedgeRoundRectCallout">
            <a:avLst>
              <a:gd name="adj1" fmla="val -84630"/>
              <a:gd name="adj2" fmla="val -6924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252000" indent="-252000">
              <a:buFont typeface="+mj-lt"/>
              <a:buAutoNum type="alphaLcPeriod" startAt="2"/>
            </a:pPr>
            <a:r>
              <a:rPr lang="en-HK" sz="2400" dirty="0">
                <a:solidFill>
                  <a:schemeClr val="tx1"/>
                </a:solidFill>
              </a:rPr>
              <a:t>Exchange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array[k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r>
              <a:rPr lang="en-HK" sz="2400" dirty="0">
                <a:solidFill>
                  <a:schemeClr val="tx1"/>
                </a:solidFill>
              </a:rPr>
              <a:t> </a:t>
            </a:r>
            <a:r>
              <a:rPr lang="en-HK" sz="2400" dirty="0" smtClean="0">
                <a:solidFill>
                  <a:schemeClr val="tx1"/>
                </a:solidFill>
              </a:rPr>
              <a:t>and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array[</a:t>
            </a:r>
            <a:r>
              <a:rPr lang="en-HK" sz="24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4500024" y="3933056"/>
            <a:ext cx="288000" cy="864000"/>
          </a:xfrm>
          <a:prstGeom prst="rightBrace">
            <a:avLst>
              <a:gd name="adj1" fmla="val 29714"/>
              <a:gd name="adj2" fmla="val 50000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2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2-D Arrays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 table that consists of rows and columns</a:t>
            </a:r>
          </a:p>
          <a:p>
            <a:r>
              <a:rPr lang="en-HK" dirty="0"/>
              <a:t>Conceptually, rectangular in shape</a:t>
            </a:r>
          </a:p>
          <a:p>
            <a:r>
              <a:rPr lang="en-HK" dirty="0"/>
              <a:t>Store values of the same type</a:t>
            </a:r>
          </a:p>
          <a:p>
            <a:r>
              <a:rPr lang="en-HK" dirty="0"/>
              <a:t>Need two indexes to identify each </a:t>
            </a:r>
            <a:r>
              <a:rPr lang="en-HK" dirty="0" smtClean="0"/>
              <a:t>element</a:t>
            </a:r>
            <a:endParaRPr lang="en-H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21276"/>
              </p:ext>
            </p:extLst>
          </p:nvPr>
        </p:nvGraphicFramePr>
        <p:xfrm>
          <a:off x="1209354" y="4149080"/>
          <a:ext cx="6725292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8888">
                  <a:extLst>
                    <a:ext uri="{9D8B030D-6E8A-4147-A177-3AD203B41FA5}">
                      <a16:colId xmlns:a16="http://schemas.microsoft.com/office/drawing/2014/main" val="2535226918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354118046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224769439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4013794396"/>
                    </a:ext>
                  </a:extLst>
                </a:gridCol>
                <a:gridCol w="1429200">
                  <a:extLst>
                    <a:ext uri="{9D8B030D-6E8A-4147-A177-3AD203B41FA5}">
                      <a16:colId xmlns:a16="http://schemas.microsoft.com/office/drawing/2014/main" val="1653240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Column 0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Column 1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Column 2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Column 3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425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sz="2400" b="0" dirty="0" smtClean="0"/>
                        <a:t>Row 0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75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sz="2400" b="0" dirty="0" smtClean="0"/>
                        <a:t>Row 1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04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sz="2400" b="0" dirty="0" smtClean="0"/>
                        <a:t>Row 2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766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0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Declaring 2-D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33480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HK" i="1" dirty="0" smtClean="0">
                <a:solidFill>
                  <a:srgbClr val="9933FF"/>
                </a:solidFill>
                <a:latin typeface="Consolas" panose="020B0609020204030204" pitchFamily="49" charset="0"/>
              </a:rPr>
              <a:t>type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i="1" dirty="0" err="1">
                <a:solidFill>
                  <a:srgbClr val="9933FF"/>
                </a:solidFill>
                <a:latin typeface="Consolas" panose="020B0609020204030204" pitchFamily="49" charset="0"/>
              </a:rPr>
              <a:t>arrayName</a:t>
            </a:r>
            <a:r>
              <a:rPr lang="en-HK" dirty="0">
                <a:latin typeface="Consolas" panose="020B0609020204030204" pitchFamily="49" charset="0"/>
              </a:rPr>
              <a:t>[ </a:t>
            </a:r>
            <a:r>
              <a:rPr lang="en-HK" i="1" dirty="0" err="1">
                <a:solidFill>
                  <a:srgbClr val="9933FF"/>
                </a:solidFill>
                <a:latin typeface="Consolas" panose="020B0609020204030204" pitchFamily="49" charset="0"/>
              </a:rPr>
              <a:t>rowSize</a:t>
            </a:r>
            <a:r>
              <a:rPr lang="en-HK" dirty="0">
                <a:latin typeface="Consolas" panose="020B0609020204030204" pitchFamily="49" charset="0"/>
              </a:rPr>
              <a:t> ][ </a:t>
            </a:r>
            <a:r>
              <a:rPr lang="en-HK" i="1" dirty="0" err="1">
                <a:solidFill>
                  <a:srgbClr val="9933FF"/>
                </a:solidFill>
                <a:latin typeface="Consolas" panose="020B0609020204030204" pitchFamily="49" charset="0"/>
              </a:rPr>
              <a:t>colSize</a:t>
            </a:r>
            <a:r>
              <a:rPr lang="en-HK" dirty="0">
                <a:latin typeface="Consolas" panose="020B0609020204030204" pitchFamily="49" charset="0"/>
              </a:rPr>
              <a:t> ];</a:t>
            </a:r>
          </a:p>
          <a:p>
            <a:pPr lvl="8"/>
            <a:endParaRPr lang="en-HK" dirty="0"/>
          </a:p>
          <a:p>
            <a:r>
              <a:rPr lang="en-HK" i="1" dirty="0">
                <a:solidFill>
                  <a:srgbClr val="9933FF"/>
                </a:solidFill>
                <a:latin typeface="Consolas" panose="020B0609020204030204" pitchFamily="49" charset="0"/>
              </a:rPr>
              <a:t>type</a:t>
            </a:r>
            <a:r>
              <a:rPr lang="en-HK" dirty="0"/>
              <a:t>: Data type of each array element</a:t>
            </a:r>
          </a:p>
          <a:p>
            <a:r>
              <a:rPr lang="en-HK" i="1" dirty="0" err="1">
                <a:solidFill>
                  <a:srgbClr val="9933FF"/>
                </a:solidFill>
                <a:latin typeface="Consolas" panose="020B0609020204030204" pitchFamily="49" charset="0"/>
              </a:rPr>
              <a:t>arrayName</a:t>
            </a:r>
            <a:r>
              <a:rPr lang="en-HK" dirty="0"/>
              <a:t>: A valid identifier</a:t>
            </a:r>
          </a:p>
          <a:p>
            <a:r>
              <a:rPr lang="en-HK" i="1" dirty="0" err="1">
                <a:solidFill>
                  <a:srgbClr val="9933FF"/>
                </a:solidFill>
                <a:latin typeface="Consolas" panose="020B0609020204030204" pitchFamily="49" charset="0"/>
              </a:rPr>
              <a:t>rowSize</a:t>
            </a:r>
            <a:r>
              <a:rPr lang="en-HK" dirty="0"/>
              <a:t>: </a:t>
            </a:r>
            <a:r>
              <a:rPr lang="en-HK" dirty="0" err="1" smtClean="0"/>
              <a:t>Num</a:t>
            </a:r>
            <a:r>
              <a:rPr lang="en-HK" dirty="0" smtClean="0"/>
              <a:t> </a:t>
            </a:r>
            <a:r>
              <a:rPr lang="en-HK" dirty="0"/>
              <a:t>of rows (Size of </a:t>
            </a:r>
            <a:r>
              <a:rPr lang="en-HK" dirty="0" smtClean="0"/>
              <a:t>the 1</a:t>
            </a:r>
            <a:r>
              <a:rPr lang="en-HK" baseline="30000" dirty="0" smtClean="0"/>
              <a:t>st</a:t>
            </a:r>
            <a:r>
              <a:rPr lang="en-HK" dirty="0" smtClean="0"/>
              <a:t> dimension</a:t>
            </a:r>
            <a:r>
              <a:rPr lang="en-HK" dirty="0"/>
              <a:t>)</a:t>
            </a:r>
          </a:p>
          <a:p>
            <a:r>
              <a:rPr lang="en-HK" i="1" dirty="0" err="1">
                <a:solidFill>
                  <a:srgbClr val="9933FF"/>
                </a:solidFill>
                <a:latin typeface="Consolas" panose="020B0609020204030204" pitchFamily="49" charset="0"/>
              </a:rPr>
              <a:t>colSize</a:t>
            </a:r>
            <a:r>
              <a:rPr lang="en-HK" dirty="0"/>
              <a:t>: </a:t>
            </a:r>
            <a:r>
              <a:rPr lang="en-HK" dirty="0" err="1" smtClean="0"/>
              <a:t>Num</a:t>
            </a:r>
            <a:r>
              <a:rPr lang="en-HK" dirty="0" smtClean="0"/>
              <a:t> </a:t>
            </a:r>
            <a:r>
              <a:rPr lang="en-HK" dirty="0"/>
              <a:t>of columns (Size of </a:t>
            </a:r>
            <a:r>
              <a:rPr lang="en-HK" dirty="0" smtClean="0"/>
              <a:t>the 2</a:t>
            </a:r>
            <a:r>
              <a:rPr lang="en-HK" baseline="30000" dirty="0" smtClean="0"/>
              <a:t>nd</a:t>
            </a:r>
            <a:r>
              <a:rPr lang="en-HK" dirty="0" smtClean="0"/>
              <a:t> dimension</a:t>
            </a:r>
            <a:r>
              <a:rPr lang="en-HK" dirty="0"/>
              <a:t>)</a:t>
            </a:r>
          </a:p>
          <a:p>
            <a:pPr lvl="8"/>
            <a:endParaRPr lang="en-HK" dirty="0"/>
          </a:p>
          <a:p>
            <a:r>
              <a:rPr lang="en-HK" dirty="0"/>
              <a:t>E.g.:</a:t>
            </a:r>
          </a:p>
          <a:p>
            <a:pPr marL="457200" lvl="1" indent="0">
              <a:buNone/>
            </a:pP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 a[3][4</a:t>
            </a:r>
            <a:r>
              <a:rPr lang="en-HK">
                <a:latin typeface="Consolas" panose="020B0609020204030204" pitchFamily="49" charset="0"/>
              </a:rPr>
              <a:t>];  </a:t>
            </a:r>
            <a:r>
              <a:rPr lang="en-HK" smtClean="0">
                <a:latin typeface="Consolas" panose="020B0609020204030204" pitchFamily="49" charset="0"/>
              </a:rPr>
              <a:t>  </a:t>
            </a:r>
            <a:r>
              <a:rPr lang="en-HK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 rows by 4 </a:t>
            </a:r>
            <a:r>
              <a:rPr lang="en-HK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columns</a:t>
            </a:r>
            <a:endParaRPr lang="en-HK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944742"/>
              </p:ext>
            </p:extLst>
          </p:nvPr>
        </p:nvGraphicFramePr>
        <p:xfrm>
          <a:off x="0" y="5029200"/>
          <a:ext cx="6725292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8888">
                  <a:extLst>
                    <a:ext uri="{9D8B030D-6E8A-4147-A177-3AD203B41FA5}">
                      <a16:colId xmlns:a16="http://schemas.microsoft.com/office/drawing/2014/main" val="2535226918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354118046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224769439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4013794396"/>
                    </a:ext>
                  </a:extLst>
                </a:gridCol>
                <a:gridCol w="1429200">
                  <a:extLst>
                    <a:ext uri="{9D8B030D-6E8A-4147-A177-3AD203B41FA5}">
                      <a16:colId xmlns:a16="http://schemas.microsoft.com/office/drawing/2014/main" val="1653240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Column 0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Column 1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Column 2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/>
                        <a:t>Column 3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425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sz="2400" b="0" dirty="0" smtClean="0"/>
                        <a:t>Row 0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>
                          <a:latin typeface="Consolas" panose="020B0609020204030204" pitchFamily="49" charset="0"/>
                        </a:rPr>
                        <a:t>a[0][0]</a:t>
                      </a:r>
                      <a:endParaRPr lang="en-US" sz="2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>
                          <a:latin typeface="Consolas" panose="020B0609020204030204" pitchFamily="49" charset="0"/>
                        </a:rPr>
                        <a:t>a[0][1]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>
                          <a:latin typeface="Consolas" panose="020B0609020204030204" pitchFamily="49" charset="0"/>
                        </a:rPr>
                        <a:t>a[0][2]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>
                          <a:latin typeface="Consolas" panose="020B0609020204030204" pitchFamily="49" charset="0"/>
                        </a:rPr>
                        <a:t>a[0][3]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75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sz="2400" b="0" dirty="0" smtClean="0"/>
                        <a:t>Row 1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>
                          <a:latin typeface="Consolas" panose="020B0609020204030204" pitchFamily="49" charset="0"/>
                        </a:rPr>
                        <a:t>a[1][0]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>
                          <a:latin typeface="Consolas" panose="020B0609020204030204" pitchFamily="49" charset="0"/>
                        </a:rPr>
                        <a:t>a[1][1]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>
                          <a:latin typeface="Consolas" panose="020B0609020204030204" pitchFamily="49" charset="0"/>
                        </a:rPr>
                        <a:t>a[1][2]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>
                          <a:latin typeface="Consolas" panose="020B0609020204030204" pitchFamily="49" charset="0"/>
                        </a:rPr>
                        <a:t>a[1][3]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04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sz="2400" b="0" dirty="0" smtClean="0"/>
                        <a:t>Row 2</a:t>
                      </a:r>
                      <a:endParaRPr lang="en-US" sz="2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>
                          <a:latin typeface="Consolas" panose="020B0609020204030204" pitchFamily="49" charset="0"/>
                        </a:rPr>
                        <a:t>a[2][0]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>
                          <a:latin typeface="Consolas" panose="020B0609020204030204" pitchFamily="49" charset="0"/>
                        </a:rPr>
                        <a:t>a[2][1]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>
                          <a:latin typeface="Consolas" panose="020B0609020204030204" pitchFamily="49" charset="0"/>
                        </a:rPr>
                        <a:t>a[2][2]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 smtClean="0">
                          <a:latin typeface="Consolas" panose="020B0609020204030204" pitchFamily="49" charset="0"/>
                        </a:rPr>
                        <a:t>a[2][3]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766683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7056000" y="5341337"/>
            <a:ext cx="2088000" cy="1328023"/>
          </a:xfrm>
          <a:prstGeom prst="wedgeRoundRectCallout">
            <a:avLst>
              <a:gd name="adj1" fmla="val -71532"/>
              <a:gd name="adj2" fmla="val 1465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1</a:t>
            </a:r>
            <a:r>
              <a:rPr lang="en-HK" sz="2400" baseline="30000" dirty="0" smtClean="0">
                <a:solidFill>
                  <a:schemeClr val="tx1"/>
                </a:solidFill>
              </a:rPr>
              <a:t>st</a:t>
            </a:r>
            <a:r>
              <a:rPr lang="en-HK" sz="2400" dirty="0" smtClean="0">
                <a:solidFill>
                  <a:schemeClr val="tx1"/>
                </a:solidFill>
              </a:rPr>
              <a:t> index for row; 2</a:t>
            </a:r>
            <a:r>
              <a:rPr lang="en-HK" sz="2400" baseline="30000" dirty="0" smtClean="0">
                <a:solidFill>
                  <a:schemeClr val="tx1"/>
                </a:solidFill>
              </a:rPr>
              <a:t>nd</a:t>
            </a:r>
            <a:r>
              <a:rPr lang="en-HK" sz="2400" dirty="0" smtClean="0">
                <a:solidFill>
                  <a:schemeClr val="tx1"/>
                </a:solidFill>
              </a:rPr>
              <a:t> index for column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7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2-D Array: Declaration and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HK" dirty="0"/>
              <a:t>Declaration</a:t>
            </a:r>
          </a:p>
          <a:p>
            <a:pPr marL="457200" lvl="1" indent="0">
              <a:buNone/>
            </a:pPr>
            <a:r>
              <a:rPr lang="en-H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>
                <a:latin typeface="Consolas" panose="020B0609020204030204" pitchFamily="49" charset="0"/>
              </a:rPr>
              <a:t>a[3][4</a:t>
            </a:r>
            <a:r>
              <a:rPr lang="en-HK" dirty="0" smtClean="0">
                <a:latin typeface="Consolas" panose="020B0609020204030204" pitchFamily="49" charset="0"/>
              </a:rPr>
              <a:t>];     </a:t>
            </a:r>
            <a:r>
              <a:rPr lang="en-HK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 </a:t>
            </a:r>
            <a:r>
              <a:rPr lang="en-HK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rows by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 columns</a:t>
            </a:r>
          </a:p>
          <a:p>
            <a:pPr marL="457200" lvl="1" indent="0">
              <a:buNone/>
            </a:pPr>
            <a:r>
              <a:rPr lang="en-HK" dirty="0" smtClean="0">
                <a:latin typeface="Consolas" panose="020B0609020204030204" pitchFamily="49" charset="0"/>
              </a:rPr>
              <a:t>string </a:t>
            </a:r>
            <a:r>
              <a:rPr lang="en-HK" dirty="0">
                <a:latin typeface="Consolas" panose="020B0609020204030204" pitchFamily="49" charset="0"/>
              </a:rPr>
              <a:t>c[2][10</a:t>
            </a:r>
            <a:r>
              <a:rPr lang="en-HK" dirty="0" smtClean="0">
                <a:latin typeface="Consolas" panose="020B0609020204030204" pitchFamily="49" charset="0"/>
              </a:rPr>
              <a:t>]; </a:t>
            </a:r>
            <a:r>
              <a:rPr lang="en-HK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HK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rows by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10 columns</a:t>
            </a:r>
          </a:p>
          <a:p>
            <a:pPr lvl="8"/>
            <a:endParaRPr lang="en-HK" dirty="0"/>
          </a:p>
          <a:p>
            <a:r>
              <a:rPr lang="en-HK" dirty="0"/>
              <a:t>Initialization</a:t>
            </a:r>
          </a:p>
          <a:p>
            <a:pPr marL="457200" lvl="1" indent="0">
              <a:buNone/>
            </a:pPr>
            <a:r>
              <a:rPr lang="en-HK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 array of arrays</a:t>
            </a:r>
          </a:p>
          <a:p>
            <a:pPr marL="457200" lvl="1" indent="0">
              <a:buNone/>
            </a:pPr>
            <a:r>
              <a:rPr lang="en-H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>
                <a:latin typeface="Consolas" panose="020B0609020204030204" pitchFamily="49" charset="0"/>
              </a:rPr>
              <a:t>a[2][3] = {{1, 2, 3}, {4, 5, 6}};</a:t>
            </a:r>
          </a:p>
          <a:p>
            <a:pPr lvl="8"/>
            <a:endParaRPr lang="en-HK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HK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Not enough </a:t>
            </a:r>
            <a:r>
              <a:rPr lang="en-HK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values;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rest got zeroes</a:t>
            </a:r>
          </a:p>
          <a:p>
            <a:pPr marL="457200" lvl="1" indent="0">
              <a:buNone/>
            </a:pPr>
            <a:r>
              <a:rPr lang="en-H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>
                <a:latin typeface="Consolas" panose="020B0609020204030204" pitchFamily="49" charset="0"/>
              </a:rPr>
              <a:t>b[2][3] = {{1}, {4, 5}};</a:t>
            </a:r>
          </a:p>
          <a:p>
            <a:pPr lvl="8"/>
            <a:endParaRPr lang="en-HK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HK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Values assigned by order</a:t>
            </a:r>
          </a:p>
          <a:p>
            <a:pPr marL="457200" lvl="1" indent="0">
              <a:buNone/>
            </a:pPr>
            <a:r>
              <a:rPr lang="en-H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>
                <a:latin typeface="Consolas" panose="020B0609020204030204" pitchFamily="49" charset="0"/>
              </a:rPr>
              <a:t>c[2][3] = {1, 2, 3, </a:t>
            </a:r>
            <a:r>
              <a:rPr lang="en-HK" dirty="0" smtClean="0">
                <a:latin typeface="Consolas" panose="020B0609020204030204" pitchFamily="49" charset="0"/>
              </a:rPr>
              <a:t>4, </a:t>
            </a:r>
            <a:r>
              <a:rPr lang="en-HK" dirty="0">
                <a:latin typeface="Consolas" panose="020B0609020204030204" pitchFamily="49" charset="0"/>
              </a:rPr>
              <a:t>5</a:t>
            </a:r>
            <a:r>
              <a:rPr lang="en-HK" dirty="0" smtClean="0">
                <a:latin typeface="Consolas" panose="020B0609020204030204" pitchFamily="49" charset="0"/>
              </a:rPr>
              <a:t>};</a:t>
            </a:r>
            <a:endParaRPr lang="en-HK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74580"/>
              </p:ext>
            </p:extLst>
          </p:nvPr>
        </p:nvGraphicFramePr>
        <p:xfrm>
          <a:off x="7540373" y="2996952"/>
          <a:ext cx="1568131" cy="1188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535226918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2354118046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2224769439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4013794396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r"/>
                      <a:r>
                        <a:rPr lang="en-HK" sz="2000" b="0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4257236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1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2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3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756619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4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5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6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04225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124945"/>
              </p:ext>
            </p:extLst>
          </p:nvPr>
        </p:nvGraphicFramePr>
        <p:xfrm>
          <a:off x="7540373" y="4221088"/>
          <a:ext cx="1568131" cy="1188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535226918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2354118046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2224769439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4013794396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r"/>
                      <a:r>
                        <a:rPr lang="en-HK" sz="2000" b="0" dirty="0" smtClean="0">
                          <a:latin typeface="Consolas" panose="020B0609020204030204" pitchFamily="49" charset="0"/>
                        </a:rPr>
                        <a:t>b</a:t>
                      </a:r>
                      <a:endParaRPr 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4257236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1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0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0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756619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4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5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0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04225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026670"/>
              </p:ext>
            </p:extLst>
          </p:nvPr>
        </p:nvGraphicFramePr>
        <p:xfrm>
          <a:off x="7540373" y="5445224"/>
          <a:ext cx="1568131" cy="1188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535226918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2354118046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2224769439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4013794396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r"/>
                      <a:r>
                        <a:rPr lang="en-HK" sz="2000" b="0" dirty="0" smtClean="0">
                          <a:latin typeface="Consolas" panose="020B0609020204030204" pitchFamily="49" charset="0"/>
                        </a:rPr>
                        <a:t>c</a:t>
                      </a:r>
                      <a:endParaRPr 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4257236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1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2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3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756619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4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5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0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042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9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30112"/>
            <a:ext cx="7886700" cy="1325563"/>
          </a:xfrm>
        </p:spPr>
        <p:txBody>
          <a:bodyPr/>
          <a:lstStyle/>
          <a:p>
            <a:r>
              <a:rPr lang="en-HK" dirty="0" smtClean="0"/>
              <a:t>Example: Adding Two 2-D Arrays Element by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000" y="1533465"/>
            <a:ext cx="8676000" cy="5324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x, y, and z are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 by 4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arrays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x[3][4] = { {1,1,3,2}, {0</a:t>
            </a:r>
            <a:r>
              <a:rPr lang="en-HK" sz="2000" dirty="0" smtClean="0">
                <a:latin typeface="Consolas" panose="020B0609020204030204" pitchFamily="49" charset="0"/>
              </a:rPr>
              <a:t>,-8,1,3</a:t>
            </a:r>
            <a:r>
              <a:rPr lang="en-HK" sz="2000" dirty="0">
                <a:latin typeface="Consolas" panose="020B0609020204030204" pitchFamily="49" charset="0"/>
              </a:rPr>
              <a:t>}, {</a:t>
            </a:r>
            <a:r>
              <a:rPr lang="en-HK" sz="2000" dirty="0" smtClean="0">
                <a:latin typeface="Consolas" panose="020B0609020204030204" pitchFamily="49" charset="0"/>
              </a:rPr>
              <a:t>0,0,7,4</a:t>
            </a:r>
            <a:r>
              <a:rPr lang="en-HK" sz="2000" dirty="0">
                <a:latin typeface="Consolas" panose="020B0609020204030204" pitchFamily="49" charset="0"/>
              </a:rPr>
              <a:t>} };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y[3][4] = { {1,0,0,5}, {2</a:t>
            </a:r>
            <a:r>
              <a:rPr lang="en-HK" sz="2000" dirty="0" smtClean="0">
                <a:latin typeface="Consolas" panose="020B0609020204030204" pitchFamily="49" charset="0"/>
              </a:rPr>
              <a:t>,-5,0,2</a:t>
            </a:r>
            <a:r>
              <a:rPr lang="en-HK" sz="2000" dirty="0">
                <a:latin typeface="Consolas" panose="020B0609020204030204" pitchFamily="49" charset="0"/>
              </a:rPr>
              <a:t>}, {</a:t>
            </a:r>
            <a:r>
              <a:rPr lang="en-HK" sz="2000" dirty="0" smtClean="0">
                <a:latin typeface="Consolas" panose="020B0609020204030204" pitchFamily="49" charset="0"/>
              </a:rPr>
              <a:t>3,2,10,3</a:t>
            </a:r>
            <a:r>
              <a:rPr lang="en-HK" sz="2000" dirty="0">
                <a:latin typeface="Consolas" panose="020B0609020204030204" pitchFamily="49" charset="0"/>
              </a:rPr>
              <a:t>} };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z[3][4];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, j;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Adds x and y, element by element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3;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(j = 0; j &lt; 4; </a:t>
            </a:r>
            <a:r>
              <a:rPr lang="en-HK" sz="2000" dirty="0" err="1">
                <a:latin typeface="Consolas" panose="020B0609020204030204" pitchFamily="49" charset="0"/>
              </a:rPr>
              <a:t>j++</a:t>
            </a:r>
            <a:r>
              <a:rPr lang="en-HK" sz="2000" dirty="0">
                <a:latin typeface="Consolas" panose="020B0609020204030204" pitchFamily="49" charset="0"/>
              </a:rPr>
              <a:t>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z[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][j] = x[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][j] + y[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][j];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 array z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3;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(j = 0; j &lt; 4; </a:t>
            </a:r>
            <a:r>
              <a:rPr lang="en-HK" sz="2000" dirty="0" err="1">
                <a:latin typeface="Consolas" panose="020B0609020204030204" pitchFamily="49" charset="0"/>
              </a:rPr>
              <a:t>j++</a:t>
            </a:r>
            <a:r>
              <a:rPr lang="en-HK" sz="2000" dirty="0">
                <a:latin typeface="Consolas" panose="020B0609020204030204" pitchFamily="49" charset="0"/>
              </a:rPr>
              <a:t>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setw</a:t>
            </a:r>
            <a:r>
              <a:rPr lang="en-HK" sz="2000" dirty="0">
                <a:latin typeface="Consolas" panose="020B0609020204030204" pitchFamily="49" charset="0"/>
              </a:rPr>
              <a:t>(4) &lt;&lt; z[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][j];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33465"/>
            <a:ext cx="466794" cy="5324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56615"/>
              </p:ext>
            </p:extLst>
          </p:nvPr>
        </p:nvGraphicFramePr>
        <p:xfrm>
          <a:off x="6860624" y="2564904"/>
          <a:ext cx="2247880" cy="1584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535226918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2354118046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2224769439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3960450309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4013794396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r"/>
                      <a:r>
                        <a:rPr lang="en-HK" sz="2000" b="0" dirty="0" smtClean="0">
                          <a:latin typeface="Consolas" panose="020B0609020204030204" pitchFamily="49" charset="0"/>
                        </a:rPr>
                        <a:t>x</a:t>
                      </a:r>
                      <a:endParaRPr 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4257236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1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1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3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2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756619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0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-8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1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3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042254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0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0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7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4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81831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93295"/>
              </p:ext>
            </p:extLst>
          </p:nvPr>
        </p:nvGraphicFramePr>
        <p:xfrm>
          <a:off x="6860624" y="4203620"/>
          <a:ext cx="2247880" cy="1584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535226918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2354118046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2224769439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3960450309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4013794396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r"/>
                      <a:r>
                        <a:rPr lang="en-HK" sz="2000" b="0" dirty="0" smtClean="0">
                          <a:latin typeface="Consolas" panose="020B0609020204030204" pitchFamily="49" charset="0"/>
                        </a:rPr>
                        <a:t>y</a:t>
                      </a:r>
                      <a:endParaRPr 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4257236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1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0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0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5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756619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2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-5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0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2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042254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r"/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3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2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10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latin typeface="+mn-lt"/>
                        </a:rPr>
                        <a:t>3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81831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78778" y="5842337"/>
            <a:ext cx="2441694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   2   1   3   7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2 -13   1   5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3   2  17   7</a:t>
            </a:r>
            <a:endParaRPr 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6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2-D Array as Parameter in </a:t>
            </a:r>
            <a:r>
              <a:rPr lang="en-HK" u="sng" dirty="0" err="1" smtClean="0"/>
              <a:t>Callee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819" y="5242173"/>
            <a:ext cx="6109365" cy="16158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 smtClean="0">
                <a:latin typeface="Consolas" panose="020B0609020204030204" pitchFamily="49" charset="0"/>
              </a:rPr>
              <a:t> foo(</a:t>
            </a:r>
            <a:r>
              <a:rPr lang="en-HK" sz="2000" dirty="0" err="1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x[][COL_SIZE]</a:t>
            </a:r>
            <a:r>
              <a:rPr lang="en-HK" sz="2000" dirty="0" smtClean="0">
                <a:latin typeface="Consolas" panose="020B0609020204030204" pitchFamily="49" charset="0"/>
              </a:rPr>
              <a:t>, </a:t>
            </a:r>
            <a:r>
              <a:rPr lang="en-HK" sz="2000" dirty="0" err="1" smtClean="0">
                <a:solidFill>
                  <a:srgbClr val="0000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sz="20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rowSize</a:t>
            </a:r>
            <a:r>
              <a:rPr lang="en-HK" sz="2000" dirty="0" smtClean="0">
                <a:latin typeface="Consolas" panose="020B0609020204030204" pitchFamily="49" charset="0"/>
              </a:rPr>
              <a:t>) </a:t>
            </a:r>
            <a:r>
              <a:rPr lang="en-HK" sz="2000" dirty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 smtClean="0">
                <a:latin typeface="Consolas" panose="020B0609020204030204" pitchFamily="49" charset="0"/>
              </a:rPr>
              <a:t> (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 = 0; 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 &lt; </a:t>
            </a:r>
            <a:r>
              <a:rPr lang="en-HK" sz="2000" dirty="0" err="1" smtClean="0">
                <a:latin typeface="Consolas" panose="020B0609020204030204" pitchFamily="49" charset="0"/>
              </a:rPr>
              <a:t>rowSize</a:t>
            </a:r>
            <a:r>
              <a:rPr lang="en-HK" sz="2000" dirty="0" smtClean="0">
                <a:latin typeface="Consolas" panose="020B0609020204030204" pitchFamily="49" charset="0"/>
              </a:rPr>
              <a:t>; 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++)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   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 smtClean="0">
                <a:latin typeface="Consolas" panose="020B0609020204030204" pitchFamily="49" charset="0"/>
              </a:rPr>
              <a:t> (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j = 0; j &lt; COL_SIZE; </a:t>
            </a:r>
            <a:r>
              <a:rPr lang="en-HK" sz="2000" dirty="0" err="1" smtClean="0">
                <a:latin typeface="Consolas" panose="020B0609020204030204" pitchFamily="49" charset="0"/>
              </a:rPr>
              <a:t>j++</a:t>
            </a:r>
            <a:r>
              <a:rPr lang="en-HK" sz="2000" dirty="0">
                <a:latin typeface="Consolas" panose="020B0609020204030204" pitchFamily="49" charset="0"/>
              </a:rPr>
              <a:t>)</a:t>
            </a:r>
            <a:endParaRPr lang="en-HK" sz="2000" dirty="0" smtClean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        …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0" y="2132856"/>
            <a:ext cx="3780000" cy="2145268"/>
          </a:xfrm>
          <a:prstGeom prst="wedgeRoundRectCallout">
            <a:avLst>
              <a:gd name="adj1" fmla="val 14531"/>
              <a:gd name="adj2" fmla="val 9877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288000" indent="-288000">
              <a:buAutoNum type="arabicPeriod"/>
            </a:pPr>
            <a:r>
              <a:rPr lang="en-HK" sz="2400" dirty="0" smtClean="0">
                <a:solidFill>
                  <a:schemeClr val="tx1"/>
                </a:solidFill>
              </a:rPr>
              <a:t>Add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[][COL_SIZE]</a:t>
            </a:r>
            <a:r>
              <a:rPr lang="en-HK" sz="2400" dirty="0" smtClean="0">
                <a:solidFill>
                  <a:schemeClr val="tx1"/>
                </a:solidFill>
              </a:rPr>
              <a:t> after parameter name,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COL_SIZE</a:t>
            </a:r>
            <a:r>
              <a:rPr lang="en-HK" sz="2400" dirty="0" smtClean="0">
                <a:solidFill>
                  <a:schemeClr val="tx1"/>
                </a:solidFill>
              </a:rPr>
              <a:t> must be a </a:t>
            </a:r>
            <a:r>
              <a:rPr lang="en-HK" sz="2400" u="sng" dirty="0" smtClean="0">
                <a:solidFill>
                  <a:schemeClr val="tx1"/>
                </a:solidFill>
              </a:rPr>
              <a:t>constant</a:t>
            </a:r>
            <a:r>
              <a:rPr lang="en-HK" sz="2400" dirty="0" smtClean="0">
                <a:solidFill>
                  <a:schemeClr val="tx1"/>
                </a:solidFill>
              </a:rPr>
              <a:t> denoting the size of the 2</a:t>
            </a:r>
            <a:r>
              <a:rPr lang="en-HK" sz="2400" baseline="30000" dirty="0" smtClean="0">
                <a:solidFill>
                  <a:schemeClr val="tx1"/>
                </a:solidFill>
              </a:rPr>
              <a:t>nd</a:t>
            </a:r>
            <a:r>
              <a:rPr lang="en-HK" sz="2400" dirty="0" smtClean="0">
                <a:solidFill>
                  <a:schemeClr val="tx1"/>
                </a:solidFill>
              </a:rPr>
              <a:t> dimension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996000" y="1825200"/>
            <a:ext cx="5148000" cy="1328023"/>
          </a:xfrm>
          <a:prstGeom prst="wedgeRoundRectCallout">
            <a:avLst>
              <a:gd name="adj1" fmla="val -78454"/>
              <a:gd name="adj2" fmla="val 21191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288000" indent="-288000">
              <a:buFont typeface="+mj-lt"/>
              <a:buAutoNum type="arabicPeriod" startAt="2"/>
            </a:pPr>
            <a:r>
              <a:rPr lang="en-HK" sz="2400" dirty="0" smtClean="0">
                <a:solidFill>
                  <a:schemeClr val="tx1"/>
                </a:solidFill>
              </a:rPr>
              <a:t>Number inside the </a:t>
            </a:r>
            <a:r>
              <a:rPr lang="en-HK" sz="2400" u="sng" dirty="0" smtClean="0">
                <a:solidFill>
                  <a:schemeClr val="tx1"/>
                </a:solidFill>
              </a:rPr>
              <a:t>1</a:t>
            </a:r>
            <a:r>
              <a:rPr lang="en-HK" sz="2400" u="sng" baseline="30000" dirty="0" smtClean="0">
                <a:solidFill>
                  <a:schemeClr val="tx1"/>
                </a:solidFill>
              </a:rPr>
              <a:t>st</a:t>
            </a:r>
            <a:r>
              <a:rPr lang="en-HK" sz="2400" dirty="0" smtClean="0">
                <a:solidFill>
                  <a:schemeClr val="tx1"/>
                </a:solidFill>
              </a:rPr>
              <a:t>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[]</a:t>
            </a:r>
            <a:r>
              <a:rPr lang="en-HK" sz="2400" dirty="0" smtClean="0">
                <a:solidFill>
                  <a:schemeClr val="tx1"/>
                </a:solidFill>
              </a:rPr>
              <a:t> is </a:t>
            </a:r>
            <a:r>
              <a:rPr lang="en-HK" sz="2400" u="sng" dirty="0" smtClean="0">
                <a:solidFill>
                  <a:schemeClr val="tx1"/>
                </a:solidFill>
              </a:rPr>
              <a:t>optional</a:t>
            </a:r>
            <a:r>
              <a:rPr lang="en-HK" sz="2400" dirty="0" smtClean="0">
                <a:solidFill>
                  <a:schemeClr val="tx1"/>
                </a:solidFill>
              </a:rPr>
              <a:t>. (Any number inside will be ignored.) Number inside the </a:t>
            </a:r>
            <a:r>
              <a:rPr lang="en-HK" sz="2400" u="sng" dirty="0" smtClean="0">
                <a:solidFill>
                  <a:schemeClr val="tx1"/>
                </a:solidFill>
              </a:rPr>
              <a:t>2</a:t>
            </a:r>
            <a:r>
              <a:rPr lang="en-HK" sz="2400" u="sng" baseline="30000" dirty="0" smtClean="0">
                <a:solidFill>
                  <a:schemeClr val="tx1"/>
                </a:solidFill>
              </a:rPr>
              <a:t>nd</a:t>
            </a:r>
            <a:r>
              <a:rPr lang="en-HK" sz="2400" dirty="0" smtClean="0">
                <a:solidFill>
                  <a:schemeClr val="tx1"/>
                </a:solidFill>
              </a:rPr>
              <a:t>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[]</a:t>
            </a:r>
            <a:r>
              <a:rPr lang="en-HK" sz="2400" dirty="0" smtClean="0">
                <a:solidFill>
                  <a:schemeClr val="tx1"/>
                </a:solidFill>
              </a:rPr>
              <a:t> is a </a:t>
            </a:r>
            <a:r>
              <a:rPr lang="en-HK" sz="2400" u="sng" dirty="0" smtClean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752000" y="3717032"/>
            <a:ext cx="4392000" cy="1328023"/>
          </a:xfrm>
          <a:prstGeom prst="wedgeRoundRectCallout">
            <a:avLst>
              <a:gd name="adj1" fmla="val -42787"/>
              <a:gd name="adj2" fmla="val 6896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288000" indent="-288000">
              <a:buFont typeface="+mj-lt"/>
              <a:buAutoNum type="arabicPeriod" startAt="3"/>
            </a:pPr>
            <a:r>
              <a:rPr lang="en-HK" sz="2400" dirty="0" smtClean="0">
                <a:solidFill>
                  <a:schemeClr val="tx1"/>
                </a:solidFill>
              </a:rPr>
              <a:t>Size of the </a:t>
            </a:r>
            <a:r>
              <a:rPr lang="en-HK" sz="2400" u="sng" dirty="0" smtClean="0">
                <a:solidFill>
                  <a:schemeClr val="tx1"/>
                </a:solidFill>
              </a:rPr>
              <a:t>1</a:t>
            </a:r>
            <a:r>
              <a:rPr lang="en-HK" sz="2400" u="sng" baseline="30000" dirty="0" smtClean="0">
                <a:solidFill>
                  <a:schemeClr val="tx1"/>
                </a:solidFill>
              </a:rPr>
              <a:t>st</a:t>
            </a:r>
            <a:r>
              <a:rPr lang="en-HK" sz="2400" u="sng" dirty="0" smtClean="0">
                <a:solidFill>
                  <a:schemeClr val="tx1"/>
                </a:solidFill>
              </a:rPr>
              <a:t> dimension</a:t>
            </a:r>
            <a:r>
              <a:rPr lang="en-HK" sz="2400" dirty="0" smtClean="0">
                <a:solidFill>
                  <a:schemeClr val="tx1"/>
                </a:solidFill>
              </a:rPr>
              <a:t> needs to be passed separately as </a:t>
            </a:r>
            <a:r>
              <a:rPr lang="en-HK" sz="2400" u="sng" dirty="0" smtClean="0">
                <a:solidFill>
                  <a:schemeClr val="tx1"/>
                </a:solidFill>
              </a:rPr>
              <a:t>another parameter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156000" y="5529977"/>
            <a:ext cx="2988000" cy="1328023"/>
          </a:xfrm>
          <a:prstGeom prst="wedgeRoundRectCallout">
            <a:avLst>
              <a:gd name="adj1" fmla="val -82307"/>
              <a:gd name="adj2" fmla="val 208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288000" indent="-288000">
              <a:buFont typeface="+mj-lt"/>
              <a:buAutoNum type="arabicPeriod" startAt="4"/>
            </a:pPr>
            <a:r>
              <a:rPr lang="en-HK" sz="2400" dirty="0" smtClean="0">
                <a:solidFill>
                  <a:schemeClr val="tx1"/>
                </a:solidFill>
              </a:rPr>
              <a:t>Treat the 2-D array as size </a:t>
            </a:r>
            <a:r>
              <a:rPr lang="en-HK" sz="24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rowSize</a:t>
            </a:r>
            <a:r>
              <a:rPr lang="en-HK" sz="2400" dirty="0" smtClean="0">
                <a:solidFill>
                  <a:schemeClr val="tx1"/>
                </a:solidFill>
              </a:rPr>
              <a:t> </a:t>
            </a:r>
            <a:r>
              <a:rPr lang="en-HK" sz="2400" dirty="0">
                <a:solidFill>
                  <a:schemeClr val="tx1"/>
                </a:solidFill>
              </a:rPr>
              <a:t>by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COL_SIZE</a:t>
            </a:r>
            <a:endParaRPr lang="en-HK" sz="2400" u="sng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1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to the </a:t>
            </a:r>
            <a:r>
              <a:rPr lang="en-US" dirty="0" smtClean="0"/>
              <a:t>Rescue</a:t>
            </a:r>
            <a:r>
              <a:rPr lang="en-US" dirty="0"/>
              <a:t>!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 fontScale="92500" lnSpcReduction="10000"/>
          </a:bodyPr>
          <a:lstStyle/>
          <a:p>
            <a:r>
              <a:rPr lang="en-HK" dirty="0" smtClean="0">
                <a:solidFill>
                  <a:srgbClr val="9933FF"/>
                </a:solidFill>
              </a:rPr>
              <a:t>Ordinary Variable</a:t>
            </a:r>
          </a:p>
          <a:p>
            <a:pPr lvl="1"/>
            <a:r>
              <a:rPr lang="en-HK" dirty="0" smtClean="0"/>
              <a:t>Like a box, for storing one value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364000" y="1825625"/>
            <a:ext cx="3708000" cy="3060000"/>
          </a:xfrm>
        </p:spPr>
        <p:txBody>
          <a:bodyPr>
            <a:normAutofit fontScale="92500" lnSpcReduction="10000"/>
          </a:bodyPr>
          <a:lstStyle/>
          <a:p>
            <a:r>
              <a:rPr lang="en-HK" dirty="0" smtClean="0">
                <a:solidFill>
                  <a:srgbClr val="9933FF"/>
                </a:solidFill>
              </a:rPr>
              <a:t>Array</a:t>
            </a:r>
          </a:p>
          <a:p>
            <a:pPr lvl="1"/>
            <a:r>
              <a:rPr lang="en-HK" dirty="0"/>
              <a:t>Like a cabinet containing many </a:t>
            </a:r>
            <a:r>
              <a:rPr lang="en-HK" dirty="0" smtClean="0"/>
              <a:t>drawers</a:t>
            </a:r>
          </a:p>
          <a:p>
            <a:pPr lvl="3"/>
            <a:endParaRPr lang="en-HK" dirty="0"/>
          </a:p>
          <a:p>
            <a:pPr lvl="1"/>
            <a:r>
              <a:rPr lang="en-HK" dirty="0"/>
              <a:t>Each drawer stores one </a:t>
            </a:r>
            <a:r>
              <a:rPr lang="en-HK" dirty="0" smtClean="0"/>
              <a:t>value</a:t>
            </a:r>
          </a:p>
          <a:p>
            <a:pPr lvl="3"/>
            <a:endParaRPr lang="en-HK" dirty="0"/>
          </a:p>
          <a:p>
            <a:pPr lvl="1"/>
            <a:r>
              <a:rPr lang="en-HK" dirty="0"/>
              <a:t>We can refer to each drawer as </a:t>
            </a:r>
            <a:r>
              <a:rPr lang="en-HK" dirty="0" smtClean="0"/>
              <a:t>1</a:t>
            </a:r>
            <a:r>
              <a:rPr lang="en-HK" baseline="30000" dirty="0" smtClean="0"/>
              <a:t>st</a:t>
            </a:r>
            <a:r>
              <a:rPr lang="en-HK" dirty="0" smtClean="0"/>
              <a:t> drawer</a:t>
            </a:r>
            <a:r>
              <a:rPr lang="en-HK" dirty="0"/>
              <a:t>, </a:t>
            </a:r>
            <a:r>
              <a:rPr lang="en-HK" dirty="0" smtClean="0"/>
              <a:t>2</a:t>
            </a:r>
            <a:r>
              <a:rPr lang="en-HK" baseline="30000" dirty="0" smtClean="0"/>
              <a:t>nd</a:t>
            </a:r>
            <a:r>
              <a:rPr lang="en-HK" dirty="0" smtClean="0"/>
              <a:t> drawer</a:t>
            </a:r>
            <a:r>
              <a:rPr lang="en-HK" dirty="0"/>
              <a:t>, </a:t>
            </a:r>
            <a:r>
              <a:rPr lang="en-HK" dirty="0" smtClean="0"/>
              <a:t>3</a:t>
            </a:r>
            <a:r>
              <a:rPr lang="en-HK" baseline="30000" dirty="0" smtClean="0"/>
              <a:t>rd</a:t>
            </a:r>
            <a:r>
              <a:rPr lang="en-HK" dirty="0" smtClean="0"/>
              <a:t> drawer</a:t>
            </a:r>
            <a:r>
              <a:rPr lang="en-HK" dirty="0"/>
              <a:t>, etc.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8" descr="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140968"/>
            <a:ext cx="20859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mc_cabinet_5draw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869" y="3276600"/>
            <a:ext cx="22002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32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71691"/>
          </a:xfrm>
        </p:spPr>
        <p:txBody>
          <a:bodyPr>
            <a:normAutofit fontScale="90000"/>
          </a:bodyPr>
          <a:lstStyle/>
          <a:p>
            <a:r>
              <a:rPr lang="en-HK" dirty="0" smtClean="0"/>
              <a:t>2-D Array as Argument in </a:t>
            </a:r>
            <a:r>
              <a:rPr lang="en-HK" u="sng" dirty="0" smtClean="0"/>
              <a:t>Caller</a:t>
            </a:r>
            <a:endParaRPr lang="en-US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0400" y="671691"/>
            <a:ext cx="7943200" cy="61863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9000"/>
              </a:lnSpc>
            </a:pPr>
            <a:r>
              <a:rPr lang="en-HK" sz="2000" dirty="0" smtClean="0">
                <a:latin typeface="Consolas" panose="020B0609020204030204" pitchFamily="49" charset="0"/>
              </a:rPr>
              <a:t>…</a:t>
            </a:r>
          </a:p>
          <a:p>
            <a:pPr>
              <a:lnSpc>
                <a:spcPct val="99000"/>
              </a:lnSpc>
            </a:pP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COL_SIZE = 4;</a:t>
            </a:r>
          </a:p>
          <a:p>
            <a:pPr>
              <a:lnSpc>
                <a:spcPct val="99000"/>
              </a:lnSpc>
            </a:pP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foo(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[][COL_SIZE],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);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Function prototype</a:t>
            </a:r>
          </a:p>
          <a:p>
            <a:pPr>
              <a:lnSpc>
                <a:spcPct val="99000"/>
              </a:lnSpc>
            </a:pPr>
            <a:endParaRPr lang="en-HK" sz="2000" dirty="0">
              <a:latin typeface="Consolas" panose="020B0609020204030204" pitchFamily="49" charset="0"/>
            </a:endParaRPr>
          </a:p>
          <a:p>
            <a:pPr>
              <a:lnSpc>
                <a:spcPct val="99000"/>
              </a:lnSpc>
            </a:pP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foo(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m[][</a:t>
            </a:r>
            <a:r>
              <a:rPr lang="en-HK" sz="2000" dirty="0">
                <a:latin typeface="Consolas" panose="020B0609020204030204" pitchFamily="49" charset="0"/>
              </a:rPr>
              <a:t>COL_SIZE],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 smtClean="0">
                <a:latin typeface="Consolas" panose="020B0609020204030204" pitchFamily="49" charset="0"/>
              </a:rPr>
              <a:t>rowSize</a:t>
            </a:r>
            <a:r>
              <a:rPr lang="en-HK" sz="2000" dirty="0" smtClean="0">
                <a:latin typeface="Consolas" panose="020B0609020204030204" pitchFamily="49" charset="0"/>
              </a:rPr>
              <a:t>) </a:t>
            </a:r>
            <a:r>
              <a:rPr lang="en-HK" sz="20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should be treated in this function as a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2-D array of dimension </a:t>
            </a:r>
            <a:r>
              <a:rPr lang="en-HK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rowSize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COL_SIZE */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9000"/>
              </a:lnSpc>
            </a:pPr>
            <a:r>
              <a:rPr lang="en-HK" sz="2000" dirty="0" smtClean="0">
                <a:latin typeface="Consolas" panose="020B0609020204030204" pitchFamily="49" charset="0"/>
              </a:rPr>
              <a:t>    …</a:t>
            </a:r>
          </a:p>
          <a:p>
            <a:pPr>
              <a:lnSpc>
                <a:spcPct val="99000"/>
              </a:lnSpc>
            </a:pPr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  <a:p>
            <a:pPr>
              <a:lnSpc>
                <a:spcPct val="99000"/>
              </a:lnSpc>
            </a:pPr>
            <a:endParaRPr lang="en-HK" sz="2000" dirty="0">
              <a:latin typeface="Consolas" panose="020B0609020204030204" pitchFamily="49" charset="0"/>
            </a:endParaRPr>
          </a:p>
          <a:p>
            <a:pPr>
              <a:lnSpc>
                <a:spcPct val="99000"/>
              </a:lnSpc>
            </a:pP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x[24</a:t>
            </a:r>
            <a:r>
              <a:rPr lang="en-HK" sz="2000" dirty="0">
                <a:latin typeface="Consolas" panose="020B0609020204030204" pitchFamily="49" charset="0"/>
              </a:rPr>
              <a:t>][COL_SIZE], </a:t>
            </a:r>
            <a:r>
              <a:rPr lang="en-HK" sz="2000" dirty="0" smtClean="0">
                <a:latin typeface="Consolas" panose="020B0609020204030204" pitchFamily="49" charset="0"/>
              </a:rPr>
              <a:t>y[100</a:t>
            </a:r>
            <a:r>
              <a:rPr lang="en-HK" sz="2000" dirty="0">
                <a:latin typeface="Consolas" panose="020B0609020204030204" pitchFamily="49" charset="0"/>
              </a:rPr>
              <a:t>][4], </a:t>
            </a:r>
            <a:r>
              <a:rPr lang="en-HK" sz="2000" dirty="0" smtClean="0">
                <a:latin typeface="Consolas" panose="020B0609020204030204" pitchFamily="49" charset="0"/>
              </a:rPr>
              <a:t>z[10</a:t>
            </a:r>
            <a:r>
              <a:rPr lang="en-HK" sz="2000" dirty="0">
                <a:latin typeface="Consolas" panose="020B0609020204030204" pitchFamily="49" charset="0"/>
              </a:rPr>
              <a:t>][2];</a:t>
            </a:r>
          </a:p>
          <a:p>
            <a:pPr>
              <a:lnSpc>
                <a:spcPct val="99000"/>
              </a:lnSpc>
            </a:pPr>
            <a:endParaRPr lang="en-HK" sz="2000" dirty="0">
              <a:latin typeface="Consolas" panose="020B0609020204030204" pitchFamily="49" charset="0"/>
            </a:endParaRP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    foo( </a:t>
            </a:r>
            <a:r>
              <a:rPr lang="en-HK" sz="2000" dirty="0" smtClean="0">
                <a:latin typeface="Consolas" panose="020B0609020204030204" pitchFamily="49" charset="0"/>
              </a:rPr>
              <a:t>x, </a:t>
            </a:r>
            <a:r>
              <a:rPr lang="en-HK" sz="2000" dirty="0">
                <a:latin typeface="Consolas" panose="020B0609020204030204" pitchFamily="49" charset="0"/>
              </a:rPr>
              <a:t>24 ); </a:t>
            </a:r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OK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    foo( </a:t>
            </a:r>
            <a:r>
              <a:rPr lang="en-HK" sz="2000" dirty="0" smtClean="0">
                <a:latin typeface="Consolas" panose="020B0609020204030204" pitchFamily="49" charset="0"/>
              </a:rPr>
              <a:t>y, </a:t>
            </a:r>
            <a:r>
              <a:rPr lang="en-HK" sz="2000" dirty="0">
                <a:latin typeface="Consolas" panose="020B0609020204030204" pitchFamily="49" charset="0"/>
              </a:rPr>
              <a:t>100 ); </a:t>
            </a:r>
            <a:r>
              <a:rPr lang="en-HK" sz="2000" dirty="0" smtClean="0">
                <a:latin typeface="Consolas" panose="020B0609020204030204" pitchFamily="49" charset="0"/>
              </a:rPr>
              <a:t>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OK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    foo( </a:t>
            </a:r>
            <a:r>
              <a:rPr lang="en-HK" sz="2000" dirty="0" smtClean="0">
                <a:latin typeface="Consolas" panose="020B0609020204030204" pitchFamily="49" charset="0"/>
              </a:rPr>
              <a:t>y, </a:t>
            </a:r>
            <a:r>
              <a:rPr lang="en-HK" sz="2000" dirty="0">
                <a:latin typeface="Consolas" panose="020B0609020204030204" pitchFamily="49" charset="0"/>
              </a:rPr>
              <a:t>10 );   </a:t>
            </a:r>
            <a:r>
              <a:rPr lang="en-HK" sz="2000" dirty="0" smtClean="0">
                <a:latin typeface="Consolas" panose="020B0609020204030204" pitchFamily="49" charset="0"/>
              </a:rPr>
              <a:t>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OK</a:t>
            </a:r>
          </a:p>
          <a:p>
            <a:pPr>
              <a:lnSpc>
                <a:spcPct val="99000"/>
              </a:lnSpc>
            </a:pPr>
            <a:endParaRPr lang="en-HK" sz="2000" dirty="0">
              <a:latin typeface="Consolas" panose="020B0609020204030204" pitchFamily="49" charset="0"/>
            </a:endParaRPr>
          </a:p>
          <a:p>
            <a:pPr>
              <a:lnSpc>
                <a:spcPct val="99000"/>
              </a:lnSpc>
            </a:pPr>
            <a:r>
              <a:rPr lang="en-HK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foo( </a:t>
            </a:r>
            <a:r>
              <a:rPr lang="en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z, </a:t>
            </a:r>
            <a:r>
              <a:rPr lang="en-HK" sz="2000" dirty="0">
                <a:solidFill>
                  <a:srgbClr val="FF0000"/>
                </a:solidFill>
                <a:latin typeface="Consolas" panose="020B0609020204030204" pitchFamily="49" charset="0"/>
              </a:rPr>
              <a:t>10 );    // Compile-time error</a:t>
            </a:r>
          </a:p>
          <a:p>
            <a:pPr>
              <a:lnSpc>
                <a:spcPct val="99000"/>
              </a:lnSpc>
            </a:pP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latin typeface="Consolas" panose="020B0609020204030204" pitchFamily="49" charset="0"/>
              </a:rPr>
              <a:t>…</a:t>
            </a:r>
            <a:endParaRPr lang="en-HK" sz="2000" dirty="0">
              <a:latin typeface="Consolas" panose="020B0609020204030204" pitchFamily="49" charset="0"/>
            </a:endParaRPr>
          </a:p>
          <a:p>
            <a:pPr>
              <a:lnSpc>
                <a:spcPct val="99000"/>
              </a:lnSpc>
            </a:pPr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413125" y="6347222"/>
            <a:ext cx="7479355" cy="510778"/>
          </a:xfrm>
          <a:prstGeom prst="wedgeRoundRectCallout">
            <a:avLst>
              <a:gd name="adj1" fmla="val -41386"/>
              <a:gd name="adj2" fmla="val -9058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HK" sz="2400" dirty="0" smtClean="0">
                <a:solidFill>
                  <a:srgbClr val="FF0000"/>
                </a:solidFill>
              </a:rPr>
              <a:t>Compilation error</a:t>
            </a:r>
            <a:r>
              <a:rPr lang="en-HK" sz="2400" dirty="0" smtClean="0">
                <a:solidFill>
                  <a:schemeClr val="tx1"/>
                </a:solidFill>
              </a:rPr>
              <a:t> if the 2</a:t>
            </a:r>
            <a:r>
              <a:rPr lang="en-HK" sz="2400" baseline="30000" dirty="0" smtClean="0">
                <a:solidFill>
                  <a:schemeClr val="tx1"/>
                </a:solidFill>
              </a:rPr>
              <a:t>nd</a:t>
            </a:r>
            <a:r>
              <a:rPr lang="en-HK" sz="2400" dirty="0" smtClean="0">
                <a:solidFill>
                  <a:schemeClr val="tx1"/>
                </a:solidFill>
              </a:rPr>
              <a:t> dimension size does not match</a:t>
            </a:r>
            <a:endParaRPr lang="en-HK" sz="2400" u="sng" dirty="0" smtClean="0">
              <a:solidFill>
                <a:schemeClr val="tx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500024" y="4680000"/>
            <a:ext cx="288000" cy="864000"/>
          </a:xfrm>
          <a:prstGeom prst="rightBrace">
            <a:avLst>
              <a:gd name="adj1" fmla="val 29714"/>
              <a:gd name="adj2" fmla="val 50000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5328000" y="4437112"/>
            <a:ext cx="3816000" cy="1328023"/>
          </a:xfrm>
          <a:prstGeom prst="wedgeRoundRectCallout">
            <a:avLst>
              <a:gd name="adj1" fmla="val -62680"/>
              <a:gd name="adj2" fmla="val 11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Argument can be any 2-D array of the same type </a:t>
            </a:r>
            <a:r>
              <a:rPr lang="en-HK" sz="2400" u="sng" dirty="0" smtClean="0">
                <a:solidFill>
                  <a:schemeClr val="tx1"/>
                </a:solidFill>
              </a:rPr>
              <a:t>with the same 2</a:t>
            </a:r>
            <a:r>
              <a:rPr lang="en-HK" sz="2400" u="sng" baseline="30000" dirty="0" smtClean="0">
                <a:solidFill>
                  <a:schemeClr val="tx1"/>
                </a:solidFill>
              </a:rPr>
              <a:t>nd</a:t>
            </a:r>
            <a:r>
              <a:rPr lang="en-HK" sz="2400" u="sng" dirty="0" smtClean="0">
                <a:solidFill>
                  <a:schemeClr val="tx1"/>
                </a:solidFill>
              </a:rPr>
              <a:t> dimension size</a:t>
            </a:r>
          </a:p>
        </p:txBody>
      </p:sp>
    </p:spTree>
    <p:extLst>
      <p:ext uri="{BB962C8B-B14F-4D97-AF65-F5344CB8AC3E}">
        <p14:creationId xmlns:p14="http://schemas.microsoft.com/office/powerpoint/2010/main" val="36604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Applications of 2-D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Digital Images (2-D array of pixels)</a:t>
            </a:r>
          </a:p>
          <a:p>
            <a:r>
              <a:rPr lang="en-HK" dirty="0"/>
              <a:t>Assignment scores of students</a:t>
            </a:r>
          </a:p>
          <a:p>
            <a:pPr lvl="1"/>
            <a:r>
              <a:rPr lang="en-HK" dirty="0"/>
              <a:t>Each row represents a student</a:t>
            </a:r>
          </a:p>
          <a:p>
            <a:pPr lvl="1"/>
            <a:r>
              <a:rPr lang="en-HK" dirty="0"/>
              <a:t>Each column represents the student's scores from different components</a:t>
            </a:r>
          </a:p>
          <a:p>
            <a:r>
              <a:rPr lang="en-HK" dirty="0"/>
              <a:t>Game board (Chess, Candy Crush, etc.)</a:t>
            </a:r>
          </a:p>
          <a:p>
            <a:r>
              <a:rPr lang="en-HK" dirty="0"/>
              <a:t>Spreadsheet</a:t>
            </a:r>
          </a:p>
          <a:p>
            <a:r>
              <a:rPr lang="en-HK" dirty="0"/>
              <a:t>etc</a:t>
            </a:r>
            <a:r>
              <a:rPr lang="en-HK" dirty="0" smtClean="0"/>
              <a:t>.</a:t>
            </a:r>
            <a:endParaRPr lang="en-H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0112"/>
            <a:ext cx="7886700" cy="1325563"/>
          </a:xfrm>
        </p:spPr>
        <p:txBody>
          <a:bodyPr/>
          <a:lstStyle/>
          <a:p>
            <a:r>
              <a:rPr lang="en-HK" dirty="0" smtClean="0"/>
              <a:t>2-D Array as a 1-D Array of 1-D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1533465"/>
            <a:ext cx="8676000" cy="5324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…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print(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a[],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n)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n;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a[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]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b[10][4], c[2][10], </a:t>
            </a:r>
            <a:r>
              <a:rPr lang="en-HK" sz="2000" dirty="0" smtClean="0">
                <a:latin typeface="Consolas" panose="020B0609020204030204" pitchFamily="49" charset="0"/>
              </a:rPr>
              <a:t>d[4];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latin typeface="Consolas" panose="020B0609020204030204" pitchFamily="49" charset="0"/>
              </a:rPr>
              <a:t>…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print(d, </a:t>
            </a:r>
            <a:r>
              <a:rPr lang="en-HK" sz="2000" dirty="0" smtClean="0">
                <a:latin typeface="Consolas" panose="020B0609020204030204" pitchFamily="49" charset="0"/>
              </a:rPr>
              <a:t>4);   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 all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elements in d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print(b[1], 4</a:t>
            </a:r>
            <a:r>
              <a:rPr lang="en-HK" sz="2000" dirty="0" smtClean="0">
                <a:latin typeface="Consolas" panose="020B0609020204030204" pitchFamily="49" charset="0"/>
              </a:rPr>
              <a:t>);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 all 2nd row elements in b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print(c[0], 3</a:t>
            </a:r>
            <a:r>
              <a:rPr lang="en-HK" sz="2000" dirty="0" smtClean="0">
                <a:latin typeface="Consolas" panose="020B0609020204030204" pitchFamily="49" charset="0"/>
              </a:rPr>
              <a:t>);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 the first 3 elements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of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          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row 1 in c */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533465"/>
            <a:ext cx="466794" cy="5324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40000" y="2980249"/>
            <a:ext cx="3204000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Each row of a 2-D array is a 1-D array itself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40000" y="1772816"/>
            <a:ext cx="2664000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A 2-D array is a 1-D array of 1-D arrays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65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2-D Array as a 1-D Array of 1-D Array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30893" y="1825200"/>
            <a:ext cx="528221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b[10][4], c[2][10], </a:t>
            </a:r>
            <a:r>
              <a:rPr lang="en-US" sz="2400" dirty="0" smtClean="0">
                <a:latin typeface="Consolas" panose="020B0609020204030204" pitchFamily="49" charset="0"/>
              </a:rPr>
              <a:t>d[4];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55397"/>
              </p:ext>
            </p:extLst>
          </p:nvPr>
        </p:nvGraphicFramePr>
        <p:xfrm>
          <a:off x="993324" y="2780928"/>
          <a:ext cx="1994500" cy="3600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70500">
                  <a:extLst>
                    <a:ext uri="{9D8B030D-6E8A-4147-A177-3AD203B41FA5}">
                      <a16:colId xmlns:a16="http://schemas.microsoft.com/office/drawing/2014/main" val="919420236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15017818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HK" sz="2000" b="0" i="0" dirty="0" smtClean="0">
                          <a:latin typeface="Consolas" panose="020B0609020204030204" pitchFamily="49" charset="0"/>
                        </a:rPr>
                        <a:t>b[0]</a:t>
                      </a:r>
                      <a:endParaRPr lang="en-US" sz="2000" b="0" i="0" dirty="0">
                        <a:latin typeface="Consolas" panose="020B0609020204030204" pitchFamily="49" charset="0"/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975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HK" sz="2000" b="0" i="0" dirty="0" smtClean="0">
                          <a:latin typeface="Consolas" panose="020B0609020204030204" pitchFamily="49" charset="0"/>
                        </a:rPr>
                        <a:t>b[1]</a:t>
                      </a:r>
                      <a:endParaRPr lang="en-US" sz="2000" b="0" i="0" dirty="0">
                        <a:latin typeface="Consolas" panose="020B0609020204030204" pitchFamily="49" charset="0"/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011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HK" sz="2000" b="0" i="0" dirty="0" smtClean="0">
                          <a:latin typeface="Consolas" panose="020B0609020204030204" pitchFamily="49" charset="0"/>
                        </a:rPr>
                        <a:t>b[2]</a:t>
                      </a:r>
                      <a:endParaRPr lang="en-US" sz="2000" b="0" i="0" dirty="0">
                        <a:latin typeface="Consolas" panose="020B0609020204030204" pitchFamily="49" charset="0"/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4548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HK" sz="2000" b="0" i="0" dirty="0" smtClean="0">
                          <a:latin typeface="Consolas" panose="020B0609020204030204" pitchFamily="49" charset="0"/>
                        </a:rPr>
                        <a:t>b[3]</a:t>
                      </a:r>
                      <a:endParaRPr lang="en-US" sz="2000" b="0" i="0" dirty="0">
                        <a:latin typeface="Consolas" panose="020B0609020204030204" pitchFamily="49" charset="0"/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640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HK" sz="2000" b="0" i="0" dirty="0" smtClean="0">
                          <a:latin typeface="Consolas" panose="020B0609020204030204" pitchFamily="49" charset="0"/>
                        </a:rPr>
                        <a:t>b[4]</a:t>
                      </a:r>
                      <a:endParaRPr lang="en-US" sz="2000" b="0" i="0" dirty="0">
                        <a:latin typeface="Consolas" panose="020B0609020204030204" pitchFamily="49" charset="0"/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8941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HK" sz="2000" b="0" i="0" dirty="0" smtClean="0">
                          <a:latin typeface="Consolas" panose="020B0609020204030204" pitchFamily="49" charset="0"/>
                        </a:rPr>
                        <a:t>b[5]</a:t>
                      </a:r>
                      <a:endParaRPr lang="en-US" sz="2000" b="0" i="0" dirty="0">
                        <a:latin typeface="Consolas" panose="020B0609020204030204" pitchFamily="49" charset="0"/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6597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b[6]</a:t>
                      </a:r>
                      <a:endParaRPr lang="en-US" sz="2000" b="0" i="0" dirty="0">
                        <a:latin typeface="Consolas" panose="020B0609020204030204" pitchFamily="49" charset="0"/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1939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b[7]</a:t>
                      </a:r>
                      <a:endParaRPr lang="en-US" sz="2000" b="0" i="0" dirty="0">
                        <a:latin typeface="Consolas" panose="020B0609020204030204" pitchFamily="49" charset="0"/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5695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b[8]</a:t>
                      </a:r>
                      <a:endParaRPr lang="en-US" sz="2000" b="0" i="0" dirty="0">
                        <a:latin typeface="Consolas" panose="020B0609020204030204" pitchFamily="49" charset="0"/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914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b[9]</a:t>
                      </a:r>
                      <a:endParaRPr lang="en-US" sz="2000" b="0" i="0" dirty="0">
                        <a:latin typeface="Consolas" panose="020B0609020204030204" pitchFamily="49" charset="0"/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16374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113864"/>
              </p:ext>
            </p:extLst>
          </p:nvPr>
        </p:nvGraphicFramePr>
        <p:xfrm>
          <a:off x="1800076" y="2817408"/>
          <a:ext cx="1152000" cy="288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15017818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300305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812741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692507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9758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5102"/>
              </p:ext>
            </p:extLst>
          </p:nvPr>
        </p:nvGraphicFramePr>
        <p:xfrm>
          <a:off x="1800076" y="3177408"/>
          <a:ext cx="1152000" cy="288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15017818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300305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812741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692507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9758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60117"/>
              </p:ext>
            </p:extLst>
          </p:nvPr>
        </p:nvGraphicFramePr>
        <p:xfrm>
          <a:off x="1800076" y="3537408"/>
          <a:ext cx="1152000" cy="288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15017818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300305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812741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692507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9758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716604"/>
              </p:ext>
            </p:extLst>
          </p:nvPr>
        </p:nvGraphicFramePr>
        <p:xfrm>
          <a:off x="1800076" y="3897408"/>
          <a:ext cx="1152000" cy="288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15017818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300305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812741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692507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975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655492"/>
              </p:ext>
            </p:extLst>
          </p:nvPr>
        </p:nvGraphicFramePr>
        <p:xfrm>
          <a:off x="1800076" y="4257408"/>
          <a:ext cx="1152000" cy="288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15017818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300305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812741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692507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9758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6974"/>
              </p:ext>
            </p:extLst>
          </p:nvPr>
        </p:nvGraphicFramePr>
        <p:xfrm>
          <a:off x="1800076" y="4617408"/>
          <a:ext cx="1152000" cy="288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15017818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300305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812741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692507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9758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016482"/>
              </p:ext>
            </p:extLst>
          </p:nvPr>
        </p:nvGraphicFramePr>
        <p:xfrm>
          <a:off x="1800076" y="4977408"/>
          <a:ext cx="1152000" cy="288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15017818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300305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812741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692507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9758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626006"/>
              </p:ext>
            </p:extLst>
          </p:nvPr>
        </p:nvGraphicFramePr>
        <p:xfrm>
          <a:off x="1800076" y="5337408"/>
          <a:ext cx="1152000" cy="288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15017818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300305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812741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692507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9758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62496"/>
              </p:ext>
            </p:extLst>
          </p:nvPr>
        </p:nvGraphicFramePr>
        <p:xfrm>
          <a:off x="1800076" y="6057408"/>
          <a:ext cx="1152000" cy="288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15017818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300305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812741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692507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9758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46205"/>
              </p:ext>
            </p:extLst>
          </p:nvPr>
        </p:nvGraphicFramePr>
        <p:xfrm>
          <a:off x="1800076" y="5697408"/>
          <a:ext cx="1152000" cy="288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15017818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300305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812741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692507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97586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53618"/>
              </p:ext>
            </p:extLst>
          </p:nvPr>
        </p:nvGraphicFramePr>
        <p:xfrm>
          <a:off x="4161876" y="3212976"/>
          <a:ext cx="3794500" cy="720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70500">
                  <a:extLst>
                    <a:ext uri="{9D8B030D-6E8A-4147-A177-3AD203B41FA5}">
                      <a16:colId xmlns:a16="http://schemas.microsoft.com/office/drawing/2014/main" val="919420236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115017818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HK" sz="2000" b="0" i="0" dirty="0" smtClean="0">
                          <a:latin typeface="Consolas" panose="020B0609020204030204" pitchFamily="49" charset="0"/>
                        </a:rPr>
                        <a:t>c[0]</a:t>
                      </a:r>
                      <a:endParaRPr lang="en-US" sz="2000" b="0" i="0" dirty="0">
                        <a:latin typeface="Consolas" panose="020B0609020204030204" pitchFamily="49" charset="0"/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975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HK" sz="2000" b="0" i="0" dirty="0" smtClean="0">
                          <a:latin typeface="Consolas" panose="020B0609020204030204" pitchFamily="49" charset="0"/>
                        </a:rPr>
                        <a:t>c[1]</a:t>
                      </a:r>
                      <a:endParaRPr lang="en-US" sz="2000" b="0" i="0" dirty="0">
                        <a:latin typeface="Consolas" panose="020B0609020204030204" pitchFamily="49" charset="0"/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0117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68561"/>
              </p:ext>
            </p:extLst>
          </p:nvPr>
        </p:nvGraphicFramePr>
        <p:xfrm>
          <a:off x="5004260" y="3248976"/>
          <a:ext cx="2880000" cy="288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15017818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300305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812741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9961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884788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50784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9721447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8373598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61067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692507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9758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560882"/>
              </p:ext>
            </p:extLst>
          </p:nvPr>
        </p:nvGraphicFramePr>
        <p:xfrm>
          <a:off x="5004260" y="3608976"/>
          <a:ext cx="2880000" cy="288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15017818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300305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812741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9961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884788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50784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9721447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8373598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61067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692507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97586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77251"/>
              </p:ext>
            </p:extLst>
          </p:nvPr>
        </p:nvGraphicFramePr>
        <p:xfrm>
          <a:off x="5579997" y="4677905"/>
          <a:ext cx="1130500" cy="1440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70500">
                  <a:extLst>
                    <a:ext uri="{9D8B030D-6E8A-4147-A177-3AD203B41FA5}">
                      <a16:colId xmlns:a16="http://schemas.microsoft.com/office/drawing/2014/main" val="9194202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017818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HK" sz="2000" b="0" i="0" dirty="0" smtClean="0">
                          <a:latin typeface="Consolas" panose="020B0609020204030204" pitchFamily="49" charset="0"/>
                        </a:rPr>
                        <a:t>d[0]</a:t>
                      </a:r>
                      <a:endParaRPr lang="en-US" sz="2000" b="0" i="0" dirty="0">
                        <a:latin typeface="Consolas" panose="020B0609020204030204" pitchFamily="49" charset="0"/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975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HK" sz="2000" b="0" i="0" dirty="0" smtClean="0">
                          <a:latin typeface="Consolas" panose="020B0609020204030204" pitchFamily="49" charset="0"/>
                        </a:rPr>
                        <a:t>d[1]</a:t>
                      </a:r>
                      <a:endParaRPr lang="en-US" sz="2000" b="0" i="0" dirty="0">
                        <a:latin typeface="Consolas" panose="020B0609020204030204" pitchFamily="49" charset="0"/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011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HK" sz="2000" b="0" i="0" dirty="0" smtClean="0">
                          <a:latin typeface="Consolas" panose="020B0609020204030204" pitchFamily="49" charset="0"/>
                        </a:rPr>
                        <a:t>d[2]</a:t>
                      </a:r>
                      <a:endParaRPr lang="en-US" sz="2000" b="0" i="0" dirty="0">
                        <a:latin typeface="Consolas" panose="020B0609020204030204" pitchFamily="49" charset="0"/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673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HK" sz="2000" b="0" i="0" dirty="0" smtClean="0">
                          <a:latin typeface="Consolas" panose="020B0609020204030204" pitchFamily="49" charset="0"/>
                        </a:rPr>
                        <a:t>d[3]</a:t>
                      </a:r>
                      <a:endParaRPr lang="en-US" sz="2000" b="0" i="0" dirty="0">
                        <a:latin typeface="Consolas" panose="020B0609020204030204" pitchFamily="49" charset="0"/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91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Multi-Dimensional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Arrays can be multi-dimensional…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87850" y="2276872"/>
            <a:ext cx="5968301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Totally 5 x 6 x 7 = 210 elements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threeDimArr</a:t>
            </a:r>
            <a:r>
              <a:rPr lang="en-HK" sz="2000" dirty="0">
                <a:latin typeface="Consolas" panose="020B0609020204030204" pitchFamily="49" charset="0"/>
              </a:rPr>
              <a:t>[5][6][7];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Totally 5 x 6 x 7 x 8 = 1680 elements</a:t>
            </a:r>
          </a:p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fourDimArr</a:t>
            </a:r>
            <a:r>
              <a:rPr lang="en-HK" sz="2000" dirty="0">
                <a:latin typeface="Consolas" panose="020B0609020204030204" pitchFamily="49" charset="0"/>
              </a:rPr>
              <a:t>[5][6][7][8];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Totally 5 x 6 x … x 9 = 15120 elements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fiveDimArr</a:t>
            </a:r>
            <a:r>
              <a:rPr lang="en-HK" sz="2000" dirty="0">
                <a:latin typeface="Consolas" panose="020B0609020204030204" pitchFamily="49" charset="0"/>
              </a:rPr>
              <a:t>[5][6][7][8][9];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…</a:t>
            </a:r>
            <a:endParaRPr lang="en-HK" sz="2000" dirty="0">
              <a:latin typeface="Consolas" panose="020B0609020204030204" pitchFamily="49" charset="0"/>
            </a:endParaRPr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480175" y="4552950"/>
            <a:ext cx="2303463" cy="2305050"/>
            <a:chOff x="4036541" y="2759676"/>
            <a:chExt cx="2304000" cy="230552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" name="Cube 8"/>
            <p:cNvSpPr/>
            <p:nvPr/>
          </p:nvSpPr>
          <p:spPr>
            <a:xfrm>
              <a:off x="4036541" y="2759676"/>
              <a:ext cx="2304000" cy="230393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4036541" y="3769534"/>
              <a:ext cx="1727603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036541" y="4199835"/>
              <a:ext cx="1727603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036541" y="4631724"/>
              <a:ext cx="1727603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468442" y="3337645"/>
              <a:ext cx="0" cy="172755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900342" y="3337645"/>
              <a:ext cx="0" cy="172755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332243" y="3337645"/>
              <a:ext cx="0" cy="172755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466854" y="2761264"/>
              <a:ext cx="576396" cy="57638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898755" y="2761264"/>
              <a:ext cx="576396" cy="57638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330656" y="2761264"/>
              <a:ext cx="576396" cy="57638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179449" y="3193153"/>
              <a:ext cx="172919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323946" y="3047073"/>
              <a:ext cx="1727603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466854" y="2902580"/>
              <a:ext cx="1727603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762556" y="3193153"/>
              <a:ext cx="576396" cy="57638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762556" y="3623454"/>
              <a:ext cx="576396" cy="57638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762556" y="4053755"/>
              <a:ext cx="576396" cy="57638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907052" y="3193153"/>
              <a:ext cx="0" cy="172755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6051549" y="3047073"/>
              <a:ext cx="0" cy="172914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6194457" y="2902580"/>
              <a:ext cx="0" cy="172755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683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HK" dirty="0" smtClean="0"/>
              <a:t>Understand </a:t>
            </a:r>
            <a:r>
              <a:rPr lang="en-HK" dirty="0"/>
              <a:t>the characteristics of 1-D and 2-D arrays</a:t>
            </a:r>
          </a:p>
          <a:p>
            <a:pPr lvl="8"/>
            <a:endParaRPr lang="en-HK" dirty="0"/>
          </a:p>
          <a:p>
            <a:r>
              <a:rPr lang="en-HK" dirty="0" smtClean="0"/>
              <a:t>Know </a:t>
            </a:r>
            <a:r>
              <a:rPr lang="en-HK" dirty="0"/>
              <a:t>how to declare and initialize 1-D and 2-D arrays</a:t>
            </a:r>
          </a:p>
          <a:p>
            <a:pPr lvl="8"/>
            <a:endParaRPr lang="en-HK" dirty="0"/>
          </a:p>
          <a:p>
            <a:r>
              <a:rPr lang="en-HK" dirty="0" smtClean="0"/>
              <a:t>Know </a:t>
            </a:r>
            <a:r>
              <a:rPr lang="en-HK" dirty="0"/>
              <a:t>how to process 1-D and 2-D arrays</a:t>
            </a:r>
          </a:p>
          <a:p>
            <a:pPr lvl="1"/>
            <a:r>
              <a:rPr lang="en-HK" dirty="0"/>
              <a:t>Sorting a 1-D array</a:t>
            </a:r>
          </a:p>
          <a:p>
            <a:pPr lvl="8"/>
            <a:endParaRPr lang="en-HK" dirty="0"/>
          </a:p>
          <a:p>
            <a:r>
              <a:rPr lang="en-HK" dirty="0" smtClean="0"/>
              <a:t>Know </a:t>
            </a:r>
            <a:r>
              <a:rPr lang="en-HK" dirty="0"/>
              <a:t>how to pass arrays to functions and understanding how arrays are passed to </a:t>
            </a:r>
            <a:r>
              <a:rPr lang="en-HK" dirty="0" smtClean="0"/>
              <a:t>functions</a:t>
            </a:r>
          </a:p>
          <a:p>
            <a:pPr lvl="8"/>
            <a:endParaRPr lang="en-HK" dirty="0"/>
          </a:p>
          <a:p>
            <a:pPr marL="0" indent="0">
              <a:buNone/>
            </a:pPr>
            <a:r>
              <a:rPr lang="en-HK" dirty="0" smtClean="0">
                <a:solidFill>
                  <a:srgbClr val="FF0000"/>
                </a:solidFill>
              </a:rPr>
              <a:t>Next: Pointers, and more </a:t>
            </a:r>
            <a:r>
              <a:rPr lang="en-HK" smtClean="0">
                <a:solidFill>
                  <a:srgbClr val="FF0000"/>
                </a:solidFill>
              </a:rPr>
              <a:t>on arrays</a:t>
            </a:r>
            <a:endParaRPr lang="en-HK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Array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825625"/>
            <a:ext cx="6193350" cy="4351338"/>
          </a:xfrm>
        </p:spPr>
        <p:txBody>
          <a:bodyPr>
            <a:normAutofit/>
          </a:bodyPr>
          <a:lstStyle/>
          <a:p>
            <a:r>
              <a:rPr lang="en-HK" dirty="0"/>
              <a:t>Stores </a:t>
            </a:r>
            <a:r>
              <a:rPr lang="en-HK" u="sng" dirty="0"/>
              <a:t>same type</a:t>
            </a:r>
            <a:r>
              <a:rPr lang="en-HK" dirty="0"/>
              <a:t> of data</a:t>
            </a:r>
          </a:p>
          <a:p>
            <a:r>
              <a:rPr lang="en-HK" dirty="0"/>
              <a:t>Array size = # of elements in the array</a:t>
            </a:r>
          </a:p>
          <a:p>
            <a:r>
              <a:rPr lang="en-HK" dirty="0"/>
              <a:t>Array size remains unchanged throughout program execution</a:t>
            </a:r>
          </a:p>
          <a:p>
            <a:pPr lvl="8"/>
            <a:endParaRPr lang="en-HK" dirty="0"/>
          </a:p>
          <a:p>
            <a:r>
              <a:rPr lang="en-HK" dirty="0"/>
              <a:t>To refer to an array element</a:t>
            </a:r>
          </a:p>
          <a:p>
            <a:pPr marL="0" indent="0">
              <a:buNone/>
            </a:pPr>
            <a:r>
              <a:rPr lang="en-HK" dirty="0" smtClean="0"/>
              <a:t>	</a:t>
            </a:r>
            <a:r>
              <a:rPr lang="en-HK" i="1" dirty="0" err="1" smtClean="0">
                <a:solidFill>
                  <a:srgbClr val="9933FF"/>
                </a:solidFill>
                <a:latin typeface="Consolas" panose="020B0609020204030204" pitchFamily="49" charset="0"/>
              </a:rPr>
              <a:t>arrayname</a:t>
            </a:r>
            <a:r>
              <a:rPr lang="en-HK" dirty="0">
                <a:latin typeface="Consolas" panose="020B0609020204030204" pitchFamily="49" charset="0"/>
              </a:rPr>
              <a:t>[ </a:t>
            </a:r>
            <a:r>
              <a:rPr lang="en-HK" i="1" dirty="0">
                <a:solidFill>
                  <a:srgbClr val="9933FF"/>
                </a:solidFill>
                <a:latin typeface="Consolas" panose="020B0609020204030204" pitchFamily="49" charset="0"/>
              </a:rPr>
              <a:t>index</a:t>
            </a:r>
            <a:r>
              <a:rPr lang="en-HK" dirty="0">
                <a:latin typeface="Consolas" panose="020B0609020204030204" pitchFamily="49" charset="0"/>
              </a:rPr>
              <a:t> ]</a:t>
            </a:r>
          </a:p>
          <a:p>
            <a:pPr lvl="1"/>
            <a:r>
              <a:rPr lang="en-HK" dirty="0"/>
              <a:t>Index always starts from 0</a:t>
            </a:r>
          </a:p>
          <a:p>
            <a:pPr lvl="1"/>
            <a:r>
              <a:rPr lang="en-HK" dirty="0"/>
              <a:t>Index to last element </a:t>
            </a:r>
            <a:r>
              <a:rPr lang="en-HK" dirty="0" smtClean="0"/>
              <a:t>is: </a:t>
            </a:r>
            <a:r>
              <a:rPr lang="en-HK" dirty="0" smtClean="0">
                <a:solidFill>
                  <a:srgbClr val="9933FF"/>
                </a:solidFill>
              </a:rPr>
              <a:t>array </a:t>
            </a:r>
            <a:r>
              <a:rPr lang="en-HK" dirty="0">
                <a:solidFill>
                  <a:srgbClr val="9933FF"/>
                </a:solidFill>
              </a:rPr>
              <a:t>size – </a:t>
            </a:r>
            <a:r>
              <a:rPr lang="en-HK" dirty="0" smtClean="0">
                <a:solidFill>
                  <a:srgbClr val="9933FF"/>
                </a:solidFill>
              </a:rPr>
              <a:t>1</a:t>
            </a:r>
            <a:endParaRPr lang="en-HK" dirty="0">
              <a:solidFill>
                <a:srgbClr val="9933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83961"/>
              </p:ext>
            </p:extLst>
          </p:nvPr>
        </p:nvGraphicFramePr>
        <p:xfrm>
          <a:off x="6822000" y="1825625"/>
          <a:ext cx="2251710" cy="35661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97330">
                  <a:extLst>
                    <a:ext uri="{9D8B030D-6E8A-4147-A177-3AD203B41FA5}">
                      <a16:colId xmlns:a16="http://schemas.microsoft.com/office/drawing/2014/main" val="369407991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878533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HK" sz="2000" b="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grade[0]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76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grade[1]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29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grade[2]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94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grade[3]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62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⋮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⋮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96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grade[96]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07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grade[97]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grade[98]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33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grade[99]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88622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32240" y="5661248"/>
            <a:ext cx="1597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/>
              <a:t>Array index</a:t>
            </a:r>
            <a:endParaRPr 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012600" y="6093296"/>
            <a:ext cx="1131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/>
              <a:t>Storage</a:t>
            </a:r>
            <a:endParaRPr lang="en-US" sz="2400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884368" y="5301208"/>
            <a:ext cx="0" cy="432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676456" y="5445224"/>
            <a:ext cx="0" cy="720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04248" y="1027907"/>
            <a:ext cx="162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/>
              <a:t>Array name</a:t>
            </a:r>
            <a:endParaRPr lang="en-US" sz="2400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36296" y="1484832"/>
            <a:ext cx="0" cy="432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Declaring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24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HK" i="1" dirty="0" smtClean="0">
                <a:solidFill>
                  <a:srgbClr val="9933FF"/>
                </a:solidFill>
                <a:latin typeface="Consolas" panose="020B0609020204030204" pitchFamily="49" charset="0"/>
              </a:rPr>
              <a:t>type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i="1" dirty="0" err="1">
                <a:solidFill>
                  <a:srgbClr val="9933FF"/>
                </a:solidFill>
                <a:latin typeface="Consolas" panose="020B0609020204030204" pitchFamily="49" charset="0"/>
              </a:rPr>
              <a:t>arrayName</a:t>
            </a:r>
            <a:r>
              <a:rPr lang="en-HK" dirty="0">
                <a:latin typeface="Consolas" panose="020B0609020204030204" pitchFamily="49" charset="0"/>
              </a:rPr>
              <a:t>[ </a:t>
            </a:r>
            <a:r>
              <a:rPr lang="en-HK" i="1" dirty="0" err="1">
                <a:solidFill>
                  <a:srgbClr val="9933FF"/>
                </a:solidFill>
                <a:latin typeface="Consolas" panose="020B0609020204030204" pitchFamily="49" charset="0"/>
              </a:rPr>
              <a:t>arraySize</a:t>
            </a:r>
            <a:r>
              <a:rPr lang="en-HK" dirty="0">
                <a:latin typeface="Consolas" panose="020B0609020204030204" pitchFamily="49" charset="0"/>
              </a:rPr>
              <a:t> ];</a:t>
            </a:r>
          </a:p>
          <a:p>
            <a:pPr lvl="8"/>
            <a:endParaRPr lang="en-HK" dirty="0"/>
          </a:p>
          <a:p>
            <a:r>
              <a:rPr lang="en-HK" i="1" dirty="0">
                <a:solidFill>
                  <a:srgbClr val="9933FF"/>
                </a:solidFill>
                <a:latin typeface="Consolas" panose="020B0609020204030204" pitchFamily="49" charset="0"/>
              </a:rPr>
              <a:t>type</a:t>
            </a:r>
            <a:r>
              <a:rPr lang="en-HK" dirty="0"/>
              <a:t>: Data type of each array element</a:t>
            </a:r>
          </a:p>
          <a:p>
            <a:r>
              <a:rPr lang="en-HK" i="1" dirty="0" err="1">
                <a:solidFill>
                  <a:srgbClr val="9933FF"/>
                </a:solidFill>
                <a:latin typeface="Consolas" panose="020B0609020204030204" pitchFamily="49" charset="0"/>
              </a:rPr>
              <a:t>arrayName</a:t>
            </a:r>
            <a:r>
              <a:rPr lang="en-HK" dirty="0"/>
              <a:t>: A valid identifier</a:t>
            </a:r>
          </a:p>
          <a:p>
            <a:r>
              <a:rPr lang="en-HK" i="1" dirty="0" err="1">
                <a:solidFill>
                  <a:srgbClr val="9933FF"/>
                </a:solidFill>
                <a:latin typeface="Consolas" panose="020B0609020204030204" pitchFamily="49" charset="0"/>
              </a:rPr>
              <a:t>arraySize</a:t>
            </a:r>
            <a:r>
              <a:rPr lang="en-HK" dirty="0"/>
              <a:t>: Number of elements in the array</a:t>
            </a:r>
          </a:p>
          <a:p>
            <a:pPr lvl="8"/>
            <a:endParaRPr lang="en-HK" dirty="0"/>
          </a:p>
          <a:p>
            <a:r>
              <a:rPr lang="en-HK" dirty="0"/>
              <a:t>E.g</a:t>
            </a:r>
            <a:r>
              <a:rPr lang="en-HK" dirty="0" smtClean="0"/>
              <a:t>.:</a:t>
            </a:r>
            <a:endParaRPr lang="en-HK" dirty="0"/>
          </a:p>
          <a:p>
            <a:pPr marL="457200" lvl="1" indent="0">
              <a:buNone/>
            </a:pP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 grade[ 100 ]; 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of 100 integers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dirty="0">
                <a:latin typeface="Consolas" panose="020B0609020204030204" pitchFamily="49" charset="0"/>
              </a:rPr>
              <a:t> d[ 3284 ]; 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of 3284 doubles</a:t>
            </a:r>
          </a:p>
          <a:p>
            <a:pPr lvl="8"/>
            <a:endParaRPr lang="en-HK" dirty="0"/>
          </a:p>
          <a:p>
            <a:r>
              <a:rPr lang="en-HK" dirty="0"/>
              <a:t>Declaring multiple arrays of the same type in one declaration</a:t>
            </a:r>
          </a:p>
          <a:p>
            <a:pPr marL="457200" lvl="1" indent="0">
              <a:buNone/>
            </a:pPr>
            <a:r>
              <a:rPr lang="en-H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 err="1">
                <a:latin typeface="Consolas" panose="020B0609020204030204" pitchFamily="49" charset="0"/>
              </a:rPr>
              <a:t>arrayA</a:t>
            </a:r>
            <a:r>
              <a:rPr lang="en-HK" dirty="0">
                <a:latin typeface="Consolas" panose="020B0609020204030204" pitchFamily="49" charset="0"/>
              </a:rPr>
              <a:t>[100], </a:t>
            </a:r>
            <a:r>
              <a:rPr lang="en-HK" dirty="0" err="1">
                <a:latin typeface="Consolas" panose="020B0609020204030204" pitchFamily="49" charset="0"/>
              </a:rPr>
              <a:t>arrayB</a:t>
            </a:r>
            <a:r>
              <a:rPr lang="en-HK" dirty="0">
                <a:latin typeface="Consolas" panose="020B0609020204030204" pitchFamily="49" charset="0"/>
              </a:rPr>
              <a:t>[27];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2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6000"/>
          </a:xfrm>
        </p:spPr>
        <p:txBody>
          <a:bodyPr>
            <a:normAutofit fontScale="92500" lnSpcReduction="10000"/>
          </a:bodyPr>
          <a:lstStyle/>
          <a:p>
            <a:r>
              <a:rPr lang="en-HK" dirty="0"/>
              <a:t>Each array element holds one value</a:t>
            </a:r>
          </a:p>
          <a:p>
            <a:pPr lvl="1"/>
            <a:endParaRPr lang="en-HK" dirty="0"/>
          </a:p>
          <a:p>
            <a:pPr lvl="1"/>
            <a:endParaRPr lang="en-HK" dirty="0"/>
          </a:p>
          <a:p>
            <a:pPr lvl="1"/>
            <a:endParaRPr lang="en-HK" dirty="0"/>
          </a:p>
          <a:p>
            <a:pPr lvl="1"/>
            <a:endParaRPr lang="en-HK" dirty="0"/>
          </a:p>
          <a:p>
            <a:pPr lvl="1"/>
            <a:endParaRPr lang="en-HK" dirty="0"/>
          </a:p>
          <a:p>
            <a:pPr lvl="1"/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Index (also called </a:t>
            </a:r>
            <a:r>
              <a:rPr lang="en-HK" b="1" i="1" dirty="0">
                <a:solidFill>
                  <a:srgbClr val="FF0000"/>
                </a:solidFill>
              </a:rPr>
              <a:t>subscript</a:t>
            </a:r>
            <a:r>
              <a:rPr lang="en-HK" dirty="0"/>
              <a:t>) must be an integral-type value. (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/>
              <a:t>,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HK" dirty="0"/>
              <a:t>,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HK" dirty="0"/>
              <a:t>,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dirty="0"/>
              <a:t>)</a:t>
            </a:r>
          </a:p>
          <a:p>
            <a:pPr lvl="8"/>
            <a:endParaRPr lang="en-HK" dirty="0"/>
          </a:p>
          <a:p>
            <a:r>
              <a:rPr lang="en-HK" dirty="0"/>
              <a:t>Index can be an </a:t>
            </a:r>
            <a:r>
              <a:rPr lang="en-HK" u="sng" dirty="0"/>
              <a:t>expression</a:t>
            </a:r>
            <a:r>
              <a:rPr lang="en-HK" dirty="0"/>
              <a:t> of integral type</a:t>
            </a:r>
          </a:p>
          <a:p>
            <a:pPr lvl="1"/>
            <a:r>
              <a:rPr lang="en-HK" dirty="0"/>
              <a:t>E.g.: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c[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2]</a:t>
            </a:r>
            <a:r>
              <a:rPr lang="en-HK" dirty="0"/>
              <a:t> where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dirty="0"/>
              <a:t> is an </a:t>
            </a:r>
            <a:r>
              <a:rPr lang="en-HK" dirty="0" smtClean="0"/>
              <a:t>integer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9336" y="2276872"/>
            <a:ext cx="822532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grade is an array of 100 integers (values of type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myGrade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is a variable of type </a:t>
            </a:r>
            <a:r>
              <a:rPr lang="en-HK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grade[100], </a:t>
            </a:r>
            <a:r>
              <a:rPr lang="en-HK" sz="2000" dirty="0" err="1">
                <a:latin typeface="Consolas" panose="020B0609020204030204" pitchFamily="49" charset="0"/>
              </a:rPr>
              <a:t>myGrade</a:t>
            </a:r>
            <a:r>
              <a:rPr lang="en-HK" sz="2000" dirty="0">
                <a:latin typeface="Consolas" panose="020B0609020204030204" pitchFamily="49" charset="0"/>
              </a:rPr>
              <a:t> = 10;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grade[0] = </a:t>
            </a:r>
            <a:r>
              <a:rPr lang="en-HK" sz="2000" dirty="0" err="1">
                <a:latin typeface="Consolas" panose="020B0609020204030204" pitchFamily="49" charset="0"/>
              </a:rPr>
              <a:t>myGrade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grade[1] = 3;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grade[0]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grade[1</a:t>
            </a:r>
            <a:r>
              <a:rPr lang="en-HK" sz="2000" dirty="0" smtClean="0">
                <a:latin typeface="Consolas" panose="020B0609020204030204" pitchFamily="49" charset="0"/>
              </a:rPr>
              <a:t>];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52000" y="2636912"/>
            <a:ext cx="2592000" cy="17366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Two different meanings of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[ ]</a:t>
            </a:r>
            <a:r>
              <a:rPr lang="en-HK" sz="2400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AutoNum type="arabicPeriod"/>
            </a:pPr>
            <a:r>
              <a:rPr lang="en-HK" sz="2400" dirty="0" smtClean="0">
                <a:solidFill>
                  <a:schemeClr val="tx1"/>
                </a:solidFill>
              </a:rPr>
              <a:t>Array size</a:t>
            </a:r>
          </a:p>
          <a:p>
            <a:pPr marL="457200" indent="-457200">
              <a:buAutoNum type="arabicPeriod"/>
            </a:pPr>
            <a:r>
              <a:rPr lang="en-HK" sz="2400" dirty="0" smtClean="0">
                <a:solidFill>
                  <a:schemeClr val="tx1"/>
                </a:solidFill>
              </a:rPr>
              <a:t>Array index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483768" y="3212976"/>
            <a:ext cx="4248472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691680" y="3501008"/>
            <a:ext cx="504056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92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10136"/>
          </a:xfrm>
        </p:spPr>
        <p:txBody>
          <a:bodyPr>
            <a:normAutofit fontScale="90000"/>
          </a:bodyPr>
          <a:lstStyle/>
          <a:p>
            <a:r>
              <a:rPr lang="en-HK" dirty="0" smtClean="0"/>
              <a:t>Declare and Initialize Array: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7998" y="610136"/>
            <a:ext cx="8676001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Consolas" panose="020B0609020204030204" pitchFamily="49" charset="0"/>
              </a:rPr>
              <a:t>#</a:t>
            </a:r>
            <a:r>
              <a:rPr lang="fr-FR" sz="2000" dirty="0" err="1">
                <a:latin typeface="Consolas" panose="020B0609020204030204" pitchFamily="49" charset="0"/>
              </a:rPr>
              <a:t>include</a:t>
            </a:r>
            <a:r>
              <a:rPr lang="fr-FR" sz="2000" dirty="0">
                <a:latin typeface="Consolas" panose="020B0609020204030204" pitchFamily="49" charset="0"/>
              </a:rPr>
              <a:t> &lt;</a:t>
            </a:r>
            <a:r>
              <a:rPr lang="fr-FR" sz="2000" dirty="0" err="1">
                <a:latin typeface="Consolas" panose="020B0609020204030204" pitchFamily="49" charset="0"/>
              </a:rPr>
              <a:t>iostream</a:t>
            </a:r>
            <a:r>
              <a:rPr lang="fr-F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fr-FR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#</a:t>
            </a:r>
            <a:r>
              <a:rPr lang="fr-FR" sz="20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include</a:t>
            </a:r>
            <a:r>
              <a:rPr lang="fr-FR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&lt;</a:t>
            </a:r>
            <a:r>
              <a:rPr lang="fr-FR" sz="20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iomanip</a:t>
            </a:r>
            <a:r>
              <a:rPr lang="fr-FR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&gt;</a:t>
            </a:r>
            <a:r>
              <a:rPr lang="fr-FR" sz="2000" dirty="0" smtClean="0">
                <a:latin typeface="Consolas" panose="020B0609020204030204" pitchFamily="49" charset="0"/>
              </a:rPr>
              <a:t>    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Needed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for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setw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 err="1">
                <a:latin typeface="Consolas" panose="020B0609020204030204" pitchFamily="49" charset="0"/>
              </a:rPr>
              <a:t>std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latin typeface="Consolas" panose="020B0609020204030204" pitchFamily="49" charset="0"/>
              </a:rPr>
              <a:t> main() {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    </a:t>
            </a:r>
            <a:r>
              <a:rPr lang="fr-FR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fr-FR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x[10];</a:t>
            </a:r>
            <a:r>
              <a:rPr lang="fr-FR" sz="2000" dirty="0">
                <a:latin typeface="Consolas" panose="020B0609020204030204" pitchFamily="49" charset="0"/>
              </a:rPr>
              <a:t> 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x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of 10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integers</a:t>
            </a:r>
            <a:endParaRPr lang="fr-FR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Set all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elements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of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to 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fr-FR" sz="2000" dirty="0">
                <a:latin typeface="Consolas" panose="020B0609020204030204" pitchFamily="49" charset="0"/>
              </a:rPr>
              <a:t> (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latin typeface="Consolas" panose="020B0609020204030204" pitchFamily="49" charset="0"/>
              </a:rPr>
              <a:t> i = 0; i &lt; 10; i++ )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       </a:t>
            </a:r>
            <a:r>
              <a:rPr lang="fr-FR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x[i]</a:t>
            </a:r>
            <a:r>
              <a:rPr lang="fr-FR" sz="2000" dirty="0">
                <a:latin typeface="Consolas" panose="020B0609020204030204" pitchFamily="49" charset="0"/>
              </a:rPr>
              <a:t> = 0;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    cout &lt;&lt; </a:t>
            </a:r>
            <a:r>
              <a:rPr lang="fr-FR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Element</a:t>
            </a:r>
            <a:r>
              <a:rPr lang="fr-FR" sz="2000" dirty="0">
                <a:solidFill>
                  <a:srgbClr val="00B0F0"/>
                </a:solidFill>
                <a:latin typeface="Consolas" panose="020B0609020204030204" pitchFamily="49" charset="0"/>
              </a:rPr>
              <a:t>        Value"</a:t>
            </a:r>
            <a:r>
              <a:rPr lang="fr-FR" sz="2000" dirty="0">
                <a:latin typeface="Consolas" panose="020B0609020204030204" pitchFamily="49" charset="0"/>
              </a:rPr>
              <a:t> &lt;&lt; </a:t>
            </a:r>
            <a:r>
              <a:rPr lang="fr-FR" sz="2000" dirty="0" err="1">
                <a:latin typeface="Consolas" panose="020B0609020204030204" pitchFamily="49" charset="0"/>
              </a:rPr>
              <a:t>endl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Output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contents of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x in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tabular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format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fr-FR" sz="2000" dirty="0">
                <a:latin typeface="Consolas" panose="020B0609020204030204" pitchFamily="49" charset="0"/>
              </a:rPr>
              <a:t> (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latin typeface="Consolas" panose="020B0609020204030204" pitchFamily="49" charset="0"/>
              </a:rPr>
              <a:t> j = 0; j &lt; 10; </a:t>
            </a:r>
            <a:r>
              <a:rPr lang="fr-FR" sz="2000" dirty="0" err="1">
                <a:latin typeface="Consolas" panose="020B0609020204030204" pitchFamily="49" charset="0"/>
              </a:rPr>
              <a:t>j++</a:t>
            </a:r>
            <a:r>
              <a:rPr lang="fr-FR" sz="2000" dirty="0">
                <a:latin typeface="Consolas" panose="020B0609020204030204" pitchFamily="49" charset="0"/>
              </a:rPr>
              <a:t> )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       cout &lt;&lt; </a:t>
            </a:r>
            <a:r>
              <a:rPr lang="fr-FR" sz="20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setw</a:t>
            </a:r>
            <a:r>
              <a:rPr lang="fr-FR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(7)</a:t>
            </a:r>
            <a:r>
              <a:rPr lang="fr-FR" sz="2000" dirty="0">
                <a:latin typeface="Consolas" panose="020B0609020204030204" pitchFamily="49" charset="0"/>
              </a:rPr>
              <a:t> &lt;&lt; </a:t>
            </a:r>
            <a:r>
              <a:rPr lang="fr-FR" sz="2000" dirty="0" smtClean="0">
                <a:latin typeface="Consolas" panose="020B0609020204030204" pitchFamily="49" charset="0"/>
              </a:rPr>
              <a:t>j </a:t>
            </a:r>
            <a:r>
              <a:rPr lang="fr-FR" sz="2000" dirty="0">
                <a:latin typeface="Consolas" panose="020B0609020204030204" pitchFamily="49" charset="0"/>
              </a:rPr>
              <a:t>&lt;&lt; </a:t>
            </a:r>
            <a:r>
              <a:rPr lang="fr-FR" sz="20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setw</a:t>
            </a:r>
            <a:r>
              <a:rPr lang="fr-FR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(13)</a:t>
            </a:r>
            <a:r>
              <a:rPr lang="fr-FR" sz="2000" dirty="0">
                <a:latin typeface="Consolas" panose="020B0609020204030204" pitchFamily="49" charset="0"/>
              </a:rPr>
              <a:t> &lt;&lt; </a:t>
            </a:r>
            <a:r>
              <a:rPr lang="fr-FR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x[j]</a:t>
            </a:r>
            <a:r>
              <a:rPr lang="fr-FR" sz="2000" dirty="0">
                <a:latin typeface="Consolas" panose="020B0609020204030204" pitchFamily="49" charset="0"/>
              </a:rPr>
              <a:t> &lt;&lt; </a:t>
            </a:r>
            <a:r>
              <a:rPr lang="fr-FR" sz="2000" dirty="0" err="1">
                <a:latin typeface="Consolas" panose="020B0609020204030204" pitchFamily="49" charset="0"/>
              </a:rPr>
              <a:t>endl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sz="2000" dirty="0">
                <a:latin typeface="Consolas" panose="020B0609020204030204" pitchFamily="49" charset="0"/>
              </a:rPr>
              <a:t> 0;</a:t>
            </a:r>
          </a:p>
          <a:p>
            <a:r>
              <a:rPr lang="fr-FR" sz="2000" dirty="0" smtClean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10136"/>
            <a:ext cx="466794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20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1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Declare and Initialize Array: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825200"/>
            <a:ext cx="9143999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Element        Value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0            0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1            0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2            0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3            0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4            0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5            0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6            0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7            0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8            0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9            0 </a:t>
            </a:r>
          </a:p>
        </p:txBody>
      </p:sp>
      <p:sp>
        <p:nvSpPr>
          <p:cNvPr id="5" name="Left Brace 4"/>
          <p:cNvSpPr/>
          <p:nvPr/>
        </p:nvSpPr>
        <p:spPr>
          <a:xfrm rot="16200000">
            <a:off x="504000" y="4766916"/>
            <a:ext cx="155448" cy="936000"/>
          </a:xfrm>
          <a:prstGeom prst="leftBrace">
            <a:avLst>
              <a:gd name="adj1" fmla="val 63480"/>
              <a:gd name="adj2" fmla="val 50000"/>
            </a:avLst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1908000" y="4334916"/>
            <a:ext cx="155448" cy="1800000"/>
          </a:xfrm>
          <a:prstGeom prst="leftBrace">
            <a:avLst>
              <a:gd name="adj1" fmla="val 63480"/>
              <a:gd name="adj2" fmla="val 50000"/>
            </a:avLst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445224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/>
              <a:t>Width 7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13292" y="5445224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/>
              <a:t>Width 13</a:t>
            </a:r>
            <a:endParaRPr lang="en-US" sz="2000" dirty="0" smtClean="0"/>
          </a:p>
        </p:txBody>
      </p:sp>
      <p:sp>
        <p:nvSpPr>
          <p:cNvPr id="9" name="Rounded Rectangular Callout 8"/>
          <p:cNvSpPr/>
          <p:nvPr/>
        </p:nvSpPr>
        <p:spPr>
          <a:xfrm>
            <a:off x="3467299" y="5645279"/>
            <a:ext cx="4433411" cy="442674"/>
          </a:xfrm>
          <a:prstGeom prst="wedgeRoundRectCallout">
            <a:avLst>
              <a:gd name="adj1" fmla="val -61708"/>
              <a:gd name="adj2" fmla="val -17035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HK" sz="2000" spc="-300" dirty="0">
                <a:solidFill>
                  <a:schemeClr val="tx1"/>
                </a:solidFill>
                <a:latin typeface="Consolas" panose="020B0609020204030204" pitchFamily="49" charset="0"/>
              </a:rPr>
              <a:t>␣␣␣␣␣␣</a:t>
            </a:r>
            <a:r>
              <a:rPr lang="en-HK" sz="2000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r>
              <a:rPr lang="en-HK" sz="2000" spc="-3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␣␣␣␣␣␣␣␣␣␣␣␣</a:t>
            </a:r>
            <a:r>
              <a:rPr lang="en-HK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5497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</a:schemeClr>
        </a:solidFill>
        <a:ln w="9525">
          <a:solidFill>
            <a:schemeClr val="tx1"/>
          </a:solidFill>
        </a:ln>
      </a:spPr>
      <a:bodyPr wrap="none" rtlCol="0" anchor="ctr">
        <a:spAutoFit/>
      </a:bodyPr>
      <a:lstStyle>
        <a:defPPr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14920</TotalTime>
  <Words>4452</Words>
  <PresentationFormat>On-screen Show (4:3)</PresentationFormat>
  <Paragraphs>1154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Wingdings</vt:lpstr>
      <vt:lpstr>Office Theme</vt:lpstr>
      <vt:lpstr>CSCI1540 Fundamental Computing with C++</vt:lpstr>
      <vt:lpstr>Outline</vt:lpstr>
      <vt:lpstr>Why Array?</vt:lpstr>
      <vt:lpstr>Array to the Rescue!</vt:lpstr>
      <vt:lpstr>Array</vt:lpstr>
      <vt:lpstr>Declaring Arrays</vt:lpstr>
      <vt:lpstr>Array Elements</vt:lpstr>
      <vt:lpstr>Declare and Initialize Array: Example</vt:lpstr>
      <vt:lpstr>Declare and Initialize Array: Example</vt:lpstr>
      <vt:lpstr>Array Bounds</vt:lpstr>
      <vt:lpstr>Tips: Using const Variable for Array Size</vt:lpstr>
      <vt:lpstr>Tips: Using const Variable for Array Size</vt:lpstr>
      <vt:lpstr>Initializing Arrays In Declaration</vt:lpstr>
      <vt:lpstr>Initializing Arrays In Declaration: Example</vt:lpstr>
      <vt:lpstr>Initializing Arrays In Declaration: Example</vt:lpstr>
      <vt:lpstr>PowerPoint Presentation</vt:lpstr>
      <vt:lpstr>PowerPoint Presentation</vt:lpstr>
      <vt:lpstr>Arrays and Functions</vt:lpstr>
      <vt:lpstr>Array as Parameter in Callee</vt:lpstr>
      <vt:lpstr>Array as Argument in Caller</vt:lpstr>
      <vt:lpstr>Array Parameters and Arguments</vt:lpstr>
      <vt:lpstr>Array and Function Prototype</vt:lpstr>
      <vt:lpstr>Function with Arrays: Examples</vt:lpstr>
      <vt:lpstr>Computing Average</vt:lpstr>
      <vt:lpstr>Finding Maximum</vt:lpstr>
      <vt:lpstr>Searching for an Item</vt:lpstr>
      <vt:lpstr>Counting Frequencies of Items</vt:lpstr>
      <vt:lpstr>The Sorting Problem</vt:lpstr>
      <vt:lpstr>The Selection Sort Algorithm</vt:lpstr>
      <vt:lpstr>The Selection Sort Algorithm</vt:lpstr>
      <vt:lpstr>The Selection Sort Algorithm</vt:lpstr>
      <vt:lpstr>Selection Sort Implementation</vt:lpstr>
      <vt:lpstr>Selection Sort Implementation</vt:lpstr>
      <vt:lpstr>Selection Sort Implementation</vt:lpstr>
      <vt:lpstr>2-D Arrays</vt:lpstr>
      <vt:lpstr>Declaring 2-D Arrays</vt:lpstr>
      <vt:lpstr>2-D Array: Declaration and Initialization</vt:lpstr>
      <vt:lpstr>Example: Adding Two 2-D Arrays Element by Element</vt:lpstr>
      <vt:lpstr>2-D Array as Parameter in Callee</vt:lpstr>
      <vt:lpstr>2-D Array as Argument in Caller</vt:lpstr>
      <vt:lpstr>Applications of 2-D Arrays</vt:lpstr>
      <vt:lpstr>2-D Array as a 1-D Array of 1-D Array</vt:lpstr>
      <vt:lpstr>2-D Array as a 1-D Array of 1-D Array</vt:lpstr>
      <vt:lpstr>Multi-Dimensional Arrays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2017-07-27T04:48:57Z</cp:lastPrinted>
  <dcterms:created xsi:type="dcterms:W3CDTF">2017-07-21T09:04:35Z</dcterms:created>
  <dcterms:modified xsi:type="dcterms:W3CDTF">2019-08-08T09:12:45Z</dcterms:modified>
</cp:coreProperties>
</file>