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639" r:id="rId3"/>
    <p:sldId id="644" r:id="rId4"/>
    <p:sldId id="645" r:id="rId5"/>
    <p:sldId id="646" r:id="rId6"/>
    <p:sldId id="647" r:id="rId7"/>
    <p:sldId id="648" r:id="rId8"/>
    <p:sldId id="650" r:id="rId9"/>
    <p:sldId id="651" r:id="rId10"/>
    <p:sldId id="652" r:id="rId11"/>
    <p:sldId id="649" r:id="rId12"/>
    <p:sldId id="653" r:id="rId13"/>
    <p:sldId id="654" r:id="rId14"/>
    <p:sldId id="655" r:id="rId15"/>
    <p:sldId id="656" r:id="rId16"/>
    <p:sldId id="657" r:id="rId17"/>
    <p:sldId id="659" r:id="rId18"/>
    <p:sldId id="658" r:id="rId19"/>
    <p:sldId id="660" r:id="rId20"/>
    <p:sldId id="661" r:id="rId21"/>
    <p:sldId id="662" r:id="rId22"/>
    <p:sldId id="663" r:id="rId23"/>
    <p:sldId id="664" r:id="rId24"/>
    <p:sldId id="665" r:id="rId25"/>
    <p:sldId id="666" r:id="rId26"/>
    <p:sldId id="667" r:id="rId27"/>
    <p:sldId id="640" r:id="rId28"/>
    <p:sldId id="668" r:id="rId29"/>
    <p:sldId id="669" r:id="rId30"/>
    <p:sldId id="670" r:id="rId31"/>
    <p:sldId id="671" r:id="rId32"/>
    <p:sldId id="672" r:id="rId33"/>
    <p:sldId id="673" r:id="rId34"/>
    <p:sldId id="675" r:id="rId35"/>
    <p:sldId id="676" r:id="rId36"/>
    <p:sldId id="677" r:id="rId37"/>
    <p:sldId id="678" r:id="rId38"/>
    <p:sldId id="674" r:id="rId39"/>
    <p:sldId id="679" r:id="rId40"/>
    <p:sldId id="680" r:id="rId41"/>
    <p:sldId id="681" r:id="rId42"/>
    <p:sldId id="683" r:id="rId43"/>
    <p:sldId id="684" r:id="rId44"/>
    <p:sldId id="685" r:id="rId45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000FF"/>
    <a:srgbClr val="FF7000"/>
    <a:srgbClr val="68D321"/>
    <a:srgbClr val="800000"/>
    <a:srgbClr val="5B9BD5"/>
    <a:srgbClr val="FFFF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18" autoAdjust="0"/>
    <p:restoredTop sz="98179" autoAdjust="0"/>
  </p:normalViewPr>
  <p:slideViewPr>
    <p:cSldViewPr>
      <p:cViewPr varScale="1">
        <p:scale>
          <a:sx n="108" d="100"/>
          <a:sy n="108" d="100"/>
        </p:scale>
        <p:origin x="134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8694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8694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r">
              <a:defRPr sz="1200"/>
            </a:lvl1pPr>
          </a:lstStyle>
          <a:p>
            <a:fld id="{6EC39858-CD88-4D5D-AF6A-F1235BECF48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357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1" tIns="46195" rIns="92391" bIns="4619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2391" tIns="46195" rIns="92391" bIns="46195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6" cy="4986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r">
              <a:defRPr sz="1200"/>
            </a:lvl1pPr>
          </a:lstStyle>
          <a:p>
            <a:fld id="{4179C365-E464-43DE-865E-CC3A6CA7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6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7E12-559F-4E9B-95DB-2F50E7DBA7E2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40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F51A-B66D-4C89-B85F-B8E7B40B39BC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C3F7-D21D-48F7-BC0E-7742DBAEB5B9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D560-DDB1-4E0F-BEF1-93D2D0A06C3F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94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542F-0FBD-4044-A98E-72E762ACA238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6D9-0B06-406C-9D6B-780B6675A908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3E1C-C6FA-4682-8FEB-42359A19E5D6}" type="datetime1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EE5C-D884-407A-AC6B-9846F4E44C88}" type="datetime1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EA-6323-478E-8D5B-141B9C7980D2}" type="datetime1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5064-94E5-45A7-B406-B0A83C75424B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0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9CE-B264-4D9D-90BA-57A932582C95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A3C7-A71D-4D85-9ED7-6870845CFBE5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HK"/>
              <a:t>CSCI1540</a:t>
            </a:r>
            <a:br>
              <a:rPr lang="en-HK"/>
            </a:br>
            <a:r>
              <a:rPr lang="en-HK"/>
              <a:t>Fundamental Computing with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 smtClean="0"/>
          </a:p>
          <a:p>
            <a:r>
              <a:rPr lang="en-HK" dirty="0" smtClean="0"/>
              <a:t>Pointers and Arrays Revisited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919" y="6236915"/>
            <a:ext cx="1179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00FF"/>
                </a:solidFill>
              </a:rPr>
              <a:t>Fall, </a:t>
            </a:r>
            <a:r>
              <a:rPr lang="en-US" sz="2000" dirty="0">
                <a:solidFill>
                  <a:srgbClr val="0000FF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33748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The Dereferencing Operator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*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8000" y="2764572"/>
            <a:ext cx="867600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latin typeface="Consolas" panose="020B0609020204030204" pitchFamily="49" charset="0"/>
              </a:rPr>
              <a:t>y = 2;	</a:t>
            </a: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*</a:t>
            </a:r>
            <a:r>
              <a:rPr lang="en-HK" altLang="zh-HK" sz="2000" dirty="0" err="1">
                <a:latin typeface="Consolas" panose="020B0609020204030204" pitchFamily="49" charset="0"/>
              </a:rPr>
              <a:t>ptr</a:t>
            </a:r>
            <a:r>
              <a:rPr lang="en-HK" altLang="zh-HK" sz="2000" dirty="0">
                <a:latin typeface="Consolas" panose="020B0609020204030204" pitchFamily="49" charset="0"/>
              </a:rPr>
              <a:t>;	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ptr</a:t>
            </a:r>
            <a:r>
              <a:rPr lang="en-HK" altLang="zh-HK" sz="2000" dirty="0">
                <a:latin typeface="Consolas" panose="020B0609020204030204" pitchFamily="49" charset="0"/>
              </a:rPr>
              <a:t> = &amp;y;   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altLang="zh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ptr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gets the address of y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Prints the address of y in hexadecimal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 </a:t>
            </a:r>
            <a:r>
              <a:rPr lang="en-HK" altLang="zh-HK" sz="2000" dirty="0" err="1">
                <a:latin typeface="Consolas" panose="020B0609020204030204" pitchFamily="49" charset="0"/>
              </a:rPr>
              <a:t>ptr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Same as </a:t>
            </a:r>
            <a:r>
              <a:rPr lang="en-HK" altLang="zh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&lt;&lt; y;</a:t>
            </a:r>
          </a:p>
          <a:p>
            <a:r>
              <a:rPr lang="en-HK" altLang="zh-HK" sz="2000" dirty="0" err="1">
                <a:latin typeface="Consolas" panose="020B0609020204030204" pitchFamily="49" charset="0"/>
              </a:rPr>
              <a:t>cout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*</a:t>
            </a:r>
            <a:r>
              <a:rPr lang="en-HK" altLang="zh-HK" sz="2000" dirty="0" err="1">
                <a:latin typeface="Consolas" panose="020B0609020204030204" pitchFamily="49" charset="0"/>
              </a:rPr>
              <a:t>ptr</a:t>
            </a:r>
            <a:r>
              <a:rPr lang="en-HK" altLang="zh-HK" sz="2000" dirty="0">
                <a:latin typeface="Consolas" panose="020B0609020204030204" pitchFamily="49" charset="0"/>
              </a:rPr>
              <a:t> &lt;&lt; </a:t>
            </a:r>
            <a:r>
              <a:rPr lang="en-HK" altLang="zh-HK" sz="2000" dirty="0" err="1">
                <a:latin typeface="Consolas" panose="020B0609020204030204" pitchFamily="49" charset="0"/>
              </a:rPr>
              <a:t>endl</a:t>
            </a:r>
            <a:r>
              <a:rPr lang="en-HK" altLang="zh-HK" sz="2000" dirty="0">
                <a:latin typeface="Consolas" panose="020B0609020204030204" pitchFamily="49" charset="0"/>
              </a:rPr>
              <a:t>; </a:t>
            </a:r>
          </a:p>
          <a:p>
            <a:endParaRPr lang="en-HK" altLang="zh-HK" sz="2000" dirty="0">
              <a:latin typeface="Consolas" panose="020B0609020204030204" pitchFamily="49" charset="0"/>
            </a:endParaRPr>
          </a:p>
          <a:p>
            <a:r>
              <a:rPr lang="en-HK" altLang="zh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Same as y = 3 * y + 1;</a:t>
            </a:r>
          </a:p>
          <a:p>
            <a:r>
              <a:rPr lang="en-HK" altLang="zh-HK" sz="2000" dirty="0">
                <a:latin typeface="Consolas" panose="020B0609020204030204" pitchFamily="49" charset="0"/>
              </a:rPr>
              <a:t>*</a:t>
            </a:r>
            <a:r>
              <a:rPr lang="en-HK" altLang="zh-HK" sz="2000" dirty="0" err="1">
                <a:latin typeface="Consolas" panose="020B0609020204030204" pitchFamily="49" charset="0"/>
              </a:rPr>
              <a:t>ptr</a:t>
            </a:r>
            <a:r>
              <a:rPr lang="en-HK" altLang="zh-HK" sz="2000" dirty="0">
                <a:latin typeface="Consolas" panose="020B0609020204030204" pitchFamily="49" charset="0"/>
              </a:rPr>
              <a:t> = 3 *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*</a:t>
            </a:r>
            <a:r>
              <a:rPr lang="en-HK" altLang="zh-HK" sz="2000" dirty="0" err="1">
                <a:latin typeface="Consolas" panose="020B0609020204030204" pitchFamily="49" charset="0"/>
              </a:rPr>
              <a:t>ptr</a:t>
            </a:r>
            <a:r>
              <a:rPr lang="en-HK" altLang="zh-HK" sz="2000" dirty="0">
                <a:latin typeface="Consolas" panose="020B0609020204030204" pitchFamily="49" charset="0"/>
              </a:rPr>
              <a:t> + 1</a:t>
            </a:r>
            <a:r>
              <a:rPr lang="en-HK" altLang="zh-HK" sz="2000" dirty="0" smtClean="0">
                <a:latin typeface="Consolas" panose="020B0609020204030204" pitchFamily="49" charset="0"/>
              </a:rPr>
              <a:t>;</a:t>
            </a:r>
            <a:endParaRPr lang="en-HK" altLang="zh-HK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764572"/>
            <a:ext cx="466794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176000" y="5388311"/>
            <a:ext cx="4968000" cy="919401"/>
          </a:xfrm>
          <a:prstGeom prst="wedgeRoundRectCallout">
            <a:avLst>
              <a:gd name="adj1" fmla="val -98143"/>
              <a:gd name="adj2" fmla="val 4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When </a:t>
            </a:r>
            <a:r>
              <a:rPr lang="en-HK" sz="2400" dirty="0">
                <a:solidFill>
                  <a:schemeClr val="tx1"/>
                </a:solidFill>
              </a:rPr>
              <a:t>applied to a </a:t>
            </a:r>
            <a:r>
              <a:rPr lang="en-HK" sz="2400" dirty="0" smtClean="0">
                <a:solidFill>
                  <a:schemeClr val="tx1"/>
                </a:solidFill>
              </a:rPr>
              <a:t>pointer, </a:t>
            </a:r>
            <a:r>
              <a:rPr lang="en-HK" sz="2400" dirty="0" smtClean="0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*</a:t>
            </a:r>
            <a:r>
              <a:rPr lang="en-HK" sz="2400" dirty="0" smtClean="0">
                <a:solidFill>
                  <a:schemeClr val="tx1"/>
                </a:solidFill>
              </a:rPr>
              <a:t> yields </a:t>
            </a:r>
            <a:r>
              <a:rPr lang="en-HK" sz="2400" dirty="0">
                <a:solidFill>
                  <a:schemeClr val="tx1"/>
                </a:solidFill>
              </a:rPr>
              <a:t>the </a:t>
            </a:r>
            <a:r>
              <a:rPr lang="en-HK" sz="2400" dirty="0" smtClean="0">
                <a:solidFill>
                  <a:schemeClr val="tx1"/>
                </a:solidFill>
              </a:rPr>
              <a:t>variable pointed to by the pointer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680000" y="2276872"/>
            <a:ext cx="4464000" cy="1328023"/>
          </a:xfrm>
          <a:prstGeom prst="wedgeRoundRectCallout">
            <a:avLst>
              <a:gd name="adj1" fmla="val -114160"/>
              <a:gd name="adj2" fmla="val 2500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When used as a prefix in variable declaration, </a:t>
            </a:r>
            <a:r>
              <a:rPr lang="en-HK" sz="2400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*</a:t>
            </a:r>
            <a:r>
              <a:rPr lang="en-HK" sz="2400" dirty="0">
                <a:solidFill>
                  <a:schemeClr val="tx1"/>
                </a:solidFill>
              </a:rPr>
              <a:t> indicates that the </a:t>
            </a:r>
            <a:r>
              <a:rPr lang="en-HK" sz="2400" dirty="0" smtClean="0">
                <a:solidFill>
                  <a:schemeClr val="tx1"/>
                </a:solidFill>
              </a:rPr>
              <a:t>declared variable </a:t>
            </a:r>
            <a:r>
              <a:rPr lang="en-HK" sz="2400" dirty="0">
                <a:solidFill>
                  <a:schemeClr val="tx1"/>
                </a:solidFill>
              </a:rPr>
              <a:t>is a </a:t>
            </a:r>
            <a:r>
              <a:rPr lang="en-HK" sz="2400" dirty="0" smtClean="0">
                <a:solidFill>
                  <a:schemeClr val="tx1"/>
                </a:solidFill>
              </a:rPr>
              <a:t>pointer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54453" y="1481003"/>
            <a:ext cx="2556000" cy="12835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HK" sz="2400" u="sng" dirty="0" smtClean="0">
                <a:solidFill>
                  <a:schemeClr val="tx1"/>
                </a:solidFill>
              </a:rPr>
              <a:t>Pictorial View</a:t>
            </a:r>
            <a:endParaRPr lang="en-US" sz="2400" u="sng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149" y="1964352"/>
            <a:ext cx="864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972861" y="1964352"/>
            <a:ext cx="864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HK" sz="2000" dirty="0" smtClean="0"/>
              <a:t>2</a:t>
            </a:r>
            <a:endParaRPr lang="en-US" sz="2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554220" y="2364462"/>
            <a:ext cx="607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0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ptr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41996" y="236446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/>
          <p:cNvCxnSpPr>
            <a:endCxn id="15" idx="1"/>
          </p:cNvCxnSpPr>
          <p:nvPr/>
        </p:nvCxnSpPr>
        <p:spPr>
          <a:xfrm>
            <a:off x="1858149" y="2164407"/>
            <a:ext cx="11147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0000" y="1964352"/>
            <a:ext cx="5052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X </a:t>
            </a:r>
            <a:r>
              <a:rPr lang="en-HK" sz="2000" dirty="0" smtClean="0"/>
              <a:t>7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3832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Using Pointers to Access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8000" y="1825200"/>
            <a:ext cx="5686172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HK" altLang="zh-HK" sz="2000" dirty="0" err="1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 = 10, y = 5;	</a:t>
            </a:r>
          </a:p>
          <a:p>
            <a:r>
              <a:rPr lang="en-HK" altLang="zh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*p1, *p2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1825200"/>
            <a:ext cx="46679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8496" y="4322713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 smtClean="0"/>
              <a:t>10</a:t>
            </a: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948336" y="4322713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948336" y="5373216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388496" y="5373216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 smtClean="0"/>
              <a:t>5</a:t>
            </a:r>
            <a:endParaRPr lang="en-US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948336" y="386104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p1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8496" y="38610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48336" y="491155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p2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8496" y="49115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272336" y="4507379"/>
            <a:ext cx="50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272336" y="5557882"/>
            <a:ext cx="50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01050" y="423038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/>
              <a:t>?</a:t>
            </a:r>
            <a:endParaRPr lang="en-US" sz="2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7701050" y="528088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/>
              <a:t>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681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Using Pointers to Access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8000" y="1825200"/>
            <a:ext cx="5686172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HK" altLang="zh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latin typeface="Consolas" panose="020B0609020204030204" pitchFamily="49" charset="0"/>
              </a:rPr>
              <a:t>x = 10, y = 5;	</a:t>
            </a: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*p1, *p2</a:t>
            </a:r>
            <a:r>
              <a:rPr lang="en-HK" altLang="zh-HK" sz="2000" dirty="0" smtClean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 smtClean="0"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p1 = &amp;x;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// Set up p1 to point to x</a:t>
            </a:r>
          </a:p>
          <a:p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p2 = &amp;y;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// Set up p2 to point to y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1825200"/>
            <a:ext cx="46679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8496" y="4322713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 smtClean="0"/>
              <a:t>10</a:t>
            </a: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948336" y="4322713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948336" y="5373216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388496" y="5373216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 smtClean="0"/>
              <a:t>5</a:t>
            </a:r>
            <a:endParaRPr lang="en-US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948336" y="386104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p1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8496" y="38610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48336" y="491155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p2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8496" y="49115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7272336" y="4507379"/>
            <a:ext cx="11161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1"/>
          </p:cNvCxnSpPr>
          <p:nvPr/>
        </p:nvCxnSpPr>
        <p:spPr>
          <a:xfrm>
            <a:off x="7272336" y="5557882"/>
            <a:ext cx="11161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69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Using Pointers to Access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8000" y="1825200"/>
            <a:ext cx="5686172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HK" altLang="zh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latin typeface="Consolas" panose="020B0609020204030204" pitchFamily="49" charset="0"/>
              </a:rPr>
              <a:t>x = 10, y = 5;	</a:t>
            </a: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*p1, *p2</a:t>
            </a:r>
            <a:r>
              <a:rPr lang="en-HK" altLang="zh-HK" sz="2000" dirty="0" smtClean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 smtClean="0"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p1 = &amp;x;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Set up p1 to point to x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p2 = &amp;y;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Set up p2 to point to y</a:t>
            </a:r>
          </a:p>
          <a:p>
            <a:endParaRPr lang="en-HK" altLang="zh-HK" sz="2000" dirty="0" smtClean="0"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*p1 = 7;</a:t>
            </a:r>
          </a:p>
          <a:p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*p2 = 11;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1825200"/>
            <a:ext cx="46679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8496" y="4322713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 smtClean="0">
                <a:solidFill>
                  <a:srgbClr val="FF0000"/>
                </a:solidFill>
              </a:rPr>
              <a:t>7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8336" y="4322713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948336" y="5373216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388496" y="5373216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 smtClean="0">
                <a:solidFill>
                  <a:srgbClr val="FF0000"/>
                </a:solidFill>
              </a:rPr>
              <a:t>11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48336" y="386104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p1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8496" y="38610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48336" y="491155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p2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8496" y="49115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272336" y="4507379"/>
            <a:ext cx="11161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72336" y="5557882"/>
            <a:ext cx="11161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8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7272336" y="5557883"/>
            <a:ext cx="1116160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Using Pointers to Access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8000" y="1825200"/>
            <a:ext cx="5686172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HK" altLang="zh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latin typeface="Consolas" panose="020B0609020204030204" pitchFamily="49" charset="0"/>
              </a:rPr>
              <a:t>x = 10, y = 5;	</a:t>
            </a: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*p1, *p2</a:t>
            </a:r>
            <a:r>
              <a:rPr lang="en-HK" altLang="zh-HK" sz="2000" dirty="0" smtClean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 smtClean="0"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p1 = &amp;x;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Set up p1 to point to x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p2 = &amp;y;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Set up p2 to point to y</a:t>
            </a:r>
          </a:p>
          <a:p>
            <a:endParaRPr lang="en-HK" altLang="zh-HK" sz="2000" dirty="0" smtClean="0"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*p1 = 7;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*p2 = 11;</a:t>
            </a:r>
          </a:p>
          <a:p>
            <a:endParaRPr lang="en-HK" altLang="zh-HK" sz="2000" dirty="0" smtClean="0"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// Pointer assignment</a:t>
            </a:r>
          </a:p>
          <a:p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p2 = p1;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// Not the same as *p2 = *p1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1825200"/>
            <a:ext cx="46679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8496" y="4322713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 smtClean="0"/>
              <a:t>7</a:t>
            </a: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948336" y="4322713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948336" y="5373216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388496" y="5373216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 smtClean="0"/>
              <a:t>11</a:t>
            </a:r>
            <a:endParaRPr lang="en-US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948336" y="386104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p1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8496" y="38610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48336" y="491155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p2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8496" y="49115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32240" y="4601743"/>
            <a:ext cx="832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i="1" dirty="0" smtClean="0">
                <a:solidFill>
                  <a:srgbClr val="9933FF"/>
                </a:solidFill>
              </a:rPr>
              <a:t>(copy)</a:t>
            </a:r>
            <a:endParaRPr lang="en-US" sz="2000" i="1" dirty="0" smtClean="0">
              <a:solidFill>
                <a:srgbClr val="9933FF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272336" y="4507379"/>
            <a:ext cx="11161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urved Left Arrow 2"/>
          <p:cNvSpPr/>
          <p:nvPr/>
        </p:nvSpPr>
        <p:spPr>
          <a:xfrm>
            <a:off x="7308304" y="4546800"/>
            <a:ext cx="216000" cy="936000"/>
          </a:xfrm>
          <a:prstGeom prst="curvedLeftArrow">
            <a:avLst>
              <a:gd name="adj1" fmla="val 39245"/>
              <a:gd name="adj2" fmla="val 68169"/>
              <a:gd name="adj3" fmla="val 49253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272336" y="4599712"/>
            <a:ext cx="1116000" cy="9581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Using Pointers to Access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8000" y="1825200"/>
            <a:ext cx="5686172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HK" altLang="zh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 smtClean="0">
                <a:latin typeface="Consolas" panose="020B0609020204030204" pitchFamily="49" charset="0"/>
              </a:rPr>
              <a:t> </a:t>
            </a:r>
            <a:r>
              <a:rPr lang="en-HK" altLang="zh-HK" sz="2000" dirty="0">
                <a:latin typeface="Consolas" panose="020B0609020204030204" pitchFamily="49" charset="0"/>
              </a:rPr>
              <a:t>x = 10, y = 5;	</a:t>
            </a:r>
          </a:p>
          <a:p>
            <a:r>
              <a:rPr lang="en-HK" altLang="zh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000" dirty="0">
                <a:latin typeface="Consolas" panose="020B0609020204030204" pitchFamily="49" charset="0"/>
              </a:rPr>
              <a:t> *p1, *p2</a:t>
            </a:r>
            <a:r>
              <a:rPr lang="en-HK" altLang="zh-HK" sz="2000" dirty="0" smtClean="0">
                <a:latin typeface="Consolas" panose="020B0609020204030204" pitchFamily="49" charset="0"/>
              </a:rPr>
              <a:t>;</a:t>
            </a:r>
          </a:p>
          <a:p>
            <a:endParaRPr lang="en-HK" altLang="zh-HK" sz="2000" dirty="0" smtClean="0"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p1 = &amp;x;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Set up p1 to point to x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p2 = &amp;y;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Set up p2 to point to y</a:t>
            </a:r>
          </a:p>
          <a:p>
            <a:endParaRPr lang="en-HK" altLang="zh-HK" sz="2000" dirty="0" smtClean="0"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*p1 = 7;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*p2 = 11;</a:t>
            </a:r>
          </a:p>
          <a:p>
            <a:endParaRPr lang="en-HK" altLang="zh-HK" sz="2000" dirty="0" smtClean="0">
              <a:latin typeface="Consolas" panose="020B0609020204030204" pitchFamily="49" charset="0"/>
            </a:endParaRPr>
          </a:p>
          <a:p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Pointer assignment</a:t>
            </a:r>
          </a:p>
          <a:p>
            <a:r>
              <a:rPr lang="en-HK" altLang="zh-HK" sz="2000" dirty="0" smtClean="0">
                <a:latin typeface="Consolas" panose="020B0609020204030204" pitchFamily="49" charset="0"/>
              </a:rPr>
              <a:t>p2 = p1;   </a:t>
            </a:r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Not the same as *p2 = *p1</a:t>
            </a:r>
          </a:p>
          <a:p>
            <a:endParaRPr lang="en-HK" altLang="zh-HK" sz="2000" dirty="0" smtClean="0">
              <a:latin typeface="Consolas" panose="020B0609020204030204" pitchFamily="49" charset="0"/>
            </a:endParaRPr>
          </a:p>
          <a:p>
            <a:r>
              <a:rPr lang="en-HK" altLang="zh-HK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cout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&lt;&lt; *p1 &lt;&lt; </a:t>
            </a:r>
            <a:r>
              <a:rPr lang="en-HK" altLang="zh-HK" sz="2000" dirty="0" smtClean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 "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&lt;&lt; *p2 + 2 &lt;&lt; </a:t>
            </a:r>
            <a:r>
              <a:rPr lang="en-HK" altLang="zh-HK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endl</a:t>
            </a:r>
            <a:r>
              <a:rPr lang="en-HK" altLang="zh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HK" altLang="zh-HK" sz="2000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// What's the output?</a:t>
            </a:r>
            <a:endParaRPr lang="en-HK" altLang="zh-HK" sz="2000" dirty="0">
              <a:solidFill>
                <a:schemeClr val="accent6">
                  <a:lumMod val="75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650" y="1825200"/>
            <a:ext cx="46679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8496" y="4322713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 smtClean="0"/>
              <a:t>7</a:t>
            </a: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948336" y="4322713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948336" y="5373216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388496" y="5373216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en-HK" sz="2400" dirty="0" smtClean="0"/>
              <a:t>11</a:t>
            </a:r>
            <a:endParaRPr lang="en-US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948336" y="386104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p1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8496" y="38610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48336" y="491155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p2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8496" y="49115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272336" y="4507379"/>
            <a:ext cx="11161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272336" y="4599712"/>
            <a:ext cx="1116000" cy="95817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01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Pointer Exercise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95444" y="1825200"/>
            <a:ext cx="4572000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latin typeface="Consolas" panose="020B0609020204030204" pitchFamily="49" charset="0"/>
              </a:rPr>
              <a:t> x = 7, y = 11;</a:t>
            </a:r>
          </a:p>
          <a:p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latin typeface="Consolas" panose="020B0609020204030204" pitchFamily="49" charset="0"/>
              </a:rPr>
              <a:t> *p1, *p2;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p1 = &amp;x;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p2 = &amp;y;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*p1 = 3 * *p2 + 2;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y = 10;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cout &lt;&lt; *p2 &lt;&lt; </a:t>
            </a:r>
            <a:r>
              <a:rPr lang="fr-FR" sz="2000" dirty="0" err="1">
                <a:latin typeface="Consolas" panose="020B0609020204030204" pitchFamily="49" charset="0"/>
              </a:rPr>
              <a:t>endl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(*p1)++;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cout &lt;&lt; x &lt;&lt; </a:t>
            </a:r>
            <a:r>
              <a:rPr lang="fr-FR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fr-FR" sz="2000" dirty="0">
                <a:latin typeface="Consolas" panose="020B0609020204030204" pitchFamily="49" charset="0"/>
              </a:rPr>
              <a:t> &lt;&lt; y &lt;&lt; </a:t>
            </a:r>
            <a:r>
              <a:rPr lang="fr-FR" sz="2000" dirty="0" err="1">
                <a:latin typeface="Consolas" panose="020B0609020204030204" pitchFamily="49" charset="0"/>
              </a:rPr>
              <a:t>endl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650" y="1825200"/>
            <a:ext cx="466794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00464" y="3026569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660304" y="3026569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660304" y="4077072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100464" y="4077072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660304" y="256490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p1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00464" y="25649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60304" y="361540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p2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00464" y="361540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Pointer Exercise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95444" y="1825200"/>
            <a:ext cx="4980851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latin typeface="Consolas" panose="020B0609020204030204" pitchFamily="49" charset="0"/>
              </a:rPr>
              <a:t> x = 7, y = 11;</a:t>
            </a:r>
          </a:p>
          <a:p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latin typeface="Consolas" panose="020B0609020204030204" pitchFamily="49" charset="0"/>
              </a:rPr>
              <a:t> *p1, *p2;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p1 = &amp;x;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p2 = &amp;y;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*p1 = y;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*p2 = x;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cout &lt;&lt; x &lt;&lt; </a:t>
            </a:r>
            <a:r>
              <a:rPr lang="fr-FR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fr-FR" sz="2000" dirty="0">
                <a:latin typeface="Consolas" panose="020B0609020204030204" pitchFamily="49" charset="0"/>
              </a:rPr>
              <a:t> &lt;&lt; y &lt;&lt; </a:t>
            </a:r>
            <a:r>
              <a:rPr lang="fr-FR" sz="2000" dirty="0" err="1">
                <a:latin typeface="Consolas" panose="020B0609020204030204" pitchFamily="49" charset="0"/>
              </a:rPr>
              <a:t>endl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cout &lt;&lt; *p1 &lt;&lt; </a:t>
            </a:r>
            <a:r>
              <a:rPr lang="fr-FR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fr-FR" sz="2000" dirty="0">
                <a:latin typeface="Consolas" panose="020B0609020204030204" pitchFamily="49" charset="0"/>
              </a:rPr>
              <a:t> &lt;&lt; *p2 &lt;&lt; </a:t>
            </a:r>
            <a:r>
              <a:rPr lang="fr-FR" sz="2000" dirty="0" err="1">
                <a:latin typeface="Consolas" panose="020B0609020204030204" pitchFamily="49" charset="0"/>
              </a:rPr>
              <a:t>endl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  <a:endParaRPr lang="fr-FR" sz="2000" dirty="0" smtClean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650" y="1825200"/>
            <a:ext cx="466794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00464" y="3026569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660304" y="3026569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660304" y="4077072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100464" y="4077072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660304" y="256490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p1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00464" y="25649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60304" y="361540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p2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00464" y="361540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Pointer Exercise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95444" y="1825200"/>
            <a:ext cx="5121915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>
                <a:latin typeface="Consolas" panose="020B0609020204030204" pitchFamily="49" charset="0"/>
              </a:rPr>
              <a:t>x = 7, y = 11, z = 3, *p1, *p2;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p2 = &amp;x;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p2 = &amp;y;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*p2 = 5;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p1 = p2;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p2 = &amp;z;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y = 6;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cout &lt;&lt; *p1 &lt;&lt; </a:t>
            </a:r>
            <a:r>
              <a:rPr lang="fr-FR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fr-FR" sz="2000" dirty="0">
                <a:latin typeface="Consolas" panose="020B0609020204030204" pitchFamily="49" charset="0"/>
              </a:rPr>
              <a:t> &lt;&lt; *p2 &lt;&lt; </a:t>
            </a:r>
            <a:r>
              <a:rPr lang="fr-FR" sz="2000" dirty="0" err="1">
                <a:latin typeface="Consolas" panose="020B0609020204030204" pitchFamily="49" charset="0"/>
              </a:rPr>
              <a:t>endl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z = *p1;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*p2 = x;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cout &lt;&lt; x &lt;&lt; </a:t>
            </a:r>
            <a:r>
              <a:rPr lang="fr-FR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fr-FR" sz="2000" dirty="0">
                <a:latin typeface="Consolas" panose="020B0609020204030204" pitchFamily="49" charset="0"/>
              </a:rPr>
              <a:t> &lt;&lt; y &lt;&lt; </a:t>
            </a:r>
            <a:r>
              <a:rPr lang="fr-FR" sz="2000" dirty="0" err="1">
                <a:latin typeface="Consolas" panose="020B0609020204030204" pitchFamily="49" charset="0"/>
              </a:rPr>
              <a:t>endl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650" y="1825200"/>
            <a:ext cx="466794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00464" y="3026569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660304" y="3026569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660304" y="4077072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100464" y="4077072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660304" y="256490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p1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00464" y="25649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60304" y="361540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p2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00464" y="361540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00464" y="5126400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8100464" y="46620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z</a:t>
            </a:r>
            <a:endParaRPr lang="en-US" sz="2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Pointers to Different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80000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    *</a:t>
            </a:r>
            <a:r>
              <a:rPr lang="en-HK" dirty="0" err="1">
                <a:latin typeface="Consolas" panose="020B0609020204030204" pitchFamily="49" charset="0"/>
              </a:rPr>
              <a:t>iptr</a:t>
            </a:r>
            <a:r>
              <a:rPr lang="en-HK" dirty="0">
                <a:latin typeface="Consolas" panose="020B0609020204030204" pitchFamily="49" charset="0"/>
              </a:rPr>
              <a:t>;   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Pointer to integer</a:t>
            </a:r>
          </a:p>
          <a:p>
            <a:pPr marL="457200" lvl="1" indent="0">
              <a:buNone/>
            </a:pP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dirty="0" smtClean="0">
                <a:latin typeface="Consolas" panose="020B0609020204030204" pitchFamily="49" charset="0"/>
              </a:rPr>
              <a:t>   </a:t>
            </a:r>
            <a:r>
              <a:rPr lang="en-HK" dirty="0">
                <a:latin typeface="Consolas" panose="020B0609020204030204" pitchFamily="49" charset="0"/>
              </a:rPr>
              <a:t>*</a:t>
            </a:r>
            <a:r>
              <a:rPr lang="en-HK" dirty="0" err="1">
                <a:latin typeface="Consolas" panose="020B0609020204030204" pitchFamily="49" charset="0"/>
              </a:rPr>
              <a:t>cptr</a:t>
            </a:r>
            <a:r>
              <a:rPr lang="en-HK" dirty="0">
                <a:latin typeface="Consolas" panose="020B0609020204030204" pitchFamily="49" charset="0"/>
              </a:rPr>
              <a:t>;   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Pointer to char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dirty="0">
                <a:latin typeface="Consolas" panose="020B0609020204030204" pitchFamily="49" charset="0"/>
              </a:rPr>
              <a:t> *</a:t>
            </a:r>
            <a:r>
              <a:rPr lang="en-HK" dirty="0" err="1">
                <a:latin typeface="Consolas" panose="020B0609020204030204" pitchFamily="49" charset="0"/>
              </a:rPr>
              <a:t>dptr</a:t>
            </a:r>
            <a:r>
              <a:rPr lang="en-HK" dirty="0">
                <a:latin typeface="Consolas" panose="020B0609020204030204" pitchFamily="49" charset="0"/>
              </a:rPr>
              <a:t>;   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Pointer to double</a:t>
            </a:r>
          </a:p>
          <a:p>
            <a:pPr lvl="8"/>
            <a:endParaRPr lang="en-HK" dirty="0"/>
          </a:p>
          <a:p>
            <a:r>
              <a:rPr lang="en-HK" dirty="0"/>
              <a:t>Pointer variables of different types all store memory </a:t>
            </a:r>
            <a:r>
              <a:rPr lang="en-HK" dirty="0" smtClean="0"/>
              <a:t>addresses</a:t>
            </a:r>
            <a:endParaRPr lang="en-HK" dirty="0"/>
          </a:p>
          <a:p>
            <a:r>
              <a:rPr lang="en-HK" dirty="0"/>
              <a:t>The pointer </a:t>
            </a:r>
            <a:r>
              <a:rPr lang="en-HK" u="sng" dirty="0"/>
              <a:t>type</a:t>
            </a:r>
            <a:r>
              <a:rPr lang="en-HK" dirty="0"/>
              <a:t> tells the computer the </a:t>
            </a:r>
            <a:r>
              <a:rPr lang="en-HK" u="sng" dirty="0"/>
              <a:t>range of memory</a:t>
            </a:r>
            <a:r>
              <a:rPr lang="en-HK" dirty="0"/>
              <a:t> of the data stored at the </a:t>
            </a:r>
            <a:r>
              <a:rPr lang="en-HK" dirty="0" smtClean="0"/>
              <a:t>target of </a:t>
            </a:r>
            <a:r>
              <a:rPr lang="en-HK" dirty="0"/>
              <a:t>the </a:t>
            </a:r>
            <a:r>
              <a:rPr lang="en-HK" dirty="0" smtClean="0"/>
              <a:t>pointer</a:t>
            </a:r>
            <a:endParaRPr lang="en-H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18441"/>
              </p:ext>
            </p:extLst>
          </p:nvPr>
        </p:nvGraphicFramePr>
        <p:xfrm>
          <a:off x="712473" y="4725144"/>
          <a:ext cx="7719055" cy="767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628291524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403400006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368488119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1449939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098862346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530819774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4057167493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546053614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545140256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5319140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753288415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106867844"/>
                    </a:ext>
                  </a:extLst>
                </a:gridCol>
                <a:gridCol w="414000">
                  <a:extLst>
                    <a:ext uri="{9D8B030D-6E8A-4147-A177-3AD203B41FA5}">
                      <a16:colId xmlns:a16="http://schemas.microsoft.com/office/drawing/2014/main" val="3411715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mpd="sng">
                      <a:noFill/>
                    </a:lnL>
                    <a:lnR w="28575" cap="flat" cmpd="sng" algn="ctr">
                      <a:solidFill>
                        <a:srgbClr val="FF7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28575" cap="flat" cmpd="sng" algn="ctr">
                      <a:solidFill>
                        <a:srgbClr val="FF7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7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7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7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28575" cap="flat" cmpd="sng" algn="ctr">
                      <a:solidFill>
                        <a:srgbClr val="FF7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D3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D3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D3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D3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14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…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100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7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101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102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103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105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106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107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108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109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110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…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9929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16667" y="5661248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76507" y="5661248"/>
            <a:ext cx="6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 anchor="ctr">
            <a:no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27584" y="5692026"/>
            <a:ext cx="748923" cy="30777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HK" sz="20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cptr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64739" y="5692026"/>
            <a:ext cx="748923" cy="30777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HK" sz="20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iptr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1409291" y="5354697"/>
            <a:ext cx="742257" cy="240177"/>
          </a:xfrm>
          <a:prstGeom prst="curvedConnector3">
            <a:avLst>
              <a:gd name="adj1" fmla="val 556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1"/>
          <p:cNvCxnSpPr/>
          <p:nvPr/>
        </p:nvCxnSpPr>
        <p:spPr>
          <a:xfrm rot="5400000" flipH="1" flipV="1">
            <a:off x="3148607" y="5295720"/>
            <a:ext cx="742255" cy="35813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0" y="6027003"/>
            <a:ext cx="234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400" dirty="0"/>
              <a:t>Treat 1 byte here as character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16667" y="6027003"/>
            <a:ext cx="306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400" dirty="0" smtClean="0"/>
              <a:t>Starting here, treat the next 4 bytes as integer</a:t>
            </a:r>
            <a:endParaRPr lang="en-HK" sz="2400" dirty="0"/>
          </a:p>
        </p:txBody>
      </p:sp>
    </p:spTree>
    <p:extLst>
      <p:ext uri="{BB962C8B-B14F-4D97-AF65-F5344CB8AC3E}">
        <p14:creationId xmlns:p14="http://schemas.microsoft.com/office/powerpoint/2010/main" val="268682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Questions to be Answered…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What is a pointer in C++?</a:t>
            </a:r>
          </a:p>
          <a:p>
            <a:pPr lvl="8"/>
            <a:endParaRPr lang="en-HK" dirty="0"/>
          </a:p>
          <a:p>
            <a:r>
              <a:rPr lang="en-HK" dirty="0"/>
              <a:t>Why pointers? How to use pointers?</a:t>
            </a:r>
          </a:p>
          <a:p>
            <a:pPr lvl="8"/>
            <a:endParaRPr lang="en-HK" dirty="0"/>
          </a:p>
          <a:p>
            <a:r>
              <a:rPr lang="en-HK" dirty="0"/>
              <a:t>Pointers as parameters</a:t>
            </a:r>
          </a:p>
          <a:p>
            <a:pPr lvl="8"/>
            <a:endParaRPr lang="en-HK" dirty="0"/>
          </a:p>
          <a:p>
            <a:r>
              <a:rPr lang="en-HK" dirty="0"/>
              <a:t>Relationship between pointers and arrays</a:t>
            </a:r>
          </a:p>
          <a:p>
            <a:pPr lvl="8"/>
            <a:endParaRPr lang="en-HK" dirty="0"/>
          </a:p>
          <a:p>
            <a:r>
              <a:rPr lang="en-HK" dirty="0"/>
              <a:t>Passing arrays to </a:t>
            </a:r>
            <a:r>
              <a:rPr lang="en-HK" dirty="0" smtClean="0"/>
              <a:t>functions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Pointers to Different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Pointers of different types are </a:t>
            </a:r>
            <a:r>
              <a:rPr lang="en-HK" u="sng" dirty="0" smtClean="0"/>
              <a:t>incompatible</a:t>
            </a:r>
            <a:endParaRPr lang="en-HK" dirty="0" smtClean="0"/>
          </a:p>
          <a:p>
            <a:pPr lvl="1"/>
            <a:r>
              <a:rPr lang="en-HK" dirty="0" smtClean="0"/>
              <a:t>Assignment between different pointer types must be done using casting (explicit type conversion)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98054" y="3284984"/>
            <a:ext cx="6673622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 smtClean="0">
                <a:latin typeface="Consolas" panose="020B0609020204030204" pitchFamily="49" charset="0"/>
              </a:rPr>
              <a:t>    </a:t>
            </a:r>
            <a:r>
              <a:rPr lang="fr-FR" sz="2000" dirty="0">
                <a:latin typeface="Consolas" panose="020B0609020204030204" pitchFamily="49" charset="0"/>
              </a:rPr>
              <a:t>*</a:t>
            </a:r>
            <a:r>
              <a:rPr lang="fr-FR" sz="2000" dirty="0" err="1">
                <a:latin typeface="Consolas" panose="020B0609020204030204" pitchFamily="49" charset="0"/>
              </a:rPr>
              <a:t>iptr</a:t>
            </a:r>
            <a:r>
              <a:rPr lang="fr-FR" sz="2000" dirty="0">
                <a:latin typeface="Consolas" panose="020B0609020204030204" pitchFamily="49" charset="0"/>
              </a:rPr>
              <a:t>;   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Pointer to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integer</a:t>
            </a:r>
            <a:endParaRPr lang="fr-FR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fr-FR" sz="2000" dirty="0">
                <a:latin typeface="Consolas" panose="020B0609020204030204" pitchFamily="49" charset="0"/>
              </a:rPr>
              <a:t>   *</a:t>
            </a:r>
            <a:r>
              <a:rPr lang="fr-FR" sz="2000" dirty="0" err="1">
                <a:latin typeface="Consolas" panose="020B0609020204030204" pitchFamily="49" charset="0"/>
              </a:rPr>
              <a:t>cptr</a:t>
            </a:r>
            <a:r>
              <a:rPr lang="fr-FR" sz="2000" dirty="0">
                <a:latin typeface="Consolas" panose="020B0609020204030204" pitchFamily="49" charset="0"/>
              </a:rPr>
              <a:t>;   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Pointer to char</a:t>
            </a:r>
          </a:p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latin typeface="Consolas" panose="020B0609020204030204" pitchFamily="49" charset="0"/>
              </a:rPr>
              <a:t> *</a:t>
            </a:r>
            <a:r>
              <a:rPr lang="fr-FR" sz="2000" dirty="0" err="1">
                <a:latin typeface="Consolas" panose="020B0609020204030204" pitchFamily="49" charset="0"/>
              </a:rPr>
              <a:t>dptr</a:t>
            </a:r>
            <a:r>
              <a:rPr lang="fr-FR" sz="2000" dirty="0">
                <a:latin typeface="Consolas" panose="020B0609020204030204" pitchFamily="49" charset="0"/>
              </a:rPr>
              <a:t>;   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Pointer to double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…</a:t>
            </a:r>
          </a:p>
          <a:p>
            <a:r>
              <a:rPr lang="fr-FR" sz="2000" dirty="0" err="1">
                <a:latin typeface="Consolas" panose="020B0609020204030204" pitchFamily="49" charset="0"/>
              </a:rPr>
              <a:t>iptr</a:t>
            </a:r>
            <a:r>
              <a:rPr lang="fr-FR" sz="2000" dirty="0">
                <a:latin typeface="Consolas" panose="020B0609020204030204" pitchFamily="49" charset="0"/>
              </a:rPr>
              <a:t> = </a:t>
            </a:r>
            <a:r>
              <a:rPr lang="fr-FR" sz="2000" dirty="0" err="1">
                <a:latin typeface="Consolas" panose="020B0609020204030204" pitchFamily="49" charset="0"/>
              </a:rPr>
              <a:t>cptr</a:t>
            </a:r>
            <a:r>
              <a:rPr lang="fr-FR" sz="2000" dirty="0">
                <a:latin typeface="Consolas" panose="020B0609020204030204" pitchFamily="49" charset="0"/>
              </a:rPr>
              <a:t>;     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// Compilation </a:t>
            </a:r>
            <a:r>
              <a:rPr lang="fr-F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endParaRPr lang="fr-F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2000" dirty="0" err="1">
                <a:latin typeface="Consolas" panose="020B0609020204030204" pitchFamily="49" charset="0"/>
              </a:rPr>
              <a:t>cptr</a:t>
            </a:r>
            <a:r>
              <a:rPr lang="fr-FR" sz="2000" dirty="0">
                <a:latin typeface="Consolas" panose="020B0609020204030204" pitchFamily="49" charset="0"/>
              </a:rPr>
              <a:t> = </a:t>
            </a:r>
            <a:r>
              <a:rPr lang="fr-FR" sz="2000" dirty="0" err="1">
                <a:latin typeface="Consolas" panose="020B0609020204030204" pitchFamily="49" charset="0"/>
              </a:rPr>
              <a:t>iptr</a:t>
            </a:r>
            <a:r>
              <a:rPr lang="fr-FR" sz="2000" dirty="0">
                <a:latin typeface="Consolas" panose="020B0609020204030204" pitchFamily="49" charset="0"/>
              </a:rPr>
              <a:t>;     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// Compilation </a:t>
            </a:r>
            <a:r>
              <a:rPr lang="fr-F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endParaRPr lang="fr-F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</a:rPr>
              <a:t>…</a:t>
            </a:r>
          </a:p>
          <a:p>
            <a:r>
              <a:rPr lang="fr-FR" sz="2000" dirty="0" err="1" smtClean="0">
                <a:latin typeface="Consolas" panose="020B0609020204030204" pitchFamily="49" charset="0"/>
              </a:rPr>
              <a:t>iptr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>
                <a:latin typeface="Consolas" panose="020B0609020204030204" pitchFamily="49" charset="0"/>
              </a:rPr>
              <a:t>= </a:t>
            </a:r>
            <a:r>
              <a:rPr lang="fr-FR" sz="2000" dirty="0" smtClean="0">
                <a:latin typeface="Consolas" panose="020B0609020204030204" pitchFamily="49" charset="0"/>
              </a:rPr>
              <a:t>(</a:t>
            </a:r>
            <a:r>
              <a:rPr lang="fr-F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 smtClean="0">
                <a:latin typeface="Consolas" panose="020B0609020204030204" pitchFamily="49" charset="0"/>
              </a:rPr>
              <a:t> *)</a:t>
            </a:r>
            <a:r>
              <a:rPr lang="fr-FR" sz="2000" dirty="0" err="1" smtClean="0">
                <a:latin typeface="Consolas" panose="020B0609020204030204" pitchFamily="49" charset="0"/>
              </a:rPr>
              <a:t>cptr</a:t>
            </a:r>
            <a:r>
              <a:rPr lang="fr-FR" sz="2000" dirty="0">
                <a:latin typeface="Consolas" panose="020B0609020204030204" pitchFamily="49" charset="0"/>
              </a:rPr>
              <a:t>;   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Explicitly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converted</a:t>
            </a:r>
            <a:endParaRPr lang="fr-FR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 warning, but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usually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doesn't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make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sense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1260" y="3284984"/>
            <a:ext cx="466794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 </a:t>
            </a:r>
          </a:p>
        </p:txBody>
      </p:sp>
    </p:spTree>
    <p:extLst>
      <p:ext uri="{BB962C8B-B14F-4D97-AF65-F5344CB8AC3E}">
        <p14:creationId xmlns:p14="http://schemas.microsoft.com/office/powerpoint/2010/main" val="241730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The “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*</a:t>
            </a:r>
            <a:r>
              <a:rPr lang="en-HK" dirty="0" smtClean="0"/>
              <a:t>”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However, pointer assignment is allowed when </a:t>
            </a:r>
            <a:r>
              <a:rPr lang="en-HK" dirty="0" smtClean="0"/>
              <a:t>the </a:t>
            </a:r>
            <a:r>
              <a:rPr lang="en-HK" u="sng" dirty="0" smtClean="0"/>
              <a:t>LHS</a:t>
            </a:r>
            <a:r>
              <a:rPr lang="en-HK" dirty="0" smtClean="0"/>
              <a:t> of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=</a:t>
            </a:r>
            <a:r>
              <a:rPr lang="en-HK" dirty="0" smtClean="0"/>
              <a:t> </a:t>
            </a:r>
            <a:r>
              <a:rPr lang="en-HK" dirty="0"/>
              <a:t>is of type “</a:t>
            </a:r>
            <a:r>
              <a:rPr lang="en-HK" dirty="0">
                <a:solidFill>
                  <a:srgbClr val="9933FF"/>
                </a:solidFill>
              </a:rPr>
              <a:t>pointer to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dirty="0" smtClean="0"/>
              <a:t>”</a:t>
            </a:r>
          </a:p>
          <a:p>
            <a:endParaRPr lang="en-HK" dirty="0"/>
          </a:p>
          <a:p>
            <a:endParaRPr lang="en-HK" dirty="0" smtClean="0"/>
          </a:p>
          <a:p>
            <a:endParaRPr lang="en-HK" dirty="0"/>
          </a:p>
          <a:p>
            <a:endParaRPr lang="en-HK" dirty="0" smtClean="0"/>
          </a:p>
          <a:p>
            <a:endParaRPr lang="en-HK" dirty="0" smtClean="0"/>
          </a:p>
          <a:p>
            <a:pPr lvl="1"/>
            <a:endParaRPr lang="en-HK" dirty="0"/>
          </a:p>
          <a:p>
            <a:r>
              <a:rPr lang="en-HK" dirty="0" smtClean="0"/>
              <a:t>“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*</a:t>
            </a:r>
            <a:r>
              <a:rPr lang="en-HK" dirty="0" smtClean="0"/>
              <a:t>” is called </a:t>
            </a:r>
            <a:r>
              <a:rPr lang="en-HK" dirty="0"/>
              <a:t>a </a:t>
            </a:r>
            <a:r>
              <a:rPr lang="en-HK" u="sng" dirty="0" smtClean="0"/>
              <a:t>generic </a:t>
            </a:r>
            <a:r>
              <a:rPr lang="en-HK" u="sng" dirty="0"/>
              <a:t>pointer</a:t>
            </a:r>
            <a:r>
              <a:rPr lang="en-HK" dirty="0"/>
              <a:t>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0715" y="2852936"/>
            <a:ext cx="6109365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latin typeface="Consolas" panose="020B0609020204030204" pitchFamily="49" charset="0"/>
              </a:rPr>
              <a:t>i = 10, </a:t>
            </a:r>
            <a:r>
              <a:rPr lang="fr-FR" sz="2000" dirty="0">
                <a:latin typeface="Consolas" panose="020B0609020204030204" pitchFamily="49" charset="0"/>
              </a:rPr>
              <a:t>*</a:t>
            </a:r>
            <a:r>
              <a:rPr lang="fr-FR" sz="2000" dirty="0" err="1">
                <a:latin typeface="Consolas" panose="020B0609020204030204" pitchFamily="49" charset="0"/>
              </a:rPr>
              <a:t>iptr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fr-FR" sz="2000" dirty="0">
                <a:latin typeface="Consolas" panose="020B0609020204030204" pitchFamily="49" charset="0"/>
              </a:rPr>
              <a:t> *</a:t>
            </a:r>
            <a:r>
              <a:rPr lang="fr-FR" sz="2000" dirty="0" err="1">
                <a:latin typeface="Consolas" panose="020B0609020204030204" pitchFamily="49" charset="0"/>
              </a:rPr>
              <a:t>cptr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latin typeface="Consolas" panose="020B0609020204030204" pitchFamily="49" charset="0"/>
              </a:rPr>
              <a:t> *</a:t>
            </a:r>
            <a:r>
              <a:rPr lang="fr-FR" sz="2000" dirty="0" err="1">
                <a:latin typeface="Consolas" panose="020B0609020204030204" pitchFamily="49" charset="0"/>
              </a:rPr>
              <a:t>vptr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endParaRPr lang="fr-FR" sz="2000" dirty="0">
              <a:latin typeface="Consolas" panose="020B0609020204030204" pitchFamily="49" charset="0"/>
            </a:endParaRPr>
          </a:p>
          <a:p>
            <a:r>
              <a:rPr lang="fr-FR" sz="2000" dirty="0" err="1">
                <a:latin typeface="Consolas" panose="020B0609020204030204" pitchFamily="49" charset="0"/>
              </a:rPr>
              <a:t>iptr</a:t>
            </a:r>
            <a:r>
              <a:rPr lang="fr-FR" sz="2000" dirty="0">
                <a:latin typeface="Consolas" panose="020B0609020204030204" pitchFamily="49" charset="0"/>
              </a:rPr>
              <a:t> = &amp;i;</a:t>
            </a:r>
          </a:p>
          <a:p>
            <a:r>
              <a:rPr lang="fr-FR" sz="2000" dirty="0" err="1">
                <a:latin typeface="Consolas" panose="020B0609020204030204" pitchFamily="49" charset="0"/>
              </a:rPr>
              <a:t>vptr</a:t>
            </a:r>
            <a:r>
              <a:rPr lang="fr-FR" sz="2000" dirty="0">
                <a:latin typeface="Consolas" panose="020B0609020204030204" pitchFamily="49" charset="0"/>
              </a:rPr>
              <a:t> = </a:t>
            </a:r>
            <a:r>
              <a:rPr lang="fr-FR" sz="2000" dirty="0" err="1">
                <a:latin typeface="Consolas" panose="020B0609020204030204" pitchFamily="49" charset="0"/>
              </a:rPr>
              <a:t>iptr</a:t>
            </a:r>
            <a:r>
              <a:rPr lang="fr-FR" sz="2000" dirty="0">
                <a:latin typeface="Consolas" panose="020B0609020204030204" pitchFamily="49" charset="0"/>
              </a:rPr>
              <a:t>;   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 No warning</a:t>
            </a:r>
          </a:p>
          <a:p>
            <a:r>
              <a:rPr lang="fr-FR" sz="2000" dirty="0" err="1">
                <a:latin typeface="Consolas" panose="020B0609020204030204" pitchFamily="49" charset="0"/>
              </a:rPr>
              <a:t>cptr</a:t>
            </a:r>
            <a:r>
              <a:rPr lang="fr-FR" sz="2000" dirty="0">
                <a:latin typeface="Consolas" panose="020B0609020204030204" pitchFamily="49" charset="0"/>
              </a:rPr>
              <a:t> = </a:t>
            </a:r>
            <a:r>
              <a:rPr lang="fr-FR" sz="2000" dirty="0" err="1">
                <a:latin typeface="Consolas" panose="020B0609020204030204" pitchFamily="49" charset="0"/>
              </a:rPr>
              <a:t>vptr</a:t>
            </a:r>
            <a:r>
              <a:rPr lang="fr-FR" sz="2000" dirty="0">
                <a:latin typeface="Consolas" panose="020B0609020204030204" pitchFamily="49" charset="0"/>
              </a:rPr>
              <a:t>;    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fr-FR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</a:t>
            </a:r>
            <a:r>
              <a:rPr lang="fr-FR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compilation </a:t>
            </a:r>
            <a:r>
              <a:rPr lang="fr-FR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endParaRPr lang="fr-FR" sz="20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2000" dirty="0" smtClean="0">
                <a:latin typeface="Consolas" panose="020B0609020204030204" pitchFamily="49" charset="0"/>
              </a:rPr>
              <a:t>*</a:t>
            </a:r>
            <a:r>
              <a:rPr lang="fr-FR" sz="2000" dirty="0" err="1" smtClean="0">
                <a:latin typeface="Consolas" panose="020B0609020204030204" pitchFamily="49" charset="0"/>
              </a:rPr>
              <a:t>vptr</a:t>
            </a:r>
            <a:r>
              <a:rPr lang="fr-FR" sz="2000" dirty="0" smtClean="0">
                <a:latin typeface="Consolas" panose="020B0609020204030204" pitchFamily="49" charset="0"/>
              </a:rPr>
              <a:t> = 123;    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Is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allowed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1283921" y="2852936"/>
            <a:ext cx="466794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 </a:t>
            </a:r>
          </a:p>
        </p:txBody>
      </p:sp>
    </p:spTree>
    <p:extLst>
      <p:ext uri="{BB962C8B-B14F-4D97-AF65-F5344CB8AC3E}">
        <p14:creationId xmlns:p14="http://schemas.microsoft.com/office/powerpoint/2010/main" val="77772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Pointers to Different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 target of a pointer can be another pointer </a:t>
            </a:r>
            <a:r>
              <a:rPr lang="en-HK" dirty="0" smtClean="0"/>
              <a:t>variable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336" y="2636912"/>
            <a:ext cx="8225329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x = 10;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*p;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Pointer to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**q;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Pointer to pointer to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p = &amp;x;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 points to x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q = &amp;p;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q points to p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**q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Prints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10 (**q means *(*q))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q = &amp;x;    </a:t>
            </a:r>
            <a:r>
              <a:rPr lang="en-HK" sz="20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Compilation error (incompatible)</a:t>
            </a:r>
            <a:endParaRPr lang="en-HK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>
                <a:latin typeface="Consolas" panose="020B0609020204030204" pitchFamily="49" charset="0"/>
              </a:rPr>
              <a:t> ***r;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Pointer to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pointer</a:t>
            </a:r>
            <a:r>
              <a:rPr lang="zh-HK" alt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zh-HK" alt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pointer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336" y="2636912"/>
            <a:ext cx="466794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  <a:r>
              <a:rPr lang="zh-HK" alt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 </a:t>
            </a:r>
            <a:endParaRPr lang="en-US" altLang="zh-HK" sz="2000" dirty="0" smtClean="0">
              <a:solidFill>
                <a:srgbClr val="5F5F5F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  <a:endParaRPr lang="en-HK" sz="2000" dirty="0" smtClean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4000" y="6228000"/>
            <a:ext cx="576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>
            <a:noAutofit/>
          </a:bodyPr>
          <a:lstStyle>
            <a:defPPr>
              <a:defRPr lang="en-US"/>
            </a:defPPr>
            <a:lvl1pPr>
              <a:defRPr sz="2000">
                <a:solidFill>
                  <a:schemeClr val="accent5"/>
                </a:solidFill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3840" y="6228000"/>
            <a:ext cx="576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>
            <a:noAutofit/>
          </a:bodyPr>
          <a:lstStyle>
            <a:defPPr>
              <a:defRPr lang="en-US"/>
            </a:defPPr>
            <a:lvl1pPr>
              <a:defRPr sz="2000">
                <a:solidFill>
                  <a:schemeClr val="accent5"/>
                </a:solidFill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68975" y="6534080"/>
            <a:ext cx="325730" cy="30777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q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9135" y="6534080"/>
            <a:ext cx="325730" cy="30777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24160" y="6228000"/>
            <a:ext cx="576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>
            <a:noAutofit/>
          </a:bodyPr>
          <a:lstStyle>
            <a:defPPr>
              <a:defRPr lang="en-US"/>
            </a:defPPr>
            <a:lvl1pPr>
              <a:defRPr sz="2000">
                <a:solidFill>
                  <a:schemeClr val="accent5"/>
                </a:solidFill>
                <a:latin typeface="Consolas" panose="020B0609020204030204" pitchFamily="49" charset="0"/>
              </a:defRPr>
            </a:lvl1pPr>
          </a:lstStyle>
          <a:p>
            <a:pPr algn="ctr"/>
            <a:r>
              <a:rPr lang="en-HK" dirty="0" smtClean="0">
                <a:solidFill>
                  <a:schemeClr val="tx1"/>
                </a:solidFill>
                <a:latin typeface="+mn-lt"/>
              </a:rPr>
              <a:t>10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49295" y="6534080"/>
            <a:ext cx="325730" cy="30777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131840" y="6388914"/>
            <a:ext cx="115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160" y="6381888"/>
            <a:ext cx="115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FF0000"/>
                </a:solidFill>
              </a:rPr>
              <a:t>(Optional)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9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2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Null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H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>
                <a:latin typeface="Consolas" panose="020B0609020204030204" pitchFamily="49" charset="0"/>
              </a:rPr>
              <a:t>y, *ptr1;</a:t>
            </a:r>
          </a:p>
          <a:p>
            <a:pPr marL="457200" lvl="1" indent="0">
              <a:buNone/>
            </a:pP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>
                <a:latin typeface="Consolas" panose="020B0609020204030204" pitchFamily="49" charset="0"/>
              </a:rPr>
              <a:t>*ptr2;</a:t>
            </a:r>
          </a:p>
          <a:p>
            <a:pPr marL="457200" lvl="1" indent="0">
              <a:buNone/>
            </a:pPr>
            <a:r>
              <a:rPr lang="en-HK" dirty="0" smtClean="0">
                <a:latin typeface="Consolas" panose="020B0609020204030204" pitchFamily="49" charset="0"/>
              </a:rPr>
              <a:t>ptr1 </a:t>
            </a:r>
            <a:r>
              <a:rPr lang="en-HK" dirty="0">
                <a:latin typeface="Consolas" panose="020B0609020204030204" pitchFamily="49" charset="0"/>
              </a:rPr>
              <a:t>= &amp;y;    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ptr1 points to y</a:t>
            </a:r>
          </a:p>
          <a:p>
            <a:pPr marL="457200" lvl="1" indent="0">
              <a:buNone/>
            </a:pPr>
            <a:r>
              <a:rPr lang="en-HK" dirty="0" smtClean="0">
                <a:latin typeface="Consolas" panose="020B0609020204030204" pitchFamily="49" charset="0"/>
              </a:rPr>
              <a:t>ptr1 </a:t>
            </a:r>
            <a:r>
              <a:rPr lang="en-HK" dirty="0">
                <a:latin typeface="Consolas" panose="020B0609020204030204" pitchFamily="49" charset="0"/>
              </a:rPr>
              <a:t>= </a:t>
            </a:r>
            <a:r>
              <a:rPr lang="en-HK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NULL</a:t>
            </a:r>
            <a:r>
              <a:rPr lang="en-HK" dirty="0">
                <a:latin typeface="Consolas" panose="020B0609020204030204" pitchFamily="49" charset="0"/>
              </a:rPr>
              <a:t>;  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ptr2 stores the address 0</a:t>
            </a:r>
          </a:p>
          <a:p>
            <a:pPr marL="457200" lvl="1" indent="0">
              <a:buNone/>
            </a:pPr>
            <a:r>
              <a:rPr lang="en-HK" dirty="0" smtClean="0">
                <a:latin typeface="Consolas" panose="020B0609020204030204" pitchFamily="49" charset="0"/>
              </a:rPr>
              <a:t>ptr2 </a:t>
            </a:r>
            <a:r>
              <a:rPr lang="en-HK" dirty="0">
                <a:latin typeface="Consolas" panose="020B0609020204030204" pitchFamily="49" charset="0"/>
              </a:rPr>
              <a:t>= </a:t>
            </a:r>
            <a:r>
              <a:rPr lang="en-HK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NULL</a:t>
            </a:r>
            <a:r>
              <a:rPr lang="en-HK" dirty="0">
                <a:latin typeface="Consolas" panose="020B0609020204030204" pitchFamily="49" charset="0"/>
              </a:rPr>
              <a:t>;  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ptr2 stores the address 0</a:t>
            </a:r>
          </a:p>
          <a:p>
            <a:pPr lvl="8"/>
            <a:endParaRPr lang="en-HK" dirty="0"/>
          </a:p>
          <a:p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NULL</a:t>
            </a:r>
            <a:r>
              <a:rPr lang="en-HK" dirty="0"/>
              <a:t> is a predefined constant representing memory address </a:t>
            </a:r>
            <a:r>
              <a:rPr lang="en-HK" dirty="0" smtClean="0"/>
              <a:t>0</a:t>
            </a:r>
            <a:endParaRPr lang="en-HK" dirty="0"/>
          </a:p>
          <a:p>
            <a:r>
              <a:rPr lang="en-HK" dirty="0"/>
              <a:t>We use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NULL</a:t>
            </a:r>
            <a:r>
              <a:rPr lang="en-HK" dirty="0"/>
              <a:t> to indicate that a pointer is </a:t>
            </a:r>
            <a:r>
              <a:rPr lang="en-HK" dirty="0" smtClean="0"/>
              <a:t>“</a:t>
            </a:r>
            <a:r>
              <a:rPr lang="en-HK" u="sng" dirty="0" smtClean="0"/>
              <a:t>not </a:t>
            </a:r>
            <a:r>
              <a:rPr lang="en-HK" u="sng" dirty="0"/>
              <a:t>pointing to </a:t>
            </a:r>
            <a:r>
              <a:rPr lang="en-HK" u="sng" dirty="0" smtClean="0"/>
              <a:t>anything</a:t>
            </a:r>
            <a:r>
              <a:rPr lang="en-HK" dirty="0" smtClean="0"/>
              <a:t>”</a:t>
            </a:r>
          </a:p>
          <a:p>
            <a:pPr lvl="1"/>
            <a:r>
              <a:rPr lang="en-HK" dirty="0" smtClean="0"/>
              <a:t>No </a:t>
            </a:r>
            <a:r>
              <a:rPr lang="en-HK" dirty="0"/>
              <a:t>data can be stored at </a:t>
            </a:r>
            <a:r>
              <a:rPr lang="en-HK" dirty="0" smtClean="0"/>
              <a:t>memory address 0</a:t>
            </a:r>
            <a:endParaRPr lang="en-HK" dirty="0"/>
          </a:p>
          <a:p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NULL</a:t>
            </a:r>
            <a:r>
              <a:rPr lang="en-HK" dirty="0"/>
              <a:t> </a:t>
            </a:r>
            <a:r>
              <a:rPr lang="en-HK" dirty="0" smtClean="0"/>
              <a:t>can </a:t>
            </a:r>
            <a:r>
              <a:rPr lang="en-HK" dirty="0"/>
              <a:t>be </a:t>
            </a:r>
            <a:r>
              <a:rPr lang="en-HK" dirty="0" smtClean="0"/>
              <a:t>converted </a:t>
            </a:r>
            <a:r>
              <a:rPr lang="en-HK" dirty="0"/>
              <a:t>to any pointer </a:t>
            </a:r>
            <a:r>
              <a:rPr lang="en-HK" dirty="0" smtClean="0"/>
              <a:t>type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52748" y="1825625"/>
            <a:ext cx="576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tIns="0" bIns="0" rtlCol="0">
            <a:noAutofit/>
          </a:bodyPr>
          <a:lstStyle>
            <a:defPPr>
              <a:defRPr lang="en-US"/>
            </a:defPPr>
            <a:lvl1pPr>
              <a:defRPr sz="2000">
                <a:solidFill>
                  <a:schemeClr val="accent5"/>
                </a:solidFill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6288" y="2131705"/>
            <a:ext cx="748923" cy="30777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ptr2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440908" y="1979513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72200" y="1425515"/>
            <a:ext cx="2482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u="sng" dirty="0" smtClean="0"/>
              <a:t>Pictorial View of </a:t>
            </a:r>
            <a:r>
              <a:rPr lang="en-HK" sz="2000" u="sng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NULL</a:t>
            </a:r>
            <a:endParaRPr lang="en-US" sz="2000" u="sng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160908" y="1872077"/>
            <a:ext cx="0" cy="21487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233200" y="1925513"/>
            <a:ext cx="0" cy="10800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3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Pitfalls of Using 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4545747"/>
            <a:ext cx="7096815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y;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</a:rPr>
              <a:t> = &amp;y;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)&amp;y</a:t>
            </a:r>
            <a:r>
              <a:rPr lang="en-US" sz="2000" dirty="0" smtClean="0">
                <a:latin typeface="Consolas" panose="020B0609020204030204" pitchFamily="49" charset="0"/>
              </a:rPr>
              <a:t>;  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Valid. But what does it do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1050" y="1977600"/>
            <a:ext cx="4980851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y;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</a:rPr>
              <a:t> = &amp;y;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</a:rPr>
              <a:t> = &amp;y</a:t>
            </a:r>
            <a:r>
              <a:rPr lang="en-US" sz="2000" dirty="0" smtClean="0">
                <a:latin typeface="Consolas" panose="020B0609020204030204" pitchFamily="49" charset="0"/>
              </a:rPr>
              <a:t>;   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Compilation error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862491" y="2386222"/>
            <a:ext cx="5281509" cy="510778"/>
          </a:xfrm>
          <a:prstGeom prst="wedgeRoundRectCallout">
            <a:avLst>
              <a:gd name="adj1" fmla="val -91337"/>
              <a:gd name="adj2" fmla="val 13072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dirty="0" smtClean="0">
                <a:solidFill>
                  <a:schemeClr val="tx1"/>
                </a:solidFill>
              </a:rPr>
              <a:t>Type of LHS (</a:t>
            </a:r>
            <a:r>
              <a:rPr lang="en-HK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>
                <a:solidFill>
                  <a:schemeClr val="tx1"/>
                </a:solidFill>
              </a:rPr>
              <a:t>) </a:t>
            </a:r>
            <a:r>
              <a:rPr lang="en-HK" sz="2400" dirty="0"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≠</a:t>
            </a:r>
            <a:r>
              <a:rPr lang="en-HK" sz="2400" dirty="0">
                <a:solidFill>
                  <a:schemeClr val="tx1"/>
                </a:solidFill>
              </a:rPr>
              <a:t> </a:t>
            </a:r>
            <a:r>
              <a:rPr lang="en-HK" sz="2400" dirty="0" smtClean="0">
                <a:solidFill>
                  <a:schemeClr val="tx1"/>
                </a:solidFill>
              </a:rPr>
              <a:t>Type of RHS (</a:t>
            </a:r>
            <a:r>
              <a:rPr lang="en-HK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*</a:t>
            </a:r>
            <a:r>
              <a:rPr lang="en-HK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635896" y="4741847"/>
            <a:ext cx="4885880" cy="510778"/>
          </a:xfrm>
          <a:prstGeom prst="wedgeRoundRectCallout">
            <a:avLst>
              <a:gd name="adj1" fmla="val -92848"/>
              <a:gd name="adj2" fmla="val 17400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dirty="0" smtClean="0">
                <a:solidFill>
                  <a:schemeClr val="tx1"/>
                </a:solidFill>
              </a:rPr>
              <a:t>Type of LHS = Type of RHS (Both </a:t>
            </a:r>
            <a:r>
              <a:rPr lang="en-HK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7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Pitfalls of Using 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272" y="1628800"/>
            <a:ext cx="8507457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y;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 smtClean="0">
              <a:latin typeface="Consolas" panose="020B0609020204030204" pitchFamily="49" charset="0"/>
            </a:endParaRPr>
          </a:p>
          <a:p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We can't directly assign a non-zero integer to a pointer</a:t>
            </a: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variable */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latin typeface="Consolas" panose="020B0609020204030204" pitchFamily="49" charset="0"/>
              </a:rPr>
              <a:t>100;   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Compilation error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8650" y="4237971"/>
            <a:ext cx="7661072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y;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*)100;  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Valid,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but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what does it mean?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latin typeface="Consolas" panose="020B0609020204030204" pitchFamily="49" charset="0"/>
              </a:rPr>
              <a:t>200;  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What will happen here?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862490" y="3592640"/>
            <a:ext cx="5281510" cy="510778"/>
          </a:xfrm>
          <a:prstGeom prst="wedgeRoundRectCallout">
            <a:avLst>
              <a:gd name="adj1" fmla="val -102317"/>
              <a:gd name="adj2" fmla="val -7653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dirty="0" smtClean="0">
                <a:solidFill>
                  <a:schemeClr val="tx1"/>
                </a:solidFill>
              </a:rPr>
              <a:t>Type of LHS (</a:t>
            </a:r>
            <a:r>
              <a:rPr lang="en-HK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*</a:t>
            </a:r>
            <a:r>
              <a:rPr lang="en-HK" sz="2400" dirty="0">
                <a:solidFill>
                  <a:schemeClr val="tx1"/>
                </a:solidFill>
              </a:rPr>
              <a:t>) </a:t>
            </a:r>
            <a:r>
              <a:rPr lang="en-HK" sz="2400" dirty="0" smtClean="0"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≠</a:t>
            </a:r>
            <a:r>
              <a:rPr lang="en-HK" sz="2400" dirty="0" smtClean="0">
                <a:solidFill>
                  <a:schemeClr val="tx1"/>
                </a:solidFill>
              </a:rPr>
              <a:t> Type of RHS (</a:t>
            </a:r>
            <a:r>
              <a:rPr lang="en-HK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907704" y="6347222"/>
            <a:ext cx="4885881" cy="510778"/>
          </a:xfrm>
          <a:prstGeom prst="wedgeRoundRectCallout">
            <a:avLst>
              <a:gd name="adj1" fmla="val -57505"/>
              <a:gd name="adj2" fmla="val -10631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dirty="0" smtClean="0">
                <a:solidFill>
                  <a:schemeClr val="tx1"/>
                </a:solidFill>
              </a:rPr>
              <a:t>Type of LHS = Type of RHS (Both </a:t>
            </a:r>
            <a:r>
              <a:rPr lang="en-HK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738578" y="4502398"/>
            <a:ext cx="5178918" cy="510778"/>
          </a:xfrm>
          <a:prstGeom prst="wedgeRoundRectCallout">
            <a:avLst>
              <a:gd name="adj1" fmla="val -76481"/>
              <a:gd name="adj2" fmla="val 9612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dirty="0" smtClean="0">
                <a:solidFill>
                  <a:schemeClr val="tx1"/>
                </a:solidFill>
              </a:rPr>
              <a:t>Type of LHS = Type of RHS (Both </a:t>
            </a:r>
            <a:r>
              <a:rPr lang="en-HK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*</a:t>
            </a:r>
            <a:r>
              <a:rPr lang="en-HK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8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Pointers as Parameters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Pointers, like other values, </a:t>
            </a:r>
            <a:r>
              <a:rPr lang="en-HK" dirty="0"/>
              <a:t>are </a:t>
            </a:r>
            <a:r>
              <a:rPr lang="en-HK" dirty="0">
                <a:solidFill>
                  <a:srgbClr val="9933FF"/>
                </a:solidFill>
              </a:rPr>
              <a:t>passed by </a:t>
            </a:r>
            <a:r>
              <a:rPr lang="en-HK" dirty="0" smtClean="0">
                <a:solidFill>
                  <a:srgbClr val="9933FF"/>
                </a:solidFill>
              </a:rPr>
              <a:t>value</a:t>
            </a:r>
            <a:endParaRPr lang="en-HK" dirty="0">
              <a:solidFill>
                <a:srgbClr val="9933FF"/>
              </a:solidFill>
            </a:endParaRPr>
          </a:p>
          <a:p>
            <a:pPr lvl="1"/>
            <a:r>
              <a:rPr lang="en-HK" dirty="0"/>
              <a:t>The address stored in one pointer variable (the actual argument) is </a:t>
            </a:r>
            <a:r>
              <a:rPr lang="en-HK" u="sng" dirty="0"/>
              <a:t>copied</a:t>
            </a:r>
            <a:r>
              <a:rPr lang="en-HK" dirty="0"/>
              <a:t> to </a:t>
            </a:r>
            <a:r>
              <a:rPr lang="en-HK" dirty="0" smtClean="0"/>
              <a:t>another </a:t>
            </a:r>
            <a:r>
              <a:rPr lang="en-HK" dirty="0"/>
              <a:t>pointer variable (the formal parameter</a:t>
            </a:r>
            <a:r>
              <a:rPr lang="en-HK" dirty="0" smtClean="0"/>
              <a:t>)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Passing pointers allow us to </a:t>
            </a:r>
            <a:r>
              <a:rPr lang="en-HK" u="sng" dirty="0"/>
              <a:t>emulate</a:t>
            </a:r>
            <a:r>
              <a:rPr lang="en-HK" dirty="0"/>
              <a:t> the effect of </a:t>
            </a:r>
            <a:r>
              <a:rPr lang="en-HK" dirty="0" smtClean="0"/>
              <a:t>“</a:t>
            </a:r>
            <a:r>
              <a:rPr lang="en-HK" dirty="0" smtClean="0">
                <a:solidFill>
                  <a:srgbClr val="9933FF"/>
                </a:solidFill>
              </a:rPr>
              <a:t>pass </a:t>
            </a:r>
            <a:r>
              <a:rPr lang="en-HK" dirty="0">
                <a:solidFill>
                  <a:srgbClr val="9933FF"/>
                </a:solidFill>
              </a:rPr>
              <a:t>by </a:t>
            </a:r>
            <a:r>
              <a:rPr lang="en-HK" dirty="0" smtClean="0">
                <a:solidFill>
                  <a:srgbClr val="9933FF"/>
                </a:solidFill>
              </a:rPr>
              <a:t>reference</a:t>
            </a:r>
            <a:r>
              <a:rPr lang="en-HK" dirty="0" smtClean="0"/>
              <a:t>”</a:t>
            </a:r>
            <a:endParaRPr lang="en-HK" dirty="0"/>
          </a:p>
          <a:p>
            <a:pPr lvl="1"/>
            <a:r>
              <a:rPr lang="en-HK" dirty="0"/>
              <a:t>When the </a:t>
            </a:r>
            <a:r>
              <a:rPr lang="en-HK" dirty="0" err="1"/>
              <a:t>callee</a:t>
            </a:r>
            <a:r>
              <a:rPr lang="en-HK" dirty="0"/>
              <a:t> receives the memory address, the </a:t>
            </a:r>
            <a:r>
              <a:rPr lang="en-HK" dirty="0" err="1"/>
              <a:t>callee</a:t>
            </a:r>
            <a:r>
              <a:rPr lang="en-HK" dirty="0"/>
              <a:t> can access the data stored at that memory </a:t>
            </a:r>
            <a:r>
              <a:rPr lang="en-HK" dirty="0" smtClean="0"/>
              <a:t>address</a:t>
            </a:r>
            <a:endParaRPr lang="en-H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Pass-by-Value vs Pass-by-Reference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lang="en-HK" dirty="0" smtClean="0"/>
              <a:t>Pass-by-value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lang="en-HK" dirty="0" smtClean="0"/>
              <a:t>Pass-by-reference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6114" y="2570133"/>
            <a:ext cx="3711272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 smtClean="0">
                <a:latin typeface="Consolas" panose="020B0609020204030204" pitchFamily="49" charset="0"/>
              </a:rPr>
              <a:t> foo(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y)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y++;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x = 3;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foo(x</a:t>
            </a:r>
            <a:r>
              <a:rPr lang="en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x</a:t>
            </a:r>
            <a:r>
              <a:rPr lang="en-HK" sz="2000" dirty="0" smtClean="0">
                <a:latin typeface="Consolas" panose="020B0609020204030204" pitchFamily="49" charset="0"/>
              </a:rPr>
              <a:t>;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 smtClean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6614" y="2570133"/>
            <a:ext cx="3711272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 smtClean="0">
                <a:latin typeface="Consolas" panose="020B0609020204030204" pitchFamily="49" charset="0"/>
              </a:rPr>
              <a:t> bar(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en-HK" sz="2000" dirty="0" smtClean="0">
                <a:latin typeface="Consolas" panose="020B0609020204030204" pitchFamily="49" charset="0"/>
              </a:rPr>
              <a:t>y</a:t>
            </a:r>
            <a:r>
              <a:rPr lang="en-HK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y++;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x = 3;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bar(x</a:t>
            </a:r>
            <a:r>
              <a:rPr lang="en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x</a:t>
            </a:r>
            <a:r>
              <a:rPr lang="en-HK" sz="2000" dirty="0" smtClean="0">
                <a:latin typeface="Consolas" panose="020B0609020204030204" pitchFamily="49" charset="0"/>
              </a:rPr>
              <a:t>;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 smtClean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8545" y="5776853"/>
            <a:ext cx="648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HK" sz="2000" dirty="0" smtClean="0"/>
              <a:t>3</a:t>
            </a:r>
            <a:endParaRPr 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816956" y="5776853"/>
            <a:ext cx="648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HK" sz="2000" dirty="0" smtClean="0"/>
              <a:t>4</a:t>
            </a:r>
            <a:endParaRPr lang="en-US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352815" y="577685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64956" y="577685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42562" y="5776853"/>
            <a:ext cx="648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HK" sz="2000" dirty="0" smtClean="0"/>
              <a:t>4</a:t>
            </a:r>
            <a:endParaRPr lang="en-US" sz="2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953938" y="5776853"/>
            <a:ext cx="588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sz="2000" dirty="0" smtClean="0"/>
              <a:t>, </a:t>
            </a:r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3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2000" y="129398"/>
            <a:ext cx="3711272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 smtClean="0">
                <a:latin typeface="Consolas" panose="020B0609020204030204" pitchFamily="49" charset="0"/>
              </a:rPr>
              <a:t> foo(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*p) </a:t>
            </a:r>
            <a:r>
              <a:rPr lang="en-HK" sz="2000" dirty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latin typeface="Consolas" panose="020B0609020204030204" pitchFamily="49" charset="0"/>
              </a:rPr>
              <a:t>(*p)++;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x = </a:t>
            </a:r>
            <a:r>
              <a:rPr lang="en-HK" sz="2000" dirty="0" smtClean="0">
                <a:latin typeface="Consolas" panose="020B0609020204030204" pitchFamily="49" charset="0"/>
              </a:rPr>
              <a:t>3, *</a:t>
            </a:r>
            <a:r>
              <a:rPr lang="en-HK" sz="2000" dirty="0" err="1" smtClean="0">
                <a:latin typeface="Consolas" panose="020B0609020204030204" pitchFamily="49" charset="0"/>
              </a:rPr>
              <a:t>ptr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</a:t>
            </a:r>
            <a:r>
              <a:rPr lang="en-HK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ptr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= &amp;x;</a:t>
            </a:r>
            <a:endParaRPr lang="en-HK" sz="2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foo(</a:t>
            </a:r>
            <a:r>
              <a:rPr lang="en-HK" sz="2000" dirty="0" err="1" smtClean="0">
                <a:latin typeface="Consolas" panose="020B0609020204030204" pitchFamily="49" charset="0"/>
              </a:rPr>
              <a:t>ptr</a:t>
            </a:r>
            <a:r>
              <a:rPr lang="en-HK" sz="2000" dirty="0" smtClean="0">
                <a:latin typeface="Consolas" panose="020B0609020204030204" pitchFamily="49" charset="0"/>
              </a:rPr>
              <a:t>);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x</a:t>
            </a:r>
            <a:r>
              <a:rPr lang="en-HK" sz="2000" dirty="0" smtClean="0">
                <a:latin typeface="Consolas" panose="020B0609020204030204" pitchFamily="49" charset="0"/>
              </a:rPr>
              <a:t>;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 smtClean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2000" y="3558502"/>
            <a:ext cx="3711272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 smtClean="0">
                <a:latin typeface="Consolas" panose="020B0609020204030204" pitchFamily="49" charset="0"/>
              </a:rPr>
              <a:t> foo(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*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</a:t>
            </a:r>
            <a:r>
              <a:rPr lang="en-HK" sz="2000" dirty="0" smtClean="0">
                <a:latin typeface="Consolas" panose="020B0609020204030204" pitchFamily="49" charset="0"/>
              </a:rPr>
              <a:t>) </a:t>
            </a:r>
            <a:r>
              <a:rPr lang="en-HK" sz="2000" dirty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latin typeface="Consolas" panose="020B0609020204030204" pitchFamily="49" charset="0"/>
              </a:rPr>
              <a:t>(*p)++;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x = </a:t>
            </a:r>
            <a:r>
              <a:rPr lang="en-HK" sz="2000" dirty="0" smtClean="0">
                <a:latin typeface="Consolas" panose="020B0609020204030204" pitchFamily="49" charset="0"/>
              </a:rPr>
              <a:t>3, *</a:t>
            </a:r>
            <a:r>
              <a:rPr lang="en-HK" sz="2000" dirty="0" err="1" smtClean="0">
                <a:latin typeface="Consolas" panose="020B0609020204030204" pitchFamily="49" charset="0"/>
              </a:rPr>
              <a:t>ptr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</a:t>
            </a:r>
            <a:r>
              <a:rPr lang="en-HK" sz="2000" dirty="0" err="1" smtClean="0">
                <a:latin typeface="Consolas" panose="020B0609020204030204" pitchFamily="49" charset="0"/>
              </a:rPr>
              <a:t>ptr</a:t>
            </a:r>
            <a:r>
              <a:rPr lang="en-HK" sz="2000" dirty="0" smtClean="0">
                <a:latin typeface="Consolas" panose="020B0609020204030204" pitchFamily="49" charset="0"/>
              </a:rPr>
              <a:t> = &amp;x;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foo(</a:t>
            </a:r>
            <a:r>
              <a:rPr lang="en-HK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ptr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);</a:t>
            </a:r>
            <a:endParaRPr lang="en-HK" sz="2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x</a:t>
            </a:r>
            <a:r>
              <a:rPr lang="en-HK" sz="2000" dirty="0" smtClean="0">
                <a:latin typeface="Consolas" panose="020B0609020204030204" pitchFamily="49" charset="0"/>
              </a:rPr>
              <a:t>;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 smtClean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0" y="3428895"/>
            <a:ext cx="9144000" cy="209"/>
          </a:xfrm>
          <a:prstGeom prst="line">
            <a:avLst/>
          </a:prstGeom>
          <a:ln w="9525">
            <a:solidFill>
              <a:schemeClr val="tx1"/>
            </a:solidFill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0" y="1656000"/>
            <a:ext cx="432000" cy="4327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HK" sz="2000" b="1" dirty="0" smtClean="0">
                <a:solidFill>
                  <a:srgbClr val="FF0000"/>
                </a:solidFill>
              </a:rPr>
              <a:t>1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5400000"/>
            <a:ext cx="432000" cy="4327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HK" sz="2000" b="1" dirty="0" smtClean="0">
                <a:solidFill>
                  <a:srgbClr val="FF0000"/>
                </a:solidFill>
              </a:rPr>
              <a:t>2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1495" y="1569726"/>
            <a:ext cx="648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US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29906" y="1569726"/>
            <a:ext cx="648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HK" sz="2000" dirty="0" smtClean="0"/>
              <a:t>3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283636" y="156972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0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ptr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7906" y="156972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>
            <a:endCxn id="12" idx="1"/>
          </p:cNvCxnSpPr>
          <p:nvPr/>
        </p:nvCxnSpPr>
        <p:spPr>
          <a:xfrm>
            <a:off x="6215495" y="1769781"/>
            <a:ext cx="81441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861920" y="594173"/>
            <a:ext cx="3563432" cy="5107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ptr</a:t>
            </a:r>
            <a:r>
              <a:rPr lang="en-HK" sz="2400" dirty="0" smtClean="0">
                <a:solidFill>
                  <a:schemeClr val="tx1"/>
                </a:solidFill>
              </a:rPr>
              <a:t> holds the address of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1495" y="4998830"/>
            <a:ext cx="648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US" sz="20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7029906" y="4998830"/>
            <a:ext cx="648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HK" sz="2000" dirty="0" smtClean="0"/>
              <a:t>3</a:t>
            </a:r>
            <a:endParaRPr lang="en-US" sz="20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283636" y="499883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0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ptr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77906" y="499883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215495" y="5198885"/>
            <a:ext cx="8144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231636" y="3818965"/>
            <a:ext cx="4824000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Value </a:t>
            </a:r>
            <a:r>
              <a:rPr lang="en-HK" sz="2400" dirty="0">
                <a:solidFill>
                  <a:schemeClr val="tx1"/>
                </a:solidFill>
              </a:rPr>
              <a:t>of 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ptr</a:t>
            </a:r>
            <a:r>
              <a:rPr lang="en-HK" sz="2400" dirty="0">
                <a:solidFill>
                  <a:schemeClr val="tx1"/>
                </a:solidFill>
              </a:rPr>
              <a:t> (address of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sz="2400" dirty="0">
                <a:solidFill>
                  <a:schemeClr val="tx1"/>
                </a:solidFill>
              </a:rPr>
              <a:t>) is </a:t>
            </a:r>
            <a:r>
              <a:rPr lang="en-HK" sz="2400" u="sng" dirty="0">
                <a:solidFill>
                  <a:schemeClr val="tx1"/>
                </a:solidFill>
              </a:rPr>
              <a:t>copied</a:t>
            </a:r>
            <a:r>
              <a:rPr lang="en-HK" sz="2400" dirty="0">
                <a:solidFill>
                  <a:schemeClr val="tx1"/>
                </a:solidFill>
              </a:rPr>
              <a:t> to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p</a:t>
            </a:r>
            <a:r>
              <a:rPr lang="en-HK" sz="2400" dirty="0">
                <a:solidFill>
                  <a:schemeClr val="tx1"/>
                </a:solidFill>
              </a:rPr>
              <a:t>. Effectively,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p</a:t>
            </a:r>
            <a:r>
              <a:rPr lang="en-HK" sz="2400" dirty="0">
                <a:solidFill>
                  <a:schemeClr val="tx1"/>
                </a:solidFill>
              </a:rPr>
              <a:t> also points to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91495" y="5863715"/>
            <a:ext cx="648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US" sz="20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5565765" y="586371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215495" y="5301208"/>
            <a:ext cx="814411" cy="7625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52081" y="5431272"/>
            <a:ext cx="832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i="1" dirty="0" smtClean="0">
                <a:solidFill>
                  <a:srgbClr val="9933FF"/>
                </a:solidFill>
              </a:rPr>
              <a:t>(copy)</a:t>
            </a:r>
            <a:endParaRPr lang="en-US" sz="2000" i="1" dirty="0" smtClean="0">
              <a:solidFill>
                <a:srgbClr val="9933FF"/>
              </a:solidFill>
            </a:endParaRPr>
          </a:p>
        </p:txBody>
      </p:sp>
      <p:sp>
        <p:nvSpPr>
          <p:cNvPr id="49" name="Curved Left Arrow 48"/>
          <p:cNvSpPr/>
          <p:nvPr/>
        </p:nvSpPr>
        <p:spPr>
          <a:xfrm flipH="1">
            <a:off x="5976000" y="5198885"/>
            <a:ext cx="219983" cy="864885"/>
          </a:xfrm>
          <a:prstGeom prst="curvedLeftArrow">
            <a:avLst>
              <a:gd name="adj1" fmla="val 39245"/>
              <a:gd name="adj2" fmla="val 68169"/>
              <a:gd name="adj3" fmla="val 49253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3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  <p:bldP spid="10" grpId="0" animBg="1"/>
      <p:bldP spid="36" grpId="0" animBg="1"/>
      <p:bldP spid="37" grpId="0" animBg="1"/>
      <p:bldP spid="38" grpId="0"/>
      <p:bldP spid="39" grpId="0"/>
      <p:bldP spid="41" grpId="0" animBg="1"/>
      <p:bldP spid="43" grpId="0" animBg="1"/>
      <p:bldP spid="44" grpId="0"/>
      <p:bldP spid="48" grpId="0"/>
      <p:bldP spid="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2000" y="129398"/>
            <a:ext cx="3711272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 smtClean="0">
                <a:latin typeface="Consolas" panose="020B0609020204030204" pitchFamily="49" charset="0"/>
              </a:rPr>
              <a:t> foo(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*p) </a:t>
            </a:r>
            <a:r>
              <a:rPr lang="en-HK" sz="2000" dirty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(*p)++;</a:t>
            </a:r>
            <a:endParaRPr lang="en-HK" sz="2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x = </a:t>
            </a:r>
            <a:r>
              <a:rPr lang="en-HK" sz="2000" dirty="0" smtClean="0">
                <a:latin typeface="Consolas" panose="020B0609020204030204" pitchFamily="49" charset="0"/>
              </a:rPr>
              <a:t>3, *</a:t>
            </a:r>
            <a:r>
              <a:rPr lang="en-HK" sz="2000" dirty="0" err="1" smtClean="0">
                <a:latin typeface="Consolas" panose="020B0609020204030204" pitchFamily="49" charset="0"/>
              </a:rPr>
              <a:t>ptr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  </a:t>
            </a:r>
            <a:r>
              <a:rPr lang="en-HK" sz="200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= &amp;x;</a:t>
            </a:r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foo(</a:t>
            </a:r>
            <a:r>
              <a:rPr lang="en-HK" sz="2000" dirty="0" err="1" smtClean="0">
                <a:latin typeface="Consolas" panose="020B0609020204030204" pitchFamily="49" charset="0"/>
              </a:rPr>
              <a:t>ptr</a:t>
            </a:r>
            <a:r>
              <a:rPr lang="en-HK" sz="2000" dirty="0" smtClean="0">
                <a:latin typeface="Consolas" panose="020B0609020204030204" pitchFamily="49" charset="0"/>
              </a:rPr>
              <a:t>);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x</a:t>
            </a:r>
            <a:r>
              <a:rPr lang="en-HK" sz="2000" dirty="0" smtClean="0">
                <a:latin typeface="Consolas" panose="020B0609020204030204" pitchFamily="49" charset="0"/>
              </a:rPr>
              <a:t>;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 smtClean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2000" y="3558502"/>
            <a:ext cx="3711272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 smtClean="0">
                <a:latin typeface="Consolas" panose="020B0609020204030204" pitchFamily="49" charset="0"/>
              </a:rPr>
              <a:t> foo(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*p) </a:t>
            </a:r>
            <a:r>
              <a:rPr lang="en-HK" sz="2000" dirty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latin typeface="Consolas" panose="020B0609020204030204" pitchFamily="49" charset="0"/>
              </a:rPr>
              <a:t>(*p)++;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x = </a:t>
            </a:r>
            <a:r>
              <a:rPr lang="en-HK" sz="2000" dirty="0" smtClean="0">
                <a:latin typeface="Consolas" panose="020B0609020204030204" pitchFamily="49" charset="0"/>
              </a:rPr>
              <a:t>3, *</a:t>
            </a:r>
            <a:r>
              <a:rPr lang="en-HK" sz="2000" dirty="0" err="1" smtClean="0">
                <a:latin typeface="Consolas" panose="020B0609020204030204" pitchFamily="49" charset="0"/>
              </a:rPr>
              <a:t>ptr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</a:t>
            </a:r>
            <a:r>
              <a:rPr lang="en-HK" sz="2000" dirty="0" err="1" smtClean="0">
                <a:latin typeface="Consolas" panose="020B0609020204030204" pitchFamily="49" charset="0"/>
              </a:rPr>
              <a:t>ptr</a:t>
            </a:r>
            <a:r>
              <a:rPr lang="en-HK" sz="2000" dirty="0" smtClean="0">
                <a:latin typeface="Consolas" panose="020B0609020204030204" pitchFamily="49" charset="0"/>
              </a:rPr>
              <a:t> = &amp;x;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    foo(</a:t>
            </a:r>
            <a:r>
              <a:rPr lang="en-HK" sz="2000" dirty="0" err="1" smtClean="0">
                <a:effectLst/>
                <a:latin typeface="Consolas" panose="020B0609020204030204" pitchFamily="49" charset="0"/>
              </a:rPr>
              <a:t>ptr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);</a:t>
            </a:r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&lt;&lt; x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 smtClean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0" y="3428895"/>
            <a:ext cx="9144000" cy="209"/>
          </a:xfrm>
          <a:prstGeom prst="line">
            <a:avLst/>
          </a:prstGeom>
          <a:ln w="9525">
            <a:solidFill>
              <a:schemeClr val="tx1"/>
            </a:solidFill>
            <a:prstDash val="lg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0" y="432000"/>
            <a:ext cx="432000" cy="4327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HK" sz="2000" b="1" dirty="0" smtClean="0">
                <a:solidFill>
                  <a:srgbClr val="FF0000"/>
                </a:solidFill>
              </a:rPr>
              <a:t>3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5695200"/>
            <a:ext cx="432000" cy="4327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HK" sz="2000" b="1" dirty="0" smtClean="0">
                <a:solidFill>
                  <a:srgbClr val="FF0000"/>
                </a:solidFill>
              </a:rPr>
              <a:t>4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1495" y="1569726"/>
            <a:ext cx="648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US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29906" y="1569726"/>
            <a:ext cx="648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HK" sz="2000" dirty="0" smtClean="0"/>
              <a:t>3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283636" y="156972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0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ptr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7906" y="156972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215495" y="1769781"/>
            <a:ext cx="8144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744000" y="389862"/>
            <a:ext cx="5400000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HK" sz="2400" dirty="0" smtClean="0">
                <a:solidFill>
                  <a:schemeClr val="tx1"/>
                </a:solidFill>
              </a:rPr>
              <a:t>Increment </a:t>
            </a:r>
            <a:r>
              <a:rPr lang="en-HK" sz="2400" dirty="0">
                <a:solidFill>
                  <a:schemeClr val="tx1"/>
                </a:solidFill>
              </a:rPr>
              <a:t>the value in the </a:t>
            </a:r>
            <a:r>
              <a:rPr lang="en-HK" sz="2400" dirty="0" smtClean="0">
                <a:solidFill>
                  <a:schemeClr val="tx1"/>
                </a:solidFill>
              </a:rPr>
              <a:t>storage that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</a:t>
            </a:r>
            <a:r>
              <a:rPr lang="en-HK" sz="2400" dirty="0" smtClean="0">
                <a:solidFill>
                  <a:schemeClr val="tx1"/>
                </a:solidFill>
              </a:rPr>
              <a:t> </a:t>
            </a:r>
            <a:r>
              <a:rPr lang="en-HK" sz="2400" dirty="0">
                <a:solidFill>
                  <a:schemeClr val="tx1"/>
                </a:solidFill>
              </a:rPr>
              <a:t>points to. (i.e., the </a:t>
            </a:r>
            <a:r>
              <a:rPr lang="en-HK" sz="2400" dirty="0" smtClean="0">
                <a:solidFill>
                  <a:schemeClr val="tx1"/>
                </a:solidFill>
              </a:rPr>
              <a:t>location </a:t>
            </a:r>
            <a:r>
              <a:rPr lang="en-HK" sz="2400" dirty="0">
                <a:solidFill>
                  <a:schemeClr val="tx1"/>
                </a:solidFill>
              </a:rPr>
              <a:t>of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sz="2400" dirty="0">
                <a:solidFill>
                  <a:schemeClr val="tx1"/>
                </a:solidFill>
              </a:rPr>
              <a:t> in </a:t>
            </a:r>
            <a:r>
              <a:rPr lang="en-HK" sz="2400" dirty="0" smtClean="0">
                <a:solidFill>
                  <a:schemeClr val="tx1"/>
                </a:solidFill>
              </a:rPr>
              <a:t>caller)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1495" y="2434611"/>
            <a:ext cx="648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US" sz="20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565765" y="243461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1495" y="4998830"/>
            <a:ext cx="648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US" sz="20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7029906" y="4998830"/>
            <a:ext cx="648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HK" sz="2000" dirty="0" smtClean="0"/>
              <a:t>4</a:t>
            </a:r>
            <a:endParaRPr lang="en-US" sz="20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283636" y="499883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0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ptr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77906" y="499883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215495" y="5198885"/>
            <a:ext cx="8144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285636" y="3818965"/>
            <a:ext cx="4716000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After the function call,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sz="2400" dirty="0">
                <a:solidFill>
                  <a:schemeClr val="tx1"/>
                </a:solidFill>
              </a:rPr>
              <a:t> is changed to </a:t>
            </a:r>
            <a:r>
              <a:rPr lang="en-HK" sz="2400" dirty="0" smtClean="0">
                <a:solidFill>
                  <a:schemeClr val="tx1"/>
                </a:solidFill>
              </a:rPr>
              <a:t>4, and memory for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p</a:t>
            </a:r>
            <a:r>
              <a:rPr lang="en-HK" sz="2400" dirty="0" smtClean="0">
                <a:solidFill>
                  <a:schemeClr val="tx1"/>
                </a:solidFill>
              </a:rPr>
              <a:t> is released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91495" y="5863715"/>
            <a:ext cx="648000" cy="400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US" sz="20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5565765" y="586371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215495" y="5301208"/>
            <a:ext cx="814411" cy="762562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215495" y="1872104"/>
            <a:ext cx="814411" cy="762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172639" y="1569726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000" dirty="0" smtClean="0">
                <a:solidFill>
                  <a:srgbClr val="FF0000"/>
                </a:solidFill>
              </a:rPr>
              <a:t>X 4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4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  <p:bldP spid="10" grpId="0" animBg="1"/>
      <p:bldP spid="12" grpId="0" animBg="1"/>
      <p:bldP spid="24" grpId="0" animBg="1"/>
      <p:bldP spid="36" grpId="0" animBg="1"/>
      <p:bldP spid="37" grpId="0" animBg="1"/>
      <p:bldP spid="38" grpId="0"/>
      <p:bldP spid="39" grpId="0"/>
      <p:bldP spid="41" grpId="0" animBg="1"/>
      <p:bldP spid="43" grpId="0" animBg="1"/>
      <p:bldP spid="4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b="1" i="1" dirty="0">
                <a:solidFill>
                  <a:srgbClr val="FF0000"/>
                </a:solidFill>
              </a:rPr>
              <a:t>Pointers</a:t>
            </a:r>
            <a:r>
              <a:rPr lang="en-HK" dirty="0"/>
              <a:t> in C++ are equivalent to </a:t>
            </a:r>
            <a:r>
              <a:rPr lang="en-HK" dirty="0">
                <a:solidFill>
                  <a:srgbClr val="9933FF"/>
                </a:solidFill>
              </a:rPr>
              <a:t>memory </a:t>
            </a:r>
            <a:r>
              <a:rPr lang="en-HK" dirty="0" smtClean="0">
                <a:solidFill>
                  <a:srgbClr val="9933FF"/>
                </a:solidFill>
              </a:rPr>
              <a:t>addresses</a:t>
            </a:r>
            <a:endParaRPr lang="en-HK" dirty="0">
              <a:solidFill>
                <a:srgbClr val="9933FF"/>
              </a:solidFill>
            </a:endParaRPr>
          </a:p>
          <a:p>
            <a:pPr lvl="8"/>
            <a:endParaRPr lang="en-HK" dirty="0"/>
          </a:p>
          <a:p>
            <a:r>
              <a:rPr lang="en-HK" dirty="0"/>
              <a:t>Through pointers, we can directly access/modify the data stored in the </a:t>
            </a:r>
            <a:r>
              <a:rPr lang="en-HK" dirty="0" smtClean="0"/>
              <a:t>memory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2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Pointer as Parameter vs Reference Parameter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Both achieve the objective of “</a:t>
            </a:r>
            <a:r>
              <a:rPr lang="en-HK" dirty="0" smtClean="0">
                <a:solidFill>
                  <a:srgbClr val="9933FF"/>
                </a:solidFill>
              </a:rPr>
              <a:t>allowing the </a:t>
            </a:r>
            <a:r>
              <a:rPr lang="en-HK" dirty="0" err="1" smtClean="0">
                <a:solidFill>
                  <a:srgbClr val="9933FF"/>
                </a:solidFill>
              </a:rPr>
              <a:t>callee</a:t>
            </a:r>
            <a:r>
              <a:rPr lang="en-HK" dirty="0" smtClean="0">
                <a:solidFill>
                  <a:srgbClr val="9933FF"/>
                </a:solidFill>
              </a:rPr>
              <a:t> to (indirectly) access a variable in the caller’s scope</a:t>
            </a:r>
            <a:r>
              <a:rPr lang="en-HK" dirty="0" smtClean="0"/>
              <a:t>”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3819" y="3068960"/>
            <a:ext cx="3711272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 smtClean="0">
                <a:latin typeface="Consolas" panose="020B0609020204030204" pitchFamily="49" charset="0"/>
              </a:rPr>
              <a:t> foo(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*</a:t>
            </a:r>
            <a:r>
              <a:rPr lang="en-HK" sz="2000" dirty="0" smtClean="0">
                <a:latin typeface="Consolas" panose="020B0609020204030204" pitchFamily="49" charset="0"/>
              </a:rPr>
              <a:t>p) </a:t>
            </a:r>
            <a:r>
              <a:rPr lang="en-HK" sz="2000" dirty="0"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latin typeface="Consolas" panose="020B0609020204030204" pitchFamily="49" charset="0"/>
              </a:rPr>
              <a:t>(</a:t>
            </a:r>
            <a:r>
              <a:rPr lang="en-HK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*p</a:t>
            </a:r>
            <a:r>
              <a:rPr lang="en-HK" sz="2000" dirty="0" smtClean="0">
                <a:latin typeface="Consolas" panose="020B0609020204030204" pitchFamily="49" charset="0"/>
              </a:rPr>
              <a:t>)++;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x = </a:t>
            </a:r>
            <a:r>
              <a:rPr lang="en-HK" sz="2000" dirty="0" smtClean="0">
                <a:latin typeface="Consolas" panose="020B0609020204030204" pitchFamily="49" charset="0"/>
              </a:rPr>
              <a:t>3;</a:t>
            </a:r>
          </a:p>
          <a:p>
            <a:r>
              <a:rPr lang="en-HK" sz="2000" dirty="0" smtClean="0">
                <a:effectLst/>
                <a:latin typeface="Consolas" panose="020B0609020204030204" pitchFamily="49" charset="0"/>
              </a:rPr>
              <a:t>    foo( </a:t>
            </a:r>
            <a:r>
              <a:rPr lang="en-HK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&amp;x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);</a:t>
            </a:r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>
                <a:effectLst/>
                <a:latin typeface="Consolas" panose="020B0609020204030204" pitchFamily="49" charset="0"/>
              </a:rPr>
              <a:t>&lt;&lt; x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;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 smtClean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58910" y="3068960"/>
            <a:ext cx="3711272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 smtClean="0">
                <a:latin typeface="Consolas" panose="020B0609020204030204" pitchFamily="49" charset="0"/>
              </a:rPr>
              <a:t> bar(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en-HK" sz="2000" dirty="0" smtClean="0">
                <a:latin typeface="Consolas" panose="020B0609020204030204" pitchFamily="49" charset="0"/>
              </a:rPr>
              <a:t>y</a:t>
            </a:r>
            <a:r>
              <a:rPr lang="en-HK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y</a:t>
            </a:r>
            <a:r>
              <a:rPr lang="en-HK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x = 3;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bar(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 </a:t>
            </a:r>
            <a:r>
              <a:rPr lang="en-HK" sz="2000" dirty="0" smtClean="0">
                <a:latin typeface="Consolas" panose="020B0609020204030204" pitchFamily="49" charset="0"/>
              </a:rPr>
              <a:t>);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x</a:t>
            </a:r>
            <a:r>
              <a:rPr lang="en-HK" sz="2000" dirty="0" smtClean="0">
                <a:latin typeface="Consolas" panose="020B0609020204030204" pitchFamily="49" charset="0"/>
              </a:rPr>
              <a:t>;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 smtClean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3755" y="6237312"/>
            <a:ext cx="648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662166" y="6237312"/>
            <a:ext cx="648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HK" sz="2000" dirty="0" smtClean="0"/>
              <a:t>4</a:t>
            </a:r>
            <a:endParaRPr 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198025" y="623731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p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10166" y="623731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4858" y="6237312"/>
            <a:ext cx="648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HK" sz="2000" dirty="0" smtClean="0"/>
              <a:t>4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096234" y="6237312"/>
            <a:ext cx="588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sz="2000" dirty="0" smtClean="0"/>
              <a:t>, </a:t>
            </a:r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47755" y="6437367"/>
            <a:ext cx="8144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7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Pointer Parameter: Exercise 1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628650" y="5250114"/>
            <a:ext cx="7886700" cy="900000"/>
          </a:xfrm>
        </p:spPr>
        <p:txBody>
          <a:bodyPr>
            <a:normAutofit/>
          </a:bodyPr>
          <a:lstStyle/>
          <a:p>
            <a:r>
              <a:rPr lang="en-HK" dirty="0" smtClean="0"/>
              <a:t>Which of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swap1()</a:t>
            </a:r>
            <a:r>
              <a:rPr lang="en-HK" dirty="0" smtClean="0"/>
              <a:t> and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swap2()</a:t>
            </a:r>
            <a:r>
              <a:rPr lang="en-HK" dirty="0" smtClean="0"/>
              <a:t> will </a:t>
            </a:r>
            <a:r>
              <a:rPr lang="en-HK" i="1" dirty="0" smtClean="0">
                <a:solidFill>
                  <a:srgbClr val="9933FF"/>
                </a:solidFill>
              </a:rPr>
              <a:t>really</a:t>
            </a:r>
            <a:r>
              <a:rPr lang="en-HK" dirty="0" smtClean="0"/>
              <a:t> swap the values of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dirty="0" smtClean="0"/>
              <a:t> and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98000" y="1772239"/>
            <a:ext cx="4134465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swap1(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*a,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*b)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 = *a;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*a = *b;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*b =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swap2(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*a,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*b)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*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 = a;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a = b;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b =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3209" y="1844824"/>
            <a:ext cx="648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41620" y="1844824"/>
            <a:ext cx="648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77479" y="18448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89620" y="18448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3209" y="2320860"/>
            <a:ext cx="648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US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541620" y="2320860"/>
            <a:ext cx="648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US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077479" y="232086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89620" y="232086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3209" y="2796897"/>
            <a:ext cx="648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US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795350" y="279689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0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tmp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03209" y="3789040"/>
            <a:ext cx="648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US" sz="20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7541620" y="3789040"/>
            <a:ext cx="648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US" sz="2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6077479" y="378904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89620" y="378904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3209" y="4265076"/>
            <a:ext cx="648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US" sz="20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7541620" y="4265076"/>
            <a:ext cx="648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US" sz="20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6077479" y="426507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89620" y="426507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03209" y="4741113"/>
            <a:ext cx="648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US" sz="20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795350" y="474111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0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tmp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26161" y="6150114"/>
            <a:ext cx="2582758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x = 5, y = 2;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swap1(&amp;x, &amp;y);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35080" y="6150114"/>
            <a:ext cx="2582758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x = 5, y = 2;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swap2(&amp;x, &amp;y);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8650" y="1772239"/>
            <a:ext cx="466794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Pointer Parameter: Exercise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69189" y="1825625"/>
            <a:ext cx="6673622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 smtClean="0">
                <a:latin typeface="Consolas" panose="020B0609020204030204" pitchFamily="49" charset="0"/>
              </a:rPr>
              <a:t> foo(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*</a:t>
            </a:r>
            <a:r>
              <a:rPr lang="en-HK" sz="2000" dirty="0">
                <a:latin typeface="Consolas" panose="020B0609020204030204" pitchFamily="49" charset="0"/>
              </a:rPr>
              <a:t>p1,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*p2)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p1 = p2;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*p1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*p2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bar(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*q1,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*q2)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*q1 = 3;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2 * *q2 + 4;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x = 7, y = 11, z = 5;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z = bar(&amp;x, &amp;x);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foo(&amp;z, &amp;y);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x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y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latin typeface="Consolas" panose="020B0609020204030204" pitchFamily="49" charset="0"/>
              </a:rPr>
              <a:t>z &lt;&lt; </a:t>
            </a:r>
            <a:r>
              <a:rPr lang="en-HK" sz="2000" dirty="0" err="1" smtClean="0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01189" y="1825200"/>
            <a:ext cx="466794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85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Why Passing Pointers as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To call functions written in C language that requires pointers as parameters</a:t>
            </a:r>
          </a:p>
          <a:p>
            <a:pPr lvl="1"/>
            <a:r>
              <a:rPr lang="en-HK" dirty="0"/>
              <a:t>C language </a:t>
            </a:r>
            <a:r>
              <a:rPr lang="en-HK" dirty="0" smtClean="0"/>
              <a:t>does </a:t>
            </a:r>
            <a:r>
              <a:rPr lang="en-HK" u="sng" dirty="0" smtClean="0"/>
              <a:t>not</a:t>
            </a:r>
            <a:r>
              <a:rPr lang="en-HK" dirty="0" smtClean="0"/>
              <a:t> </a:t>
            </a:r>
            <a:r>
              <a:rPr lang="en-HK" dirty="0"/>
              <a:t>support reference </a:t>
            </a:r>
            <a:r>
              <a:rPr lang="en-HK" dirty="0" smtClean="0"/>
              <a:t>parameters</a:t>
            </a:r>
            <a:endParaRPr lang="en-HK" dirty="0"/>
          </a:p>
          <a:p>
            <a:endParaRPr lang="en-HK" dirty="0"/>
          </a:p>
          <a:p>
            <a:r>
              <a:rPr lang="en-HK" dirty="0"/>
              <a:t>However, to achieve the objective of “passing parameters by reference” in C++, it is </a:t>
            </a:r>
            <a:r>
              <a:rPr lang="en-HK" i="1" dirty="0">
                <a:solidFill>
                  <a:srgbClr val="9933FF"/>
                </a:solidFill>
              </a:rPr>
              <a:t>safer</a:t>
            </a:r>
            <a:r>
              <a:rPr lang="en-HK" dirty="0"/>
              <a:t> to use </a:t>
            </a:r>
            <a:r>
              <a:rPr lang="en-HK" i="1" dirty="0">
                <a:solidFill>
                  <a:srgbClr val="9933FF"/>
                </a:solidFill>
              </a:rPr>
              <a:t>reference </a:t>
            </a:r>
            <a:r>
              <a:rPr lang="en-HK" i="1" dirty="0" smtClean="0">
                <a:solidFill>
                  <a:srgbClr val="9933FF"/>
                </a:solidFill>
              </a:rPr>
              <a:t>parameters</a:t>
            </a:r>
            <a:endParaRPr lang="en-HK" i="1" dirty="0">
              <a:solidFill>
                <a:srgbClr val="9933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are 1-D </a:t>
            </a:r>
            <a:r>
              <a:rPr lang="en-HK" dirty="0" smtClean="0"/>
              <a:t>Arrays Stored </a:t>
            </a:r>
            <a:r>
              <a:rPr lang="en-HK" dirty="0"/>
              <a:t>in </a:t>
            </a:r>
            <a:r>
              <a:rPr lang="en-HK" dirty="0" smtClean="0"/>
              <a:t>Memory</a:t>
            </a:r>
            <a:r>
              <a:rPr lang="en-HK" dirty="0"/>
              <a:t>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rgbClr val="9933FF"/>
                </a:solidFill>
                <a:latin typeface="Consolas" panose="020B0609020204030204" pitchFamily="49" charset="0"/>
              </a:rPr>
              <a:t>foo</a:t>
            </a:r>
            <a:r>
              <a:rPr lang="en-HK" dirty="0">
                <a:latin typeface="Consolas" panose="020B0609020204030204" pitchFamily="49" charset="0"/>
              </a:rPr>
              <a:t>[10</a:t>
            </a:r>
            <a:r>
              <a:rPr lang="en-HK" dirty="0" smtClean="0">
                <a:latin typeface="Consolas" panose="020B0609020204030204" pitchFamily="49" charset="0"/>
              </a:rPr>
              <a:t>];    </a:t>
            </a:r>
            <a:r>
              <a:rPr lang="en-HK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Assume </a:t>
            </a:r>
            <a:r>
              <a:rPr lang="en-HK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is 4-byte</a:t>
            </a:r>
          </a:p>
          <a:p>
            <a:pPr lvl="1"/>
            <a:r>
              <a:rPr lang="en-HK" dirty="0"/>
              <a:t>Suppose array </a:t>
            </a:r>
            <a:r>
              <a:rPr lang="en-HK" dirty="0">
                <a:solidFill>
                  <a:srgbClr val="9933FF"/>
                </a:solidFill>
                <a:latin typeface="Consolas" panose="020B0609020204030204" pitchFamily="49" charset="0"/>
              </a:rPr>
              <a:t>foo</a:t>
            </a:r>
            <a:r>
              <a:rPr lang="en-HK" dirty="0"/>
              <a:t> starts at location </a:t>
            </a:r>
            <a:r>
              <a:rPr lang="en-HK" dirty="0" smtClean="0"/>
              <a:t>800</a:t>
            </a:r>
          </a:p>
          <a:p>
            <a:endParaRPr lang="en-HK" dirty="0" smtClean="0"/>
          </a:p>
          <a:p>
            <a:pPr lvl="1"/>
            <a:endParaRPr lang="en-HK" dirty="0"/>
          </a:p>
          <a:p>
            <a:endParaRPr lang="en-HK" dirty="0" smtClean="0"/>
          </a:p>
          <a:p>
            <a:pPr lvl="8"/>
            <a:endParaRPr lang="en-HK" dirty="0"/>
          </a:p>
          <a:p>
            <a:r>
              <a:rPr lang="en-HK" dirty="0"/>
              <a:t>What is the address of </a:t>
            </a:r>
            <a:r>
              <a:rPr lang="en-HK" dirty="0">
                <a:solidFill>
                  <a:srgbClr val="9933FF"/>
                </a:solidFill>
                <a:latin typeface="Consolas" panose="020B0609020204030204" pitchFamily="49" charset="0"/>
              </a:rPr>
              <a:t>foo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[0]</a:t>
            </a:r>
            <a:r>
              <a:rPr lang="en-HK" dirty="0"/>
              <a:t>?</a:t>
            </a:r>
          </a:p>
          <a:p>
            <a:r>
              <a:rPr lang="en-HK" dirty="0"/>
              <a:t>What is the address of array </a:t>
            </a:r>
            <a:r>
              <a:rPr lang="en-HK" dirty="0">
                <a:solidFill>
                  <a:srgbClr val="9933FF"/>
                </a:solidFill>
                <a:latin typeface="Consolas" panose="020B0609020204030204" pitchFamily="49" charset="0"/>
              </a:rPr>
              <a:t>foo</a:t>
            </a:r>
            <a:r>
              <a:rPr lang="en-HK" dirty="0"/>
              <a:t>?</a:t>
            </a:r>
          </a:p>
          <a:p>
            <a:pPr lvl="8"/>
            <a:endParaRPr lang="en-HK" dirty="0"/>
          </a:p>
          <a:p>
            <a:r>
              <a:rPr lang="en-HK" dirty="0"/>
              <a:t>Address of an array == Address of its first element (also known as the </a:t>
            </a:r>
            <a:r>
              <a:rPr lang="en-HK" b="1" i="1" dirty="0">
                <a:solidFill>
                  <a:srgbClr val="FF0000"/>
                </a:solidFill>
              </a:rPr>
              <a:t>base address</a:t>
            </a:r>
            <a:r>
              <a:rPr lang="en-HK" dirty="0" smtClean="0"/>
              <a:t>)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73285"/>
              </p:ext>
            </p:extLst>
          </p:nvPr>
        </p:nvGraphicFramePr>
        <p:xfrm>
          <a:off x="187200" y="2708920"/>
          <a:ext cx="8769600" cy="1163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26400">
                  <a:extLst>
                    <a:ext uri="{9D8B030D-6E8A-4147-A177-3AD203B41FA5}">
                      <a16:colId xmlns:a16="http://schemas.microsoft.com/office/drawing/2014/main" val="2628291524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403400006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368488119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1449939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098862346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530819774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4057167493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546053614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545140256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5319140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753288415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106867844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411715284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748886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14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800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801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802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803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804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805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806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807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808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809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810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811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812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813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99295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solidFill>
                            <a:srgbClr val="9933FF"/>
                          </a:solidFill>
                          <a:latin typeface="Consolas" panose="020B0609020204030204" pitchFamily="49" charset="0"/>
                        </a:rPr>
                        <a:t>foo</a:t>
                      </a:r>
                      <a:r>
                        <a:rPr lang="en-HK" sz="2000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[0]</a:t>
                      </a:r>
                      <a:endParaRPr lang="en-US" sz="2000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7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7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7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solidFill>
                            <a:srgbClr val="9933FF"/>
                          </a:solidFill>
                          <a:latin typeface="Consolas" panose="020B0609020204030204" pitchFamily="49" charset="0"/>
                        </a:rPr>
                        <a:t>foo</a:t>
                      </a:r>
                      <a:r>
                        <a:rPr lang="en-HK" sz="2000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[1]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7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7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7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solidFill>
                            <a:srgbClr val="9933FF"/>
                          </a:solidFill>
                          <a:latin typeface="Consolas" panose="020B0609020204030204" pitchFamily="49" charset="0"/>
                        </a:rPr>
                        <a:t>foo</a:t>
                      </a:r>
                      <a:r>
                        <a:rPr lang="en-HK" sz="2000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[2]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7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7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7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…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52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35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are 1-D </a:t>
            </a:r>
            <a:r>
              <a:rPr lang="en-HK" dirty="0" smtClean="0"/>
              <a:t>Arrays Stored </a:t>
            </a:r>
            <a:r>
              <a:rPr lang="en-HK" dirty="0"/>
              <a:t>in </a:t>
            </a:r>
            <a:r>
              <a:rPr lang="en-HK" dirty="0" smtClean="0"/>
              <a:t>Memory</a:t>
            </a:r>
            <a:r>
              <a:rPr lang="en-HK" dirty="0"/>
              <a:t>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2988945"/>
            <a:ext cx="7886700" cy="3456000"/>
          </a:xfrm>
        </p:spPr>
        <p:txBody>
          <a:bodyPr>
            <a:normAutofit lnSpcReduction="10000"/>
          </a:bodyPr>
          <a:lstStyle/>
          <a:p>
            <a:r>
              <a:rPr lang="en-HK" dirty="0" smtClean="0"/>
              <a:t>What </a:t>
            </a:r>
            <a:r>
              <a:rPr lang="en-HK" dirty="0"/>
              <a:t>is the address of </a:t>
            </a:r>
            <a:r>
              <a:rPr lang="en-HK" dirty="0" smtClean="0">
                <a:solidFill>
                  <a:srgbClr val="9933FF"/>
                </a:solidFill>
                <a:latin typeface="Consolas" panose="020B0609020204030204" pitchFamily="49" charset="0"/>
              </a:rPr>
              <a:t>foo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[2]</a:t>
            </a:r>
            <a:r>
              <a:rPr lang="en-HK" dirty="0" smtClean="0"/>
              <a:t>?</a:t>
            </a:r>
            <a:endParaRPr lang="en-HK" dirty="0"/>
          </a:p>
          <a:p>
            <a:r>
              <a:rPr lang="en-HK" dirty="0"/>
              <a:t>What is the address of </a:t>
            </a:r>
            <a:r>
              <a:rPr lang="en-HK" dirty="0" smtClean="0">
                <a:solidFill>
                  <a:srgbClr val="9933FF"/>
                </a:solidFill>
                <a:latin typeface="Consolas" panose="020B0609020204030204" pitchFamily="49" charset="0"/>
              </a:rPr>
              <a:t>foo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[9]</a:t>
            </a:r>
            <a:r>
              <a:rPr lang="en-HK" dirty="0" smtClean="0"/>
              <a:t>?</a:t>
            </a:r>
            <a:endParaRPr lang="en-HK" dirty="0"/>
          </a:p>
          <a:p>
            <a:r>
              <a:rPr lang="en-HK" dirty="0" smtClean="0"/>
              <a:t>What </a:t>
            </a:r>
            <a:r>
              <a:rPr lang="en-HK" dirty="0"/>
              <a:t>is the address of </a:t>
            </a:r>
            <a:r>
              <a:rPr lang="en-HK" dirty="0" smtClean="0">
                <a:solidFill>
                  <a:srgbClr val="9933FF"/>
                </a:solidFill>
                <a:latin typeface="Consolas" panose="020B0609020204030204" pitchFamily="49" charset="0"/>
              </a:rPr>
              <a:t>foo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[100]</a:t>
            </a:r>
            <a:r>
              <a:rPr lang="en-HK" dirty="0" smtClean="0"/>
              <a:t>?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Address of </a:t>
            </a:r>
            <a:r>
              <a:rPr lang="en-HK" dirty="0">
                <a:solidFill>
                  <a:srgbClr val="9933FF"/>
                </a:solidFill>
                <a:latin typeface="Consolas" panose="020B0609020204030204" pitchFamily="49" charset="0"/>
              </a:rPr>
              <a:t>foo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HK" i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idx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r>
              <a:rPr lang="en-HK" dirty="0"/>
              <a:t> = </a:t>
            </a:r>
            <a:r>
              <a:rPr lang="en-HK" dirty="0">
                <a:solidFill>
                  <a:srgbClr val="FF0000"/>
                </a:solidFill>
              </a:rPr>
              <a:t>base address + </a:t>
            </a:r>
            <a:r>
              <a:rPr lang="en-HK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idx</a:t>
            </a:r>
            <a:r>
              <a:rPr lang="en-HK" dirty="0">
                <a:solidFill>
                  <a:srgbClr val="FF0000"/>
                </a:solidFill>
              </a:rPr>
              <a:t> </a:t>
            </a:r>
            <a:r>
              <a:rPr lang="en-HK" dirty="0" smtClean="0">
                <a:solidFill>
                  <a:srgbClr val="FF0000"/>
                </a:solidFill>
              </a:rPr>
              <a:t>× </a:t>
            </a:r>
            <a:r>
              <a:rPr lang="en-HK" dirty="0">
                <a:solidFill>
                  <a:srgbClr val="FF0000"/>
                </a:solidFill>
              </a:rPr>
              <a:t>4</a:t>
            </a:r>
          </a:p>
          <a:p>
            <a:pPr lvl="1"/>
            <a:r>
              <a:rPr lang="en-HK" dirty="0"/>
              <a:t>We assume each value of type </a:t>
            </a:r>
            <a:r>
              <a:rPr lang="en-H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/>
              <a:t> is 4 bytes in size</a:t>
            </a:r>
          </a:p>
          <a:p>
            <a:r>
              <a:rPr lang="en-HK" u="sng" dirty="0"/>
              <a:t>Array size plays no role</a:t>
            </a:r>
            <a:r>
              <a:rPr lang="en-HK" dirty="0"/>
              <a:t> in determining the address of an array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25279"/>
              </p:ext>
            </p:extLst>
          </p:nvPr>
        </p:nvGraphicFramePr>
        <p:xfrm>
          <a:off x="187200" y="1825625"/>
          <a:ext cx="8769600" cy="1163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26400">
                  <a:extLst>
                    <a:ext uri="{9D8B030D-6E8A-4147-A177-3AD203B41FA5}">
                      <a16:colId xmlns:a16="http://schemas.microsoft.com/office/drawing/2014/main" val="2628291524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403400006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368488119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1449939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098862346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530819774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4057167493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546053614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545140256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5319140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753288415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106867844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411715284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748886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14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800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801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802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803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804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805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806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807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808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809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810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811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812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813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9933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99295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solidFill>
                            <a:srgbClr val="9933FF"/>
                          </a:solidFill>
                          <a:latin typeface="Consolas" panose="020B0609020204030204" pitchFamily="49" charset="0"/>
                        </a:rPr>
                        <a:t>foo</a:t>
                      </a:r>
                      <a:r>
                        <a:rPr lang="en-HK" sz="2000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[0]</a:t>
                      </a:r>
                      <a:endParaRPr lang="en-US" sz="2000" b="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7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7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7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solidFill>
                            <a:srgbClr val="9933FF"/>
                          </a:solidFill>
                          <a:latin typeface="Consolas" panose="020B0609020204030204" pitchFamily="49" charset="0"/>
                        </a:rPr>
                        <a:t>foo</a:t>
                      </a:r>
                      <a:r>
                        <a:rPr lang="en-HK" sz="2000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[1]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7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7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7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HK" sz="2000" b="0" dirty="0" smtClean="0">
                          <a:solidFill>
                            <a:srgbClr val="9933FF"/>
                          </a:solidFill>
                          <a:latin typeface="Consolas" panose="020B0609020204030204" pitchFamily="49" charset="0"/>
                        </a:rPr>
                        <a:t>foo</a:t>
                      </a:r>
                      <a:r>
                        <a:rPr lang="en-HK" sz="2000" b="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[2]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7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7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7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…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52402"/>
                  </a:ext>
                </a:extLst>
              </a:tr>
            </a:tbl>
          </a:graphicData>
        </a:graphic>
      </p:graphicFrame>
      <p:sp>
        <p:nvSpPr>
          <p:cNvPr id="2" name="Rounded Rectangular Callout 1"/>
          <p:cNvSpPr/>
          <p:nvPr/>
        </p:nvSpPr>
        <p:spPr>
          <a:xfrm>
            <a:off x="7158875" y="3566294"/>
            <a:ext cx="1985125" cy="510778"/>
          </a:xfrm>
          <a:prstGeom prst="wedgeRoundRectCallout">
            <a:avLst>
              <a:gd name="adj1" fmla="val -22508"/>
              <a:gd name="adj2" fmla="val 17479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dirty="0" smtClean="0">
                <a:solidFill>
                  <a:schemeClr val="tx1"/>
                </a:solidFill>
              </a:rPr>
              <a:t>Size of an </a:t>
            </a:r>
            <a:r>
              <a:rPr lang="en-HK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3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C++ Representation of 1-D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HK" dirty="0"/>
              <a:t>An array in C++ is represented using its base address.</a:t>
            </a:r>
          </a:p>
          <a:p>
            <a:r>
              <a:rPr lang="en-HK" dirty="0"/>
              <a:t>E.g.:</a:t>
            </a:r>
          </a:p>
          <a:p>
            <a:endParaRPr lang="en-HK" dirty="0" smtClean="0"/>
          </a:p>
          <a:p>
            <a:endParaRPr lang="en-HK" dirty="0"/>
          </a:p>
          <a:p>
            <a:endParaRPr lang="en-HK" dirty="0" smtClean="0"/>
          </a:p>
          <a:p>
            <a:r>
              <a:rPr lang="en-HK" dirty="0" smtClean="0"/>
              <a:t>Printing </a:t>
            </a:r>
            <a:r>
              <a:rPr lang="en-HK" dirty="0"/>
              <a:t>an array of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dirty="0"/>
              <a:t> is an </a:t>
            </a:r>
            <a:r>
              <a:rPr lang="en-HK" dirty="0" smtClean="0"/>
              <a:t>exception</a:t>
            </a:r>
          </a:p>
          <a:p>
            <a:pPr lvl="1"/>
            <a:r>
              <a:rPr lang="en-HK" dirty="0" smtClean="0"/>
              <a:t>It </a:t>
            </a:r>
            <a:r>
              <a:rPr lang="en-HK" dirty="0"/>
              <a:t>is treated as a </a:t>
            </a:r>
            <a:r>
              <a:rPr lang="en-HK" dirty="0">
                <a:solidFill>
                  <a:srgbClr val="9933FF"/>
                </a:solidFill>
              </a:rPr>
              <a:t>c-string</a:t>
            </a:r>
            <a:r>
              <a:rPr lang="en-HK" dirty="0"/>
              <a:t>. (Details </a:t>
            </a:r>
            <a:r>
              <a:rPr lang="en-HK" dirty="0" smtClean="0"/>
              <a:t>later)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00664" y="2780928"/>
            <a:ext cx="7096815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arr1[10], arr2[100];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>
                <a:latin typeface="Consolas" panose="020B0609020204030204" pitchFamily="49" charset="0"/>
              </a:rPr>
              <a:t> arr3[2];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arr1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  </a:t>
            </a:r>
            <a:r>
              <a:rPr lang="en-HK" sz="2000" dirty="0" smtClean="0">
                <a:latin typeface="Consolas" panose="020B0609020204030204" pitchFamily="49" charset="0"/>
              </a:rPr>
              <a:t>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 address of arr1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arr2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  </a:t>
            </a:r>
            <a:r>
              <a:rPr lang="en-HK" sz="2000" dirty="0" smtClean="0">
                <a:latin typeface="Consolas" panose="020B0609020204030204" pitchFamily="49" charset="0"/>
              </a:rPr>
              <a:t>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 address of arr2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arr3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  </a:t>
            </a:r>
            <a:r>
              <a:rPr lang="en-HK" sz="2000" dirty="0" smtClean="0">
                <a:latin typeface="Consolas" panose="020B0609020204030204" pitchFamily="49" charset="0"/>
              </a:rPr>
              <a:t>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 address of arr3</a:t>
            </a:r>
          </a:p>
        </p:txBody>
      </p:sp>
      <p:sp>
        <p:nvSpPr>
          <p:cNvPr id="6" name="Rectangle 5"/>
          <p:cNvSpPr/>
          <p:nvPr/>
        </p:nvSpPr>
        <p:spPr>
          <a:xfrm>
            <a:off x="1700664" y="5677267"/>
            <a:ext cx="6955750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sz="2000" dirty="0" smtClean="0">
                <a:latin typeface="Consolas" panose="020B0609020204030204" pitchFamily="49" charset="0"/>
              </a:rPr>
              <a:t> arr4[200];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 smtClean="0">
                <a:latin typeface="Consolas" panose="020B0609020204030204" pitchFamily="49" charset="0"/>
              </a:rPr>
              <a:t>arr4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  </a:t>
            </a:r>
            <a:r>
              <a:rPr lang="en-HK" sz="2000" dirty="0" smtClean="0">
                <a:latin typeface="Consolas" panose="020B0609020204030204" pitchFamily="49" charset="0"/>
              </a:rPr>
              <a:t>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 smtClean="0">
                <a:solidFill>
                  <a:srgbClr val="9933FF"/>
                </a:solidFill>
                <a:latin typeface="Consolas" panose="020B0609020204030204" pitchFamily="49" charset="0"/>
              </a:rPr>
              <a:t>NOT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printing address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1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37289" y="5591175"/>
            <a:ext cx="3780000" cy="11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Pointer Variables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u="sng" dirty="0"/>
              <a:t>An array variable is actually a pointer variable</a:t>
            </a:r>
            <a:r>
              <a:rPr lang="en-HK" dirty="0"/>
              <a:t> storing the base address of the </a:t>
            </a:r>
            <a:r>
              <a:rPr lang="en-HK" dirty="0" smtClean="0"/>
              <a:t>array</a:t>
            </a:r>
            <a:endParaRPr lang="en-HK" dirty="0"/>
          </a:p>
          <a:p>
            <a:pPr lvl="1"/>
            <a:r>
              <a:rPr lang="en-HK" dirty="0"/>
              <a:t>Thus, you can </a:t>
            </a:r>
            <a:r>
              <a:rPr lang="en-HK" u="sng" dirty="0"/>
              <a:t>assign an array variable to a pointer </a:t>
            </a:r>
            <a:r>
              <a:rPr lang="en-HK" u="sng" dirty="0" smtClean="0"/>
              <a:t>variable</a:t>
            </a:r>
            <a:endParaRPr lang="en-HK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3798" y="3356992"/>
            <a:ext cx="794320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*</a:t>
            </a:r>
            <a:r>
              <a:rPr lang="en-HK" sz="2000" dirty="0" err="1">
                <a:latin typeface="Consolas" panose="020B0609020204030204" pitchFamily="49" charset="0"/>
              </a:rPr>
              <a:t>ptr</a:t>
            </a:r>
            <a:r>
              <a:rPr lang="en-HK" sz="2000" dirty="0">
                <a:latin typeface="Consolas" panose="020B0609020204030204" pitchFamily="49" charset="0"/>
              </a:rPr>
              <a:t>, foo[5] = {89, 64, 71, 928, 4};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bar[3] = { 66, 88, 99 };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latin typeface="Consolas" panose="020B0609020204030204" pitchFamily="49" charset="0"/>
              </a:rPr>
              <a:t>ptr</a:t>
            </a:r>
            <a:r>
              <a:rPr lang="en-HK" sz="2000" dirty="0">
                <a:latin typeface="Consolas" panose="020B0609020204030204" pitchFamily="49" charset="0"/>
              </a:rPr>
              <a:t> = foo;  </a:t>
            </a:r>
            <a:r>
              <a:rPr lang="en-HK" sz="2000" dirty="0" smtClean="0">
                <a:latin typeface="Consolas" panose="020B0609020204030204" pitchFamily="49" charset="0"/>
              </a:rPr>
              <a:t>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ptr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gets the base address of array foo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…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latin typeface="Consolas" panose="020B0609020204030204" pitchFamily="49" charset="0"/>
              </a:rPr>
              <a:t>ptr</a:t>
            </a:r>
            <a:r>
              <a:rPr lang="en-HK" sz="2000" dirty="0">
                <a:latin typeface="Consolas" panose="020B0609020204030204" pitchFamily="49" charset="0"/>
              </a:rPr>
              <a:t> = bar;  </a:t>
            </a:r>
            <a:r>
              <a:rPr lang="en-HK" sz="2000" dirty="0" smtClean="0">
                <a:latin typeface="Consolas" panose="020B0609020204030204" pitchFamily="49" charset="0"/>
              </a:rPr>
              <a:t>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ptr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gets the base address of array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bar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307645"/>
              </p:ext>
            </p:extLst>
          </p:nvPr>
        </p:nvGraphicFramePr>
        <p:xfrm>
          <a:off x="2854793" y="5663558"/>
          <a:ext cx="1490400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96800">
                  <a:extLst>
                    <a:ext uri="{9D8B030D-6E8A-4147-A177-3AD203B41FA5}">
                      <a16:colId xmlns:a16="http://schemas.microsoft.com/office/drawing/2014/main" val="2497945371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3493801298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3428736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89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64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…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2038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55306"/>
              </p:ext>
            </p:extLst>
          </p:nvPr>
        </p:nvGraphicFramePr>
        <p:xfrm>
          <a:off x="2854793" y="6235752"/>
          <a:ext cx="1490400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96800">
                  <a:extLst>
                    <a:ext uri="{9D8B030D-6E8A-4147-A177-3AD203B41FA5}">
                      <a16:colId xmlns:a16="http://schemas.microsoft.com/office/drawing/2014/main" val="2497945371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3493801298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3428736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66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88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99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20388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64135" y="566162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foo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4135" y="623381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bar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>
            <a:stCxn id="10" idx="3"/>
            <a:endCxn id="8" idx="1"/>
          </p:cNvCxnSpPr>
          <p:nvPr/>
        </p:nvCxnSpPr>
        <p:spPr>
          <a:xfrm>
            <a:off x="2071994" y="5861678"/>
            <a:ext cx="7827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9" idx="1"/>
          </p:cNvCxnSpPr>
          <p:nvPr/>
        </p:nvCxnSpPr>
        <p:spPr>
          <a:xfrm>
            <a:off x="2071994" y="6433872"/>
            <a:ext cx="7827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7289" y="594772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ptr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 flipV="1">
            <a:off x="1245148" y="5996615"/>
            <a:ext cx="1609645" cy="15116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064462" y="5663558"/>
            <a:ext cx="432000" cy="4327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HK" sz="2000" b="1" dirty="0" smtClean="0">
                <a:solidFill>
                  <a:srgbClr val="FF0000"/>
                </a:solidFill>
              </a:rPr>
              <a:t>1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24448" y="5589240"/>
            <a:ext cx="3780000" cy="11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2415"/>
              </p:ext>
            </p:extLst>
          </p:nvPr>
        </p:nvGraphicFramePr>
        <p:xfrm>
          <a:off x="7041952" y="5661623"/>
          <a:ext cx="1490400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96800">
                  <a:extLst>
                    <a:ext uri="{9D8B030D-6E8A-4147-A177-3AD203B41FA5}">
                      <a16:colId xmlns:a16="http://schemas.microsoft.com/office/drawing/2014/main" val="2497945371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3493801298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3428736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89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64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…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203881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89724"/>
              </p:ext>
            </p:extLst>
          </p:nvPr>
        </p:nvGraphicFramePr>
        <p:xfrm>
          <a:off x="7041952" y="6233817"/>
          <a:ext cx="1490400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96800">
                  <a:extLst>
                    <a:ext uri="{9D8B030D-6E8A-4147-A177-3AD203B41FA5}">
                      <a16:colId xmlns:a16="http://schemas.microsoft.com/office/drawing/2014/main" val="2497945371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3493801298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3428736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66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88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99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20388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651294" y="565968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foo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51294" y="623188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bar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Straight Arrow Connector 36"/>
          <p:cNvCxnSpPr>
            <a:stCxn id="35" idx="3"/>
            <a:endCxn id="33" idx="1"/>
          </p:cNvCxnSpPr>
          <p:nvPr/>
        </p:nvCxnSpPr>
        <p:spPr>
          <a:xfrm>
            <a:off x="6259153" y="5859743"/>
            <a:ext cx="7827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3"/>
            <a:endCxn id="34" idx="1"/>
          </p:cNvCxnSpPr>
          <p:nvPr/>
        </p:nvCxnSpPr>
        <p:spPr>
          <a:xfrm>
            <a:off x="6259153" y="6431937"/>
            <a:ext cx="7827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24448" y="594578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ptr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Straight Arrow Connector 17"/>
          <p:cNvCxnSpPr>
            <a:stCxn id="39" idx="3"/>
          </p:cNvCxnSpPr>
          <p:nvPr/>
        </p:nvCxnSpPr>
        <p:spPr>
          <a:xfrm>
            <a:off x="5432307" y="6145840"/>
            <a:ext cx="1609645" cy="14669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251621" y="6197265"/>
            <a:ext cx="432000" cy="4327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HK" sz="2000" b="1" dirty="0" smtClean="0">
                <a:solidFill>
                  <a:srgbClr val="FF0000"/>
                </a:solidFill>
              </a:rPr>
              <a:t>2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7002" y="3356992"/>
            <a:ext cx="466794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 </a:t>
            </a:r>
          </a:p>
        </p:txBody>
      </p:sp>
      <p:sp>
        <p:nvSpPr>
          <p:cNvPr id="6" name="Oval 5"/>
          <p:cNvSpPr/>
          <p:nvPr/>
        </p:nvSpPr>
        <p:spPr>
          <a:xfrm>
            <a:off x="467592" y="4221088"/>
            <a:ext cx="432000" cy="4327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HK" sz="2000" b="1" dirty="0" smtClean="0">
                <a:solidFill>
                  <a:srgbClr val="FF0000"/>
                </a:solidFill>
              </a:rPr>
              <a:t>1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7592" y="4863192"/>
            <a:ext cx="432000" cy="4327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HK" sz="2000" b="1" dirty="0" smtClean="0">
                <a:solidFill>
                  <a:srgbClr val="FF0000"/>
                </a:solidFill>
              </a:rPr>
              <a:t>2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09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2" grpId="0" animBg="1"/>
      <p:bldP spid="35" grpId="0"/>
      <p:bldP spid="36" grpId="0"/>
      <p:bldP spid="39" grpId="0"/>
      <p:bldP spid="41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Pointer Variables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 pointer can be used as if it is an </a:t>
            </a:r>
            <a:r>
              <a:rPr lang="en-HK" dirty="0" smtClean="0"/>
              <a:t>array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2420888"/>
            <a:ext cx="8676000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*</a:t>
            </a:r>
            <a:r>
              <a:rPr lang="en-HK" sz="2000" dirty="0" err="1">
                <a:latin typeface="Consolas" panose="020B0609020204030204" pitchFamily="49" charset="0"/>
              </a:rPr>
              <a:t>ptr</a:t>
            </a:r>
            <a:r>
              <a:rPr lang="en-HK" sz="2000" dirty="0">
                <a:latin typeface="Consolas" panose="020B0609020204030204" pitchFamily="49" charset="0"/>
              </a:rPr>
              <a:t>, foo[5] = {89, 64, 71, 928, 4};</a:t>
            </a:r>
          </a:p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bar[3] = { 66, 88, 99 };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latin typeface="Consolas" panose="020B0609020204030204" pitchFamily="49" charset="0"/>
              </a:rPr>
              <a:t>ptr</a:t>
            </a:r>
            <a:r>
              <a:rPr lang="en-HK" sz="2000" dirty="0">
                <a:latin typeface="Consolas" panose="020B0609020204030204" pitchFamily="49" charset="0"/>
              </a:rPr>
              <a:t> = foo</a:t>
            </a:r>
            <a:r>
              <a:rPr lang="en-HK" sz="2000" dirty="0" smtClean="0">
                <a:latin typeface="Consolas" panose="020B0609020204030204" pitchFamily="49" charset="0"/>
              </a:rPr>
              <a:t>;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ptr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gets the base address of array foo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				</a:t>
            </a:r>
          </a:p>
          <a:p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ptr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can now be used as an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array.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value stored in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ptr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is used as the base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address */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&lt;&lt; </a:t>
            </a:r>
            <a:r>
              <a:rPr lang="en-HK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ptr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[0]</a:t>
            </a:r>
            <a:r>
              <a:rPr lang="en-HK" sz="2000" dirty="0" smtClean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 smtClean="0">
                <a:latin typeface="Consolas" panose="020B0609020204030204" pitchFamily="49" charset="0"/>
              </a:rPr>
              <a:t> &lt;&lt; </a:t>
            </a:r>
            <a:r>
              <a:rPr lang="en-HK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ptr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[3]</a:t>
            </a:r>
            <a:r>
              <a:rPr lang="en-HK" sz="2000" dirty="0" smtClean="0">
                <a:latin typeface="Consolas" panose="020B0609020204030204" pitchFamily="49" charset="0"/>
              </a:rPr>
              <a:t> &lt;&lt; </a:t>
            </a:r>
            <a:r>
              <a:rPr lang="en-HK" sz="2000" dirty="0" err="1" smtClean="0">
                <a:latin typeface="Consolas" panose="020B0609020204030204" pitchFamily="49" charset="0"/>
              </a:rPr>
              <a:t>endl</a:t>
            </a:r>
            <a:r>
              <a:rPr lang="en-HK" sz="2000" dirty="0" smtClean="0">
                <a:latin typeface="Consolas" panose="020B0609020204030204" pitchFamily="49" charset="0"/>
              </a:rPr>
              <a:t>;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Prints 89 928</a:t>
            </a:r>
          </a:p>
          <a:p>
            <a:endParaRPr lang="en-HK" sz="2000" dirty="0" smtClean="0">
              <a:latin typeface="Consolas" panose="020B0609020204030204" pitchFamily="49" charset="0"/>
            </a:endParaRPr>
          </a:p>
          <a:p>
            <a:r>
              <a:rPr lang="en-HK" sz="2000" dirty="0" err="1" smtClean="0">
                <a:latin typeface="Consolas" panose="020B0609020204030204" pitchFamily="49" charset="0"/>
              </a:rPr>
              <a:t>ptr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= bar</a:t>
            </a:r>
            <a:r>
              <a:rPr lang="en-HK" sz="2000" dirty="0" smtClean="0">
                <a:latin typeface="Consolas" panose="020B0609020204030204" pitchFamily="49" charset="0"/>
              </a:rPr>
              <a:t>;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ptr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gets the base address of array bar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ptr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[0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]</a:t>
            </a:r>
            <a:r>
              <a:rPr lang="en-HK" sz="2000" dirty="0" smtClean="0">
                <a:latin typeface="Consolas" panose="020B0609020204030204" pitchFamily="49" charset="0"/>
              </a:rPr>
              <a:t> &lt;&lt; </a:t>
            </a:r>
            <a:r>
              <a:rPr lang="en-HK" sz="2000" dirty="0" err="1" smtClean="0">
                <a:latin typeface="Consolas" panose="020B0609020204030204" pitchFamily="49" charset="0"/>
              </a:rPr>
              <a:t>endl</a:t>
            </a:r>
            <a:r>
              <a:rPr lang="en-HK" sz="2000" dirty="0" smtClean="0">
                <a:latin typeface="Consolas" panose="020B0609020204030204" pitchFamily="49" charset="0"/>
              </a:rPr>
              <a:t>;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Prints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898763"/>
            <a:ext cx="9144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89 928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66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420888"/>
            <a:ext cx="466794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3426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Pointer Variables and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1825200"/>
            <a:ext cx="8676000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*</a:t>
            </a:r>
            <a:r>
              <a:rPr lang="en-HK" sz="2000" dirty="0" err="1">
                <a:latin typeface="Consolas" panose="020B0609020204030204" pitchFamily="49" charset="0"/>
              </a:rPr>
              <a:t>ptr</a:t>
            </a:r>
            <a:r>
              <a:rPr lang="en-HK" sz="2000" dirty="0">
                <a:latin typeface="Consolas" panose="020B0609020204030204" pitchFamily="49" charset="0"/>
              </a:rPr>
              <a:t>, foo[5] = {89, 64, 71, 928, 4};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ptr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gets the address of foo[1]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ptr</a:t>
            </a:r>
            <a:r>
              <a:rPr lang="en-HK" sz="2000" dirty="0">
                <a:latin typeface="Consolas" panose="020B0609020204030204" pitchFamily="49" charset="0"/>
              </a:rPr>
              <a:t> =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&amp;foo[1]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ptr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can be treated as an array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whose base address is the</a:t>
            </a: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address of foo[1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 */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The value stored in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ptr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is used as the base address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ptr</a:t>
            </a:r>
            <a:r>
              <a:rPr lang="en-HK" sz="2000" dirty="0">
                <a:latin typeface="Consolas" panose="020B0609020204030204" pitchFamily="49" charset="0"/>
              </a:rPr>
              <a:t>[0] + </a:t>
            </a:r>
            <a:r>
              <a:rPr lang="en-HK" sz="2000" dirty="0" err="1">
                <a:latin typeface="Consolas" panose="020B0609020204030204" pitchFamily="49" charset="0"/>
              </a:rPr>
              <a:t>ptr</a:t>
            </a:r>
            <a:r>
              <a:rPr lang="en-HK" sz="2000" dirty="0">
                <a:latin typeface="Consolas" panose="020B0609020204030204" pitchFamily="49" charset="0"/>
              </a:rPr>
              <a:t>[3</a:t>
            </a:r>
            <a:r>
              <a:rPr lang="en-HK" sz="2000" dirty="0" smtClean="0">
                <a:latin typeface="Consolas" panose="020B0609020204030204" pitchFamily="49" charset="0"/>
              </a:rPr>
              <a:t>] &lt;&lt; </a:t>
            </a:r>
            <a:r>
              <a:rPr lang="en-HK" sz="2000" dirty="0" err="1" smtClean="0">
                <a:latin typeface="Consolas" panose="020B0609020204030204" pitchFamily="49" charset="0"/>
              </a:rPr>
              <a:t>endl</a:t>
            </a:r>
            <a:r>
              <a:rPr lang="en-HK" sz="2000" dirty="0" smtClean="0">
                <a:latin typeface="Consolas" panose="020B0609020204030204" pitchFamily="49" charset="0"/>
              </a:rPr>
              <a:t>;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68 (= 64 + 4)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ptr</a:t>
            </a:r>
            <a:r>
              <a:rPr lang="en-HK" sz="2000" dirty="0">
                <a:latin typeface="Consolas" panose="020B0609020204030204" pitchFamily="49" charset="0"/>
              </a:rPr>
              <a:t>[-1]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 smtClean="0">
                <a:latin typeface="Consolas" panose="020B0609020204030204" pitchFamily="49" charset="0"/>
              </a:rPr>
              <a:t>;        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OK! Prints 89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ptr</a:t>
            </a:r>
            <a:r>
              <a:rPr lang="en-HK" sz="2000" dirty="0">
                <a:latin typeface="Consolas" panose="020B0609020204030204" pitchFamily="49" charset="0"/>
              </a:rPr>
              <a:t>[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-2</a:t>
            </a:r>
            <a:r>
              <a:rPr lang="en-HK" sz="2000" dirty="0">
                <a:latin typeface="Consolas" panose="020B0609020204030204" pitchFamily="49" charset="0"/>
              </a:rPr>
              <a:t>]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    </a:t>
            </a:r>
            <a:r>
              <a:rPr lang="en-HK" sz="2000" dirty="0" smtClean="0">
                <a:latin typeface="Consolas" panose="020B0609020204030204" pitchFamily="49" charset="0"/>
              </a:rPr>
              <a:t>        </a:t>
            </a:r>
            <a:r>
              <a:rPr lang="en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rgbClr val="FF0000"/>
                </a:solidFill>
                <a:latin typeface="Consolas" panose="020B0609020204030204" pitchFamily="49" charset="0"/>
              </a:rPr>
              <a:t>Index out of bound</a:t>
            </a:r>
            <a:r>
              <a:rPr lang="en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endParaRPr lang="en-HK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508104" y="2852936"/>
            <a:ext cx="3420000" cy="1094400"/>
          </a:xfrm>
          <a:prstGeom prst="wedgeRoundRectCallout">
            <a:avLst>
              <a:gd name="adj1" fmla="val -138742"/>
              <a:gd name="adj2" fmla="val -4109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342304"/>
              </p:ext>
            </p:extLst>
          </p:nvPr>
        </p:nvGraphicFramePr>
        <p:xfrm>
          <a:off x="5652568" y="2932262"/>
          <a:ext cx="3132000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26400">
                  <a:extLst>
                    <a:ext uri="{9D8B030D-6E8A-4147-A177-3AD203B41FA5}">
                      <a16:colId xmlns:a16="http://schemas.microsoft.com/office/drawing/2014/main" val="2497945371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493801298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438117833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220713971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428736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89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64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71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928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4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20388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0557" y="347213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foo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rot="10800000">
            <a:off x="5965769" y="3328263"/>
            <a:ext cx="194789" cy="343929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68669" y="347213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ptr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Straight Arrow Connector 8"/>
          <p:cNvCxnSpPr>
            <a:stCxn id="32" idx="1"/>
          </p:cNvCxnSpPr>
          <p:nvPr/>
        </p:nvCxnSpPr>
        <p:spPr>
          <a:xfrm rot="10800000">
            <a:off x="6592169" y="3328263"/>
            <a:ext cx="576501" cy="343929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278968" y="2932262"/>
            <a:ext cx="2505600" cy="396000"/>
          </a:xfrm>
          <a:prstGeom prst="rect">
            <a:avLst/>
          </a:prstGeom>
          <a:noFill/>
          <a:ln w="50800">
            <a:solidFill>
              <a:srgbClr val="9933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825200"/>
            <a:ext cx="46679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8566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Computer Memory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861048"/>
                <a:ext cx="7886700" cy="231591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HK" dirty="0" smtClean="0"/>
                  <a:t>Continuous storage of 1-byte cells</a:t>
                </a:r>
              </a:p>
              <a:p>
                <a:pPr lvl="8"/>
                <a:endParaRPr lang="en-HK" dirty="0"/>
              </a:p>
              <a:p>
                <a:r>
                  <a:rPr lang="en-HK" dirty="0"/>
                  <a:t>Each cell (1 byte) has a unique address starting from </a:t>
                </a:r>
                <a:r>
                  <a:rPr lang="en-HK" dirty="0" smtClean="0"/>
                  <a:t>0</a:t>
                </a:r>
                <a:endParaRPr lang="en-HK" dirty="0"/>
              </a:p>
              <a:p>
                <a:pPr lvl="1"/>
                <a:r>
                  <a:rPr lang="en-HK" dirty="0"/>
                  <a:t>Suppose your computer has 8GB RAM </a:t>
                </a:r>
                <a:r>
                  <a:rPr lang="en-HK" dirty="0" smtClean="0"/>
                  <a:t>(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8×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HK" dirty="0" smtClean="0"/>
                  <a:t> </a:t>
                </a:r>
                <a:r>
                  <a:rPr lang="en-HK" dirty="0"/>
                  <a:t>bytes)</a:t>
                </a:r>
              </a:p>
              <a:p>
                <a:pPr lvl="1"/>
                <a:r>
                  <a:rPr lang="en-HK" dirty="0"/>
                  <a:t>Memory addresses would be </a:t>
                </a:r>
                <a:r>
                  <a:rPr lang="en-HK" dirty="0" smtClean="0"/>
                  <a:t>0</a:t>
                </a:r>
                <a:r>
                  <a:rPr lang="en-HK" dirty="0"/>
                  <a:t>, 1, 2, …, 8589934591 </a:t>
                </a:r>
                <a:r>
                  <a:rPr lang="en-HK" dirty="0" smtClean="0"/>
                  <a:t>(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=8×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HK" dirty="0" smtClean="0"/>
                  <a:t>)</a:t>
                </a:r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861048"/>
                <a:ext cx="7886700" cy="2315914"/>
              </a:xfrm>
              <a:blipFill>
                <a:blip r:embed="rId2"/>
                <a:stretch>
                  <a:fillRect l="-1159" t="-3947"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90024"/>
              </p:ext>
            </p:extLst>
          </p:nvPr>
        </p:nvGraphicFramePr>
        <p:xfrm>
          <a:off x="712473" y="2439174"/>
          <a:ext cx="7719055" cy="767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628291524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403400006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368488119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1449939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098862346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530819774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4057167493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546053614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545140256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5319140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753288415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106867844"/>
                    </a:ext>
                  </a:extLst>
                </a:gridCol>
                <a:gridCol w="414000">
                  <a:extLst>
                    <a:ext uri="{9D8B030D-6E8A-4147-A177-3AD203B41FA5}">
                      <a16:colId xmlns:a16="http://schemas.microsoft.com/office/drawing/2014/main" val="3411715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100" b="0" dirty="0" smtClean="0"/>
                        <a:t>01001001</a:t>
                      </a:r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100" b="0" dirty="0" smtClean="0"/>
                        <a:t>11000011</a:t>
                      </a:r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100" b="0" dirty="0" smtClean="0"/>
                        <a:t>11100001</a:t>
                      </a:r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100" b="0" dirty="0" smtClean="0"/>
                        <a:t>10000000</a:t>
                      </a:r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100" b="0" dirty="0" smtClean="0"/>
                        <a:t>10001101</a:t>
                      </a:r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100" b="0" dirty="0" smtClean="0"/>
                        <a:t>10111100</a:t>
                      </a:r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100" b="0" dirty="0" smtClean="0"/>
                        <a:t>01100111</a:t>
                      </a:r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100" b="0" dirty="0" smtClean="0"/>
                        <a:t>11110100</a:t>
                      </a:r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100" b="0" dirty="0" smtClean="0"/>
                        <a:t>00010001</a:t>
                      </a:r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100" b="0" dirty="0" smtClean="0"/>
                        <a:t>00010000</a:t>
                      </a:r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100" b="0" dirty="0" smtClean="0"/>
                        <a:t>01101110</a:t>
                      </a:r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14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…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100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101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102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103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9933FF"/>
                          </a:solidFill>
                        </a:rPr>
                        <a:t>104</a:t>
                      </a:r>
                      <a:endParaRPr lang="en-US" sz="2000" b="0" dirty="0">
                        <a:solidFill>
                          <a:srgbClr val="9933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105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106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107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108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109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110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…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992957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4578816" y="3206254"/>
            <a:ext cx="2339248" cy="510778"/>
          </a:xfrm>
          <a:prstGeom prst="wedgeRoundRectCallout">
            <a:avLst>
              <a:gd name="adj1" fmla="val -72360"/>
              <a:gd name="adj2" fmla="val -6607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dirty="0" smtClean="0">
                <a:solidFill>
                  <a:schemeClr val="tx1"/>
                </a:solidFill>
              </a:rPr>
              <a:t>Memory address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578816" y="1825200"/>
            <a:ext cx="3608556" cy="510778"/>
          </a:xfrm>
          <a:prstGeom prst="wedgeRoundRectCallout">
            <a:avLst>
              <a:gd name="adj1" fmla="val -67488"/>
              <a:gd name="adj2" fmla="val 9016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400" dirty="0" smtClean="0">
                <a:solidFill>
                  <a:schemeClr val="tx1"/>
                </a:solidFill>
              </a:rPr>
              <a:t>Store 1 byte (8 bits) of data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Pointer Variables and Arrays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b="1" u="sng" dirty="0"/>
              <a:t>Note</a:t>
            </a:r>
            <a:r>
              <a:rPr lang="en-HK" dirty="0"/>
              <a:t>: an array is a pointer, but a pointer is </a:t>
            </a:r>
            <a:r>
              <a:rPr lang="en-HK" i="1" u="sng" dirty="0">
                <a:solidFill>
                  <a:srgbClr val="FF0000"/>
                </a:solidFill>
              </a:rPr>
              <a:t>not necessarily</a:t>
            </a:r>
            <a:r>
              <a:rPr lang="en-HK" dirty="0"/>
              <a:t> an array!</a:t>
            </a:r>
          </a:p>
          <a:p>
            <a:pPr lvl="1"/>
            <a:r>
              <a:rPr lang="en-HK" dirty="0"/>
              <a:t>So, you </a:t>
            </a:r>
            <a:r>
              <a:rPr lang="en-HK" u="sng" dirty="0">
                <a:solidFill>
                  <a:srgbClr val="FF0000"/>
                </a:solidFill>
              </a:rPr>
              <a:t>cannot</a:t>
            </a:r>
            <a:r>
              <a:rPr lang="en-HK" dirty="0"/>
              <a:t> assign a pointer to an </a:t>
            </a:r>
            <a:r>
              <a:rPr lang="en-HK" dirty="0" smtClean="0"/>
              <a:t>array</a:t>
            </a:r>
            <a:endParaRPr lang="en-H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3212976"/>
            <a:ext cx="8676000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foo[5] = {11, 22, 33, 44, 55};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*</a:t>
            </a:r>
            <a:r>
              <a:rPr lang="en-HK" sz="2000" dirty="0" err="1">
                <a:latin typeface="Consolas" panose="020B0609020204030204" pitchFamily="49" charset="0"/>
              </a:rPr>
              <a:t>ptr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bar[5];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latin typeface="Consolas" panose="020B0609020204030204" pitchFamily="49" charset="0"/>
              </a:rPr>
              <a:t>ptr</a:t>
            </a:r>
            <a:r>
              <a:rPr lang="en-HK" sz="2000" dirty="0">
                <a:latin typeface="Consolas" panose="020B0609020204030204" pitchFamily="49" charset="0"/>
              </a:rPr>
              <a:t> = foo; 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Assign array to pointer. Ok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bar = </a:t>
            </a:r>
            <a:r>
              <a:rPr lang="en-HK" sz="2000" dirty="0" err="1">
                <a:latin typeface="Consolas" panose="020B0609020204030204" pitchFamily="49" charset="0"/>
              </a:rPr>
              <a:t>ptr</a:t>
            </a:r>
            <a:r>
              <a:rPr lang="en-HK" sz="2000" dirty="0">
                <a:latin typeface="Consolas" panose="020B0609020204030204" pitchFamily="49" charset="0"/>
              </a:rPr>
              <a:t>; 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rgbClr val="FF0000"/>
                </a:solidFill>
                <a:latin typeface="Consolas" panose="020B0609020204030204" pitchFamily="49" charset="0"/>
              </a:rPr>
              <a:t>Assign pointer to array. </a:t>
            </a:r>
            <a:r>
              <a:rPr lang="en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Compilation ERROR</a:t>
            </a:r>
            <a:endParaRPr lang="en-HK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bar = foo; 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rgbClr val="FF0000"/>
                </a:solidFill>
                <a:latin typeface="Consolas" panose="020B0609020204030204" pitchFamily="49" charset="0"/>
              </a:rPr>
              <a:t>Assign array to array. Compilation </a:t>
            </a:r>
            <a:r>
              <a:rPr lang="en-HK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endParaRPr lang="en-HK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368000" y="5699172"/>
            <a:ext cx="6408000" cy="919401"/>
          </a:xfrm>
          <a:prstGeom prst="wedgeRoundRectCallout">
            <a:avLst>
              <a:gd name="adj1" fmla="val -43985"/>
              <a:gd name="adj2" fmla="val -8810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You </a:t>
            </a:r>
            <a:r>
              <a:rPr lang="en-HK" sz="2400" i="1" u="sng" dirty="0" smtClean="0">
                <a:solidFill>
                  <a:srgbClr val="FF0000"/>
                </a:solidFill>
              </a:rPr>
              <a:t>cannot</a:t>
            </a:r>
            <a:r>
              <a:rPr lang="en-HK" sz="2400" dirty="0" smtClean="0">
                <a:solidFill>
                  <a:schemeClr val="tx1"/>
                </a:solidFill>
              </a:rPr>
              <a:t> even assign an array to </a:t>
            </a:r>
            <a:r>
              <a:rPr lang="en-HK" sz="2400" dirty="0">
                <a:solidFill>
                  <a:schemeClr val="tx1"/>
                </a:solidFill>
              </a:rPr>
              <a:t>another array</a:t>
            </a:r>
            <a:r>
              <a:rPr lang="en-HK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HK" sz="2400" dirty="0" smtClean="0">
                <a:solidFill>
                  <a:schemeClr val="tx1"/>
                </a:solidFill>
              </a:rPr>
              <a:t>(</a:t>
            </a:r>
            <a:r>
              <a:rPr lang="en-HK" sz="2400" dirty="0">
                <a:solidFill>
                  <a:schemeClr val="tx1"/>
                </a:solidFill>
              </a:rPr>
              <a:t>In short, an array </a:t>
            </a:r>
            <a:r>
              <a:rPr lang="en-HK" sz="2400" u="sng" dirty="0">
                <a:solidFill>
                  <a:schemeClr val="tx1"/>
                </a:solidFill>
              </a:rPr>
              <a:t>cannot</a:t>
            </a:r>
            <a:r>
              <a:rPr lang="en-HK" sz="2400" dirty="0">
                <a:solidFill>
                  <a:schemeClr val="tx1"/>
                </a:solidFill>
              </a:rPr>
              <a:t> be on the LHS of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=</a:t>
            </a:r>
            <a:r>
              <a:rPr lang="en-HK" sz="2400" dirty="0" smtClean="0">
                <a:solidFill>
                  <a:schemeClr val="tx1"/>
                </a:solidFill>
              </a:rPr>
              <a:t>)</a:t>
            </a:r>
            <a:endParaRPr lang="en-HK" sz="2400" dirty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6732240" y="2834783"/>
            <a:ext cx="2268000" cy="2106385"/>
          </a:xfrm>
          <a:custGeom>
            <a:avLst/>
            <a:gdLst>
              <a:gd name="connsiteX0" fmla="*/ 0 w 2226128"/>
              <a:gd name="connsiteY0" fmla="*/ 0 h 2106385"/>
              <a:gd name="connsiteX1" fmla="*/ 2226128 w 2226128"/>
              <a:gd name="connsiteY1" fmla="*/ 0 h 2106385"/>
              <a:gd name="connsiteX2" fmla="*/ 2226128 w 2226128"/>
              <a:gd name="connsiteY2" fmla="*/ 2106385 h 2106385"/>
              <a:gd name="connsiteX3" fmla="*/ 1768928 w 2226128"/>
              <a:gd name="connsiteY3" fmla="*/ 2106385 h 21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128" h="2106385">
                <a:moveTo>
                  <a:pt x="0" y="0"/>
                </a:moveTo>
                <a:lnTo>
                  <a:pt x="2226128" y="0"/>
                </a:lnTo>
                <a:lnTo>
                  <a:pt x="2226128" y="2106385"/>
                </a:lnTo>
                <a:lnTo>
                  <a:pt x="1768928" y="2106385"/>
                </a:lnTo>
              </a:path>
            </a:pathLst>
          </a:custGeom>
          <a:noFill/>
          <a:ln w="2857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212976"/>
            <a:ext cx="466794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 </a:t>
            </a:r>
          </a:p>
        </p:txBody>
      </p:sp>
    </p:spTree>
    <p:extLst>
      <p:ext uri="{BB962C8B-B14F-4D97-AF65-F5344CB8AC3E}">
        <p14:creationId xmlns:p14="http://schemas.microsoft.com/office/powerpoint/2010/main" val="258301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7890"/>
            <a:ext cx="91440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178 128 142 1856 8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825579"/>
          </a:xfrm>
        </p:spPr>
        <p:txBody>
          <a:bodyPr/>
          <a:lstStyle/>
          <a:p>
            <a:r>
              <a:rPr lang="en-HK" dirty="0" smtClean="0"/>
              <a:t>Passing Arrays to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825579"/>
            <a:ext cx="8676000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#</a:t>
            </a:r>
            <a:r>
              <a:rPr lang="en-HK" sz="2000" dirty="0">
                <a:latin typeface="Consolas" panose="020B0609020204030204" pitchFamily="49" charset="0"/>
              </a:rPr>
              <a:t>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times2(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arr</a:t>
            </a:r>
            <a:r>
              <a:rPr lang="en-HK" sz="2000" dirty="0">
                <a:latin typeface="Consolas" panose="020B0609020204030204" pitchFamily="49" charset="0"/>
              </a:rPr>
              <a:t>[],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size)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size;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arr</a:t>
            </a:r>
            <a:r>
              <a:rPr lang="en-HK" sz="2000" dirty="0">
                <a:latin typeface="Consolas" panose="020B0609020204030204" pitchFamily="49" charset="0"/>
              </a:rPr>
              <a:t>[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] *= 2;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,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list</a:t>
            </a:r>
            <a:r>
              <a:rPr lang="en-HK" sz="2000" dirty="0">
                <a:latin typeface="Consolas" panose="020B0609020204030204" pitchFamily="49" charset="0"/>
              </a:rPr>
              <a:t>[] = {89, 64, 71, 928, 4};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times2(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list</a:t>
            </a:r>
            <a:r>
              <a:rPr lang="en-HK" sz="2000" dirty="0">
                <a:latin typeface="Consolas" panose="020B0609020204030204" pitchFamily="49" charset="0"/>
              </a:rPr>
              <a:t>, 5);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5;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list</a:t>
            </a:r>
            <a:r>
              <a:rPr lang="en-HK" sz="2000" dirty="0">
                <a:latin typeface="Consolas" panose="020B0609020204030204" pitchFamily="49" charset="0"/>
              </a:rPr>
              <a:t>[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]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25579"/>
            <a:ext cx="466794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22000" y="4383752"/>
            <a:ext cx="4122000" cy="1675924"/>
          </a:xfrm>
          <a:prstGeom prst="roundRect">
            <a:avLst>
              <a:gd name="adj" fmla="val 12202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Elements in array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list</a:t>
            </a:r>
            <a:r>
              <a:rPr lang="en-HK" sz="2400" dirty="0">
                <a:solidFill>
                  <a:schemeClr val="tx1"/>
                </a:solidFill>
              </a:rPr>
              <a:t> are </a:t>
            </a:r>
            <a:r>
              <a:rPr lang="en-HK" sz="2400" i="1" dirty="0">
                <a:solidFill>
                  <a:schemeClr val="tx1"/>
                </a:solidFill>
              </a:rPr>
              <a:t>doubled</a:t>
            </a:r>
            <a:r>
              <a:rPr lang="en-HK" sz="2400" dirty="0">
                <a:solidFill>
                  <a:schemeClr val="tx1"/>
                </a:solidFill>
              </a:rPr>
              <a:t>, as it is the base address of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list</a:t>
            </a:r>
            <a:r>
              <a:rPr lang="en-HK" sz="2400" dirty="0">
                <a:solidFill>
                  <a:schemeClr val="tx1"/>
                </a:solidFill>
              </a:rPr>
              <a:t> that is passed to the function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times2()</a:t>
            </a:r>
          </a:p>
        </p:txBody>
      </p:sp>
    </p:spTree>
    <p:extLst>
      <p:ext uri="{BB962C8B-B14F-4D97-AF65-F5344CB8AC3E}">
        <p14:creationId xmlns:p14="http://schemas.microsoft.com/office/powerpoint/2010/main" val="426432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Passing Arrays to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1315103"/>
          </a:xfrm>
        </p:spPr>
        <p:txBody>
          <a:bodyPr>
            <a:normAutofit fontScale="92500"/>
          </a:bodyPr>
          <a:lstStyle/>
          <a:p>
            <a:r>
              <a:rPr lang="en-HK" dirty="0"/>
              <a:t>When passing an array to a function, the array is “</a:t>
            </a:r>
            <a:r>
              <a:rPr lang="en-HK" i="1" dirty="0">
                <a:solidFill>
                  <a:srgbClr val="9933FF"/>
                </a:solidFill>
              </a:rPr>
              <a:t>shared</a:t>
            </a:r>
            <a:r>
              <a:rPr lang="en-HK" dirty="0"/>
              <a:t>” between the caller and </a:t>
            </a:r>
            <a:r>
              <a:rPr lang="en-HK" dirty="0" err="1"/>
              <a:t>callee</a:t>
            </a:r>
            <a:r>
              <a:rPr lang="en-HK" dirty="0"/>
              <a:t>, because it is actually the </a:t>
            </a:r>
            <a:r>
              <a:rPr lang="en-HK" u="sng" dirty="0"/>
              <a:t>base address of the array being </a:t>
            </a:r>
            <a:r>
              <a:rPr lang="en-HK" u="sng" dirty="0" smtClean="0"/>
              <a:t>passed</a:t>
            </a:r>
            <a:endParaRPr lang="en-HK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606481"/>
              </p:ext>
            </p:extLst>
          </p:nvPr>
        </p:nvGraphicFramePr>
        <p:xfrm>
          <a:off x="3096184" y="3140968"/>
          <a:ext cx="3132000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26400">
                  <a:extLst>
                    <a:ext uri="{9D8B030D-6E8A-4147-A177-3AD203B41FA5}">
                      <a16:colId xmlns:a16="http://schemas.microsoft.com/office/drawing/2014/main" val="2497945371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493801298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438117833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220713971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428736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89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64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71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928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4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20388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14112" y="364826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arr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8"/>
          <p:cNvCxnSpPr>
            <a:stCxn id="6" idx="1"/>
          </p:cNvCxnSpPr>
          <p:nvPr/>
        </p:nvCxnSpPr>
        <p:spPr>
          <a:xfrm rot="10800000">
            <a:off x="3472384" y="3536969"/>
            <a:ext cx="541728" cy="311355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13061" y="364826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list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2861984" y="3536968"/>
            <a:ext cx="484400" cy="311355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87850" y="4303455"/>
            <a:ext cx="5968301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times2(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arr</a:t>
            </a:r>
            <a:r>
              <a:rPr lang="en-HK" sz="2000" dirty="0">
                <a:latin typeface="Consolas" panose="020B0609020204030204" pitchFamily="49" charset="0"/>
              </a:rPr>
              <a:t>[],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size) {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…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, list[] = {89, 64, 71, 928, 4};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times2(list, 5);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…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25" name="Curved Up Arrow 24"/>
          <p:cNvSpPr/>
          <p:nvPr/>
        </p:nvSpPr>
        <p:spPr>
          <a:xfrm>
            <a:off x="2970048" y="3841200"/>
            <a:ext cx="936000" cy="180000"/>
          </a:xfrm>
          <a:prstGeom prst="curvedUpArrow">
            <a:avLst>
              <a:gd name="adj1" fmla="val 51045"/>
              <a:gd name="adj2" fmla="val 103340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2004" y="3903345"/>
            <a:ext cx="832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i="1" dirty="0" smtClean="0">
                <a:solidFill>
                  <a:srgbClr val="9933FF"/>
                </a:solidFill>
              </a:rPr>
              <a:t>(copy)</a:t>
            </a:r>
            <a:endParaRPr lang="en-US" sz="2000" i="1" dirty="0" smtClean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43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 animBg="1"/>
      <p:bldP spid="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6000"/>
          </a:xfrm>
        </p:spPr>
        <p:txBody>
          <a:bodyPr>
            <a:normAutofit fontScale="90000"/>
          </a:bodyPr>
          <a:lstStyle/>
          <a:p>
            <a:r>
              <a:rPr lang="en-HK" dirty="0" smtClean="0"/>
              <a:t>Alternative: Passing </a:t>
            </a:r>
            <a:r>
              <a:rPr lang="en-HK" dirty="0"/>
              <a:t>Arrays to </a:t>
            </a:r>
            <a:r>
              <a:rPr lang="en-HK" dirty="0" smtClean="0"/>
              <a:t>Functions as 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000" y="1026000"/>
            <a:ext cx="8676000" cy="5324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printArray</a:t>
            </a:r>
            <a:r>
              <a:rPr lang="en-HK" sz="2000" dirty="0">
                <a:latin typeface="Consolas" panose="020B0609020204030204" pitchFamily="49" charset="0"/>
              </a:rPr>
              <a:t>(</a:t>
            </a:r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*</a:t>
            </a:r>
            <a:r>
              <a:rPr lang="en-HK" sz="2000" dirty="0">
                <a:latin typeface="Consolas" panose="020B0609020204030204" pitchFamily="49" charset="0"/>
              </a:rPr>
              <a:t>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);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Function prototype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printArray</a:t>
            </a:r>
            <a:r>
              <a:rPr lang="en-HK" sz="2000" dirty="0">
                <a:latin typeface="Consolas" panose="020B0609020204030204" pitchFamily="49" charset="0"/>
              </a:rPr>
              <a:t>(</a:t>
            </a:r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*p</a:t>
            </a:r>
            <a:r>
              <a:rPr lang="en-HK" sz="2000" dirty="0">
                <a:latin typeface="Consolas" panose="020B0609020204030204" pitchFamily="49" charset="0"/>
              </a:rPr>
              <a:t>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n)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= 0;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 &lt; n; 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p[</a:t>
            </a:r>
            <a:r>
              <a:rPr lang="en-HK" sz="2000" dirty="0" err="1">
                <a:latin typeface="Consolas" panose="020B0609020204030204" pitchFamily="49" charset="0"/>
              </a:rPr>
              <a:t>i</a:t>
            </a:r>
            <a:r>
              <a:rPr lang="en-HK" sz="2000" dirty="0">
                <a:latin typeface="Consolas" panose="020B0609020204030204" pitchFamily="49" charset="0"/>
              </a:rPr>
              <a:t>]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array[] = {0, 1, 2, 3, 4, 5, 6, 7, 8, 9};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printArray</a:t>
            </a:r>
            <a:r>
              <a:rPr lang="en-HK" sz="2000" dirty="0">
                <a:latin typeface="Consolas" panose="020B0609020204030204" pitchFamily="49" charset="0"/>
              </a:rPr>
              <a:t>(array, 3);    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Prints 0 1 2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printArray</a:t>
            </a:r>
            <a:r>
              <a:rPr lang="en-HK" sz="2000" dirty="0">
                <a:latin typeface="Consolas" panose="020B0609020204030204" pitchFamily="49" charset="0"/>
              </a:rPr>
              <a:t>(&amp;array[0], 3);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Prints 0 1 2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printArray</a:t>
            </a:r>
            <a:r>
              <a:rPr lang="en-HK" sz="2000" dirty="0">
                <a:latin typeface="Consolas" panose="020B0609020204030204" pitchFamily="49" charset="0"/>
              </a:rPr>
              <a:t>(&amp;array[1], 3);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Prints 1 2 3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printArray</a:t>
            </a:r>
            <a:r>
              <a:rPr lang="en-HK" sz="2000" dirty="0">
                <a:latin typeface="Consolas" panose="020B0609020204030204" pitchFamily="49" charset="0"/>
              </a:rPr>
              <a:t>(&amp;array[4], 5);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Prints 4 5 6 7 8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156176" y="1844824"/>
            <a:ext cx="2556000" cy="919401"/>
          </a:xfrm>
          <a:prstGeom prst="wedgeRoundRectCallout">
            <a:avLst>
              <a:gd name="adj1" fmla="val -148408"/>
              <a:gd name="adj2" fmla="val -4212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“</a:t>
            </a:r>
            <a:r>
              <a:rPr lang="en-HK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*p</a:t>
            </a:r>
            <a:r>
              <a:rPr lang="en-HK" sz="2400" dirty="0" smtClean="0">
                <a:solidFill>
                  <a:schemeClr val="tx1"/>
                </a:solidFill>
              </a:rPr>
              <a:t>” instead of “</a:t>
            </a:r>
            <a:r>
              <a:rPr lang="en-HK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p[]</a:t>
            </a:r>
            <a:r>
              <a:rPr lang="en-HK" sz="2400" dirty="0" smtClean="0">
                <a:solidFill>
                  <a:schemeClr val="tx1"/>
                </a:solidFill>
              </a:rPr>
              <a:t>”</a:t>
            </a:r>
            <a:endParaRPr lang="en-HK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448" y="5938599"/>
            <a:ext cx="7884000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Use </a:t>
            </a:r>
            <a:r>
              <a:rPr lang="en-HK" sz="2400" dirty="0">
                <a:solidFill>
                  <a:schemeClr val="tx1"/>
                </a:solidFill>
              </a:rPr>
              <a:t>a pointer (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*</a:t>
            </a:r>
            <a:r>
              <a:rPr lang="en-HK" sz="2400" dirty="0">
                <a:solidFill>
                  <a:schemeClr val="tx1"/>
                </a:solidFill>
              </a:rPr>
              <a:t>) instead of an array (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[]</a:t>
            </a:r>
            <a:r>
              <a:rPr lang="en-HK" sz="2400" dirty="0">
                <a:solidFill>
                  <a:schemeClr val="tx1"/>
                </a:solidFill>
              </a:rPr>
              <a:t>) as </a:t>
            </a:r>
            <a:r>
              <a:rPr lang="en-HK" sz="2400" u="sng" dirty="0" smtClean="0">
                <a:solidFill>
                  <a:schemeClr val="tx1"/>
                </a:solidFill>
              </a:rPr>
              <a:t>parameter</a:t>
            </a:r>
            <a:r>
              <a:rPr lang="en-HK" sz="2400" dirty="0" smtClean="0">
                <a:solidFill>
                  <a:schemeClr val="tx1"/>
                </a:solidFill>
              </a:rPr>
              <a:t> </a:t>
            </a:r>
            <a:r>
              <a:rPr lang="en-HK" sz="2400" dirty="0">
                <a:solidFill>
                  <a:schemeClr val="tx1"/>
                </a:solidFill>
              </a:rPr>
              <a:t>if you want to pass “</a:t>
            </a:r>
            <a:r>
              <a:rPr lang="en-HK" sz="2400" i="1" dirty="0">
                <a:solidFill>
                  <a:schemeClr val="tx1"/>
                </a:solidFill>
              </a:rPr>
              <a:t>part of an array</a:t>
            </a:r>
            <a:r>
              <a:rPr lang="en-HK" sz="2400" dirty="0">
                <a:solidFill>
                  <a:schemeClr val="tx1"/>
                </a:solidFill>
              </a:rPr>
              <a:t>” to the </a:t>
            </a:r>
            <a:r>
              <a:rPr lang="en-HK" sz="2400" dirty="0" err="1" smtClean="0">
                <a:solidFill>
                  <a:schemeClr val="tx1"/>
                </a:solidFill>
              </a:rPr>
              <a:t>callee</a:t>
            </a:r>
            <a:endParaRPr lang="en-HK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26000"/>
            <a:ext cx="466794" cy="5324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0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365126"/>
            <a:ext cx="7886700" cy="1325563"/>
          </a:xfrm>
        </p:spPr>
        <p:txBody>
          <a:bodyPr/>
          <a:lstStyle/>
          <a:p>
            <a:r>
              <a:rPr lang="en-HK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1674000"/>
            <a:ext cx="7886700" cy="5184000"/>
          </a:xfrm>
        </p:spPr>
        <p:txBody>
          <a:bodyPr>
            <a:normAutofit fontScale="92500"/>
          </a:bodyPr>
          <a:lstStyle/>
          <a:p>
            <a:r>
              <a:rPr lang="en-HK" dirty="0"/>
              <a:t>Concepts of computer </a:t>
            </a:r>
            <a:r>
              <a:rPr lang="en-HK" u="sng" dirty="0" smtClean="0"/>
              <a:t>memory</a:t>
            </a:r>
            <a:r>
              <a:rPr lang="en-HK" dirty="0" smtClean="0"/>
              <a:t>; </a:t>
            </a:r>
            <a:r>
              <a:rPr lang="en-HK" dirty="0"/>
              <a:t>how data are stored in </a:t>
            </a:r>
            <a:r>
              <a:rPr lang="en-HK" dirty="0" smtClean="0"/>
              <a:t>memory</a:t>
            </a:r>
            <a:endParaRPr lang="en-HK" dirty="0"/>
          </a:p>
          <a:p>
            <a:r>
              <a:rPr lang="en-HK" dirty="0" smtClean="0"/>
              <a:t>How </a:t>
            </a:r>
            <a:r>
              <a:rPr lang="en-HK" dirty="0"/>
              <a:t>to declare </a:t>
            </a:r>
            <a:r>
              <a:rPr lang="en-HK" u="sng" dirty="0"/>
              <a:t>pointer variables</a:t>
            </a:r>
            <a:r>
              <a:rPr lang="en-HK" dirty="0"/>
              <a:t> and use the </a:t>
            </a:r>
            <a:r>
              <a:rPr lang="en-HK" u="sng" dirty="0"/>
              <a:t>address-of</a:t>
            </a:r>
            <a:r>
              <a:rPr lang="en-HK" dirty="0"/>
              <a:t> operator (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&amp;</a:t>
            </a:r>
            <a:r>
              <a:rPr lang="en-HK" dirty="0"/>
              <a:t>) and </a:t>
            </a:r>
            <a:r>
              <a:rPr lang="en-HK" u="sng" dirty="0" smtClean="0"/>
              <a:t>dereference</a:t>
            </a:r>
            <a:r>
              <a:rPr lang="en-HK" dirty="0" smtClean="0"/>
              <a:t> </a:t>
            </a:r>
            <a:r>
              <a:rPr lang="en-HK" dirty="0"/>
              <a:t>operator </a:t>
            </a:r>
            <a:r>
              <a:rPr lang="en-HK" dirty="0" smtClean="0"/>
              <a:t>(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*</a:t>
            </a:r>
            <a:r>
              <a:rPr lang="en-HK" dirty="0" smtClean="0"/>
              <a:t>)</a:t>
            </a:r>
            <a:endParaRPr lang="en-HK" dirty="0"/>
          </a:p>
          <a:p>
            <a:r>
              <a:rPr lang="en-HK" dirty="0" smtClean="0"/>
              <a:t>The </a:t>
            </a:r>
            <a:r>
              <a:rPr lang="en-HK" dirty="0"/>
              <a:t>difference between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p1 = p2;</a:t>
            </a:r>
            <a:r>
              <a:rPr lang="en-HK" dirty="0"/>
              <a:t> and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*p1 = *p2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  <a:endParaRPr lang="en-HK" dirty="0"/>
          </a:p>
          <a:p>
            <a:r>
              <a:rPr lang="en-HK" dirty="0"/>
              <a:t>Understand the syntax and effect of </a:t>
            </a:r>
            <a:r>
              <a:rPr lang="en-HK" u="sng" dirty="0"/>
              <a:t>passing pointers to </a:t>
            </a:r>
            <a:r>
              <a:rPr lang="en-HK" u="sng" dirty="0" smtClean="0"/>
              <a:t>functions</a:t>
            </a:r>
            <a:r>
              <a:rPr lang="en-HK" dirty="0" smtClean="0"/>
              <a:t> to emulate “pass-by-reference”</a:t>
            </a:r>
            <a:endParaRPr lang="en-HK" dirty="0"/>
          </a:p>
          <a:p>
            <a:r>
              <a:rPr lang="en-HK" dirty="0"/>
              <a:t>Understand </a:t>
            </a:r>
            <a:r>
              <a:rPr lang="en-HK" u="sng" dirty="0"/>
              <a:t>how 1-D arrays are represented</a:t>
            </a:r>
            <a:r>
              <a:rPr lang="en-HK" dirty="0"/>
              <a:t> in C++ and its relationship with </a:t>
            </a:r>
            <a:r>
              <a:rPr lang="en-HK" dirty="0" smtClean="0"/>
              <a:t>pointers</a:t>
            </a:r>
            <a:endParaRPr lang="en-HK" dirty="0"/>
          </a:p>
          <a:p>
            <a:r>
              <a:rPr lang="en-HK" dirty="0" smtClean="0"/>
              <a:t>Know what happens when </a:t>
            </a:r>
            <a:r>
              <a:rPr lang="en-HK" u="sng" dirty="0" smtClean="0"/>
              <a:t>arrays are passed to functions</a:t>
            </a:r>
            <a:r>
              <a:rPr lang="en-HK" dirty="0" smtClean="0"/>
              <a:t> as parameters</a:t>
            </a:r>
            <a:endParaRPr lang="en-HK" dirty="0"/>
          </a:p>
          <a:p>
            <a:pPr marL="0" indent="0">
              <a:buNone/>
            </a:pPr>
            <a:r>
              <a:rPr lang="en-HK" dirty="0" smtClean="0">
                <a:solidFill>
                  <a:srgbClr val="FF0000"/>
                </a:solidFill>
              </a:rPr>
              <a:t>Next: Object-Oriented Programming</a:t>
            </a:r>
            <a:endParaRPr lang="en-HK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Variables and Memory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6557"/>
            <a:ext cx="7886700" cy="2520405"/>
          </a:xfrm>
        </p:spPr>
        <p:txBody>
          <a:bodyPr>
            <a:normAutofit/>
          </a:bodyPr>
          <a:lstStyle/>
          <a:p>
            <a:r>
              <a:rPr lang="en-HK" dirty="0"/>
              <a:t>Each variable is allocated an appropriate amount of memory </a:t>
            </a:r>
            <a:r>
              <a:rPr lang="en-HK" dirty="0" smtClean="0"/>
              <a:t>space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Each variable has a </a:t>
            </a:r>
            <a:r>
              <a:rPr lang="en-HK" u="sng" dirty="0"/>
              <a:t>unique</a:t>
            </a:r>
            <a:r>
              <a:rPr lang="en-HK" dirty="0"/>
              <a:t> memory address.</a:t>
            </a:r>
          </a:p>
          <a:p>
            <a:pPr lvl="1"/>
            <a:r>
              <a:rPr lang="en-HK" dirty="0"/>
              <a:t>In this example, what is the address of </a:t>
            </a:r>
            <a:r>
              <a:rPr lang="en-HK" dirty="0" err="1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ch</a:t>
            </a:r>
            <a:r>
              <a:rPr lang="en-HK" dirty="0"/>
              <a:t> and </a:t>
            </a:r>
            <a:r>
              <a:rPr lang="en-HK" dirty="0">
                <a:solidFill>
                  <a:schemeClr val="accent5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dirty="0"/>
              <a:t>?</a:t>
            </a:r>
          </a:p>
          <a:p>
            <a:pPr lvl="1"/>
            <a:r>
              <a:rPr lang="en-HK" dirty="0"/>
              <a:t>Do addresses have any relationship with data type</a:t>
            </a:r>
            <a:r>
              <a:rPr lang="en-HK" dirty="0" smtClean="0"/>
              <a:t>?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281351"/>
              </p:ext>
            </p:extLst>
          </p:nvPr>
        </p:nvGraphicFramePr>
        <p:xfrm>
          <a:off x="712473" y="1825200"/>
          <a:ext cx="7719055" cy="767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628291524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403400006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368488119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1449939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098862346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530819774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4057167493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546053614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545140256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5319140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753288415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106867844"/>
                    </a:ext>
                  </a:extLst>
                </a:gridCol>
                <a:gridCol w="414000">
                  <a:extLst>
                    <a:ext uri="{9D8B030D-6E8A-4147-A177-3AD203B41FA5}">
                      <a16:colId xmlns:a16="http://schemas.microsoft.com/office/drawing/2014/main" val="3411715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mpd="sng">
                      <a:noFill/>
                    </a:lnL>
                    <a:lnR w="28575" cap="flat" cmpd="sng" algn="ctr">
                      <a:solidFill>
                        <a:srgbClr val="FF7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28575" cap="flat" cmpd="sng" algn="ctr">
                      <a:solidFill>
                        <a:srgbClr val="FF7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7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7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7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28575" cap="flat" cmpd="sng" algn="ctr">
                      <a:solidFill>
                        <a:srgbClr val="FF7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D3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D3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D3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D3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14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…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100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7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101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102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103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105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106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107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108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109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110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…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9929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66260" y="2708920"/>
            <a:ext cx="681148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char</a:t>
            </a:r>
            <a:r>
              <a:rPr lang="en-HK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sz="2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ch</a:t>
            </a:r>
            <a:r>
              <a:rPr lang="en-HK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r>
              <a:rPr lang="en-HK" sz="2400" dirty="0" smtClean="0">
                <a:latin typeface="Consolas" panose="020B0609020204030204" pitchFamily="49" charset="0"/>
              </a:rPr>
              <a:t>    </a:t>
            </a:r>
            <a:r>
              <a:rPr lang="en-HK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1 byte</a:t>
            </a:r>
          </a:p>
          <a:p>
            <a:r>
              <a:rPr lang="en-HK" sz="2400" dirty="0" err="1" smtClean="0">
                <a:solidFill>
                  <a:srgbClr val="0000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4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x;</a:t>
            </a:r>
            <a:r>
              <a:rPr lang="en-HK" sz="2400" dirty="0" smtClean="0">
                <a:latin typeface="Consolas" panose="020B0609020204030204" pitchFamily="49" charset="0"/>
              </a:rPr>
              <a:t>      </a:t>
            </a:r>
            <a:r>
              <a:rPr lang="en-HK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Assume 32 bits (4 bytes)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71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The Address-of Operator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&amp;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2473" y="1825200"/>
          <a:ext cx="7719055" cy="767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628291524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403400006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368488119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1449939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098862346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530819774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4057167493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546053614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545140256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5319140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753288415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106867844"/>
                    </a:ext>
                  </a:extLst>
                </a:gridCol>
                <a:gridCol w="414000">
                  <a:extLst>
                    <a:ext uri="{9D8B030D-6E8A-4147-A177-3AD203B41FA5}">
                      <a16:colId xmlns:a16="http://schemas.microsoft.com/office/drawing/2014/main" val="3411715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mpd="sng">
                      <a:noFill/>
                    </a:lnL>
                    <a:lnR w="28575" cap="flat" cmpd="sng" algn="ctr">
                      <a:solidFill>
                        <a:srgbClr val="FF7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28575" cap="flat" cmpd="sng" algn="ctr">
                      <a:solidFill>
                        <a:srgbClr val="FF7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7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7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7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28575" cap="flat" cmpd="sng" algn="ctr">
                      <a:solidFill>
                        <a:srgbClr val="FF7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D3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D3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D3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D3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14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…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100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7000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101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102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103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105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106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107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8D32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108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109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110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0" dirty="0" smtClean="0"/>
                        <a:t>…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9929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7207" y="2708920"/>
            <a:ext cx="8789586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char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sz="2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ch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Assume </a:t>
            </a:r>
            <a:r>
              <a:rPr lang="en-HK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occupies 1 byte at address 100</a:t>
            </a:r>
          </a:p>
          <a:p>
            <a:r>
              <a:rPr lang="en-HK" sz="2000" dirty="0" err="1" smtClean="0">
                <a:solidFill>
                  <a:srgbClr val="0000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x;</a:t>
            </a:r>
            <a:r>
              <a:rPr lang="en-HK" sz="2000" dirty="0" smtClean="0">
                <a:latin typeface="Consolas" panose="020B0609020204030204" pitchFamily="49" charset="0"/>
              </a:rPr>
              <a:t>  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Assume x occupies 4 bytes at addresses 104-107</a:t>
            </a:r>
          </a:p>
          <a:p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 address of x as a </a:t>
            </a:r>
            <a:r>
              <a:rPr lang="en-HK" sz="20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hexadecimal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en-HK" sz="2000" dirty="0">
                <a:latin typeface="Consolas" panose="020B0609020204030204" pitchFamily="49" charset="0"/>
              </a:rPr>
              <a:t>x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HK" sz="20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 addresses of </a:t>
            </a:r>
            <a:r>
              <a:rPr lang="en-HK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and x as </a:t>
            </a:r>
            <a:r>
              <a:rPr lang="en-HK" sz="20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decimal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numbers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(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)</a:t>
            </a:r>
            <a:r>
              <a:rPr lang="en-HK" sz="2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en-HK" sz="2000" dirty="0" err="1" smtClean="0">
                <a:latin typeface="Consolas" panose="020B0609020204030204" pitchFamily="49" charset="0"/>
              </a:rPr>
              <a:t>ch</a:t>
            </a:r>
            <a:r>
              <a:rPr lang="en-HK" sz="2000" dirty="0" smtClean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&lt;&lt; (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)</a:t>
            </a:r>
            <a:r>
              <a:rPr lang="en-HK" sz="2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en-HK" sz="2000" dirty="0">
                <a:latin typeface="Consolas" panose="020B0609020204030204" pitchFamily="49" charset="0"/>
              </a:rPr>
              <a:t>x </a:t>
            </a:r>
            <a:r>
              <a:rPr lang="en-HK" sz="2000" dirty="0" smtClean="0">
                <a:latin typeface="Consolas" panose="020B0609020204030204" pitchFamily="49" charset="0"/>
              </a:rPr>
              <a:t>&lt;&lt;</a:t>
            </a:r>
            <a:r>
              <a:rPr lang="en-HK" sz="2000" dirty="0" err="1" smtClean="0">
                <a:latin typeface="Consolas" panose="020B0609020204030204" pitchFamily="49" charset="0"/>
              </a:rPr>
              <a:t>endl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207" y="5879019"/>
            <a:ext cx="8789586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00000068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100 104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752000" y="4149080"/>
            <a:ext cx="4392000" cy="919401"/>
          </a:xfrm>
          <a:prstGeom prst="wedgeRoundRectCallout">
            <a:avLst>
              <a:gd name="adj1" fmla="val -121903"/>
              <a:gd name="adj2" fmla="val -3876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When </a:t>
            </a:r>
            <a:r>
              <a:rPr lang="en-HK" sz="2400" dirty="0">
                <a:solidFill>
                  <a:schemeClr val="tx1"/>
                </a:solidFill>
              </a:rPr>
              <a:t>applied to a variable, </a:t>
            </a:r>
            <a:r>
              <a:rPr lang="en-HK" sz="2400" dirty="0" smtClean="0">
                <a:solidFill>
                  <a:schemeClr val="accent5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en-HK" sz="2400" dirty="0" smtClean="0">
                <a:solidFill>
                  <a:schemeClr val="tx1"/>
                </a:solidFill>
              </a:rPr>
              <a:t> yields </a:t>
            </a:r>
            <a:r>
              <a:rPr lang="en-HK" sz="2400" dirty="0">
                <a:solidFill>
                  <a:schemeClr val="tx1"/>
                </a:solidFill>
              </a:rPr>
              <a:t>the address of the variable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9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Several Uses of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&amp;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HK" dirty="0" smtClean="0"/>
              <a:t>As reference/alias: (lec08)</a:t>
            </a:r>
          </a:p>
          <a:p>
            <a:pPr marL="514350" indent="-514350">
              <a:buFont typeface="+mj-lt"/>
              <a:buAutoNum type="arabicPeriod"/>
            </a:pPr>
            <a:endParaRPr lang="en-HK" dirty="0"/>
          </a:p>
          <a:p>
            <a:pPr marL="514350" indent="-514350">
              <a:buFont typeface="+mj-lt"/>
              <a:buAutoNum type="arabicPeriod"/>
            </a:pPr>
            <a:endParaRPr lang="en-HK" dirty="0" smtClean="0"/>
          </a:p>
          <a:p>
            <a:pPr marL="514350" indent="-514350">
              <a:buFont typeface="+mj-lt"/>
              <a:buAutoNum type="arabicPeriod"/>
            </a:pPr>
            <a:endParaRPr lang="en-HK" dirty="0"/>
          </a:p>
          <a:p>
            <a:pPr marL="514350" indent="-514350">
              <a:buFont typeface="+mj-lt"/>
              <a:buAutoNum type="arabicPeriod"/>
            </a:pPr>
            <a:endParaRPr lang="en-HK" dirty="0" smtClean="0"/>
          </a:p>
          <a:p>
            <a:pPr marL="514350" indent="-514350">
              <a:buFont typeface="+mj-lt"/>
              <a:buAutoNum type="arabicPeriod"/>
            </a:pPr>
            <a:r>
              <a:rPr lang="en-HK" dirty="0" smtClean="0"/>
              <a:t>As address-of operator: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6858" y="2276872"/>
            <a:ext cx="258275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foo(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en-HK" sz="2000" dirty="0">
                <a:latin typeface="Consolas" panose="020B0609020204030204" pitchFamily="49" charset="0"/>
              </a:rPr>
              <a:t>x)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29634" y="2276872"/>
            <a:ext cx="173637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y;</a:t>
            </a:r>
          </a:p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en-HK" sz="2000" dirty="0" smtClean="0">
                <a:latin typeface="Consolas" panose="020B0609020204030204" pitchFamily="49" charset="0"/>
              </a:rPr>
              <a:t>x = y;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…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6026" y="2276872"/>
            <a:ext cx="187743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en-HK" sz="2000" dirty="0" smtClean="0">
                <a:latin typeface="Consolas" panose="020B0609020204030204" pitchFamily="49" charset="0"/>
              </a:rPr>
              <a:t>foo()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6858" y="3292535"/>
            <a:ext cx="282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u="sng" dirty="0" smtClean="0"/>
              <a:t>Reference</a:t>
            </a:r>
            <a:r>
              <a:rPr lang="en-HK" sz="2400" dirty="0" smtClean="0"/>
              <a:t> parameter</a:t>
            </a: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029634" y="3292535"/>
            <a:ext cx="1826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/>
              <a:t>Variable </a:t>
            </a:r>
            <a:r>
              <a:rPr lang="en-HK" sz="2400" u="sng" dirty="0" smtClean="0"/>
              <a:t>alias</a:t>
            </a:r>
          </a:p>
          <a:p>
            <a:r>
              <a:rPr lang="en-HK" sz="2400" dirty="0" smtClean="0">
                <a:solidFill>
                  <a:srgbClr val="FF0000"/>
                </a:solidFill>
              </a:rPr>
              <a:t>(Optional)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6026" y="3292535"/>
            <a:ext cx="266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/>
              <a:t>Return by </a:t>
            </a:r>
            <a:r>
              <a:rPr lang="en-HK" sz="2400" u="sng" dirty="0" smtClean="0"/>
              <a:t>reference</a:t>
            </a:r>
          </a:p>
          <a:p>
            <a:r>
              <a:rPr lang="en-HK" sz="2400" dirty="0" smtClean="0">
                <a:solidFill>
                  <a:srgbClr val="FF0000"/>
                </a:solidFill>
              </a:rPr>
              <a:t>(Optional)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6858" y="4869160"/>
            <a:ext cx="28648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x;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en-HK" sz="2000" dirty="0" smtClean="0">
                <a:latin typeface="Consolas" panose="020B0609020204030204" pitchFamily="49" charset="0"/>
              </a:rPr>
              <a:t>x &lt;&lt; </a:t>
            </a:r>
            <a:r>
              <a:rPr lang="en-HK" sz="2000" dirty="0" err="1" smtClean="0">
                <a:latin typeface="Consolas" panose="020B0609020204030204" pitchFamily="49" charset="0"/>
              </a:rPr>
              <a:t>endl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6858" y="5884823"/>
            <a:ext cx="4037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/>
              <a:t>Yields the </a:t>
            </a:r>
            <a:r>
              <a:rPr lang="en-HK" sz="2400" u="sng" dirty="0" smtClean="0"/>
              <a:t>address</a:t>
            </a:r>
            <a:r>
              <a:rPr lang="en-HK" sz="2400" dirty="0" smtClean="0"/>
              <a:t> of a variable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4068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Pointer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b="1" i="1" dirty="0">
                <a:solidFill>
                  <a:srgbClr val="FF0000"/>
                </a:solidFill>
              </a:rPr>
              <a:t>Pointer variables</a:t>
            </a:r>
            <a:r>
              <a:rPr lang="en-HK" dirty="0"/>
              <a:t> are variables that store memory addresses (or pointers)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6786" y="3021920"/>
            <a:ext cx="6250429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y = 5;</a:t>
            </a:r>
          </a:p>
          <a:p>
            <a:r>
              <a:rPr lang="en-HK" sz="2000" dirty="0" err="1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*</a:t>
            </a:r>
            <a:r>
              <a:rPr lang="en-HK" sz="20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ptr</a:t>
            </a:r>
            <a:r>
              <a:rPr lang="en-HK" sz="2000" dirty="0" smtClean="0">
                <a:latin typeface="Consolas" panose="020B0609020204030204" pitchFamily="49" charset="0"/>
              </a:rPr>
              <a:t>;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Declare a pointer variable</a:t>
            </a:r>
          </a:p>
          <a:p>
            <a:endParaRPr lang="en-HK" sz="2000" dirty="0" smtClean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latin typeface="Consolas" panose="020B0609020204030204" pitchFamily="49" charset="0"/>
              </a:rPr>
              <a:t>p</a:t>
            </a:r>
            <a:r>
              <a:rPr lang="en-HK" sz="2000" dirty="0" err="1" smtClean="0">
                <a:latin typeface="Consolas" panose="020B0609020204030204" pitchFamily="49" charset="0"/>
              </a:rPr>
              <a:t>tr</a:t>
            </a:r>
            <a:r>
              <a:rPr lang="en-HK" sz="2000" dirty="0" smtClean="0">
                <a:latin typeface="Consolas" panose="020B0609020204030204" pitchFamily="49" charset="0"/>
              </a:rPr>
              <a:t> = &amp;y;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ptr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stores the address of y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864605" y="3742000"/>
            <a:ext cx="4279395" cy="510778"/>
          </a:xfrm>
          <a:prstGeom prst="wedgeRoundRectCallout">
            <a:avLst>
              <a:gd name="adj1" fmla="val -112227"/>
              <a:gd name="adj2" fmla="val -6570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The data type of </a:t>
            </a:r>
            <a:r>
              <a:rPr lang="en-HK" sz="2400" dirty="0" err="1" smtClean="0">
                <a:solidFill>
                  <a:schemeClr val="accent5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ptr</a:t>
            </a:r>
            <a:r>
              <a:rPr lang="en-HK" sz="2400" dirty="0" smtClean="0">
                <a:solidFill>
                  <a:schemeClr val="tx1"/>
                </a:solidFill>
              </a:rPr>
              <a:t> is “</a:t>
            </a:r>
            <a:r>
              <a:rPr lang="en-HK" sz="2400" dirty="0" err="1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400" dirty="0" smtClean="0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*</a:t>
            </a:r>
            <a:r>
              <a:rPr lang="en-HK" sz="2400" dirty="0">
                <a:solidFill>
                  <a:schemeClr val="tx1"/>
                </a:solidFill>
              </a:rPr>
              <a:t>”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502000" y="5071506"/>
            <a:ext cx="4140000" cy="919401"/>
          </a:xfrm>
          <a:prstGeom prst="wedgeRoundRectCallout">
            <a:avLst>
              <a:gd name="adj1" fmla="val -63209"/>
              <a:gd name="adj2" fmla="val -9954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ptr</a:t>
            </a:r>
            <a:r>
              <a:rPr lang="en-HK" sz="2400" dirty="0" smtClean="0">
                <a:solidFill>
                  <a:schemeClr val="tx1"/>
                </a:solidFill>
              </a:rPr>
              <a:t> is a variable that can </a:t>
            </a:r>
            <a:r>
              <a:rPr lang="en-HK" sz="2400" u="sng" dirty="0" smtClean="0">
                <a:solidFill>
                  <a:schemeClr val="tx1"/>
                </a:solidFill>
              </a:rPr>
              <a:t>store an address</a:t>
            </a:r>
            <a:r>
              <a:rPr lang="en-HK" sz="2400" dirty="0" smtClean="0">
                <a:solidFill>
                  <a:schemeClr val="tx1"/>
                </a:solidFill>
              </a:rPr>
              <a:t> of an </a:t>
            </a:r>
            <a:r>
              <a:rPr lang="en-HK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 smtClean="0">
                <a:solidFill>
                  <a:schemeClr val="tx1"/>
                </a:solidFill>
              </a:rPr>
              <a:t> variable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6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HK" dirty="0" smtClean="0"/>
              <a:t>Assigning Address to Pointer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9620" y="1825200"/>
            <a:ext cx="47724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HK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400" dirty="0" smtClean="0">
                <a:latin typeface="Consolas" panose="020B0609020204030204" pitchFamily="49" charset="0"/>
              </a:rPr>
              <a:t> y = 5; </a:t>
            </a:r>
            <a:r>
              <a:rPr lang="en-HK" altLang="zh-HK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Assume 32-bit</a:t>
            </a:r>
          </a:p>
          <a:p>
            <a:r>
              <a:rPr lang="en-HK" altLang="zh-HK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altLang="zh-HK" sz="2400" dirty="0" smtClean="0">
                <a:latin typeface="Consolas" panose="020B0609020204030204" pitchFamily="49" charset="0"/>
              </a:rPr>
              <a:t> *</a:t>
            </a:r>
            <a:r>
              <a:rPr lang="en-HK" altLang="zh-HK" sz="2400" dirty="0" err="1" smtClean="0">
                <a:latin typeface="Consolas" panose="020B0609020204030204" pitchFamily="49" charset="0"/>
              </a:rPr>
              <a:t>ptr</a:t>
            </a:r>
            <a:r>
              <a:rPr lang="en-HK" altLang="zh-HK" sz="2400" dirty="0" smtClean="0">
                <a:latin typeface="Consolas" panose="020B0609020204030204" pitchFamily="49" charset="0"/>
              </a:rPr>
              <a:t>;</a:t>
            </a:r>
          </a:p>
          <a:p>
            <a:endParaRPr lang="en-HK" altLang="zh-HK" sz="2400" dirty="0">
              <a:latin typeface="Consolas" panose="020B0609020204030204" pitchFamily="49" charset="0"/>
            </a:endParaRPr>
          </a:p>
          <a:p>
            <a:endParaRPr lang="en-HK" altLang="zh-HK" sz="2400" dirty="0" smtClean="0">
              <a:latin typeface="Consolas" panose="020B0609020204030204" pitchFamily="49" charset="0"/>
            </a:endParaRPr>
          </a:p>
          <a:p>
            <a:r>
              <a:rPr lang="en-HK" altLang="zh-HK" sz="2400" dirty="0" err="1" smtClean="0">
                <a:latin typeface="Consolas" panose="020B0609020204030204" pitchFamily="49" charset="0"/>
              </a:rPr>
              <a:t>ptr</a:t>
            </a:r>
            <a:r>
              <a:rPr lang="en-HK" altLang="zh-HK" sz="2400" dirty="0" smtClean="0">
                <a:latin typeface="Consolas" panose="020B0609020204030204" pitchFamily="49" charset="0"/>
              </a:rPr>
              <a:t> </a:t>
            </a:r>
            <a:r>
              <a:rPr lang="en-HK" altLang="zh-HK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=</a:t>
            </a:r>
            <a:r>
              <a:rPr lang="en-HK" altLang="zh-HK" sz="2400" dirty="0" smtClean="0">
                <a:latin typeface="Consolas" panose="020B0609020204030204" pitchFamily="49" charset="0"/>
              </a:rPr>
              <a:t> &amp;y;</a:t>
            </a:r>
            <a:endParaRPr lang="en-US" altLang="zh-HK" sz="2400" dirty="0" smtClean="0">
              <a:latin typeface="Consolas" panose="020B0609020204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03800" y="2276872"/>
            <a:ext cx="432000" cy="4327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HK" sz="2000" b="1" dirty="0" smtClean="0">
                <a:solidFill>
                  <a:srgbClr val="FF0000"/>
                </a:solidFill>
              </a:rPr>
              <a:t>1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03800" y="3356248"/>
            <a:ext cx="432000" cy="4327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HK" sz="2000" b="1" dirty="0" smtClean="0">
                <a:solidFill>
                  <a:srgbClr val="FF0000"/>
                </a:solidFill>
              </a:rPr>
              <a:t>2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20072" y="1825200"/>
            <a:ext cx="3923928" cy="1631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712000" y="1825200"/>
            <a:ext cx="432000" cy="4327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HK" sz="2000" b="1" dirty="0" smtClean="0">
                <a:solidFill>
                  <a:srgbClr val="FF0000"/>
                </a:solidFill>
              </a:rPr>
              <a:t>1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2139" y="2018916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000" dirty="0" smtClean="0"/>
              <a:t>1000–1003</a:t>
            </a:r>
            <a:endParaRPr 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13791" y="2018916"/>
            <a:ext cx="864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HK" sz="2000" dirty="0" smtClean="0"/>
              <a:t>5</a:t>
            </a:r>
            <a:endParaRPr lang="en-US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162139" y="2862711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000" dirty="0" smtClean="0"/>
              <a:t>2000–2003</a:t>
            </a:r>
            <a:endParaRPr lang="en-US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513791" y="2862711"/>
            <a:ext cx="864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HK" sz="2000" dirty="0" smtClean="0"/>
              <a:t>?</a:t>
            </a:r>
            <a:endParaRPr lang="en-US" sz="2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695344" y="2018916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4280" y="286271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0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ptr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13383" y="2440814"/>
            <a:ext cx="2648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/>
              <a:t>⋮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20072" y="4509120"/>
            <a:ext cx="3923928" cy="1631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712000" y="4509120"/>
            <a:ext cx="432000" cy="4327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HK" sz="2000" b="1" dirty="0" smtClean="0">
                <a:solidFill>
                  <a:srgbClr val="FF0000"/>
                </a:solidFill>
              </a:rPr>
              <a:t>2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62139" y="4702836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000" dirty="0" smtClean="0"/>
              <a:t>1000–1003</a:t>
            </a:r>
            <a:endParaRPr lang="en-US" sz="2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7513791" y="4702836"/>
            <a:ext cx="864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HK" sz="2000" dirty="0" smtClean="0"/>
              <a:t>5</a:t>
            </a:r>
            <a:endParaRPr lang="en-US" sz="20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6162139" y="5546631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000" dirty="0" smtClean="0"/>
              <a:t>2000–2003</a:t>
            </a:r>
            <a:endParaRPr lang="en-US" sz="20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513791" y="5546631"/>
            <a:ext cx="864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HK" sz="2000" dirty="0" smtClean="0">
                <a:solidFill>
                  <a:srgbClr val="9933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1000</a:t>
            </a:r>
            <a:endParaRPr lang="en-US" sz="2000" dirty="0" smtClean="0">
              <a:solidFill>
                <a:srgbClr val="9933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95344" y="4702836"/>
            <a:ext cx="32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54280" y="554663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0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ptr</a:t>
            </a:r>
            <a:endParaRPr lang="en-US" sz="20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13383" y="5124734"/>
            <a:ext cx="26481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/>
              <a:t>⋮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106166" y="4452895"/>
            <a:ext cx="4032000" cy="1328023"/>
          </a:xfrm>
          <a:prstGeom prst="wedgeRoundRectCallout">
            <a:avLst>
              <a:gd name="adj1" fmla="val -18497"/>
              <a:gd name="adj2" fmla="val -11318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ptr</a:t>
            </a:r>
            <a:r>
              <a:rPr lang="en-HK" sz="2400" dirty="0" smtClean="0">
                <a:solidFill>
                  <a:schemeClr val="tx1"/>
                </a:solidFill>
              </a:rPr>
              <a:t> stores the address of variable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</a:p>
          <a:p>
            <a:r>
              <a:rPr lang="en-HK" sz="2400" dirty="0" smtClean="0">
                <a:solidFill>
                  <a:schemeClr val="tx1"/>
                </a:solidFill>
              </a:rPr>
              <a:t>(Or simply: “</a:t>
            </a:r>
            <a:r>
              <a:rPr lang="en-HK" sz="24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ptr</a:t>
            </a:r>
            <a:r>
              <a:rPr lang="en-HK" sz="2400" dirty="0" smtClean="0">
                <a:solidFill>
                  <a:schemeClr val="tx1"/>
                </a:solidFill>
              </a:rPr>
              <a:t> </a:t>
            </a:r>
            <a:r>
              <a:rPr lang="en-HK" sz="2400" u="sng" dirty="0" smtClean="0">
                <a:solidFill>
                  <a:schemeClr val="tx1"/>
                </a:solidFill>
              </a:rPr>
              <a:t>points</a:t>
            </a:r>
            <a:r>
              <a:rPr lang="en-HK" sz="2400" dirty="0" smtClean="0">
                <a:solidFill>
                  <a:schemeClr val="tx1"/>
                </a:solidFill>
              </a:rPr>
              <a:t> to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sz="2400" dirty="0" smtClean="0">
                <a:solidFill>
                  <a:schemeClr val="tx1"/>
                </a:solidFill>
              </a:rPr>
              <a:t>”)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3871538" y="3433920"/>
            <a:ext cx="2624569" cy="510778"/>
          </a:xfrm>
          <a:prstGeom prst="wedgeRoundRectCallout">
            <a:avLst>
              <a:gd name="adj1" fmla="val 57145"/>
              <a:gd name="adj2" fmla="val -9728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HK" sz="2400" dirty="0" smtClean="0">
                <a:solidFill>
                  <a:schemeClr val="tx1"/>
                </a:solidFill>
              </a:rPr>
              <a:t>Memory addresses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1" idx="0"/>
            <a:endCxn id="30" idx="2"/>
          </p:cNvCxnSpPr>
          <p:nvPr/>
        </p:nvCxnSpPr>
        <p:spPr>
          <a:xfrm flipV="1">
            <a:off x="5858210" y="5102946"/>
            <a:ext cx="0" cy="44368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60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5" grpId="0" animBg="1"/>
      <p:bldP spid="26" grpId="0"/>
      <p:bldP spid="27" grpId="0" animBg="1"/>
      <p:bldP spid="28" grpId="0"/>
      <p:bldP spid="29" grpId="0" uiExpand="1" build="allAtOnce" animBg="1"/>
      <p:bldP spid="30" grpId="0"/>
      <p:bldP spid="31" grpId="0"/>
      <p:bldP spid="32" grpId="0"/>
      <p:bldP spid="34" grpId="0" uiExpand="1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</a:schemeClr>
        </a:solidFill>
        <a:ln w="9525">
          <a:solidFill>
            <a:schemeClr val="tx1"/>
          </a:solidFill>
        </a:ln>
      </a:spPr>
      <a:bodyPr wrap="none" rtlCol="0" anchor="ctr">
        <a:spAutoFit/>
      </a:bodyPr>
      <a:lstStyle>
        <a:defPPr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20958</TotalTime>
  <Words>3750</Words>
  <PresentationFormat>On-screen Show (4:3)</PresentationFormat>
  <Paragraphs>1097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ＭＳ Ｐゴシック</vt:lpstr>
      <vt:lpstr>Arial</vt:lpstr>
      <vt:lpstr>Calibri</vt:lpstr>
      <vt:lpstr>Calibri Light</vt:lpstr>
      <vt:lpstr>Cambria Math</vt:lpstr>
      <vt:lpstr>Consolas</vt:lpstr>
      <vt:lpstr>新細明體</vt:lpstr>
      <vt:lpstr>Office Theme</vt:lpstr>
      <vt:lpstr>CSCI1540 Fundamental Computing with C++</vt:lpstr>
      <vt:lpstr>Questions to be Answered…</vt:lpstr>
      <vt:lpstr>Introduction</vt:lpstr>
      <vt:lpstr>Computer Memory</vt:lpstr>
      <vt:lpstr>Variables and Memory Addresses</vt:lpstr>
      <vt:lpstr>The Address-of Operator &amp;</vt:lpstr>
      <vt:lpstr>Several Uses of &amp;</vt:lpstr>
      <vt:lpstr>Pointer Variables</vt:lpstr>
      <vt:lpstr>Assigning Address to Pointer Variable</vt:lpstr>
      <vt:lpstr>The Dereferencing Operator *</vt:lpstr>
      <vt:lpstr>Using Pointers to Access Variables</vt:lpstr>
      <vt:lpstr>Using Pointers to Access Variables</vt:lpstr>
      <vt:lpstr>Using Pointers to Access Variables</vt:lpstr>
      <vt:lpstr>Using Pointers to Access Variables</vt:lpstr>
      <vt:lpstr>Using Pointers to Access Variables</vt:lpstr>
      <vt:lpstr>Pointer Exercise 1</vt:lpstr>
      <vt:lpstr>Pointer Exercise 2</vt:lpstr>
      <vt:lpstr>Pointer Exercise 3</vt:lpstr>
      <vt:lpstr>Pointers to Different Data Types</vt:lpstr>
      <vt:lpstr>Pointers to Different Data Types</vt:lpstr>
      <vt:lpstr>The “void *” Pointer</vt:lpstr>
      <vt:lpstr>Pointers to Different Data Types</vt:lpstr>
      <vt:lpstr>Null Pointer</vt:lpstr>
      <vt:lpstr>Pitfalls of Using Pointers</vt:lpstr>
      <vt:lpstr>Pitfalls of Using Pointers</vt:lpstr>
      <vt:lpstr>Pointers as Parameters</vt:lpstr>
      <vt:lpstr>Pass-by-Value vs Pass-by-Reference</vt:lpstr>
      <vt:lpstr>PowerPoint Presentation</vt:lpstr>
      <vt:lpstr>PowerPoint Presentation</vt:lpstr>
      <vt:lpstr>Pointer as Parameter vs Reference Parameter</vt:lpstr>
      <vt:lpstr>Pointer Parameter: Exercise 1</vt:lpstr>
      <vt:lpstr>Pointer Parameter: Exercise 2</vt:lpstr>
      <vt:lpstr>Why Passing Pointers as Parameters</vt:lpstr>
      <vt:lpstr>How are 1-D Arrays Stored in Memory?</vt:lpstr>
      <vt:lpstr>How are 1-D Arrays Stored in Memory?</vt:lpstr>
      <vt:lpstr>C++ Representation of 1-D Arrays</vt:lpstr>
      <vt:lpstr>Pointer Variables and Arrays</vt:lpstr>
      <vt:lpstr>Pointer Variables and Arrays</vt:lpstr>
      <vt:lpstr>Pointer Variables and Arrays</vt:lpstr>
      <vt:lpstr>Pointer Variables and Arrays</vt:lpstr>
      <vt:lpstr>Passing Arrays to Functions</vt:lpstr>
      <vt:lpstr>Passing Arrays to Functions</vt:lpstr>
      <vt:lpstr>Alternative: Passing Arrays to Functions as Pointers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2017-07-27T04:48:57Z</cp:lastPrinted>
  <dcterms:created xsi:type="dcterms:W3CDTF">2017-07-21T09:04:35Z</dcterms:created>
  <dcterms:modified xsi:type="dcterms:W3CDTF">2019-08-08T09:12:51Z</dcterms:modified>
</cp:coreProperties>
</file>