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686" r:id="rId3"/>
    <p:sldId id="693" r:id="rId4"/>
    <p:sldId id="694" r:id="rId5"/>
    <p:sldId id="687" r:id="rId6"/>
    <p:sldId id="695" r:id="rId7"/>
    <p:sldId id="696" r:id="rId8"/>
    <p:sldId id="697" r:id="rId9"/>
    <p:sldId id="698" r:id="rId10"/>
    <p:sldId id="700" r:id="rId11"/>
    <p:sldId id="701" r:id="rId12"/>
    <p:sldId id="702" r:id="rId13"/>
    <p:sldId id="703" r:id="rId14"/>
    <p:sldId id="704" r:id="rId15"/>
    <p:sldId id="705" r:id="rId16"/>
    <p:sldId id="743" r:id="rId17"/>
    <p:sldId id="708" r:id="rId18"/>
    <p:sldId id="709" r:id="rId19"/>
    <p:sldId id="710" r:id="rId20"/>
    <p:sldId id="711" r:id="rId21"/>
    <p:sldId id="713" r:id="rId22"/>
    <p:sldId id="712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1" r:id="rId39"/>
    <p:sldId id="730" r:id="rId40"/>
    <p:sldId id="732" r:id="rId41"/>
    <p:sldId id="733" r:id="rId42"/>
    <p:sldId id="734" r:id="rId43"/>
    <p:sldId id="735" r:id="rId44"/>
    <p:sldId id="736" r:id="rId45"/>
    <p:sldId id="738" r:id="rId46"/>
    <p:sldId id="741" r:id="rId47"/>
    <p:sldId id="742" r:id="rId48"/>
    <p:sldId id="739" r:id="rId49"/>
    <p:sldId id="740" r:id="rId50"/>
    <p:sldId id="737" r:id="rId51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FFFF99"/>
    <a:srgbClr val="FF7000"/>
    <a:srgbClr val="68D321"/>
    <a:srgbClr val="800000"/>
    <a:srgbClr val="5B9BD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91" d="100"/>
          <a:sy n="91" d="100"/>
        </p:scale>
        <p:origin x="54" y="3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23/10/2019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23/10/2019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23/10/2019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23/10/2019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23/10/2019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23/10/2019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23/10/2019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23/10/2019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smtClean="0"/>
          </a:p>
          <a:p>
            <a:r>
              <a:rPr lang="en-HK" smtClean="0"/>
              <a:t>Object-Oriented </a:t>
            </a:r>
            <a:r>
              <a:rPr lang="en-HK" dirty="0" smtClean="0"/>
              <a:t>Programming</a:t>
            </a:r>
          </a:p>
          <a:p>
            <a:r>
              <a:rPr lang="en-HK" dirty="0" smtClean="0"/>
              <a:t>(OOP)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a Class with 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825200"/>
            <a:ext cx="8676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…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Continue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previous page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object named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myGradeBook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myGradeBook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object's member function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myGradeBook.welcome</a:t>
            </a:r>
            <a:r>
              <a:rPr lang="en-HK" altLang="zh-HK" sz="2000" dirty="0" smtClean="0">
                <a:latin typeface="Consolas" panose="020B0609020204030204" pitchFamily="49" charset="0"/>
              </a:rPr>
              <a:t>();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840000" y="3068960"/>
            <a:ext cx="2304000" cy="1328023"/>
          </a:xfrm>
          <a:prstGeom prst="wedgeRoundRectCallout">
            <a:avLst>
              <a:gd name="adj1" fmla="val -166663"/>
              <a:gd name="adj2" fmla="val -3562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Declare a variable of type 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4902" y="5938599"/>
            <a:ext cx="8294196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myGradeBook</a:t>
            </a:r>
            <a:r>
              <a:rPr lang="en-HK" sz="2400" dirty="0">
                <a:solidFill>
                  <a:schemeClr val="tx1"/>
                </a:solidFill>
              </a:rPr>
              <a:t> is </a:t>
            </a:r>
            <a:r>
              <a:rPr lang="en-HK" sz="2400" dirty="0" smtClean="0">
                <a:solidFill>
                  <a:schemeClr val="tx1"/>
                </a:solidFill>
              </a:rPr>
              <a:t>called an </a:t>
            </a:r>
            <a:r>
              <a:rPr lang="en-HK" sz="2400" i="1" dirty="0">
                <a:solidFill>
                  <a:srgbClr val="FF0000"/>
                </a:solidFill>
              </a:rPr>
              <a:t>object</a:t>
            </a:r>
            <a:r>
              <a:rPr lang="en-HK" sz="2400" dirty="0">
                <a:solidFill>
                  <a:schemeClr val="tx1"/>
                </a:solidFill>
              </a:rPr>
              <a:t>/</a:t>
            </a:r>
            <a:r>
              <a:rPr lang="en-HK" sz="2400" i="1" dirty="0">
                <a:solidFill>
                  <a:srgbClr val="FF0000"/>
                </a:solidFill>
              </a:rPr>
              <a:t>instance</a:t>
            </a:r>
            <a:r>
              <a:rPr lang="en-HK" sz="2400" dirty="0">
                <a:solidFill>
                  <a:schemeClr val="tx1"/>
                </a:solidFill>
              </a:rPr>
              <a:t> of class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chemeClr val="tx1"/>
                </a:solidFill>
              </a:rPr>
              <a:t>The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sz="2400" dirty="0">
                <a:solidFill>
                  <a:schemeClr val="tx1"/>
                </a:solidFill>
              </a:rPr>
              <a:t> function is called a </a:t>
            </a:r>
            <a:r>
              <a:rPr lang="en-HK" sz="2400" i="1" dirty="0">
                <a:solidFill>
                  <a:srgbClr val="FF0000"/>
                </a:solidFill>
              </a:rPr>
              <a:t>client</a:t>
            </a:r>
            <a:r>
              <a:rPr lang="en-HK" sz="2400" dirty="0">
                <a:solidFill>
                  <a:schemeClr val="tx1"/>
                </a:solidFill>
              </a:rPr>
              <a:t> of class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303075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Welcome to the Grade Book!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20304" y="4653136"/>
            <a:ext cx="3528000" cy="919401"/>
          </a:xfrm>
          <a:prstGeom prst="wedgeRoundRectCallout">
            <a:avLst>
              <a:gd name="adj1" fmla="val -93547"/>
              <a:gd name="adj2" fmla="val -8950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Use a dot (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HK" sz="2400" dirty="0" smtClean="0">
                <a:solidFill>
                  <a:schemeClr val="tx1"/>
                </a:solidFill>
              </a:rPr>
              <a:t>) to call an object’s member function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Dot Operator 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HK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dot 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HK" dirty="0"/>
              <a:t>) operator is used to access an object’s data members and member functions</a:t>
            </a:r>
          </a:p>
          <a:p>
            <a:pPr lvl="8"/>
            <a:endParaRPr lang="en-HK" dirty="0"/>
          </a:p>
          <a:p>
            <a:r>
              <a:rPr lang="en-HK" dirty="0"/>
              <a:t>Example: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3825" y="3453968"/>
            <a:ext cx="582723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latin typeface="Consolas" panose="020B0609020204030204" pitchFamily="49" charset="0"/>
              </a:rPr>
              <a:t>GradeBook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book1, book2;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objects</a:t>
            </a: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 welcome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object book1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book1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 welcome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object book2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book2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2295" y="5733256"/>
            <a:ext cx="1918800" cy="882000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3822" y="5804924"/>
            <a:ext cx="177484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welcome() {</a:t>
            </a:r>
          </a:p>
          <a:p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}</a:t>
            </a:r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309" y="597420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book1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08772" y="5733256"/>
            <a:ext cx="1918800" cy="882000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0299" y="5804924"/>
            <a:ext cx="177484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welcome() {</a:t>
            </a:r>
          </a:p>
          <a:p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}</a:t>
            </a:r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7572" y="597420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book2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408901" y="4221087"/>
            <a:ext cx="731520" cy="1908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20163088">
            <a:off x="4622202" y="4695772"/>
            <a:ext cx="468000" cy="1216152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5229200"/>
            <a:ext cx="4086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/>
              <a:t>(Send a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welcome</a:t>
            </a:r>
            <a:r>
              <a:rPr lang="en-HK" sz="2000" i="1" dirty="0" smtClean="0"/>
              <a:t> message to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book1</a:t>
            </a:r>
            <a:r>
              <a:rPr lang="en-HK" sz="2000" i="1" dirty="0" smtClean="0"/>
              <a:t>)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57432" y="5229200"/>
            <a:ext cx="4086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/>
              <a:t>(Send a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welcome</a:t>
            </a:r>
            <a:r>
              <a:rPr lang="en-HK" sz="2000" i="1" dirty="0" smtClean="0"/>
              <a:t> message to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book2</a:t>
            </a:r>
            <a:r>
              <a:rPr lang="en-HK" sz="2000" i="1" dirty="0" smtClean="0"/>
              <a:t>)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7453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dirty="0" smtClean="0"/>
              <a:t> and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dirty="0" smtClean="0"/>
              <a:t> Access Specifiers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711" y="2756763"/>
            <a:ext cx="300595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foo()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};</a:t>
            </a:r>
            <a:endParaRPr lang="en-HK" altLang="zh-HK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373" y="3987870"/>
            <a:ext cx="512191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book.welcome</a:t>
            </a:r>
            <a:r>
              <a:rPr lang="en-HK" altLang="zh-HK" sz="2000" dirty="0" smtClean="0">
                <a:latin typeface="Consolas" panose="020B0609020204030204" pitchFamily="49" charset="0"/>
              </a:rPr>
              <a:t>();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book.foo</a:t>
            </a:r>
            <a:r>
              <a:rPr lang="en-HK" altLang="zh-HK" sz="2000" dirty="0">
                <a:latin typeface="Consolas" panose="020B0609020204030204" pitchFamily="49" charset="0"/>
              </a:rPr>
              <a:t>();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Compile-error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48000" y="5938599"/>
            <a:ext cx="6048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It is possible to </a:t>
            </a:r>
            <a:r>
              <a:rPr lang="en-HK" sz="2400" i="1" dirty="0">
                <a:solidFill>
                  <a:srgbClr val="9933FF"/>
                </a:solidFill>
              </a:rPr>
              <a:t>deny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u="sng" dirty="0">
                <a:solidFill>
                  <a:schemeClr val="tx1"/>
                </a:solidFill>
              </a:rPr>
              <a:t>outsiders</a:t>
            </a:r>
            <a:r>
              <a:rPr lang="en-HK" sz="2400" dirty="0">
                <a:solidFill>
                  <a:schemeClr val="tx1"/>
                </a:solidFill>
              </a:rPr>
              <a:t> to call a member function using the keyword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endParaRPr lang="en-US" sz="2400" i="1" u="sng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5496" y="2285325"/>
            <a:ext cx="360040" cy="984069"/>
          </a:xfrm>
          <a:custGeom>
            <a:avLst/>
            <a:gdLst>
              <a:gd name="connsiteX0" fmla="*/ 78377 w 156754"/>
              <a:gd name="connsiteY0" fmla="*/ 0 h 984069"/>
              <a:gd name="connsiteX1" fmla="*/ 0 w 156754"/>
              <a:gd name="connsiteY1" fmla="*/ 0 h 984069"/>
              <a:gd name="connsiteX2" fmla="*/ 0 w 156754"/>
              <a:gd name="connsiteY2" fmla="*/ 984069 h 984069"/>
              <a:gd name="connsiteX3" fmla="*/ 156754 w 156754"/>
              <a:gd name="connsiteY3" fmla="*/ 984069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" h="984069">
                <a:moveTo>
                  <a:pt x="78377" y="0"/>
                </a:moveTo>
                <a:lnTo>
                  <a:pt x="0" y="0"/>
                </a:lnTo>
                <a:lnTo>
                  <a:pt x="0" y="984069"/>
                </a:lnTo>
                <a:lnTo>
                  <a:pt x="156754" y="984069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27584" y="4612024"/>
            <a:ext cx="717968" cy="1788776"/>
          </a:xfrm>
          <a:custGeom>
            <a:avLst/>
            <a:gdLst>
              <a:gd name="connsiteX0" fmla="*/ 948267 w 948267"/>
              <a:gd name="connsiteY0" fmla="*/ 1788776 h 1788776"/>
              <a:gd name="connsiteX1" fmla="*/ 0 w 948267"/>
              <a:gd name="connsiteY1" fmla="*/ 1788776 h 1788776"/>
              <a:gd name="connsiteX2" fmla="*/ 0 w 948267"/>
              <a:gd name="connsiteY2" fmla="*/ 0 h 178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67" h="1788776">
                <a:moveTo>
                  <a:pt x="948267" y="1788776"/>
                </a:moveTo>
                <a:lnTo>
                  <a:pt x="0" y="178877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44208" y="2745026"/>
            <a:ext cx="1008112" cy="2052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36096" y="5229200"/>
            <a:ext cx="0" cy="709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44000" y="1825625"/>
            <a:ext cx="8856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 keyword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sz="2400" dirty="0">
                <a:solidFill>
                  <a:schemeClr val="tx1"/>
                </a:solidFill>
              </a:rPr>
              <a:t> specifies that the member functions after it are “</a:t>
            </a:r>
            <a:r>
              <a:rPr lang="en-HK" sz="2400" i="1" dirty="0">
                <a:solidFill>
                  <a:srgbClr val="9933FF"/>
                </a:solidFill>
              </a:rPr>
              <a:t>available to the public</a:t>
            </a:r>
            <a:r>
              <a:rPr lang="en-HK" sz="2400" dirty="0">
                <a:solidFill>
                  <a:schemeClr val="tx1"/>
                </a:solidFill>
              </a:rPr>
              <a:t>”, i.e., can be called from </a:t>
            </a:r>
            <a:r>
              <a:rPr lang="en-HK" sz="2400" i="1" u="sng" dirty="0">
                <a:solidFill>
                  <a:schemeClr val="tx1"/>
                </a:solidFill>
              </a:rPr>
              <a:t>outside of a class</a:t>
            </a:r>
            <a:endParaRPr lang="en-US" sz="2400" i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Data Members in a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object of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is used to store the exam scores of the students in a course</a:t>
            </a:r>
          </a:p>
          <a:p>
            <a:pPr lvl="8"/>
            <a:endParaRPr lang="en-HK" dirty="0"/>
          </a:p>
          <a:p>
            <a:r>
              <a:rPr lang="en-HK" dirty="0"/>
              <a:t>A straightforward choice of attributes of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is:</a:t>
            </a:r>
          </a:p>
          <a:p>
            <a:pPr lvl="1"/>
            <a:r>
              <a:rPr lang="en-HK" dirty="0"/>
              <a:t>Name of the course (string)</a:t>
            </a:r>
          </a:p>
          <a:p>
            <a:pPr lvl="1"/>
            <a:r>
              <a:rPr lang="en-HK" dirty="0"/>
              <a:t>An array of the students’ scores (array of integers)</a:t>
            </a:r>
          </a:p>
          <a:p>
            <a:pPr lvl="8"/>
            <a:endParaRPr lang="en-HK" dirty="0"/>
          </a:p>
          <a:p>
            <a:r>
              <a:rPr lang="en-HK" dirty="0"/>
              <a:t>Let’s expand the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class with these two </a:t>
            </a:r>
            <a:r>
              <a:rPr lang="en-HK" dirty="0" smtClean="0"/>
              <a:t>attributes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68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 smtClean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#include &lt;string&gt;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 = name;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the grade book for "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    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grades[10];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Assume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10 students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8172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HK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96000" y="5013176"/>
            <a:ext cx="5148000" cy="919401"/>
          </a:xfrm>
          <a:prstGeom prst="wedgeRoundRectCallout">
            <a:avLst>
              <a:gd name="adj1" fmla="val -57034"/>
              <a:gd name="adj2" fmla="val 700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Data members are declared </a:t>
            </a:r>
            <a:r>
              <a:rPr lang="en-HK" sz="2400" i="1" u="sng" dirty="0" smtClean="0">
                <a:solidFill>
                  <a:srgbClr val="9933FF"/>
                </a:solidFill>
              </a:rPr>
              <a:t>inside a class</a:t>
            </a:r>
            <a:r>
              <a:rPr lang="en-HK" sz="2400" dirty="0" smtClean="0">
                <a:solidFill>
                  <a:schemeClr val="tx1"/>
                </a:solidFill>
              </a:rPr>
              <a:t>, but </a:t>
            </a:r>
            <a:r>
              <a:rPr lang="en-HK" sz="2400" i="1" u="sng" dirty="0" smtClean="0">
                <a:solidFill>
                  <a:srgbClr val="9933FF"/>
                </a:solidFill>
              </a:rPr>
              <a:t>outside all member functions</a:t>
            </a:r>
            <a:endParaRPr lang="en-US" sz="2400" i="1" u="sng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Variables/Data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Variables declared inside a class but </a:t>
            </a:r>
            <a:r>
              <a:rPr lang="en-HK" u="sng" dirty="0"/>
              <a:t>outside any member functions</a:t>
            </a:r>
            <a:r>
              <a:rPr lang="en-HK" dirty="0"/>
              <a:t> are </a:t>
            </a:r>
            <a:r>
              <a:rPr lang="en-HK" i="1" dirty="0">
                <a:solidFill>
                  <a:srgbClr val="FF0000"/>
                </a:solidFill>
              </a:rPr>
              <a:t>instance </a:t>
            </a:r>
            <a:r>
              <a:rPr lang="en-HK" i="1" dirty="0" smtClean="0">
                <a:solidFill>
                  <a:srgbClr val="FF0000"/>
                </a:solidFill>
              </a:rPr>
              <a:t>variables</a:t>
            </a:r>
            <a:endParaRPr lang="en-HK" i="1" dirty="0">
              <a:solidFill>
                <a:srgbClr val="FF0000"/>
              </a:solidFill>
            </a:endParaRPr>
          </a:p>
          <a:p>
            <a:pPr lvl="1"/>
            <a:r>
              <a:rPr lang="en-HK" dirty="0"/>
              <a:t>They are carried </a:t>
            </a:r>
            <a:r>
              <a:rPr lang="en-HK" u="sng" dirty="0"/>
              <a:t>within </a:t>
            </a:r>
            <a:r>
              <a:rPr lang="en-HK" u="sng" dirty="0" smtClean="0"/>
              <a:t>objects</a:t>
            </a:r>
            <a:endParaRPr lang="en-HK" u="sng" dirty="0"/>
          </a:p>
          <a:p>
            <a:pPr lvl="1"/>
            <a:r>
              <a:rPr lang="en-HK" dirty="0"/>
              <a:t>They are accessible (can be used) by all methods </a:t>
            </a:r>
            <a:r>
              <a:rPr lang="en-HK" u="sng" dirty="0"/>
              <a:t>within that </a:t>
            </a:r>
            <a:r>
              <a:rPr lang="en-HK" u="sng" dirty="0" smtClean="0"/>
              <a:t>class</a:t>
            </a:r>
            <a:endParaRPr lang="en-HK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3573016"/>
            <a:ext cx="39934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book1, book2;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1669" y="5052976"/>
            <a:ext cx="3074400" cy="1760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2237" y="6003376"/>
            <a:ext cx="24696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welcome() {</a:t>
            </a:r>
          </a:p>
          <a:p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}</a:t>
            </a:r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82" y="50529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book1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49075"/>
              </p:ext>
            </p:extLst>
          </p:nvPr>
        </p:nvGraphicFramePr>
        <p:xfrm>
          <a:off x="1182238" y="556552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7091"/>
              </p:ext>
            </p:extLst>
          </p:nvPr>
        </p:nvGraphicFramePr>
        <p:xfrm>
          <a:off x="1182238" y="512641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23355" y="6003376"/>
            <a:ext cx="3916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HK" altLang="zh-HK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HK" altLang="zh-HK" sz="1400" dirty="0" smtClean="0">
                <a:latin typeface="Consolas" panose="020B0609020204030204" pitchFamily="49" charset="0"/>
              </a:rPr>
              <a:t>…</a:t>
            </a:r>
          </a:p>
          <a:p>
            <a:pPr algn="ctr"/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0101" y="5052976"/>
            <a:ext cx="3074400" cy="1760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0669" y="6003376"/>
            <a:ext cx="24696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welcome() {</a:t>
            </a:r>
          </a:p>
          <a:p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}</a:t>
            </a:r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4501" y="50529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book2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18647"/>
              </p:ext>
            </p:extLst>
          </p:nvPr>
        </p:nvGraphicFramePr>
        <p:xfrm>
          <a:off x="5070670" y="556552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22063"/>
              </p:ext>
            </p:extLst>
          </p:nvPr>
        </p:nvGraphicFramePr>
        <p:xfrm>
          <a:off x="5070670" y="512641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611787" y="6003376"/>
            <a:ext cx="3916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HK" altLang="zh-HK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HK" altLang="zh-HK" sz="1400" dirty="0" smtClean="0">
                <a:latin typeface="Consolas" panose="020B0609020204030204" pitchFamily="49" charset="0"/>
              </a:rPr>
              <a:t>…</a:t>
            </a:r>
          </a:p>
          <a:p>
            <a:pPr algn="ctr"/>
            <a:endParaRPr lang="en-HK" altLang="zh-HK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vs Instance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10" y="1825200"/>
            <a:ext cx="3744000" cy="4351338"/>
          </a:xfrm>
        </p:spPr>
        <p:txBody>
          <a:bodyPr>
            <a:normAutofit lnSpcReduction="10000"/>
          </a:bodyPr>
          <a:lstStyle/>
          <a:p>
            <a:r>
              <a:rPr lang="en-HK" dirty="0"/>
              <a:t>Variables declared inside a </a:t>
            </a:r>
            <a:r>
              <a:rPr lang="en-HK" dirty="0" smtClean="0"/>
              <a:t>function/method </a:t>
            </a:r>
            <a:r>
              <a:rPr lang="en-HK" dirty="0"/>
              <a:t>(including parameters) are called </a:t>
            </a:r>
            <a:r>
              <a:rPr lang="en-HK" i="1" dirty="0">
                <a:solidFill>
                  <a:srgbClr val="FF0000"/>
                </a:solidFill>
              </a:rPr>
              <a:t>local </a:t>
            </a:r>
            <a:r>
              <a:rPr lang="en-HK" i="1" dirty="0" smtClean="0">
                <a:solidFill>
                  <a:srgbClr val="FF0000"/>
                </a:solidFill>
              </a:rPr>
              <a:t>variables</a:t>
            </a:r>
            <a:endParaRPr lang="en-HK" i="1" dirty="0">
              <a:solidFill>
                <a:srgbClr val="FF0000"/>
              </a:solidFill>
            </a:endParaRPr>
          </a:p>
          <a:p>
            <a:pPr lvl="8"/>
            <a:endParaRPr lang="en-HK" dirty="0"/>
          </a:p>
          <a:p>
            <a:pPr lvl="1"/>
            <a:r>
              <a:rPr lang="en-HK" dirty="0"/>
              <a:t>Local variables are accessible </a:t>
            </a:r>
            <a:r>
              <a:rPr lang="en-HK" u="sng" dirty="0"/>
              <a:t>within that method </a:t>
            </a:r>
            <a:r>
              <a:rPr lang="en-HK" u="sng" dirty="0" smtClean="0"/>
              <a:t>only</a:t>
            </a:r>
            <a:endParaRPr lang="en-HK" u="sng" dirty="0"/>
          </a:p>
          <a:p>
            <a:pPr lvl="1"/>
            <a:r>
              <a:rPr lang="en-HK" dirty="0"/>
              <a:t>When that method terminates, they will be </a:t>
            </a:r>
            <a:r>
              <a:rPr lang="en-HK" dirty="0" smtClean="0"/>
              <a:t>destroyed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1021" y="917912"/>
            <a:ext cx="526297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Foo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method(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param</a:t>
            </a:r>
            <a:r>
              <a:rPr lang="en-HK" altLang="zh-HK" sz="2000" dirty="0">
                <a:latin typeface="Consolas" panose="020B0609020204030204" pitchFamily="49" charset="0"/>
              </a:rPr>
              <a:t>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localVar</a:t>
            </a:r>
            <a:r>
              <a:rPr lang="en-HK" altLang="zh-HK" sz="2000" dirty="0" smtClean="0">
                <a:latin typeface="Consolas" panose="020B0609020204030204" pitchFamily="49" charset="0"/>
              </a:rPr>
              <a:t> = 1;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instVar</a:t>
            </a:r>
            <a:r>
              <a:rPr lang="en-HK" altLang="zh-HK" sz="2000" dirty="0">
                <a:latin typeface="Consolas" panose="020B0609020204030204" pitchFamily="49" charset="0"/>
              </a:rPr>
              <a:t> = 2;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instVar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localVar</a:t>
            </a:r>
            <a:r>
              <a:rPr lang="en-HK" altLang="zh-HK" sz="2000" dirty="0">
                <a:latin typeface="Consolas" panose="020B0609020204030204" pitchFamily="49" charset="0"/>
              </a:rPr>
              <a:t> = 3;  </a:t>
            </a:r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instVar</a:t>
            </a:r>
            <a:r>
              <a:rPr lang="en-HK" altLang="zh-HK" sz="2000" dirty="0">
                <a:latin typeface="Consolas" panose="020B0609020204030204" pitchFamily="49" charset="0"/>
              </a:rPr>
              <a:t> = 5;   </a:t>
            </a:r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Foo f;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f.instVar</a:t>
            </a:r>
            <a:r>
              <a:rPr lang="en-HK" altLang="zh-HK" sz="2000" dirty="0">
                <a:latin typeface="Consolas" panose="020B0609020204030204" pitchFamily="49" charset="0"/>
              </a:rPr>
              <a:t> = 4; </a:t>
            </a:r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Error: private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f.method</a:t>
            </a:r>
            <a:r>
              <a:rPr lang="en-HK" altLang="zh-HK" sz="2000" dirty="0" smtClean="0">
                <a:latin typeface="Consolas" panose="020B0609020204030204" pitchFamily="49" charset="0"/>
              </a:rPr>
              <a:t>(6);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 smtClean="0">
                <a:latin typeface="Consolas" panose="020B0609020204030204" pitchFamily="49" charset="0"/>
              </a:rPr>
              <a:t> 0;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6223" y="210026"/>
            <a:ext cx="1947777" cy="7078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Local variable</a:t>
            </a:r>
          </a:p>
          <a:p>
            <a:r>
              <a:rPr lang="en-HK" sz="2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Instance variable</a:t>
            </a:r>
            <a:endParaRPr lang="en-US" sz="2000" dirty="0" smtClean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1304" y="2768416"/>
            <a:ext cx="2167200" cy="191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37809" y="2838552"/>
            <a:ext cx="1670400" cy="8928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2079" y="28385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337809" y="2911993"/>
          <a:ext cx="1578610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instVar</a:t>
                      </a:r>
                      <a:endParaRPr lang="en-US" b="0" dirty="0">
                        <a:solidFill>
                          <a:schemeClr val="accent5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26371" y="3350961"/>
            <a:ext cx="14904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1400" dirty="0" smtClean="0">
                <a:latin typeface="Consolas" panose="020B0609020204030204" pitchFamily="49" charset="0"/>
              </a:rPr>
              <a:t>… </a:t>
            </a:r>
            <a:r>
              <a:rPr lang="en-HK" altLang="zh-HK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Method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680424" y="3805184"/>
          <a:ext cx="1327785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param</a:t>
                      </a:r>
                      <a:endParaRPr lang="en-US" b="0" dirty="0">
                        <a:solidFill>
                          <a:schemeClr val="accent5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6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304186" y="4244384"/>
          <a:ext cx="1704023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1593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localVar</a:t>
                      </a:r>
                      <a:endParaRPr lang="en-US" b="0" dirty="0">
                        <a:solidFill>
                          <a:schemeClr val="accent5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1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vs Instance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1020" y="1225689"/>
            <a:ext cx="526297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Foo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method(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param</a:t>
            </a:r>
            <a:r>
              <a:rPr lang="en-HK" altLang="zh-HK" sz="2000" dirty="0">
                <a:latin typeface="Consolas" panose="020B0609020204030204" pitchFamily="49" charset="0"/>
              </a:rPr>
              <a:t> 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localVar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instVar</a:t>
            </a:r>
            <a:r>
              <a:rPr lang="en-HK" altLang="zh-HK" sz="2000" dirty="0">
                <a:latin typeface="Consolas" panose="020B0609020204030204" pitchFamily="49" charset="0"/>
              </a:rPr>
              <a:t> = 2;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instVar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rgbClr val="FF0000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= 3</a:t>
            </a:r>
            <a:r>
              <a:rPr lang="en-HK" altLang="zh-HK" sz="2000" dirty="0" smtClean="0">
                <a:latin typeface="Consolas" panose="020B0609020204030204" pitchFamily="49" charset="0"/>
              </a:rPr>
              <a:t>;    </a:t>
            </a:r>
            <a:r>
              <a:rPr lang="en-HK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Don't!</a:t>
            </a:r>
            <a:endParaRPr lang="en-HK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endParaRPr lang="en-HK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HK" altLang="zh-HK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 smtClean="0">
                <a:latin typeface="Consolas" panose="020B0609020204030204" pitchFamily="49" charset="0"/>
              </a:rPr>
              <a:t> 0;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54510" y="2081570"/>
            <a:ext cx="2772000" cy="1328023"/>
          </a:xfrm>
          <a:prstGeom prst="wedgeRoundRectCallout">
            <a:avLst>
              <a:gd name="adj1" fmla="val 157491"/>
              <a:gd name="adj2" fmla="val 756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i="1" u="sng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initialize an instance variable where it is </a:t>
            </a:r>
            <a:r>
              <a:rPr lang="en-US" sz="2400" dirty="0" smtClean="0">
                <a:solidFill>
                  <a:schemeClr val="tx1"/>
                </a:solidFill>
              </a:rPr>
              <a:t>declared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510" y="4265474"/>
            <a:ext cx="2952000" cy="17366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Any value </a:t>
            </a:r>
            <a:r>
              <a:rPr lang="en-US" sz="2400" u="sng" dirty="0">
                <a:solidFill>
                  <a:schemeClr val="tx1"/>
                </a:solidFill>
              </a:rPr>
              <a:t>updates</a:t>
            </a:r>
            <a:r>
              <a:rPr lang="en-US" sz="2400" dirty="0">
                <a:solidFill>
                  <a:schemeClr val="tx1"/>
                </a:solidFill>
              </a:rPr>
              <a:t> to instance variables should be </a:t>
            </a:r>
            <a:r>
              <a:rPr lang="en-US" sz="2400" u="sng" dirty="0">
                <a:solidFill>
                  <a:schemeClr val="tx1"/>
                </a:solidFill>
              </a:rPr>
              <a:t>done in member </a:t>
            </a:r>
            <a:r>
              <a:rPr lang="en-US" sz="2400" u="sng" dirty="0" smtClean="0">
                <a:solidFill>
                  <a:schemeClr val="tx1"/>
                </a:solidFill>
              </a:rPr>
              <a:t>functions</a:t>
            </a:r>
            <a:endParaRPr lang="en-US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When defining a class: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6000" y="2780928"/>
            <a:ext cx="7272000" cy="29625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9933FF"/>
                </a:solidFill>
              </a:rPr>
              <a:t>All data members of a class should be declared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i="1" dirty="0">
              <a:solidFill>
                <a:srgbClr val="9933FF"/>
              </a:solidFill>
            </a:endParaRPr>
          </a:p>
          <a:p>
            <a:r>
              <a:rPr lang="en-US" sz="2800" i="1" dirty="0">
                <a:solidFill>
                  <a:srgbClr val="9933FF"/>
                </a:solidFill>
              </a:rPr>
              <a:t>Member functions should generally be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r>
              <a:rPr lang="en-US" sz="2800" i="1" dirty="0" smtClean="0">
                <a:solidFill>
                  <a:srgbClr val="9933FF"/>
                </a:solidFill>
              </a:rPr>
              <a:t>(</a:t>
            </a:r>
            <a:r>
              <a:rPr lang="en-US" sz="2800" i="1" dirty="0">
                <a:solidFill>
                  <a:srgbClr val="9933FF"/>
                </a:solidFill>
              </a:rPr>
              <a:t>There can be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i="1" dirty="0">
                <a:solidFill>
                  <a:srgbClr val="9933FF"/>
                </a:solidFill>
              </a:rPr>
              <a:t> member functions </a:t>
            </a:r>
            <a:r>
              <a:rPr lang="en-US" sz="2800" i="1" dirty="0" smtClean="0">
                <a:solidFill>
                  <a:srgbClr val="9933FF"/>
                </a:solidFill>
              </a:rPr>
              <a:t>sometimes nonetheless)</a:t>
            </a:r>
            <a:endParaRPr lang="en-US" sz="2800" i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Data Members?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data members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is known as </a:t>
            </a:r>
            <a:r>
              <a:rPr lang="en-US" i="1" dirty="0">
                <a:solidFill>
                  <a:srgbClr val="FF0000"/>
                </a:solidFill>
              </a:rPr>
              <a:t>information hiding</a:t>
            </a:r>
          </a:p>
          <a:p>
            <a:pPr lvl="8"/>
            <a:endParaRPr lang="en-US" dirty="0"/>
          </a:p>
          <a:p>
            <a:r>
              <a:rPr lang="en-US" dirty="0"/>
              <a:t>When a program creates a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dirty="0"/>
              <a:t> object, the data members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</a:t>
            </a:r>
            <a:r>
              <a:rPr lang="en-US" dirty="0"/>
              <a:t> are </a:t>
            </a:r>
            <a:r>
              <a:rPr lang="en-US" u="sng" dirty="0"/>
              <a:t>encapsulated</a:t>
            </a:r>
            <a:r>
              <a:rPr lang="en-US" dirty="0"/>
              <a:t> (hidden) in the object</a:t>
            </a:r>
          </a:p>
          <a:p>
            <a:r>
              <a:rPr lang="en-US" dirty="0"/>
              <a:t>They can be accessed only by member functions of the object’s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0101" y="5052976"/>
            <a:ext cx="3074400" cy="1760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0669" y="6003376"/>
            <a:ext cx="24696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welcome() {</a:t>
            </a:r>
          </a:p>
          <a:p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}</a:t>
            </a:r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9619" y="51264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book1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25025"/>
              </p:ext>
            </p:extLst>
          </p:nvPr>
        </p:nvGraphicFramePr>
        <p:xfrm>
          <a:off x="5070670" y="556552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74078"/>
              </p:ext>
            </p:extLst>
          </p:nvPr>
        </p:nvGraphicFramePr>
        <p:xfrm>
          <a:off x="5070670" y="512641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11787" y="6003376"/>
            <a:ext cx="3916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HK" altLang="zh-HK" sz="1400" dirty="0" smtClean="0">
              <a:latin typeface="Consolas" panose="020B0609020204030204" pitchFamily="49" charset="0"/>
            </a:endParaRPr>
          </a:p>
          <a:p>
            <a:pPr algn="ctr"/>
            <a:r>
              <a:rPr lang="en-HK" altLang="zh-HK" sz="1400" dirty="0" smtClean="0">
                <a:latin typeface="Consolas" panose="020B0609020204030204" pitchFamily="49" charset="0"/>
              </a:rPr>
              <a:t>…</a:t>
            </a:r>
          </a:p>
          <a:p>
            <a:pPr algn="ctr"/>
            <a:endParaRPr lang="en-HK" altLang="zh-HK" sz="14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0670" y="5126416"/>
            <a:ext cx="2932767" cy="804873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Answer…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What are </a:t>
            </a:r>
            <a:r>
              <a:rPr lang="en-HK" u="sng" dirty="0"/>
              <a:t>classes</a:t>
            </a:r>
            <a:r>
              <a:rPr lang="en-HK" dirty="0"/>
              <a:t>, </a:t>
            </a:r>
            <a:r>
              <a:rPr lang="en-HK" u="sng" dirty="0"/>
              <a:t>objects</a:t>
            </a:r>
            <a:r>
              <a:rPr lang="en-HK" dirty="0"/>
              <a:t>, </a:t>
            </a:r>
            <a:r>
              <a:rPr lang="en-HK" u="sng" dirty="0"/>
              <a:t>member functions</a:t>
            </a:r>
            <a:r>
              <a:rPr lang="en-HK" dirty="0"/>
              <a:t>, and </a:t>
            </a:r>
            <a:r>
              <a:rPr lang="en-HK" u="sng" dirty="0"/>
              <a:t>data members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 smtClean="0"/>
              <a:t>How </a:t>
            </a:r>
            <a:r>
              <a:rPr lang="en-HK" dirty="0"/>
              <a:t>to </a:t>
            </a:r>
            <a:r>
              <a:rPr lang="en-HK" u="sng" dirty="0"/>
              <a:t>define a class</a:t>
            </a:r>
            <a:r>
              <a:rPr lang="en-HK" dirty="0"/>
              <a:t> and </a:t>
            </a:r>
            <a:r>
              <a:rPr lang="en-HK" u="sng" dirty="0"/>
              <a:t>create an object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/>
              <a:t>How to </a:t>
            </a:r>
            <a:r>
              <a:rPr lang="en-HK" u="sng" dirty="0"/>
              <a:t>ask an object to perform an operation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/>
              <a:t>What is an </a:t>
            </a:r>
            <a:r>
              <a:rPr lang="en-HK" u="sng" dirty="0"/>
              <a:t>constructor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/>
              <a:t>How to engineer a class with its </a:t>
            </a:r>
            <a:r>
              <a:rPr lang="en-HK" u="sng" dirty="0"/>
              <a:t>interface</a:t>
            </a:r>
            <a:r>
              <a:rPr lang="en-HK" dirty="0"/>
              <a:t> to encourage code reuse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 smtClean="0"/>
              <a:t>How to use objects with pointers and arrays? </a:t>
            </a:r>
            <a:r>
              <a:rPr lang="en-HK" dirty="0" smtClean="0">
                <a:solidFill>
                  <a:srgbClr val="FF0000"/>
                </a:solidFill>
              </a:rPr>
              <a:t>(Optional)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Data Members?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11" y="1825625"/>
            <a:ext cx="3636000" cy="4351338"/>
          </a:xfrm>
        </p:spPr>
        <p:txBody>
          <a:bodyPr/>
          <a:lstStyle/>
          <a:p>
            <a:r>
              <a:rPr lang="en-US" dirty="0"/>
              <a:t>Information hiding </a:t>
            </a:r>
            <a:r>
              <a:rPr lang="en-US" u="sng" dirty="0"/>
              <a:t>facilitates debugging</a:t>
            </a:r>
            <a:r>
              <a:rPr lang="en-US" dirty="0"/>
              <a:t>, because problems with data manipulations are </a:t>
            </a:r>
            <a:r>
              <a:rPr lang="en-US" u="sng" dirty="0"/>
              <a:t>localized to within the class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1021" y="2149019"/>
            <a:ext cx="5262979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class</a:t>
            </a:r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 {</a:t>
            </a:r>
          </a:p>
          <a:p>
            <a:r>
              <a:rPr lang="en-US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x;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private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y;</a:t>
            </a:r>
          </a:p>
          <a:p>
            <a:r>
              <a:rPr lang="en-US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};</a:t>
            </a:r>
          </a:p>
          <a:p>
            <a:endParaRPr lang="en-US" altLang="zh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altLang="zh-HK" sz="2000" dirty="0" err="1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Foo </a:t>
            </a:r>
            <a:r>
              <a:rPr lang="en-HK" altLang="zh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obj.x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10;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Ok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obj.y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20; </a:t>
            </a:r>
            <a:r>
              <a:rPr lang="en-HK" altLang="zh-HK" sz="20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Compilation error</a:t>
            </a:r>
            <a:endParaRPr lang="en-HK" altLang="zh-HK" sz="2000" dirty="0"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HK" altLang="zh-HK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3075" y="1440000"/>
            <a:ext cx="244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Class </a:t>
            </a:r>
            <a:r>
              <a:rPr lang="en-US" sz="20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Main function (client)</a:t>
            </a:r>
          </a:p>
        </p:txBody>
      </p:sp>
    </p:spTree>
    <p:extLst>
      <p:ext uri="{BB962C8B-B14F-4D97-AF65-F5344CB8AC3E}">
        <p14:creationId xmlns:p14="http://schemas.microsoft.com/office/powerpoint/2010/main" val="39562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68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#include &lt;string&gt;</a:t>
            </a: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 = name;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 smtClean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latin typeface="Consolas" panose="020B0609020204030204" pitchFamily="49" charset="0"/>
              </a:rPr>
              <a:t>string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the grade book for "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    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grades[10];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students</a:t>
            </a:r>
          </a:p>
          <a:p>
            <a:pPr>
              <a:lnSpc>
                <a:spcPct val="95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8172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95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0000" y="620688"/>
            <a:ext cx="3168000" cy="919401"/>
          </a:xfrm>
          <a:prstGeom prst="wedgeRoundRectCallout">
            <a:avLst>
              <a:gd name="adj1" fmla="val -122253"/>
              <a:gd name="adj2" fmla="val 789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i="1" dirty="0" smtClean="0">
                <a:solidFill>
                  <a:srgbClr val="9933FF"/>
                </a:solidFill>
              </a:rPr>
              <a:t>set</a:t>
            </a:r>
            <a:r>
              <a:rPr lang="en-US" sz="2400" dirty="0" smtClean="0">
                <a:solidFill>
                  <a:schemeClr val="tx1"/>
                </a:solidFill>
              </a:rPr>
              <a:t>” function modifies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940000" y="2492896"/>
            <a:ext cx="3204000" cy="919401"/>
          </a:xfrm>
          <a:prstGeom prst="wedgeRoundRectCallout">
            <a:avLst>
              <a:gd name="adj1" fmla="val -113258"/>
              <a:gd name="adj2" fmla="val -45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i="1" dirty="0" smtClean="0">
                <a:solidFill>
                  <a:srgbClr val="9933FF"/>
                </a:solidFill>
              </a:rPr>
              <a:t>get</a:t>
            </a:r>
            <a:r>
              <a:rPr lang="en-US" sz="2400" dirty="0" smtClean="0">
                <a:solidFill>
                  <a:schemeClr val="tx1"/>
                </a:solidFill>
              </a:rPr>
              <a:t>” function accesses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677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myGradeBook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myGradeBook.setCourseName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latin typeface="Consolas" panose="020B0609020204030204" pitchFamily="49" charset="0"/>
              </a:rPr>
              <a:t>);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name is: 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     &lt;&lt;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myGradeBook.getCourseName</a:t>
            </a:r>
            <a:r>
              <a:rPr lang="en-HK" altLang="zh-HK" sz="2000" dirty="0" smtClean="0">
                <a:latin typeface="Consolas" panose="020B0609020204030204" pitchFamily="49" charset="0"/>
              </a:rPr>
              <a:t>() &lt;&lt;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myGradeBook.setCourseName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"CSCI2468"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name is now: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myGradeBook.getCourseName</a:t>
            </a:r>
            <a:r>
              <a:rPr lang="en-HK" altLang="zh-HK" sz="2000" dirty="0">
                <a:latin typeface="Consolas" panose="020B0609020204030204" pitchFamily="49" charset="0"/>
              </a:rPr>
              <a:t>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myGradeBook.welcome</a:t>
            </a:r>
            <a:r>
              <a:rPr lang="en-HK" altLang="zh-HK" sz="2000" dirty="0" smtClean="0">
                <a:latin typeface="Consolas" panose="020B0609020204030204" pitchFamily="49" charset="0"/>
              </a:rPr>
              <a:t>();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16758"/>
            <a:ext cx="568617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Course name is: </a:t>
            </a:r>
            <a:r>
              <a:rPr lang="en-US" sz="2000" dirty="0" smtClean="0">
                <a:latin typeface="Consolas" panose="020B0609020204030204" pitchFamily="49" charset="0"/>
              </a:rPr>
              <a:t>CSCI1357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Course name is now: CSCI2468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Welcome to the grade book for CSCI2468</a:t>
            </a:r>
            <a:r>
              <a:rPr lang="en-US" sz="2000" dirty="0" smtClean="0">
                <a:latin typeface="Consolas" panose="020B0609020204030204" pitchFamily="49" charset="0"/>
              </a:rPr>
              <a:t>!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18080" y="5052976"/>
            <a:ext cx="3074400" cy="1760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8648" y="6003376"/>
            <a:ext cx="29327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</a:t>
            </a:r>
            <a:r>
              <a:rPr lang="en-HK" altLang="zh-HK" sz="1400" dirty="0" err="1" smtClean="0">
                <a:latin typeface="Consolas" panose="020B0609020204030204" pitchFamily="49" charset="0"/>
              </a:rPr>
              <a:t>setCourseName</a:t>
            </a:r>
            <a:r>
              <a:rPr lang="en-HK" altLang="zh-HK" sz="1400" dirty="0" smtClean="0">
                <a:latin typeface="Consolas" panose="020B0609020204030204" pitchFamily="49" charset="0"/>
              </a:rPr>
              <a:t>(…) {…}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1400" dirty="0" err="1" smtClean="0">
                <a:latin typeface="Consolas" panose="020B0609020204030204" pitchFamily="49" charset="0"/>
              </a:rPr>
              <a:t>getCourseName</a:t>
            </a:r>
            <a:r>
              <a:rPr lang="en-HK" altLang="zh-HK" sz="1400" dirty="0" smtClean="0">
                <a:latin typeface="Consolas" panose="020B0609020204030204" pitchFamily="49" charset="0"/>
              </a:rPr>
              <a:t>() {…}</a:t>
            </a:r>
          </a:p>
          <a:p>
            <a:r>
              <a:rPr lang="en-HK" altLang="zh-HK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1400" dirty="0">
                <a:latin typeface="Consolas" panose="020B0609020204030204" pitchFamily="49" charset="0"/>
              </a:rPr>
              <a:t>{…}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1707" y="634193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myGradeBook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80355"/>
              </p:ext>
            </p:extLst>
          </p:nvPr>
        </p:nvGraphicFramePr>
        <p:xfrm>
          <a:off x="5888649" y="556552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2342"/>
              </p:ext>
            </p:extLst>
          </p:nvPr>
        </p:nvGraphicFramePr>
        <p:xfrm>
          <a:off x="5888649" y="512641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44330" y="5170797"/>
            <a:ext cx="107080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“CSCI1357”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148000" y="0"/>
            <a:ext cx="3996000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Modify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chemeClr val="tx1"/>
                </a:solidFill>
              </a:rPr>
              <a:t> data member </a:t>
            </a:r>
            <a:r>
              <a:rPr lang="en-US" sz="2000" u="sng" dirty="0" smtClean="0">
                <a:solidFill>
                  <a:schemeClr val="tx1"/>
                </a:solidFill>
              </a:rPr>
              <a:t>through </a:t>
            </a: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u="sng" dirty="0" smtClean="0">
                <a:solidFill>
                  <a:schemeClr val="tx1"/>
                </a:solidFill>
              </a:rPr>
              <a:t> member functions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48000" y="4233565"/>
            <a:ext cx="3996000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Access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chemeClr val="tx1"/>
                </a:solidFill>
              </a:rPr>
              <a:t> data member </a:t>
            </a:r>
            <a:r>
              <a:rPr lang="en-US" sz="2000" u="sng" dirty="0" smtClean="0">
                <a:solidFill>
                  <a:schemeClr val="tx1"/>
                </a:solidFill>
              </a:rPr>
              <a:t>through </a:t>
            </a: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u="sng" dirty="0" smtClean="0">
                <a:solidFill>
                  <a:schemeClr val="tx1"/>
                </a:solidFill>
              </a:rPr>
              <a:t> member functions</a:t>
            </a:r>
          </a:p>
        </p:txBody>
      </p: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6228184" y="783193"/>
            <a:ext cx="917816" cy="55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>
            <a:off x="6226978" y="783193"/>
            <a:ext cx="919022" cy="1781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724128" y="2132856"/>
            <a:ext cx="1421872" cy="2100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</p:cNvCxnSpPr>
          <p:nvPr/>
        </p:nvCxnSpPr>
        <p:spPr>
          <a:xfrm flipH="1" flipV="1">
            <a:off x="5722922" y="3356992"/>
            <a:ext cx="1423078" cy="876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4330" y="5170797"/>
            <a:ext cx="107080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“CSCI2468”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8649" y="5126416"/>
            <a:ext cx="2932767" cy="804873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Objects with Constructors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object, upon creation, maintains its own copy of attributes</a:t>
            </a:r>
          </a:p>
          <a:p>
            <a:r>
              <a:rPr lang="en-HK" dirty="0"/>
              <a:t>The initial values of the attributes can be garbage values</a:t>
            </a:r>
          </a:p>
          <a:p>
            <a:endParaRPr lang="en-HK" dirty="0" smtClean="0"/>
          </a:p>
          <a:p>
            <a:pPr lvl="1"/>
            <a:endParaRPr lang="en-HK" dirty="0" smtClean="0"/>
          </a:p>
          <a:p>
            <a:pPr lvl="1"/>
            <a:endParaRPr lang="en-HK" dirty="0"/>
          </a:p>
          <a:p>
            <a:r>
              <a:rPr lang="en-HK" dirty="0"/>
              <a:t>How can we initialize the attributes of an object when the object is created?</a:t>
            </a:r>
          </a:p>
          <a:p>
            <a:pPr lvl="1"/>
            <a:r>
              <a:rPr lang="en-HK" dirty="0"/>
              <a:t>Use a </a:t>
            </a:r>
            <a:r>
              <a:rPr lang="en-HK" i="1" dirty="0" smtClean="0">
                <a:solidFill>
                  <a:srgbClr val="FF0000"/>
                </a:solidFill>
              </a:rPr>
              <a:t>constructor</a:t>
            </a:r>
            <a:endParaRPr lang="en-HK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34104" y="3180768"/>
            <a:ext cx="3074400" cy="1760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4672" y="4131168"/>
            <a:ext cx="29327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 smtClean="0">
                <a:latin typeface="Consolas" panose="020B0609020204030204" pitchFamily="49" charset="0"/>
              </a:rPr>
              <a:t> </a:t>
            </a:r>
            <a:r>
              <a:rPr lang="en-HK" altLang="zh-HK" sz="1400" dirty="0" err="1" smtClean="0">
                <a:latin typeface="Consolas" panose="020B0609020204030204" pitchFamily="49" charset="0"/>
              </a:rPr>
              <a:t>setCourseName</a:t>
            </a:r>
            <a:r>
              <a:rPr lang="en-HK" altLang="zh-HK" sz="1400" dirty="0" smtClean="0">
                <a:latin typeface="Consolas" panose="020B0609020204030204" pitchFamily="49" charset="0"/>
              </a:rPr>
              <a:t>(…) {…}</a:t>
            </a:r>
          </a:p>
          <a:p>
            <a:r>
              <a:rPr lang="en-HK" altLang="zh-HK" sz="1400" dirty="0" smtClean="0">
                <a:latin typeface="Consolas" panose="020B0609020204030204" pitchFamily="49" charset="0"/>
              </a:rPr>
              <a:t>string </a:t>
            </a:r>
            <a:r>
              <a:rPr lang="en-HK" altLang="zh-HK" sz="1400" dirty="0" err="1" smtClean="0">
                <a:latin typeface="Consolas" panose="020B0609020204030204" pitchFamily="49" charset="0"/>
              </a:rPr>
              <a:t>getCourseName</a:t>
            </a:r>
            <a:r>
              <a:rPr lang="en-HK" altLang="zh-HK" sz="1400" dirty="0" smtClean="0">
                <a:latin typeface="Consolas" panose="020B0609020204030204" pitchFamily="49" charset="0"/>
              </a:rPr>
              <a:t>() {…}</a:t>
            </a:r>
          </a:p>
          <a:p>
            <a:r>
              <a:rPr lang="en-HK" altLang="zh-HK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1400" dirty="0">
                <a:latin typeface="Consolas" panose="020B0609020204030204" pitchFamily="49" charset="0"/>
              </a:rPr>
              <a:t> </a:t>
            </a:r>
            <a:r>
              <a:rPr lang="en-HK" altLang="zh-HK" sz="14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1400" dirty="0">
                <a:latin typeface="Consolas" panose="020B0609020204030204" pitchFamily="49" charset="0"/>
              </a:rPr>
              <a:t>{…}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7731" y="325420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myGradeBook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59345"/>
              </p:ext>
            </p:extLst>
          </p:nvPr>
        </p:nvGraphicFramePr>
        <p:xfrm>
          <a:off x="6104673" y="3693321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/>
                        </a:rPr>
                        <a:t>?</a:t>
                      </a:r>
                      <a:endParaRPr lang="en-US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/>
                        </a:rPr>
                        <a:t>?</a:t>
                      </a:r>
                      <a:endParaRPr lang="en-US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/>
                        </a:rPr>
                        <a:t>…</a:t>
                      </a:r>
                      <a:endParaRPr lang="en-US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/>
                        </a:rPr>
                        <a:t>?</a:t>
                      </a:r>
                      <a:endParaRPr lang="en-US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86705"/>
              </p:ext>
            </p:extLst>
          </p:nvPr>
        </p:nvGraphicFramePr>
        <p:xfrm>
          <a:off x="6104673" y="3254208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/>
                        </a:rPr>
                        <a:t>?</a:t>
                      </a:r>
                      <a:endParaRPr lang="en-US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55112"/>
              </p:ext>
            </p:extLst>
          </p:nvPr>
        </p:nvGraphicFramePr>
        <p:xfrm>
          <a:off x="6104673" y="3254208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?</a:t>
                      </a:r>
                      <a:endParaRPr lang="en-US" b="0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3951"/>
              </p:ext>
            </p:extLst>
          </p:nvPr>
        </p:nvGraphicFramePr>
        <p:xfrm>
          <a:off x="6104673" y="3693321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?</a:t>
                      </a:r>
                      <a:endParaRPr lang="en-US" b="0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?</a:t>
                      </a:r>
                      <a:endParaRPr lang="en-US" b="0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?</a:t>
                      </a:r>
                      <a:endParaRPr lang="en-US" b="0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3"/>
            <a:ext cx="7886700" cy="1325563"/>
          </a:xfrm>
        </p:spPr>
        <p:txBody>
          <a:bodyPr/>
          <a:lstStyle/>
          <a:p>
            <a:r>
              <a:rPr lang="en-US" dirty="0"/>
              <a:t>Initializing Objects with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0348"/>
            <a:ext cx="7886700" cy="1692000"/>
          </a:xfrm>
        </p:spPr>
        <p:txBody>
          <a:bodyPr>
            <a:normAutofit/>
          </a:bodyPr>
          <a:lstStyle/>
          <a:p>
            <a:r>
              <a:rPr lang="en-HK" dirty="0"/>
              <a:t>A constructor is </a:t>
            </a:r>
            <a:r>
              <a:rPr lang="en-HK" i="1" u="sng" dirty="0"/>
              <a:t>like</a:t>
            </a:r>
            <a:r>
              <a:rPr lang="en-HK" dirty="0"/>
              <a:t> a member function, </a:t>
            </a:r>
            <a:r>
              <a:rPr lang="en-HK" dirty="0" smtClean="0"/>
              <a:t>but:</a:t>
            </a:r>
            <a:endParaRPr lang="en-HK" dirty="0"/>
          </a:p>
          <a:p>
            <a:pPr lvl="1"/>
            <a:r>
              <a:rPr lang="en-HK" dirty="0"/>
              <a:t>must be defined with the same name as the class</a:t>
            </a:r>
          </a:p>
          <a:p>
            <a:pPr lvl="1"/>
            <a:r>
              <a:rPr lang="en-HK" dirty="0"/>
              <a:t>cannot return values (not even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can have parameters (specifying what to initialize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090" y="2996952"/>
            <a:ext cx="61093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(string name,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scores[])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(name);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(scores[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&gt; 100)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grades[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= 100;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grades[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= scores[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95545" y="4937780"/>
            <a:ext cx="2340000" cy="919401"/>
          </a:xfrm>
          <a:prstGeom prst="wedgeRoundRectCallout">
            <a:avLst>
              <a:gd name="adj1" fmla="val 79807"/>
              <a:gd name="adj2" fmla="val -1621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No return type (not even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9545" y="3641636"/>
            <a:ext cx="2736000" cy="919401"/>
          </a:xfrm>
          <a:prstGeom prst="wedgeRoundRectCallout">
            <a:avLst>
              <a:gd name="adj1" fmla="val 75452"/>
              <a:gd name="adj2" fmla="val -3235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Constructor name same as class name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3967404"/>
            <a:ext cx="4392000" cy="187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16272" y="5938599"/>
            <a:ext cx="3204000" cy="919401"/>
          </a:xfrm>
          <a:prstGeom prst="wedgeRoundRectCallout">
            <a:avLst>
              <a:gd name="adj1" fmla="val -37177"/>
              <a:gd name="adj2" fmla="val -11010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Perform initialization in the constructor body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33356"/>
          </a:xfrm>
        </p:spPr>
        <p:txBody>
          <a:bodyPr/>
          <a:lstStyle/>
          <a:p>
            <a:r>
              <a:rPr lang="en-HK" dirty="0" smtClean="0"/>
              <a:t>Calling a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133356"/>
            <a:ext cx="639149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scores1[10</a:t>
            </a:r>
            <a:r>
              <a:rPr lang="en-HK" altLang="zh-HK" sz="2000" dirty="0" smtClean="0">
                <a:latin typeface="Consolas" panose="020B0609020204030204" pitchFamily="49" charset="0"/>
              </a:rPr>
              <a:t>] = {70, 80</a:t>
            </a:r>
            <a:r>
              <a:rPr lang="en-HK" altLang="zh-HK" sz="2000" dirty="0">
                <a:latin typeface="Consolas" panose="020B0609020204030204" pitchFamily="49" charset="0"/>
              </a:rPr>
              <a:t>, 83, 57, 96</a:t>
            </a:r>
            <a:r>
              <a:rPr lang="en-HK" altLang="zh-HK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                   </a:t>
            </a:r>
            <a:r>
              <a:rPr lang="en-HK" altLang="zh-HK" sz="2000" dirty="0">
                <a:latin typeface="Consolas" panose="020B0609020204030204" pitchFamily="49" charset="0"/>
              </a:rPr>
              <a:t>64, 72, 100, 66, 82};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scores2[10] = {99, 80, 91, 71, 64,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       64, 76, 77, 89, 51};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book1(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scores1);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book2(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"CSCI2468"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scores2);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1 name is: 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     &lt;&lt; book1.getCourseName() &lt;&lt;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2 name is: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book2.getCourseName()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6150114"/>
            <a:ext cx="639149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Course 1 name is: </a:t>
            </a:r>
            <a:r>
              <a:rPr lang="en-HK" sz="2000" dirty="0" smtClean="0">
                <a:latin typeface="Consolas" panose="020B0609020204030204" pitchFamily="49" charset="0"/>
              </a:rPr>
              <a:t>CSCI1357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Course 2 name is: CSCI2468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344000" y="3284984"/>
            <a:ext cx="1800000" cy="1328023"/>
          </a:xfrm>
          <a:prstGeom prst="wedgeRoundRectCallout">
            <a:avLst>
              <a:gd name="adj1" fmla="val -99673"/>
              <a:gd name="adj2" fmla="val -464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Calling the constructor implicitly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Default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If you do not provide any constructors to your class, the compiler will </a:t>
            </a:r>
            <a:r>
              <a:rPr lang="en-HK" u="sng" dirty="0"/>
              <a:t>automatically insert</a:t>
            </a:r>
            <a:r>
              <a:rPr lang="en-HK" dirty="0"/>
              <a:t> a </a:t>
            </a:r>
            <a:r>
              <a:rPr lang="en-HK" i="1" dirty="0">
                <a:solidFill>
                  <a:srgbClr val="FF0000"/>
                </a:solidFill>
              </a:rPr>
              <a:t>default constructor</a:t>
            </a:r>
            <a:r>
              <a:rPr lang="en-HK" dirty="0"/>
              <a:t> with no parameters for you</a:t>
            </a:r>
          </a:p>
          <a:p>
            <a:r>
              <a:rPr lang="en-HK" dirty="0" smtClean="0"/>
              <a:t>Default constructor:</a:t>
            </a:r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Do </a:t>
            </a:r>
            <a:r>
              <a:rPr lang="en-HK" i="1" dirty="0">
                <a:solidFill>
                  <a:srgbClr val="9933FF"/>
                </a:solidFill>
              </a:rPr>
              <a:t>NOT</a:t>
            </a:r>
            <a:r>
              <a:rPr lang="en-HK" dirty="0"/>
              <a:t> rely on the default constructor</a:t>
            </a:r>
            <a:r>
              <a:rPr lang="en-HK" dirty="0" smtClean="0"/>
              <a:t>!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786" y="3573016"/>
            <a:ext cx="625042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GradeBook</a:t>
            </a:r>
            <a:r>
              <a:rPr lang="en-HK" altLang="zh-HK" sz="2000" dirty="0" smtClean="0">
                <a:latin typeface="Consolas" panose="020B0609020204030204" pitchFamily="49" charset="0"/>
              </a:rPr>
              <a:t>() {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 parameter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Default constructor does nothing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2000" y="3235127"/>
            <a:ext cx="6480000" cy="1532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800" i="1" dirty="0">
                <a:solidFill>
                  <a:srgbClr val="9933FF"/>
                </a:solidFill>
              </a:rPr>
              <a:t>Always provide a </a:t>
            </a: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sz="2800" i="1" dirty="0">
                <a:solidFill>
                  <a:srgbClr val="9933FF"/>
                </a:solidFill>
              </a:rPr>
              <a:t> constructor to your class to initialize </a:t>
            </a:r>
            <a:r>
              <a:rPr lang="en-HK" sz="2800" i="1" u="sng" dirty="0">
                <a:solidFill>
                  <a:srgbClr val="FF0000"/>
                </a:solidFill>
              </a:rPr>
              <a:t>all</a:t>
            </a:r>
            <a:r>
              <a:rPr lang="en-HK" sz="2800" i="1" dirty="0">
                <a:solidFill>
                  <a:srgbClr val="9933FF"/>
                </a:solidFill>
              </a:rPr>
              <a:t> data members when a new object of your class is </a:t>
            </a:r>
            <a:r>
              <a:rPr lang="en-HK" sz="2800" i="1" dirty="0" smtClean="0">
                <a:solidFill>
                  <a:srgbClr val="9933FF"/>
                </a:solidFill>
              </a:rPr>
              <a:t>created</a:t>
            </a:r>
            <a:endParaRPr lang="en-US" sz="2800" i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60795"/>
          </a:xfrm>
        </p:spPr>
        <p:txBody>
          <a:bodyPr/>
          <a:lstStyle/>
          <a:p>
            <a:r>
              <a:rPr lang="en-HK" dirty="0" smtClean="0"/>
              <a:t>Default Constructor: Pitfall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160795"/>
            <a:ext cx="7886700" cy="129600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Caution</a:t>
            </a:r>
            <a:r>
              <a:rPr lang="en-HK" dirty="0"/>
              <a:t>: If you have provided your own constructor, the compiler will not insert a default constructor anymore, so…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304" y="2456795"/>
            <a:ext cx="540404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Date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 more default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y,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m</a:t>
            </a:r>
            <a:r>
              <a:rPr lang="en-HK" altLang="zh-HK" sz="2000" dirty="0">
                <a:latin typeface="Consolas" panose="020B0609020204030204" pitchFamily="49" charset="0"/>
              </a:rPr>
              <a:t>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d</a:t>
            </a:r>
            <a:r>
              <a:rPr lang="en-HK" altLang="zh-HK" sz="2000" dirty="0">
                <a:latin typeface="Consolas" panose="020B0609020204030204" pitchFamily="49" charset="0"/>
              </a:rPr>
              <a:t>) </a:t>
            </a:r>
            <a:r>
              <a:rPr lang="en-HK" altLang="zh-HK" sz="2000" dirty="0" smtClean="0">
                <a:latin typeface="Consolas" panose="020B0609020204030204" pitchFamily="49" charset="0"/>
              </a:rPr>
              <a:t>{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    year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y; month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m; day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d;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year, month, day;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xmas</a:t>
            </a:r>
            <a:r>
              <a:rPr lang="en-HK" altLang="zh-HK" sz="2000" dirty="0" smtClean="0">
                <a:latin typeface="Consolas" panose="020B0609020204030204" pitchFamily="49" charset="0"/>
              </a:rPr>
              <a:t>(2018, </a:t>
            </a:r>
            <a:r>
              <a:rPr lang="en-HK" altLang="zh-HK" sz="2000" dirty="0">
                <a:latin typeface="Consolas" panose="020B0609020204030204" pitchFamily="49" charset="0"/>
              </a:rPr>
              <a:t>12, 25);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Compile </a:t>
            </a:r>
            <a:r>
              <a:rPr lang="en-HK" altLang="zh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en-HK" altLang="zh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2652" y="4725144"/>
            <a:ext cx="3492000" cy="1328023"/>
          </a:xfrm>
          <a:prstGeom prst="wedgeRoundRectCallout">
            <a:avLst>
              <a:gd name="adj1" fmla="val 68793"/>
              <a:gd name="adj2" fmla="val 4640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Tries to automatically call the default constructor, which does </a:t>
            </a:r>
            <a:r>
              <a:rPr lang="en-HK" sz="2400" i="1" dirty="0" smtClean="0">
                <a:solidFill>
                  <a:srgbClr val="9933FF"/>
                </a:solidFill>
              </a:rPr>
              <a:t>not exist</a:t>
            </a:r>
            <a:r>
              <a:rPr lang="en-HK" sz="2400" dirty="0" smtClean="0">
                <a:solidFill>
                  <a:schemeClr val="tx1"/>
                </a:solidFill>
              </a:rPr>
              <a:t>!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39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Solution: Overloading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997" y="1533465"/>
            <a:ext cx="752000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Date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Date() {               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Constructor #1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year = </a:t>
            </a:r>
            <a:r>
              <a:rPr lang="en-HK" altLang="zh-HK" sz="2000" dirty="0" smtClean="0">
                <a:latin typeface="Consolas" panose="020B0609020204030204" pitchFamily="49" charset="0"/>
              </a:rPr>
              <a:t>2020; </a:t>
            </a:r>
            <a:r>
              <a:rPr lang="en-HK" altLang="zh-HK" sz="2000" dirty="0">
                <a:latin typeface="Consolas" panose="020B0609020204030204" pitchFamily="49" charset="0"/>
              </a:rPr>
              <a:t>month = </a:t>
            </a:r>
            <a:r>
              <a:rPr lang="en-HK" altLang="zh-HK" sz="2000" dirty="0" smtClean="0">
                <a:latin typeface="Consolas" panose="020B0609020204030204" pitchFamily="49" charset="0"/>
              </a:rPr>
              <a:t>1; </a:t>
            </a:r>
            <a:r>
              <a:rPr lang="en-HK" altLang="zh-HK" sz="2000" dirty="0">
                <a:latin typeface="Consolas" panose="020B0609020204030204" pitchFamily="49" charset="0"/>
              </a:rPr>
              <a:t>day = </a:t>
            </a:r>
            <a:r>
              <a:rPr lang="en-HK" altLang="zh-HK" sz="2000" dirty="0" smtClean="0">
                <a:latin typeface="Consolas" panose="020B0609020204030204" pitchFamily="49" charset="0"/>
              </a:rPr>
              <a:t>1;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  <a:endParaRPr lang="en-HK" altLang="zh-HK" sz="2000" dirty="0" smtClean="0">
              <a:latin typeface="Consolas" panose="020B0609020204030204" pitchFamily="49" charset="0"/>
            </a:endParaRPr>
          </a:p>
          <a:p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y,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m</a:t>
            </a:r>
            <a:r>
              <a:rPr lang="en-HK" altLang="zh-HK" sz="2000" dirty="0">
                <a:latin typeface="Consolas" panose="020B0609020204030204" pitchFamily="49" charset="0"/>
              </a:rPr>
              <a:t>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d</a:t>
            </a:r>
            <a:r>
              <a:rPr lang="en-HK" altLang="zh-HK" sz="2000" dirty="0">
                <a:latin typeface="Consolas" panose="020B0609020204030204" pitchFamily="49" charset="0"/>
              </a:rPr>
              <a:t>) {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Constructor #2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    year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y; month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m; day </a:t>
            </a:r>
            <a:r>
              <a:rPr lang="en-HK" altLang="zh-HK" sz="2000" dirty="0">
                <a:latin typeface="Consolas" panose="020B0609020204030204" pitchFamily="49" charset="0"/>
              </a:rPr>
              <a:t>= </a:t>
            </a:r>
            <a:r>
              <a:rPr lang="en-HK" altLang="zh-HK" sz="2000" dirty="0" smtClean="0">
                <a:latin typeface="Consolas" panose="020B0609020204030204" pitchFamily="49" charset="0"/>
              </a:rPr>
              <a:t>d;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year, month, day;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 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xmas</a:t>
            </a:r>
            <a:r>
              <a:rPr lang="en-HK" altLang="zh-HK" sz="2000" dirty="0" smtClean="0">
                <a:latin typeface="Consolas" panose="020B0609020204030204" pitchFamily="49" charset="0"/>
              </a:rPr>
              <a:t>(2019, </a:t>
            </a:r>
            <a:r>
              <a:rPr lang="en-HK" altLang="zh-HK" sz="2000" dirty="0">
                <a:latin typeface="Consolas" panose="020B0609020204030204" pitchFamily="49" charset="0"/>
              </a:rPr>
              <a:t>12, 25);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25 Dec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2019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Date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date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;</a:t>
            </a:r>
            <a:r>
              <a:rPr lang="en-HK" altLang="zh-HK" sz="2000" dirty="0" smtClean="0">
                <a:latin typeface="Consolas" panose="020B0609020204030204" pitchFamily="49" charset="0"/>
              </a:rPr>
              <a:t>       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Jan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2020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820472" y="2348880"/>
            <a:ext cx="0" cy="1800200"/>
          </a:xfrm>
          <a:prstGeom prst="line">
            <a:avLst/>
          </a:prstGeom>
          <a:ln w="28575" cap="rnd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172400" y="2348880"/>
            <a:ext cx="648072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172400" y="3573016"/>
            <a:ext cx="648072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72000" y="4149080"/>
            <a:ext cx="3672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Provide multiple (overloaded) constructors, one of which a default </a:t>
            </a:r>
            <a:r>
              <a:rPr lang="en-HK" sz="2400" dirty="0" smtClean="0">
                <a:solidFill>
                  <a:schemeClr val="tx1"/>
                </a:solidFill>
              </a:rPr>
              <a:t>one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Reusable software components that model real world items</a:t>
            </a:r>
          </a:p>
          <a:p>
            <a:r>
              <a:rPr lang="en-HK" dirty="0"/>
              <a:t>Objects are all around you</a:t>
            </a:r>
          </a:p>
          <a:p>
            <a:pPr lvl="1"/>
            <a:r>
              <a:rPr lang="en-HK" dirty="0"/>
              <a:t>People, balls, cars, telephones, microwave ovens, etc.</a:t>
            </a:r>
          </a:p>
          <a:p>
            <a:r>
              <a:rPr lang="en-HK" dirty="0"/>
              <a:t>Objects have </a:t>
            </a:r>
            <a:r>
              <a:rPr lang="en-HK" i="1" dirty="0">
                <a:solidFill>
                  <a:srgbClr val="FF0000"/>
                </a:solidFill>
              </a:rPr>
              <a:t>attributes</a:t>
            </a:r>
          </a:p>
          <a:p>
            <a:pPr lvl="1"/>
            <a:r>
              <a:rPr lang="en-HK" i="1" dirty="0">
                <a:solidFill>
                  <a:srgbClr val="9933FF"/>
                </a:solidFill>
              </a:rPr>
              <a:t>Size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shape</a:t>
            </a:r>
            <a:r>
              <a:rPr lang="en-HK" dirty="0"/>
              <a:t>, </a:t>
            </a:r>
            <a:r>
              <a:rPr lang="en-HK" i="1" dirty="0" err="1">
                <a:solidFill>
                  <a:srgbClr val="9933FF"/>
                </a:solidFill>
              </a:rPr>
              <a:t>color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weight</a:t>
            </a:r>
            <a:r>
              <a:rPr lang="en-HK" dirty="0"/>
              <a:t>, etc.</a:t>
            </a:r>
          </a:p>
          <a:p>
            <a:r>
              <a:rPr lang="en-HK" dirty="0"/>
              <a:t>Objects exhibit </a:t>
            </a:r>
            <a:r>
              <a:rPr lang="en-HK" i="1" dirty="0" err="1">
                <a:solidFill>
                  <a:srgbClr val="FF0000"/>
                </a:solidFill>
              </a:rPr>
              <a:t>behaviors</a:t>
            </a:r>
            <a:endParaRPr lang="en-HK" i="1" dirty="0">
              <a:solidFill>
                <a:srgbClr val="FF0000"/>
              </a:solidFill>
            </a:endParaRPr>
          </a:p>
          <a:p>
            <a:pPr lvl="1"/>
            <a:r>
              <a:rPr lang="en-HK" dirty="0"/>
              <a:t>A ball can </a:t>
            </a:r>
            <a:r>
              <a:rPr lang="en-HK" i="1" dirty="0">
                <a:solidFill>
                  <a:srgbClr val="9933FF"/>
                </a:solidFill>
              </a:rPr>
              <a:t>roll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bounce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inflate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deflate</a:t>
            </a:r>
            <a:r>
              <a:rPr lang="en-HK" dirty="0"/>
              <a:t>, …</a:t>
            </a:r>
          </a:p>
          <a:p>
            <a:pPr lvl="1"/>
            <a:r>
              <a:rPr lang="en-HK" dirty="0"/>
              <a:t>A baby can </a:t>
            </a:r>
            <a:r>
              <a:rPr lang="en-HK" i="1" dirty="0">
                <a:solidFill>
                  <a:srgbClr val="9933FF"/>
                </a:solidFill>
              </a:rPr>
              <a:t>cry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crawl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sleep</a:t>
            </a:r>
            <a:r>
              <a:rPr lang="en-HK" dirty="0"/>
              <a:t>, …</a:t>
            </a:r>
          </a:p>
          <a:p>
            <a:pPr lvl="1"/>
            <a:r>
              <a:rPr lang="en-HK" dirty="0"/>
              <a:t>A car can </a:t>
            </a:r>
            <a:r>
              <a:rPr lang="en-HK" i="1" dirty="0">
                <a:solidFill>
                  <a:srgbClr val="9933FF"/>
                </a:solidFill>
              </a:rPr>
              <a:t>accelerate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brake</a:t>
            </a:r>
            <a:r>
              <a:rPr lang="en-HK" dirty="0"/>
              <a:t>, </a:t>
            </a:r>
            <a:r>
              <a:rPr lang="en-HK" i="1" dirty="0">
                <a:solidFill>
                  <a:srgbClr val="9933FF"/>
                </a:solidFill>
              </a:rPr>
              <a:t>turn</a:t>
            </a:r>
            <a:r>
              <a:rPr lang="en-HK" dirty="0"/>
              <a:t>, </a:t>
            </a:r>
            <a:r>
              <a:rPr lang="en-HK" dirty="0" smtClean="0"/>
              <a:t>…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09120"/>
            <a:ext cx="1951200" cy="12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Object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assignment operator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dirty="0"/>
              <a:t> can be applied to </a:t>
            </a:r>
            <a:r>
              <a:rPr lang="en-HK" dirty="0" smtClean="0"/>
              <a:t>objects:             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book1 = book2;</a:t>
            </a:r>
          </a:p>
          <a:p>
            <a:pPr lvl="1"/>
            <a:r>
              <a:rPr lang="en-HK" dirty="0"/>
              <a:t>Individual data member of the RHS object is </a:t>
            </a:r>
            <a:r>
              <a:rPr lang="en-HK" i="1" u="sng" dirty="0">
                <a:solidFill>
                  <a:srgbClr val="9933FF"/>
                </a:solidFill>
              </a:rPr>
              <a:t>copied</a:t>
            </a:r>
            <a:r>
              <a:rPr lang="en-HK" dirty="0"/>
              <a:t> to the corresponding data member of the LHS </a:t>
            </a:r>
            <a:r>
              <a:rPr lang="en-HK" dirty="0" smtClean="0"/>
              <a:t>object</a:t>
            </a:r>
          </a:p>
          <a:p>
            <a:endParaRPr lang="en-HK" dirty="0"/>
          </a:p>
          <a:p>
            <a:endParaRPr lang="en-HK" dirty="0" smtClean="0"/>
          </a:p>
          <a:p>
            <a:pPr lvl="1"/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dirty="0"/>
              <a:t>This applies even to array members in an object, i.e., it also makes a copy of the array member inside the </a:t>
            </a:r>
            <a:r>
              <a:rPr lang="en-HK" dirty="0" smtClean="0"/>
              <a:t>object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11669" y="3573016"/>
            <a:ext cx="3074400" cy="1328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237" y="4523416"/>
            <a:ext cx="29327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1400" dirty="0" smtClean="0">
                <a:latin typeface="Consolas" panose="020B0609020204030204" pitchFamily="49" charset="0"/>
              </a:rPr>
              <a:t>… </a:t>
            </a:r>
            <a:r>
              <a:rPr lang="en-HK" altLang="zh-HK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Methods</a:t>
            </a:r>
            <a:endParaRPr lang="en-HK" altLang="zh-HK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82" y="364645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book1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869"/>
              </p:ext>
            </p:extLst>
          </p:nvPr>
        </p:nvGraphicFramePr>
        <p:xfrm>
          <a:off x="1182238" y="408556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89652"/>
              </p:ext>
            </p:extLst>
          </p:nvPr>
        </p:nvGraphicFramePr>
        <p:xfrm>
          <a:off x="1182238" y="364645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000101" y="3573016"/>
            <a:ext cx="3074400" cy="1328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0669" y="4523416"/>
            <a:ext cx="29327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1400" dirty="0" smtClean="0">
                <a:latin typeface="Consolas" panose="020B0609020204030204" pitchFamily="49" charset="0"/>
              </a:rPr>
              <a:t>… </a:t>
            </a:r>
            <a:r>
              <a:rPr lang="en-HK" altLang="zh-HK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Methods</a:t>
            </a:r>
            <a:endParaRPr lang="en-HK" altLang="zh-HK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4501" y="364645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book2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4515"/>
              </p:ext>
            </p:extLst>
          </p:nvPr>
        </p:nvGraphicFramePr>
        <p:xfrm>
          <a:off x="5070670" y="4085569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26569"/>
              </p:ext>
            </p:extLst>
          </p:nvPr>
        </p:nvGraphicFramePr>
        <p:xfrm>
          <a:off x="5070670" y="3646456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1800000" y="5938599"/>
            <a:ext cx="554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Object assignment can be </a:t>
            </a:r>
            <a:r>
              <a:rPr lang="en-HK" sz="2400" u="sng" dirty="0">
                <a:solidFill>
                  <a:schemeClr val="tx1"/>
                </a:solidFill>
              </a:rPr>
              <a:t>time consuming</a:t>
            </a:r>
            <a:r>
              <a:rPr lang="en-HK" sz="2400" dirty="0">
                <a:solidFill>
                  <a:schemeClr val="tx1"/>
                </a:solidFill>
              </a:rPr>
              <a:t> if you have a </a:t>
            </a:r>
            <a:r>
              <a:rPr lang="en-HK" sz="2400" dirty="0">
                <a:solidFill>
                  <a:srgbClr val="9933FF"/>
                </a:solidFill>
              </a:rPr>
              <a:t>HUGE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tx1"/>
                </a:solidFill>
              </a:rPr>
              <a:t>object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454400" y="3462826"/>
            <a:ext cx="3699933" cy="296374"/>
          </a:xfrm>
          <a:custGeom>
            <a:avLst/>
            <a:gdLst>
              <a:gd name="connsiteX0" fmla="*/ 3699933 w 3699933"/>
              <a:gd name="connsiteY0" fmla="*/ 279441 h 296374"/>
              <a:gd name="connsiteX1" fmla="*/ 1871133 w 3699933"/>
              <a:gd name="connsiteY1" fmla="*/ 41 h 296374"/>
              <a:gd name="connsiteX2" fmla="*/ 0 w 3699933"/>
              <a:gd name="connsiteY2" fmla="*/ 296374 h 29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933" h="296374">
                <a:moveTo>
                  <a:pt x="3699933" y="279441"/>
                </a:moveTo>
                <a:cubicBezTo>
                  <a:pt x="3093860" y="138330"/>
                  <a:pt x="2487788" y="-2781"/>
                  <a:pt x="1871133" y="41"/>
                </a:cubicBezTo>
                <a:cubicBezTo>
                  <a:pt x="1254478" y="2863"/>
                  <a:pt x="282222" y="262507"/>
                  <a:pt x="0" y="296374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3924344" y="4330800"/>
            <a:ext cx="3744000" cy="216000"/>
          </a:xfrm>
          <a:custGeom>
            <a:avLst/>
            <a:gdLst>
              <a:gd name="connsiteX0" fmla="*/ 3699933 w 3699933"/>
              <a:gd name="connsiteY0" fmla="*/ 279441 h 296374"/>
              <a:gd name="connsiteX1" fmla="*/ 1871133 w 3699933"/>
              <a:gd name="connsiteY1" fmla="*/ 41 h 296374"/>
              <a:gd name="connsiteX2" fmla="*/ 0 w 3699933"/>
              <a:gd name="connsiteY2" fmla="*/ 296374 h 29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933" h="296374">
                <a:moveTo>
                  <a:pt x="3699933" y="279441"/>
                </a:moveTo>
                <a:cubicBezTo>
                  <a:pt x="3093860" y="138330"/>
                  <a:pt x="2487788" y="-2781"/>
                  <a:pt x="1871133" y="41"/>
                </a:cubicBezTo>
                <a:cubicBezTo>
                  <a:pt x="1254478" y="2863"/>
                  <a:pt x="282222" y="262507"/>
                  <a:pt x="0" y="296374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48467" y="3970800"/>
            <a:ext cx="3708400" cy="220146"/>
          </a:xfrm>
          <a:custGeom>
            <a:avLst/>
            <a:gdLst>
              <a:gd name="connsiteX0" fmla="*/ 3708400 w 3708400"/>
              <a:gd name="connsiteY0" fmla="*/ 211679 h 220146"/>
              <a:gd name="connsiteX1" fmla="*/ 1439333 w 3708400"/>
              <a:gd name="connsiteY1" fmla="*/ 13 h 220146"/>
              <a:gd name="connsiteX2" fmla="*/ 0 w 3708400"/>
              <a:gd name="connsiteY2" fmla="*/ 220146 h 22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400" h="220146">
                <a:moveTo>
                  <a:pt x="3708400" y="211679"/>
                </a:moveTo>
                <a:cubicBezTo>
                  <a:pt x="2882900" y="105140"/>
                  <a:pt x="2057400" y="-1398"/>
                  <a:pt x="1439333" y="13"/>
                </a:cubicBezTo>
                <a:cubicBezTo>
                  <a:pt x="821266" y="1424"/>
                  <a:pt x="231422" y="187691"/>
                  <a:pt x="0" y="220146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05667" y="3970800"/>
            <a:ext cx="3716866" cy="220264"/>
          </a:xfrm>
          <a:custGeom>
            <a:avLst/>
            <a:gdLst>
              <a:gd name="connsiteX0" fmla="*/ 3716866 w 3716866"/>
              <a:gd name="connsiteY0" fmla="*/ 194864 h 220264"/>
              <a:gd name="connsiteX1" fmla="*/ 2810933 w 3716866"/>
              <a:gd name="connsiteY1" fmla="*/ 130 h 220264"/>
              <a:gd name="connsiteX2" fmla="*/ 0 w 3716866"/>
              <a:gd name="connsiteY2" fmla="*/ 220264 h 22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66" h="220264">
                <a:moveTo>
                  <a:pt x="3716866" y="194864"/>
                </a:moveTo>
                <a:cubicBezTo>
                  <a:pt x="3573638" y="95380"/>
                  <a:pt x="3430411" y="-4103"/>
                  <a:pt x="2810933" y="130"/>
                </a:cubicBezTo>
                <a:cubicBezTo>
                  <a:pt x="2191455" y="4363"/>
                  <a:pt x="1095727" y="112313"/>
                  <a:pt x="0" y="220264"/>
                </a:cubicBezTo>
              </a:path>
            </a:pathLst>
          </a:custGeom>
          <a:noFill/>
          <a:ln w="28575">
            <a:solidFill>
              <a:srgbClr val="9933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9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25689"/>
          </a:xfrm>
        </p:spPr>
        <p:txBody>
          <a:bodyPr/>
          <a:lstStyle/>
          <a:p>
            <a:r>
              <a:rPr lang="en-HK" dirty="0"/>
              <a:t>Object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6254" y="1225689"/>
            <a:ext cx="6391493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scores1[10] = {70, 80, 83, 57, 96,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       64, 72, 100, 66, 82};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scores2[10] = {99, 80, 91, 71, 64,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       64, 76, 77, 89, 51};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book1(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scores1);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book2(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CSCI2468"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scores2);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book1 = book2;</a:t>
            </a:r>
            <a:r>
              <a:rPr lang="en-HK" altLang="zh-HK" sz="2000" dirty="0"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Object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assignment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1 name is: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book1.getCourseName()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2 name is: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book2.getCourseName()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8135" y="6150114"/>
            <a:ext cx="385233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Course 1 name is: </a:t>
            </a:r>
            <a:r>
              <a:rPr lang="en-HK" sz="2000" dirty="0" smtClean="0">
                <a:latin typeface="Consolas" panose="020B0609020204030204" pitchFamily="49" charset="0"/>
              </a:rPr>
              <a:t>CSCI2468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Course 2 name is: CSCI2468</a:t>
            </a:r>
          </a:p>
        </p:txBody>
      </p:sp>
    </p:spTree>
    <p:extLst>
      <p:ext uri="{BB962C8B-B14F-4D97-AF65-F5344CB8AC3E}">
        <p14:creationId xmlns:p14="http://schemas.microsoft.com/office/powerpoint/2010/main" val="41645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Implicit Object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43" y="2764572"/>
            <a:ext cx="90717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foo(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bk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scores[10] = {70, 80, 83, 57, 96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64, 72, 100, 66, 82};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foo(book);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Curved Left Arrow 5"/>
          <p:cNvSpPr/>
          <p:nvPr/>
        </p:nvSpPr>
        <p:spPr>
          <a:xfrm rot="1441463" flipV="1">
            <a:off x="2392495" y="2979358"/>
            <a:ext cx="731520" cy="302400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3501008"/>
            <a:ext cx="3186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rgbClr val="9933FF"/>
                </a:solidFill>
              </a:rPr>
              <a:t>(Implicit object copying)</a:t>
            </a:r>
            <a:endParaRPr lang="en-US" sz="2400" dirty="0" smtClean="0">
              <a:solidFill>
                <a:srgbClr val="9933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73156" y="1391973"/>
            <a:ext cx="5292000" cy="1328023"/>
          </a:xfrm>
          <a:prstGeom prst="wedgeRoundRectCallout">
            <a:avLst>
              <a:gd name="adj1" fmla="val -62145"/>
              <a:gd name="adj2" fmla="val 612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Object arguments are </a:t>
            </a:r>
            <a:r>
              <a:rPr lang="en-HK" sz="2400" u="sng" dirty="0">
                <a:solidFill>
                  <a:schemeClr val="tx1"/>
                </a:solidFill>
              </a:rPr>
              <a:t>pass-by-value</a:t>
            </a:r>
            <a:r>
              <a:rPr lang="en-HK" sz="2400" dirty="0">
                <a:solidFill>
                  <a:schemeClr val="tx1"/>
                </a:solidFill>
              </a:rPr>
              <a:t> by default (unless reference parameters are used). This is also object </a:t>
            </a:r>
            <a:r>
              <a:rPr lang="en-HK" sz="2400" dirty="0" smtClean="0">
                <a:solidFill>
                  <a:schemeClr val="tx1"/>
                </a:solidFill>
              </a:rPr>
              <a:t>assignment</a:t>
            </a:r>
            <a:endParaRPr lang="en-H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Object as Reference Parameter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43" y="2764572"/>
            <a:ext cx="90717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foo(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bk</a:t>
            </a:r>
            <a:r>
              <a:rPr lang="en-HK" altLang="zh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scores[10] = {70, 80, 83, 57, </a:t>
            </a:r>
            <a:r>
              <a:rPr lang="en-HK" altLang="zh-HK" sz="2000" dirty="0" smtClean="0">
                <a:latin typeface="Consolas" panose="020B0609020204030204" pitchFamily="49" charset="0"/>
              </a:rPr>
              <a:t>96, 64, 72, 100</a:t>
            </a:r>
            <a:r>
              <a:rPr lang="en-HK" altLang="zh-HK" sz="2000" dirty="0">
                <a:latin typeface="Consolas" panose="020B0609020204030204" pitchFamily="49" charset="0"/>
              </a:rPr>
              <a:t>, 66, 82};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foo(book);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Curved Left Arrow 5"/>
          <p:cNvSpPr/>
          <p:nvPr/>
        </p:nvSpPr>
        <p:spPr>
          <a:xfrm rot="1441463" flipV="1">
            <a:off x="2707617" y="2979358"/>
            <a:ext cx="731520" cy="302400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625" y="3501008"/>
            <a:ext cx="4790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(Create alias only. No object copying)</a:t>
            </a:r>
            <a:endParaRPr lang="en-US" sz="2400" dirty="0" smtClean="0"/>
          </a:p>
        </p:txBody>
      </p:sp>
      <p:sp>
        <p:nvSpPr>
          <p:cNvPr id="8" name="Rounded Rectangular Callout 7"/>
          <p:cNvSpPr/>
          <p:nvPr/>
        </p:nvSpPr>
        <p:spPr>
          <a:xfrm>
            <a:off x="4860032" y="1690689"/>
            <a:ext cx="3780000" cy="919401"/>
          </a:xfrm>
          <a:prstGeom prst="wedgeRoundRectCallout">
            <a:avLst>
              <a:gd name="adj1" fmla="val -100630"/>
              <a:gd name="adj2" fmla="val 757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Passing object by </a:t>
            </a:r>
            <a:r>
              <a:rPr lang="en-HK" sz="2400" u="sng" dirty="0" smtClean="0">
                <a:solidFill>
                  <a:schemeClr val="tx1"/>
                </a:solidFill>
              </a:rPr>
              <a:t>reference</a:t>
            </a:r>
            <a:r>
              <a:rPr lang="en-HK" sz="2400" dirty="0" smtClean="0">
                <a:solidFill>
                  <a:schemeClr val="tx1"/>
                </a:solidFill>
              </a:rPr>
              <a:t> incurs </a:t>
            </a:r>
            <a:r>
              <a:rPr lang="en-HK" sz="2400" u="sng" dirty="0" smtClean="0">
                <a:solidFill>
                  <a:schemeClr val="tx1"/>
                </a:solidFill>
              </a:rPr>
              <a:t>no</a:t>
            </a:r>
            <a:r>
              <a:rPr lang="en-HK" sz="2400" dirty="0" smtClean="0">
                <a:solidFill>
                  <a:schemeClr val="tx1"/>
                </a:solidFill>
              </a:rPr>
              <a:t> object assignment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143" y="1391784"/>
            <a:ext cx="3074400" cy="13284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11" y="2342184"/>
            <a:ext cx="29327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1400" dirty="0" smtClean="0">
                <a:latin typeface="Consolas" panose="020B0609020204030204" pitchFamily="49" charset="0"/>
              </a:rPr>
              <a:t>… </a:t>
            </a:r>
            <a:r>
              <a:rPr lang="en-HK" altLang="zh-HK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Methods</a:t>
            </a:r>
            <a:endParaRPr lang="en-HK" altLang="zh-HK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0543" y="1465224"/>
            <a:ext cx="1592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book</a:t>
            </a:r>
            <a:r>
              <a:rPr lang="en-HK" sz="2000" dirty="0" smtClean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sz="2000" dirty="0"/>
              <a:t>),</a:t>
            </a:r>
          </a:p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bk</a:t>
            </a:r>
            <a:r>
              <a:rPr lang="en-HK" sz="2000" dirty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sz="2000" dirty="0"/>
              <a:t>)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14931"/>
              </p:ext>
            </p:extLst>
          </p:nvPr>
        </p:nvGraphicFramePr>
        <p:xfrm>
          <a:off x="106712" y="1904337"/>
          <a:ext cx="293276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50073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22179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3322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grades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6911"/>
              </p:ext>
            </p:extLst>
          </p:nvPr>
        </p:nvGraphicFramePr>
        <p:xfrm>
          <a:off x="106712" y="1465224"/>
          <a:ext cx="2818817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2417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courseName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Reusing a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One benefit of creating a class is that, when packaged properly, our class can be </a:t>
            </a:r>
            <a:r>
              <a:rPr lang="en-HK" u="sng" dirty="0"/>
              <a:t>reused</a:t>
            </a:r>
            <a:r>
              <a:rPr lang="en-HK" dirty="0"/>
              <a:t> by other programmers</a:t>
            </a:r>
          </a:p>
          <a:p>
            <a:pPr lvl="8"/>
            <a:endParaRPr lang="en-HK" dirty="0"/>
          </a:p>
          <a:p>
            <a:r>
              <a:rPr lang="en-HK" dirty="0"/>
              <a:t>Up to now, we write our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dirty="0"/>
              <a:t> function in the same source file. This prevents the class from being reused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4611231"/>
            <a:ext cx="371127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GradeBook</a:t>
            </a:r>
            <a:r>
              <a:rPr lang="en-HK" sz="2000" dirty="0" smtClean="0">
                <a:latin typeface="Consolas" panose="020B0609020204030204" pitchFamily="49" charset="0"/>
              </a:rPr>
              <a:t> {       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9251" y="4611231"/>
            <a:ext cx="958917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i="1" dirty="0" smtClean="0"/>
              <a:t>xxx</a:t>
            </a:r>
            <a:r>
              <a:rPr lang="en-HK" sz="2000" dirty="0" smtClean="0"/>
              <a:t>.cpp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4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Separating a Class from its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We can split our program into three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40539"/>
              </p:ext>
            </p:extLst>
          </p:nvPr>
        </p:nvGraphicFramePr>
        <p:xfrm>
          <a:off x="801349" y="2348880"/>
          <a:ext cx="7541303" cy="402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9796">
                  <a:extLst>
                    <a:ext uri="{9D8B030D-6E8A-4147-A177-3AD203B41FA5}">
                      <a16:colId xmlns:a16="http://schemas.microsoft.com/office/drawing/2014/main" val="2598169871"/>
                    </a:ext>
                  </a:extLst>
                </a:gridCol>
                <a:gridCol w="2151507">
                  <a:extLst>
                    <a:ext uri="{9D8B030D-6E8A-4147-A177-3AD203B41FA5}">
                      <a16:colId xmlns:a16="http://schemas.microsoft.com/office/drawing/2014/main" val="16922615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2986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HK" sz="2400" b="1" dirty="0" smtClean="0"/>
                        <a:t>Program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1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Remarks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8000" indent="-288000">
                        <a:buFont typeface="+mj-lt"/>
                        <a:buAutoNum type="arabicPeriod"/>
                      </a:pPr>
                      <a:r>
                        <a:rPr lang="en-HK" sz="2400" b="0" dirty="0" smtClean="0"/>
                        <a:t>Class implementation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smtClean="0">
                          <a:solidFill>
                            <a:srgbClr val="9933FF"/>
                          </a:solidFill>
                        </a:rPr>
                        <a:t>GradeBook.cpp</a:t>
                      </a:r>
                      <a:endParaRPr lang="en-US" sz="2400" b="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smtClean="0"/>
                        <a:t>The implementation of all the member functions of class </a:t>
                      </a:r>
                      <a:r>
                        <a:rPr lang="en-HK" sz="2400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GradeBook</a:t>
                      </a:r>
                      <a:endParaRPr lang="en-US" sz="24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9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8000" indent="-288000">
                        <a:buFont typeface="+mj-lt"/>
                        <a:buAutoNum type="arabicPeriod" startAt="2"/>
                      </a:pPr>
                      <a:r>
                        <a:rPr lang="en-HK" sz="2400" b="0" dirty="0" smtClean="0"/>
                        <a:t>Client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smtClean="0">
                          <a:solidFill>
                            <a:srgbClr val="9933FF"/>
                          </a:solidFill>
                        </a:rPr>
                        <a:t>client.cpp</a:t>
                      </a:r>
                      <a:endParaRPr lang="en-US" sz="2400" b="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smtClean="0"/>
                        <a:t>The application program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8000" indent="-288000">
                        <a:buFont typeface="+mj-lt"/>
                        <a:buAutoNum type="arabicPeriod" startAt="3"/>
                      </a:pPr>
                      <a:r>
                        <a:rPr lang="en-HK" sz="2400" b="0" dirty="0" smtClean="0"/>
                        <a:t>Header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err="1" smtClean="0">
                          <a:solidFill>
                            <a:srgbClr val="9933FF"/>
                          </a:solidFill>
                        </a:rPr>
                        <a:t>GradeBook.h</a:t>
                      </a:r>
                      <a:endParaRPr lang="en-US" sz="2400" b="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b="0" dirty="0" smtClean="0"/>
                        <a:t>An </a:t>
                      </a:r>
                      <a:r>
                        <a:rPr lang="en-HK" sz="2400" b="0" i="1" dirty="0" smtClean="0">
                          <a:solidFill>
                            <a:srgbClr val="FF0000"/>
                          </a:solidFill>
                        </a:rPr>
                        <a:t>interface</a:t>
                      </a:r>
                      <a:r>
                        <a:rPr lang="en-HK" sz="2400" b="0" dirty="0" smtClean="0"/>
                        <a:t> between </a:t>
                      </a:r>
                      <a:r>
                        <a:rPr lang="en-HK" sz="2400" b="0" dirty="0" smtClean="0">
                          <a:solidFill>
                            <a:srgbClr val="9933FF"/>
                          </a:solidFill>
                        </a:rPr>
                        <a:t>Gradebook.cpp</a:t>
                      </a:r>
                      <a:r>
                        <a:rPr lang="en-HK" sz="2400" b="0" dirty="0" smtClean="0"/>
                        <a:t> and </a:t>
                      </a:r>
                      <a:r>
                        <a:rPr lang="en-HK" sz="2400" b="0" dirty="0" smtClean="0">
                          <a:solidFill>
                            <a:srgbClr val="9933FF"/>
                          </a:solidFill>
                        </a:rPr>
                        <a:t>client.cpp</a:t>
                      </a:r>
                      <a:endParaRPr lang="en-US" sz="2400" b="0" dirty="0">
                        <a:solidFill>
                          <a:srgbClr val="9933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4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r>
              <a:rPr lang="en-HK" dirty="0" smtClean="0"/>
              <a:t>E.g.: class name is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HK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 smtClean="0"/>
              <a:t>Implementation file:	</a:t>
            </a:r>
            <a:r>
              <a:rPr lang="en-HK" dirty="0" smtClean="0">
                <a:solidFill>
                  <a:srgbClr val="9933FF"/>
                </a:solidFill>
              </a:rPr>
              <a:t>GradeBook.cpp</a:t>
            </a:r>
          </a:p>
          <a:p>
            <a:pPr lvl="1"/>
            <a:r>
              <a:rPr lang="en-HK" dirty="0" smtClean="0"/>
              <a:t>Header file:		</a:t>
            </a:r>
            <a:r>
              <a:rPr lang="en-HK" dirty="0" err="1" smtClean="0">
                <a:solidFill>
                  <a:srgbClr val="9933FF"/>
                </a:solidFill>
              </a:rPr>
              <a:t>GradeBook.h</a:t>
            </a:r>
            <a:endParaRPr lang="en-US" dirty="0">
              <a:solidFill>
                <a:srgbClr val="9933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28000" y="2276872"/>
            <a:ext cx="5688000" cy="1532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800" i="1" dirty="0">
                <a:solidFill>
                  <a:srgbClr val="9933FF"/>
                </a:solidFill>
              </a:rPr>
              <a:t>Always use the class name as the file names of the class implementation and header files</a:t>
            </a:r>
            <a:endParaRPr lang="en-US" sz="2800" i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8795"/>
          </a:xfrm>
        </p:spPr>
        <p:txBody>
          <a:bodyPr/>
          <a:lstStyle/>
          <a:p>
            <a:r>
              <a:rPr lang="en-HK" dirty="0"/>
              <a:t>Header File as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08795"/>
            <a:ext cx="7886700" cy="154800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The header file contains only the </a:t>
            </a:r>
            <a:r>
              <a:rPr lang="en-HK" u="sng" dirty="0"/>
              <a:t>prototypes</a:t>
            </a:r>
            <a:r>
              <a:rPr lang="en-HK" dirty="0"/>
              <a:t> of the member functions and the data members</a:t>
            </a:r>
          </a:p>
          <a:p>
            <a:r>
              <a:rPr lang="en-HK" dirty="0"/>
              <a:t>It specifies </a:t>
            </a:r>
            <a:r>
              <a:rPr lang="en-HK" i="1" u="sng" dirty="0">
                <a:solidFill>
                  <a:srgbClr val="FF0000"/>
                </a:solidFill>
              </a:rPr>
              <a:t>what</a:t>
            </a:r>
            <a:r>
              <a:rPr lang="en-HK" dirty="0"/>
              <a:t> (but </a:t>
            </a:r>
            <a:r>
              <a:rPr lang="en-HK" u="sng" dirty="0"/>
              <a:t>not </a:t>
            </a:r>
            <a:r>
              <a:rPr lang="en-HK" i="1" u="sng" dirty="0">
                <a:solidFill>
                  <a:srgbClr val="FF0000"/>
                </a:solidFill>
              </a:rPr>
              <a:t>how</a:t>
            </a:r>
            <a:r>
              <a:rPr lang="en-HK" dirty="0"/>
              <a:t>) operations are provided for a </a:t>
            </a:r>
            <a:r>
              <a:rPr lang="en-HK" dirty="0" smtClean="0"/>
              <a:t>class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2456795"/>
            <a:ext cx="86760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&lt;string&gt;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(string name,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scores[])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(string name)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HK" altLang="zh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grades[10];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students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2039" y="2456795"/>
            <a:ext cx="154196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smtClean="0"/>
              <a:t>GradeBook.h</a:t>
            </a:r>
            <a:endParaRPr lang="en-US" sz="2000" dirty="0" smtClean="0"/>
          </a:p>
        </p:txBody>
      </p:sp>
      <p:sp>
        <p:nvSpPr>
          <p:cNvPr id="8" name="Right Brace 7"/>
          <p:cNvSpPr/>
          <p:nvPr/>
        </p:nvSpPr>
        <p:spPr>
          <a:xfrm>
            <a:off x="6660232" y="4005064"/>
            <a:ext cx="288032" cy="1296144"/>
          </a:xfrm>
          <a:prstGeom prst="rightBrace">
            <a:avLst>
              <a:gd name="adj1" fmla="val 40080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48264" y="4431799"/>
            <a:ext cx="185963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Prototypes only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8000" y="0"/>
            <a:ext cx="8676000" cy="678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GradeBook.h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(string name,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scores[])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(name);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smtClean="0">
                <a:latin typeface="Consolas" panose="020B0609020204030204" pitchFamily="49" charset="0"/>
              </a:rPr>
              <a:t>scores[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&gt; 100)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    grades[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= 100;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    grades[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 = </a:t>
            </a:r>
            <a:r>
              <a:rPr lang="en-HK" altLang="zh-HK" sz="2000" dirty="0" smtClean="0">
                <a:latin typeface="Consolas" panose="020B0609020204030204" pitchFamily="49" charset="0"/>
              </a:rPr>
              <a:t>scores[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 = name;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string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7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 </a:t>
            </a:r>
            <a:r>
              <a:rPr lang="en-HK" altLang="zh-HK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the grade book for "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latin typeface="Consolas" panose="020B0609020204030204" pitchFamily="49" charset="0"/>
              </a:rPr>
              <a:t>        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latin typeface="Consolas" panose="020B0609020204030204" pitchFamily="49" charset="0"/>
              </a:rPr>
              <a:t>()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7000"/>
              </a:lnSpc>
            </a:pPr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6794" cy="6786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87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68000" y="1406818"/>
            <a:ext cx="3276000" cy="2043113"/>
          </a:xfrm>
          <a:prstGeom prst="roundRect">
            <a:avLst>
              <a:gd name="adj" fmla="val 104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</a:rPr>
              <a:t>Include header file to access class name </a:t>
            </a:r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HK" sz="2000" dirty="0">
              <a:solidFill>
                <a:schemeClr val="tx1"/>
              </a:solidFill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HK" sz="2000" dirty="0" smtClean="0">
                <a:solidFill>
                  <a:srgbClr val="9933FF"/>
                </a:solidFill>
              </a:rPr>
              <a:t>Quotes</a:t>
            </a:r>
            <a:r>
              <a:rPr lang="en-HK" sz="2000" dirty="0" smtClean="0">
                <a:solidFill>
                  <a:schemeClr val="tx1"/>
                </a:solidFill>
              </a:rPr>
              <a:t>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"…"</a:t>
            </a:r>
            <a:r>
              <a:rPr lang="en-HK" sz="2000" dirty="0" smtClean="0">
                <a:solidFill>
                  <a:schemeClr val="tx1"/>
                </a:solidFill>
              </a:rPr>
              <a:t>: programmer-defined header file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HK" sz="2000" dirty="0" smtClean="0">
                <a:solidFill>
                  <a:srgbClr val="9933FF"/>
                </a:solidFill>
              </a:rPr>
              <a:t>Angle brackets</a:t>
            </a:r>
            <a:r>
              <a:rPr lang="en-HK" sz="2000" dirty="0" smtClean="0">
                <a:solidFill>
                  <a:schemeClr val="tx1"/>
                </a:solidFill>
              </a:rPr>
              <a:t>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&lt;…&gt;</a:t>
            </a:r>
            <a:r>
              <a:rPr lang="en-HK" sz="2000" dirty="0" smtClean="0">
                <a:solidFill>
                  <a:schemeClr val="tx1"/>
                </a:solidFill>
              </a:rPr>
              <a:t>: C++ built-in libraries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56496" y="5514732"/>
            <a:ext cx="198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i="1" u="sng" dirty="0" smtClean="0">
                <a:solidFill>
                  <a:srgbClr val="9933FF"/>
                </a:solidFill>
              </a:rPr>
              <a:t>No main function</a:t>
            </a:r>
            <a:r>
              <a:rPr lang="en-HK" sz="2400" dirty="0" smtClean="0">
                <a:solidFill>
                  <a:schemeClr val="tx1"/>
                </a:solidFill>
              </a:rPr>
              <a:t> here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383" y="0"/>
            <a:ext cx="1785617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GradeBook.cpp</a:t>
            </a:r>
            <a:endParaRPr lang="en-US" sz="20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554415" y="3860770"/>
            <a:ext cx="2016000" cy="11237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 smtClean="0">
                <a:solidFill>
                  <a:schemeClr val="tx1"/>
                </a:solidFill>
              </a:rPr>
              <a:t>The operator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::</a:t>
            </a:r>
            <a:r>
              <a:rPr lang="en-HK" sz="2000" dirty="0" smtClean="0">
                <a:solidFill>
                  <a:schemeClr val="tx1"/>
                </a:solidFill>
              </a:rPr>
              <a:t> “ties” a function to its class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2051720" y="1340768"/>
            <a:ext cx="4502695" cy="3081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2771800" y="3710053"/>
            <a:ext cx="3782615" cy="712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2987824" y="4422626"/>
            <a:ext cx="3566591" cy="150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2699792" y="4422626"/>
            <a:ext cx="3854623" cy="1238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72000" y="260648"/>
            <a:ext cx="5472000" cy="864000"/>
          </a:xfrm>
        </p:spPr>
        <p:txBody>
          <a:bodyPr>
            <a:normAutofit fontScale="90000"/>
          </a:bodyPr>
          <a:lstStyle/>
          <a:p>
            <a:pPr algn="r"/>
            <a:r>
              <a:rPr lang="en-HK" dirty="0" smtClean="0"/>
              <a:t>Class Implementation File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1"/>
          </p:cNvCxnSpPr>
          <p:nvPr/>
        </p:nvCxnSpPr>
        <p:spPr>
          <a:xfrm flipH="1" flipV="1">
            <a:off x="3419872" y="548680"/>
            <a:ext cx="2448128" cy="1879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0135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Client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8000" y="610136"/>
            <a:ext cx="867600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GradeBook.h</a:t>
            </a:r>
            <a:r>
              <a:rPr lang="en-HK" altLang="zh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scores1[10] = {70, 80, 83, 57, 96,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       64, 72, 100, 66, 82};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scores2[10] = {99, 80, 91, 71, 64,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              64, 76, 77, 89, 51};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book1(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scores1);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book2(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CSCI2468"</a:t>
            </a:r>
            <a:r>
              <a:rPr lang="en-HK" altLang="zh-HK" sz="2000" dirty="0" smtClean="0"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latin typeface="Consolas" panose="020B0609020204030204" pitchFamily="49" charset="0"/>
              </a:rPr>
              <a:t>scores2);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1 name is: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book1.getCourseName()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"Course 2 name is: "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 &lt;&lt; book2.getCourseName()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0136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2196" y="605711"/>
            <a:ext cx="1201804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client.cpp</a:t>
            </a:r>
            <a:endParaRPr lang="en-US" sz="2000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4716016" y="908720"/>
            <a:ext cx="2608795" cy="919401"/>
          </a:xfrm>
          <a:prstGeom prst="wedgeRoundRectCallout">
            <a:avLst>
              <a:gd name="adj1" fmla="val -89735"/>
              <a:gd name="adj2" fmla="val -242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Also needs to include header file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Object-Oriented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Models real-world objects in software</a:t>
            </a:r>
          </a:p>
          <a:p>
            <a:pPr lvl="8"/>
            <a:endParaRPr lang="en-HK" dirty="0"/>
          </a:p>
          <a:p>
            <a:r>
              <a:rPr lang="en-HK" dirty="0"/>
              <a:t>Models communication among objects by </a:t>
            </a:r>
            <a:r>
              <a:rPr lang="en-HK" i="1" dirty="0">
                <a:solidFill>
                  <a:srgbClr val="FF0000"/>
                </a:solidFill>
              </a:rPr>
              <a:t>message sending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A “bank account object” </a:t>
            </a:r>
            <a:r>
              <a:rPr lang="en-HK" u="sng" dirty="0"/>
              <a:t>receives a message</a:t>
            </a:r>
            <a:r>
              <a:rPr lang="en-HK" dirty="0"/>
              <a:t> (from an “ATM object”) to decrease its balance by a certain </a:t>
            </a:r>
            <a:r>
              <a:rPr lang="en-HK" dirty="0" smtClean="0"/>
              <a:t>amount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62900"/>
            <a:ext cx="2926800" cy="219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5134728"/>
            <a:ext cx="1944000" cy="125144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207304" y="4916505"/>
            <a:ext cx="2556000" cy="1687890"/>
          </a:xfrm>
          <a:prstGeom prst="wedgeEllipseCallout">
            <a:avLst>
              <a:gd name="adj1" fmla="val -71990"/>
              <a:gd name="adj2" fmla="val 3689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i="1" dirty="0" smtClean="0">
                <a:solidFill>
                  <a:schemeClr val="tx1"/>
                </a:solidFill>
              </a:rPr>
              <a:t>“Decrease your balance by $100”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Class Implementation vs 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Class implementation is </a:t>
            </a:r>
            <a:r>
              <a:rPr lang="en-HK" u="sng" dirty="0">
                <a:solidFill>
                  <a:srgbClr val="9933FF"/>
                </a:solidFill>
              </a:rPr>
              <a:t>independent</a:t>
            </a:r>
            <a:r>
              <a:rPr lang="en-HK" dirty="0"/>
              <a:t> to its client</a:t>
            </a:r>
          </a:p>
          <a:p>
            <a:r>
              <a:rPr lang="en-HK" dirty="0"/>
              <a:t>Client </a:t>
            </a:r>
            <a:r>
              <a:rPr lang="en-HK" u="sng" dirty="0">
                <a:solidFill>
                  <a:srgbClr val="9933FF"/>
                </a:solidFill>
              </a:rPr>
              <a:t>cannot see how</a:t>
            </a:r>
            <a:r>
              <a:rPr lang="en-HK" dirty="0"/>
              <a:t> a class is </a:t>
            </a:r>
            <a:r>
              <a:rPr lang="en-HK" dirty="0" smtClean="0"/>
              <a:t>implemented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5618" y="2852936"/>
            <a:ext cx="265329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800" dirty="0" smtClean="0">
                <a:latin typeface="Consolas" panose="020B0609020204030204" pitchFamily="49" charset="0"/>
              </a:rPr>
              <a:t>#</a:t>
            </a:r>
            <a:r>
              <a:rPr lang="en-HK" altLang="zh-HK" sz="800" dirty="0">
                <a:latin typeface="Consolas" panose="020B0609020204030204" pitchFamily="49" charset="0"/>
              </a:rPr>
              <a:t>include &lt;string&gt;</a:t>
            </a:r>
          </a:p>
          <a:p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800" dirty="0">
                <a:latin typeface="Consolas" panose="020B0609020204030204" pitchFamily="49" charset="0"/>
              </a:rPr>
              <a:t> </a:t>
            </a:r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800" dirty="0"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latin typeface="Consolas" panose="020B0609020204030204" pitchFamily="49" charset="0"/>
              </a:rPr>
              <a:t>std</a:t>
            </a:r>
            <a:r>
              <a:rPr lang="en-HK" altLang="zh-HK" sz="8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800" dirty="0">
              <a:latin typeface="Consolas" panose="020B0609020204030204" pitchFamily="49" charset="0"/>
            </a:endParaRPr>
          </a:p>
          <a:p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800" dirty="0"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8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latin typeface="Consolas" panose="020B0609020204030204" pitchFamily="49" charset="0"/>
              </a:rPr>
              <a:t>(string name, </a:t>
            </a:r>
            <a:r>
              <a:rPr lang="en-HK" altLang="zh-H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latin typeface="Consolas" panose="020B0609020204030204" pitchFamily="49" charset="0"/>
              </a:rPr>
              <a:t> scores[]);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</a:t>
            </a:r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800" dirty="0"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800" dirty="0">
                <a:latin typeface="Consolas" panose="020B0609020204030204" pitchFamily="49" charset="0"/>
              </a:rPr>
              <a:t>(string name);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string </a:t>
            </a:r>
            <a:r>
              <a:rPr lang="en-HK" altLang="zh-HK" sz="8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</a:t>
            </a:r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800" dirty="0">
                <a:latin typeface="Consolas" panose="020B0609020204030204" pitchFamily="49" charset="0"/>
              </a:rPr>
              <a:t> </a:t>
            </a:r>
            <a:r>
              <a:rPr lang="en-HK" altLang="zh-HK" sz="800" dirty="0" smtClean="0">
                <a:latin typeface="Consolas" panose="020B0609020204030204" pitchFamily="49" charset="0"/>
              </a:rPr>
              <a:t>welcome();</a:t>
            </a:r>
            <a:endParaRPr lang="en-HK" altLang="zh-HK" sz="800" dirty="0">
              <a:latin typeface="Consolas" panose="020B0609020204030204" pitchFamily="49" charset="0"/>
            </a:endParaRPr>
          </a:p>
          <a:p>
            <a:endParaRPr lang="en-HK" altLang="zh-HK" sz="800" dirty="0">
              <a:latin typeface="Consolas" panose="020B0609020204030204" pitchFamily="49" charset="0"/>
            </a:endParaRPr>
          </a:p>
          <a:p>
            <a:r>
              <a:rPr lang="en-HK" altLang="zh-HK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8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string </a:t>
            </a:r>
            <a:r>
              <a:rPr lang="en-HK" altLang="zh-HK" sz="800" dirty="0" err="1">
                <a:latin typeface="Consolas" panose="020B0609020204030204" pitchFamily="49" charset="0"/>
              </a:rPr>
              <a:t>courseName</a:t>
            </a:r>
            <a:r>
              <a:rPr lang="en-HK" altLang="zh-HK" sz="8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800" dirty="0"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latin typeface="Consolas" panose="020B0609020204030204" pitchFamily="49" charset="0"/>
              </a:rPr>
              <a:t> grades[10];   </a:t>
            </a:r>
            <a:r>
              <a:rPr lang="en-HK" altLang="zh-HK" sz="800" dirty="0" smtClean="0">
                <a:latin typeface="Consolas" panose="020B0609020204030204" pitchFamily="49" charset="0"/>
              </a:rPr>
              <a:t> </a:t>
            </a:r>
            <a:r>
              <a:rPr lang="en-HK" altLang="zh-HK" sz="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</a:t>
            </a:r>
            <a:r>
              <a:rPr lang="en-HK" altLang="zh-HK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students</a:t>
            </a:r>
          </a:p>
          <a:p>
            <a:r>
              <a:rPr lang="en-HK" altLang="zh-HK" sz="800" dirty="0" smtClean="0">
                <a:latin typeface="Consolas" panose="020B0609020204030204" pitchFamily="49" charset="0"/>
              </a:rPr>
              <a:t>};</a:t>
            </a:r>
            <a:endParaRPr lang="en-HK" altLang="zh-HK" sz="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901" y="3687901"/>
            <a:ext cx="293381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include &lt;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iostream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#include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80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GradeBook.h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std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(string name, </a:t>
            </a:r>
            <a:r>
              <a:rPr lang="en-HK" altLang="zh-HK" sz="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scores[]) 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setCourseName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scores[</a:t>
            </a:r>
            <a:r>
              <a:rPr lang="en-HK" altLang="zh-HK" sz="8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] &gt; 100)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   grades[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] = 100;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   grades[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] = 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scores[</a:t>
            </a:r>
            <a:r>
              <a:rPr lang="en-HK" altLang="zh-HK" sz="8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setCourseName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(string name) {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= name;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string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getCourseName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::welcome() 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"Welcome to the grade book for "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&lt;&lt;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getCourseName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() &lt;&lt;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}</a:t>
            </a:r>
            <a:endParaRPr lang="en-HK" altLang="zh-HK" sz="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4809" y="4303455"/>
            <a:ext cx="265329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include &lt;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iostream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#include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80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GradeBook.h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std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scores1[10] = {70, 80, 83, 57, 96,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              64, 72, 100, 66, 82};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scores2[10] = {99, 80, 91, 71, 64,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              64, 76, 77, 89, 51};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book1(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8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CSCI1357"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scores1);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book2(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8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CSCI2468"</a:t>
            </a:r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scores2);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"Course 1 name is: "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&lt;&lt; book1.getCourseName() &lt;&lt;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"Course 2 name is: "</a:t>
            </a: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     &lt;&lt; book2.getCourseName() &lt;&lt; </a:t>
            </a:r>
            <a:r>
              <a:rPr lang="en-HK" altLang="zh-HK" sz="8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altLang="zh-HK" sz="8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8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8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800" dirty="0" smtClean="0">
                <a:effectLst/>
                <a:latin typeface="Consolas" panose="020B0609020204030204" pitchFamily="49" charset="0"/>
              </a:rPr>
              <a:t>}</a:t>
            </a:r>
            <a:endParaRPr lang="en-HK" altLang="zh-HK" sz="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104" y="4919007"/>
            <a:ext cx="243541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</a:rPr>
              <a:t>GradeBook.cpp</a:t>
            </a:r>
          </a:p>
          <a:p>
            <a:pPr algn="ctr"/>
            <a:r>
              <a:rPr lang="en-HK" sz="2000" i="1" dirty="0" smtClean="0">
                <a:solidFill>
                  <a:srgbClr val="FF0000"/>
                </a:solidFill>
              </a:rPr>
              <a:t>Class implementation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0719" y="3406934"/>
            <a:ext cx="1683089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 smtClean="0">
                <a:solidFill>
                  <a:srgbClr val="9933FF"/>
                </a:solidFill>
              </a:rPr>
              <a:t>GradeBook.h</a:t>
            </a:r>
            <a:endParaRPr lang="en-HK" sz="2000" dirty="0" smtClean="0">
              <a:solidFill>
                <a:srgbClr val="9933FF"/>
              </a:solidFill>
            </a:endParaRPr>
          </a:p>
          <a:p>
            <a:pPr algn="ctr"/>
            <a:r>
              <a:rPr lang="en-HK" sz="2000" i="1" dirty="0" smtClean="0">
                <a:solidFill>
                  <a:srgbClr val="FF0000"/>
                </a:solidFill>
              </a:rPr>
              <a:t>Class interface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22114" y="4919007"/>
            <a:ext cx="173868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</a:rPr>
              <a:t>client.cpp</a:t>
            </a:r>
          </a:p>
          <a:p>
            <a:pPr algn="ctr"/>
            <a:r>
              <a:rPr lang="en-HK" sz="2000" i="1" dirty="0" smtClean="0">
                <a:solidFill>
                  <a:srgbClr val="FF0000"/>
                </a:solidFill>
              </a:rPr>
              <a:t>Client program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 rot="-2700000">
            <a:off x="2901413" y="4274598"/>
            <a:ext cx="978408" cy="484632"/>
          </a:xfrm>
          <a:prstGeom prst="stripedRightArrow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 rot="2700000" flipH="1">
            <a:off x="5648757" y="4274598"/>
            <a:ext cx="978408" cy="484632"/>
          </a:xfrm>
          <a:prstGeom prst="stripedRightArrow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00" y="0"/>
            <a:ext cx="2952000" cy="917912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To Wrap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000" y="0"/>
            <a:ext cx="5292000" cy="917912"/>
          </a:xfrm>
        </p:spPr>
        <p:txBody>
          <a:bodyPr anchor="b">
            <a:normAutofit/>
          </a:bodyPr>
          <a:lstStyle/>
          <a:p>
            <a:r>
              <a:rPr lang="en-HK" dirty="0"/>
              <a:t>Let’s enrich our class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to include more </a:t>
            </a:r>
            <a:r>
              <a:rPr lang="en-HK" dirty="0" smtClean="0"/>
              <a:t>functionalities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&lt;string&gt;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(string name,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scores[]);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latin typeface="Consolas" panose="020B0609020204030204" pitchFamily="49" charset="0"/>
              </a:rPr>
              <a:t>(string name</a:t>
            </a:r>
            <a:r>
              <a:rPr lang="en-HK" altLang="zh-HK" sz="2000" dirty="0" smtClean="0">
                <a:latin typeface="Consolas" panose="020B0609020204030204" pitchFamily="49" charset="0"/>
              </a:rPr>
              <a:t>);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the course name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getCourseName</a:t>
            </a:r>
            <a:r>
              <a:rPr lang="en-HK" altLang="zh-HK" sz="2000" dirty="0" smtClean="0">
                <a:latin typeface="Consolas" panose="020B0609020204030204" pitchFamily="49" charset="0"/>
              </a:rPr>
              <a:t>();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Retrieve the course name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welcome();      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 welcome message</a:t>
            </a: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processGrades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Perform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various operations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getMax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     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Find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max score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getMin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      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Find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min score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getAverage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Compute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average score</a:t>
            </a:r>
          </a:p>
          <a:p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outputGrades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    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Print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all the scores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string </a:t>
            </a:r>
            <a:r>
              <a:rPr lang="en-HK" altLang="zh-HK" sz="2000" dirty="0" err="1"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grades[10];   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students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2039" y="917912"/>
            <a:ext cx="154196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/>
              <a:t>GradeBook.h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51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iostream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iomanip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endParaRPr lang="en-HK" altLang="zh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#include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GradeBook.h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std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(string name, 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scores[])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(name);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scores[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 &gt; 100)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   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 = 100;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   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 = 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scores[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setCourseName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(string name)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name;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string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383" y="0"/>
            <a:ext cx="1785617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GradeBook.cpp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517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HK" altLang="zh-HK" sz="200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::welcome()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"Welcome to the grade book for "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getCourseName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processGrades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outputGrades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"Class average is 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getAverage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()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"Lowest grade is 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getMin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()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"Highest grade is 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getMax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()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getMax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largest = 0;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 &gt; largest)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    largest =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largest;</a:t>
            </a:r>
          </a:p>
          <a:p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42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6342" y="0"/>
            <a:ext cx="2917658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GradeBook.cpp (continue)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931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getMin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smallest = 100;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 &lt; smallest)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    smallest =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smallest;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getAverage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sum = 0;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sum +=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)sum / 10;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::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outputGrades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"The grades are:"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 10;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"Student "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setw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(3)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+ 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altLang="zh-HK" sz="20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":"</a:t>
            </a:r>
            <a:endParaRPr lang="en-HK" altLang="zh-HK" sz="2000" dirty="0" smtClean="0">
              <a:effectLst/>
              <a:latin typeface="Consolas" panose="020B0609020204030204" pitchFamily="49" charset="0"/>
            </a:endParaRP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           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setw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(10) &lt;&lt; grades[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]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6342" y="0"/>
            <a:ext cx="2917658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GradeBook.cpp (continue)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791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0"/>
            <a:ext cx="8676000" cy="3573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include 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GradeBook.h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scores[10] = {87, 68, 94, 100, 83,</a:t>
            </a: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/>
                <a:latin typeface="Consolas" panose="020B0609020204030204" pitchFamily="49" charset="0"/>
              </a:rPr>
              <a:t>                      78, 85, 91, 76, 87};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book(</a:t>
            </a:r>
            <a:r>
              <a:rPr lang="en-HK" altLang="zh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HK" sz="2000" dirty="0" smtClean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CSCI1357"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scores);</a:t>
            </a:r>
          </a:p>
          <a:p>
            <a:pPr>
              <a:lnSpc>
                <a:spcPct val="87000"/>
              </a:lnSpc>
            </a:pPr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book.welcome</a:t>
            </a: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();</a:t>
            </a:r>
            <a:endParaRPr lang="en-HK" altLang="zh-HK" sz="20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effectLst/>
                <a:latin typeface="Consolas" panose="020B0609020204030204" pitchFamily="49" charset="0"/>
              </a:rPr>
              <a:t>book.processGrades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7000"/>
              </a:lnSpc>
            </a:pPr>
            <a:endParaRPr lang="en-HK" altLang="zh-HK" sz="2000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87000"/>
              </a:lnSpc>
            </a:pPr>
            <a:r>
              <a:rPr lang="en-HK" altLang="zh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altLang="zh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35732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</a:pPr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87000"/>
              </a:lnSpc>
            </a:pPr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196" y="0"/>
            <a:ext cx="1201804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client.cpp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57828" y="2749183"/>
            <a:ext cx="5686172" cy="410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Welcome to the grade book for </a:t>
            </a:r>
            <a:r>
              <a:rPr lang="en-HK" sz="2000" dirty="0" smtClean="0">
                <a:latin typeface="Consolas" panose="020B0609020204030204" pitchFamily="49" charset="0"/>
              </a:rPr>
              <a:t>CSCI1357!</a:t>
            </a:r>
            <a:endParaRPr lang="en-HK" sz="2000" dirty="0"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The grades are: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1:        87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2:        68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3:        94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4:       100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5:        83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6:        78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7:        85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8:        91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 9:        76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Student  10:        </a:t>
            </a:r>
            <a:r>
              <a:rPr lang="en-HK" sz="2000" dirty="0" smtClean="0">
                <a:latin typeface="Consolas" panose="020B0609020204030204" pitchFamily="49" charset="0"/>
              </a:rPr>
              <a:t>87</a:t>
            </a:r>
          </a:p>
          <a:p>
            <a:pPr>
              <a:lnSpc>
                <a:spcPct val="87000"/>
              </a:lnSpc>
            </a:pPr>
            <a:r>
              <a:rPr lang="en-HK" sz="2000" dirty="0" smtClean="0">
                <a:latin typeface="Consolas" panose="020B0609020204030204" pitchFamily="49" charset="0"/>
              </a:rPr>
              <a:t>Class </a:t>
            </a:r>
            <a:r>
              <a:rPr lang="en-HK" sz="2000" dirty="0">
                <a:latin typeface="Consolas" panose="020B0609020204030204" pitchFamily="49" charset="0"/>
              </a:rPr>
              <a:t>average is 84.9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Lowest grade is 68</a:t>
            </a:r>
          </a:p>
          <a:p>
            <a:pPr>
              <a:lnSpc>
                <a:spcPct val="87000"/>
              </a:lnSpc>
            </a:pPr>
            <a:r>
              <a:rPr lang="en-HK" sz="2000" dirty="0">
                <a:latin typeface="Consolas" panose="020B0609020204030204" pitchFamily="49" charset="0"/>
              </a:rPr>
              <a:t>Highest grade is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0" y="5589240"/>
            <a:ext cx="178561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</a:rPr>
              <a:t>GradeBook.cpp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28" y="4221088"/>
            <a:ext cx="154196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 smtClean="0">
                <a:solidFill>
                  <a:srgbClr val="9933FF"/>
                </a:solidFill>
              </a:rPr>
              <a:t>GradeBook.h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1200" y="5589240"/>
            <a:ext cx="120180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</a:rPr>
              <a:t>client.cpp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 rot="-2700000">
            <a:off x="918000" y="4862903"/>
            <a:ext cx="978408" cy="484632"/>
          </a:xfrm>
          <a:prstGeom prst="stripedRightArrow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 rot="2700000" flipH="1">
            <a:off x="2145600" y="4862903"/>
            <a:ext cx="978408" cy="484632"/>
          </a:xfrm>
          <a:prstGeom prst="stripedRightArrow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Arrays of 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272" y="1825200"/>
            <a:ext cx="850745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Date </a:t>
            </a:r>
            <a:r>
              <a:rPr lang="en-HK" altLang="zh-HK" sz="2000" dirty="0">
                <a:latin typeface="Consolas" panose="020B0609020204030204" pitchFamily="49" charset="0"/>
              </a:rPr>
              <a:t>dates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HK" altLang="zh-HK" sz="2000" dirty="0">
                <a:latin typeface="Consolas" panose="020B0609020204030204" pitchFamily="49" charset="0"/>
              </a:rPr>
              <a:t>100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HK" altLang="zh-HK" sz="2000" dirty="0">
                <a:latin typeface="Consolas" panose="020B0609020204030204" pitchFamily="49" charset="0"/>
              </a:rPr>
              <a:t>;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An array of 100 Date objects</a:t>
            </a:r>
          </a:p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newYrCnt</a:t>
            </a:r>
            <a:r>
              <a:rPr lang="en-HK" altLang="zh-HK" sz="2000" dirty="0">
                <a:latin typeface="Consolas" panose="020B0609020204030204" pitchFamily="49" charset="0"/>
              </a:rPr>
              <a:t> = 0;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dates[3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setMonth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(12)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member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 of 4th element to 12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…</a:t>
            </a:r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(</a:t>
            </a:r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= 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 &lt; 100; </a:t>
            </a:r>
            <a:r>
              <a:rPr lang="en-HK" altLang="zh-HK" sz="2000" dirty="0" err="1"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dates[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getDay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== 1 &amp;&amp;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dates[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].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getMonth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HK" altLang="zh-HK" sz="2000" dirty="0">
                <a:latin typeface="Consolas" panose="020B0609020204030204" pitchFamily="49" charset="0"/>
              </a:rPr>
              <a:t> == 1)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newYrCnt</a:t>
            </a:r>
            <a:r>
              <a:rPr lang="en-HK" altLang="zh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altLang="zh-HK" sz="2000" dirty="0" err="1" smtClean="0">
                <a:latin typeface="Consolas" panose="020B0609020204030204" pitchFamily="49" charset="0"/>
              </a:rPr>
              <a:t>cout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altLang="zh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of New Year = 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newYrCnt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39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81100"/>
              </p:ext>
            </p:extLst>
          </p:nvPr>
        </p:nvGraphicFramePr>
        <p:xfrm>
          <a:off x="396408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9912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53510"/>
              </p:ext>
            </p:extLst>
          </p:nvPr>
        </p:nvGraphicFramePr>
        <p:xfrm>
          <a:off x="1600481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33004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88563"/>
              </p:ext>
            </p:extLst>
          </p:nvPr>
        </p:nvGraphicFramePr>
        <p:xfrm>
          <a:off x="2803573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36096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62739"/>
              </p:ext>
            </p:extLst>
          </p:nvPr>
        </p:nvGraphicFramePr>
        <p:xfrm>
          <a:off x="4006665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39188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68725"/>
              </p:ext>
            </p:extLst>
          </p:nvPr>
        </p:nvGraphicFramePr>
        <p:xfrm>
          <a:off x="5209757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42280" y="4869160"/>
            <a:ext cx="1203092" cy="124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…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5372" y="4869160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275"/>
              </p:ext>
            </p:extLst>
          </p:nvPr>
        </p:nvGraphicFramePr>
        <p:xfrm>
          <a:off x="7615941" y="4942600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0836" y="6111160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dates[0]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4909" y="6111160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dates[1]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8001" y="6111160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dates[2]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1093" y="6111160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dates[3]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4185" y="6111160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dates[4]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77050" y="6111160"/>
            <a:ext cx="11397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dates[99]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13740" y="6457890"/>
            <a:ext cx="5316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/>
              <a:t>(Methods inside objects are not shown for clarity)</a:t>
            </a:r>
            <a:endParaRPr lang="en-US" sz="2000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146513" y="5352741"/>
            <a:ext cx="418704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HK" dirty="0" smtClean="0">
                <a:solidFill>
                  <a:srgbClr val="FF0000"/>
                </a:solidFill>
              </a:rPr>
              <a:t>12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6650" y="194400"/>
            <a:ext cx="244169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 smtClean="0">
                <a:latin typeface="Consolas" panose="020B0609020204030204" pitchFamily="49" charset="0"/>
              </a:rPr>
              <a:t> Date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HK" altLang="zh-HK" sz="20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d, m, y;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624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Arrays of 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47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839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83175"/>
              </p:ext>
            </p:extLst>
          </p:nvPr>
        </p:nvGraphicFramePr>
        <p:xfrm>
          <a:off x="396408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529912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79268"/>
              </p:ext>
            </p:extLst>
          </p:nvPr>
        </p:nvGraphicFramePr>
        <p:xfrm>
          <a:off x="1600481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33004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2691"/>
              </p:ext>
            </p:extLst>
          </p:nvPr>
        </p:nvGraphicFramePr>
        <p:xfrm>
          <a:off x="2803573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3936096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82674"/>
              </p:ext>
            </p:extLst>
          </p:nvPr>
        </p:nvGraphicFramePr>
        <p:xfrm>
          <a:off x="4006665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5139188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49921"/>
              </p:ext>
            </p:extLst>
          </p:nvPr>
        </p:nvGraphicFramePr>
        <p:xfrm>
          <a:off x="5209757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6342280" y="1844824"/>
            <a:ext cx="1203092" cy="124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…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5372" y="1844824"/>
            <a:ext cx="1203092" cy="124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07254"/>
              </p:ext>
            </p:extLst>
          </p:nvPr>
        </p:nvGraphicFramePr>
        <p:xfrm>
          <a:off x="7615941" y="1918264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20836" y="3086824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dates[0]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4909" y="3086824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dates[1]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8001" y="3086824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dates[2]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1093" y="3086824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dates[3]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4185" y="3086824"/>
            <a:ext cx="101309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dates[4]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7050" y="3086824"/>
            <a:ext cx="11397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dates[99]</a:t>
            </a:r>
            <a:endParaRPr lang="en-US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51327"/>
              </p:ext>
            </p:extLst>
          </p:nvPr>
        </p:nvGraphicFramePr>
        <p:xfrm>
          <a:off x="91535" y="3645024"/>
          <a:ext cx="8960930" cy="292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4930">
                  <a:extLst>
                    <a:ext uri="{9D8B030D-6E8A-4147-A177-3AD203B41FA5}">
                      <a16:colId xmlns:a16="http://schemas.microsoft.com/office/drawing/2014/main" val="1574119465"/>
                    </a:ext>
                  </a:extLst>
                </a:gridCol>
                <a:gridCol w="5076000">
                  <a:extLst>
                    <a:ext uri="{9D8B030D-6E8A-4147-A177-3AD203B41FA5}">
                      <a16:colId xmlns:a16="http://schemas.microsoft.com/office/drawing/2014/main" val="23287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Expression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2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dates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An array of Date</a:t>
                      </a:r>
                    </a:p>
                    <a:p>
                      <a:r>
                        <a:rPr lang="en-HK" sz="2400" dirty="0" smtClean="0"/>
                        <a:t>Type:</a:t>
                      </a:r>
                      <a:r>
                        <a:rPr lang="en-HK" sz="2400" baseline="0" dirty="0" smtClean="0"/>
                        <a:t> </a:t>
                      </a:r>
                      <a:r>
                        <a:rPr lang="en-HK" sz="2400" baseline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 []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dates[3]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The 4</a:t>
                      </a:r>
                      <a:r>
                        <a:rPr lang="en-HK" sz="2400" baseline="30000" dirty="0" smtClean="0"/>
                        <a:t>th</a:t>
                      </a:r>
                      <a:r>
                        <a:rPr lang="en-HK" sz="2400" dirty="0" smtClean="0"/>
                        <a:t> element of the array</a:t>
                      </a:r>
                    </a:p>
                    <a:p>
                      <a:r>
                        <a:rPr lang="en-HK" sz="2400" dirty="0" smtClean="0"/>
                        <a:t>Type: </a:t>
                      </a:r>
                      <a:r>
                        <a:rPr lang="en-HK" sz="2400" kern="1200" baseline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dates[3].</a:t>
                      </a:r>
                      <a:r>
                        <a:rPr lang="en-HK" sz="240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setMonth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(12)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 smtClean="0"/>
                        <a:t>Call the </a:t>
                      </a:r>
                      <a:r>
                        <a:rPr lang="en-HK" sz="2400" kern="1200" baseline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setMonth</a:t>
                      </a:r>
                      <a:r>
                        <a:rPr lang="en-HK" sz="2400" kern="1200" baseline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HK" sz="2400" dirty="0" smtClean="0"/>
                        <a:t> member function of the 4</a:t>
                      </a:r>
                      <a:r>
                        <a:rPr lang="en-HK" sz="2400" baseline="30000" dirty="0" smtClean="0"/>
                        <a:t>th</a:t>
                      </a:r>
                      <a:r>
                        <a:rPr lang="en-HK" sz="2400" dirty="0" smtClean="0"/>
                        <a:t> element of the array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3934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to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936739"/>
          </a:xfrm>
        </p:spPr>
        <p:txBody>
          <a:bodyPr>
            <a:normAutofit/>
          </a:bodyPr>
          <a:lstStyle/>
          <a:p>
            <a:r>
              <a:rPr lang="en-HK" dirty="0" smtClean="0"/>
              <a:t>Pointers can be set up to aim at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764572"/>
            <a:ext cx="9144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 today;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 *</a:t>
            </a:r>
            <a:r>
              <a:rPr lang="en-HK" altLang="zh-HK" sz="2000" dirty="0" err="1"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altLang="zh-HK" sz="2000" dirty="0">
                <a:latin typeface="Consolas" panose="020B0609020204030204" pitchFamily="49" charset="0"/>
              </a:rPr>
              <a:t>today;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(*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.</a:t>
            </a:r>
            <a:r>
              <a:rPr lang="en-HK" altLang="zh-HK" sz="2000" dirty="0" err="1">
                <a:latin typeface="Consolas" panose="020B0609020204030204" pitchFamily="49" charset="0"/>
              </a:rPr>
              <a:t>setYear</a:t>
            </a:r>
            <a:r>
              <a:rPr lang="en-HK" altLang="zh-HK" sz="2000" dirty="0">
                <a:latin typeface="Consolas" panose="020B0609020204030204" pitchFamily="49" charset="0"/>
              </a:rPr>
              <a:t>(2046);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(*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.</a:t>
            </a:r>
            <a:r>
              <a:rPr lang="en-HK" altLang="zh-HK" sz="2000" dirty="0" err="1">
                <a:latin typeface="Consolas" panose="020B0609020204030204" pitchFamily="49" charset="0"/>
              </a:rPr>
              <a:t>setMonth</a:t>
            </a:r>
            <a:r>
              <a:rPr lang="en-HK" altLang="zh-HK" sz="2000" dirty="0">
                <a:latin typeface="Consolas" panose="020B0609020204030204" pitchFamily="49" charset="0"/>
              </a:rPr>
              <a:t>(12);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(*</a:t>
            </a:r>
            <a:r>
              <a:rPr lang="en-HK" altLang="zh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altLang="zh-HK" sz="2000" dirty="0">
                <a:latin typeface="Consolas" panose="020B0609020204030204" pitchFamily="49" charset="0"/>
              </a:rPr>
              <a:t>.</a:t>
            </a:r>
            <a:r>
              <a:rPr lang="en-HK" altLang="zh-HK" sz="2000" dirty="0" err="1">
                <a:latin typeface="Consolas" panose="020B0609020204030204" pitchFamily="49" charset="0"/>
              </a:rPr>
              <a:t>setDay</a:t>
            </a:r>
            <a:r>
              <a:rPr lang="en-HK" altLang="zh-HK" sz="2000" dirty="0">
                <a:latin typeface="Consolas" panose="020B0609020204030204" pitchFamily="49" charset="0"/>
              </a:rPr>
              <a:t>(25);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today.getDay</a:t>
            </a:r>
            <a:r>
              <a:rPr lang="en-HK" altLang="zh-HK" sz="2000" dirty="0">
                <a:latin typeface="Consolas" panose="020B0609020204030204" pitchFamily="49" charset="0"/>
              </a:rPr>
              <a:t>() == 25 &amp;&amp; </a:t>
            </a:r>
            <a:r>
              <a:rPr lang="en-HK" altLang="zh-HK" sz="2000" dirty="0" err="1">
                <a:latin typeface="Consolas" panose="020B0609020204030204" pitchFamily="49" charset="0"/>
              </a:rPr>
              <a:t>today.getMonth</a:t>
            </a:r>
            <a:r>
              <a:rPr lang="en-HK" altLang="zh-HK" sz="2000" dirty="0">
                <a:latin typeface="Consolas" panose="020B0609020204030204" pitchFamily="49" charset="0"/>
              </a:rPr>
              <a:t>() == 12)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"Merry Christmas!"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  <a:endParaRPr lang="en-HK" altLang="zh-HK" sz="2000" dirty="0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835" y="6457890"/>
            <a:ext cx="592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/>
              <a:t>(Again, methods inside object are not shown for clarity)</a:t>
            </a:r>
            <a:endParaRPr lang="en-US" sz="20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824" y="3573016"/>
            <a:ext cx="3748176" cy="171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4104" y="3973126"/>
            <a:ext cx="1274400" cy="12420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6311" y="35730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today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79449"/>
              </p:ext>
            </p:extLst>
          </p:nvPr>
        </p:nvGraphicFramePr>
        <p:xfrm>
          <a:off x="7904673" y="4046566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?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89581"/>
              </p:ext>
            </p:extLst>
          </p:nvPr>
        </p:nvGraphicFramePr>
        <p:xfrm>
          <a:off x="5395824" y="3718800"/>
          <a:ext cx="19124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246441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datePtr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002168" y="3916800"/>
            <a:ext cx="830334" cy="303223"/>
          </a:xfrm>
          <a:custGeom>
            <a:avLst/>
            <a:gdLst>
              <a:gd name="connsiteX0" fmla="*/ 0 w 1042988"/>
              <a:gd name="connsiteY0" fmla="*/ 0 h 303223"/>
              <a:gd name="connsiteX1" fmla="*/ 483394 w 1042988"/>
              <a:gd name="connsiteY1" fmla="*/ 285750 h 303223"/>
              <a:gd name="connsiteX2" fmla="*/ 1042988 w 1042988"/>
              <a:gd name="connsiteY2" fmla="*/ 247650 h 3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988" h="303223">
                <a:moveTo>
                  <a:pt x="0" y="0"/>
                </a:moveTo>
                <a:cubicBezTo>
                  <a:pt x="154781" y="122237"/>
                  <a:pt x="309563" y="244475"/>
                  <a:pt x="483394" y="285750"/>
                </a:cubicBezTo>
                <a:cubicBezTo>
                  <a:pt x="657225" y="327025"/>
                  <a:pt x="850106" y="287337"/>
                  <a:pt x="1042988" y="247650"/>
                </a:cubicBezTo>
              </a:path>
            </a:pathLst>
          </a:custGeom>
          <a:noFill/>
          <a:ln w="28575"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37317" y="4090946"/>
            <a:ext cx="23403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HK" dirty="0" smtClean="0"/>
              <a:t>25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137317" y="4456706"/>
            <a:ext cx="23403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HK" dirty="0" smtClean="0"/>
              <a:t>12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020298" y="4822467"/>
            <a:ext cx="46807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HK" dirty="0" smtClean="0"/>
              <a:t>2046</a:t>
            </a:r>
            <a:endParaRPr lang="en-U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3348000" y="2060848"/>
            <a:ext cx="5796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(*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datePtr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sz="2400" dirty="0">
                <a:solidFill>
                  <a:schemeClr val="tx1"/>
                </a:solidFill>
              </a:rPr>
              <a:t> is the same as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today</a:t>
            </a:r>
            <a:endParaRPr lang="en-HK" sz="2400" dirty="0" smtClean="0">
              <a:solidFill>
                <a:schemeClr val="tx1"/>
              </a:solidFill>
            </a:endParaRP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chemeClr val="tx1"/>
                </a:solidFill>
              </a:rPr>
              <a:t>Member access operator (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HK" sz="2400" dirty="0" smtClean="0">
                <a:solidFill>
                  <a:schemeClr val="tx1"/>
                </a:solidFill>
              </a:rPr>
              <a:t>) has </a:t>
            </a:r>
            <a:r>
              <a:rPr lang="en-HK" sz="2400" i="1" u="sng" dirty="0" smtClean="0">
                <a:solidFill>
                  <a:srgbClr val="9933FF"/>
                </a:solidFill>
              </a:rPr>
              <a:t>higher</a:t>
            </a:r>
            <a:r>
              <a:rPr lang="en-HK" sz="2400" dirty="0" smtClean="0">
                <a:solidFill>
                  <a:schemeClr val="tx1"/>
                </a:solidFill>
              </a:rPr>
              <a:t> precedence than dereference operator (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  <p:bldP spid="30" grpId="0" animBg="1"/>
      <p:bldP spid="20" grpId="0" uiExpand="1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764572"/>
            <a:ext cx="9144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Date today;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Date *</a:t>
            </a:r>
            <a:r>
              <a:rPr lang="en-HK" altLang="zh-HK" sz="2000" dirty="0" err="1"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>
                <a:latin typeface="Consolas" panose="020B0609020204030204" pitchFamily="49" charset="0"/>
              </a:rPr>
              <a:t>datePtr</a:t>
            </a:r>
            <a:r>
              <a:rPr lang="en-HK" altLang="zh-HK" sz="2000" dirty="0">
                <a:latin typeface="Consolas" panose="020B0609020204030204" pitchFamily="49" charset="0"/>
              </a:rPr>
              <a:t> = </a:t>
            </a:r>
            <a:r>
              <a:rPr lang="en-HK" altLang="zh-HK" sz="2000" dirty="0">
                <a:effectLst/>
                <a:latin typeface="Consolas" panose="020B0609020204030204" pitchFamily="49" charset="0"/>
              </a:rPr>
              <a:t>&amp;</a:t>
            </a:r>
            <a:r>
              <a:rPr lang="en-HK" altLang="zh-HK" sz="2000" dirty="0">
                <a:latin typeface="Consolas" panose="020B0609020204030204" pitchFamily="49" charset="0"/>
              </a:rPr>
              <a:t>today;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datePtr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-&gt;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setYear</a:t>
            </a:r>
            <a:r>
              <a:rPr lang="en-HK" altLang="zh-HK" sz="2000" dirty="0" smtClean="0">
                <a:latin typeface="Consolas" panose="020B0609020204030204" pitchFamily="49" charset="0"/>
              </a:rPr>
              <a:t>(2046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datePtr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-&gt;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setMonth</a:t>
            </a:r>
            <a:r>
              <a:rPr lang="en-HK" altLang="zh-HK" sz="2000" dirty="0" smtClean="0">
                <a:latin typeface="Consolas" panose="020B0609020204030204" pitchFamily="49" charset="0"/>
              </a:rPr>
              <a:t>(12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 err="1" smtClean="0">
                <a:effectLst/>
                <a:latin typeface="Consolas" panose="020B0609020204030204" pitchFamily="49" charset="0"/>
              </a:rPr>
              <a:t>datePtr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-&gt;</a:t>
            </a:r>
            <a:r>
              <a:rPr lang="en-HK" altLang="zh-HK" sz="2000" dirty="0" err="1" smtClean="0">
                <a:latin typeface="Consolas" panose="020B0609020204030204" pitchFamily="49" charset="0"/>
              </a:rPr>
              <a:t>setDay</a:t>
            </a:r>
            <a:r>
              <a:rPr lang="en-HK" altLang="zh-HK" sz="2000" dirty="0" smtClean="0">
                <a:latin typeface="Consolas" panose="020B0609020204030204" pitchFamily="49" charset="0"/>
              </a:rPr>
              <a:t>(25</a:t>
            </a:r>
            <a:r>
              <a:rPr lang="en-HK" altLang="zh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altLang="zh-HK" sz="2000" dirty="0">
                <a:latin typeface="Consolas" panose="020B0609020204030204" pitchFamily="49" charset="0"/>
              </a:rPr>
              <a:t> (</a:t>
            </a:r>
            <a:r>
              <a:rPr lang="en-HK" altLang="zh-HK" sz="2000" dirty="0" err="1">
                <a:latin typeface="Consolas" panose="020B0609020204030204" pitchFamily="49" charset="0"/>
              </a:rPr>
              <a:t>today.getDay</a:t>
            </a:r>
            <a:r>
              <a:rPr lang="en-HK" altLang="zh-HK" sz="2000" dirty="0">
                <a:latin typeface="Consolas" panose="020B0609020204030204" pitchFamily="49" charset="0"/>
              </a:rPr>
              <a:t>() == 25 &amp;&amp; </a:t>
            </a:r>
            <a:r>
              <a:rPr lang="en-HK" altLang="zh-HK" sz="2000" dirty="0" err="1">
                <a:latin typeface="Consolas" panose="020B0609020204030204" pitchFamily="49" charset="0"/>
              </a:rPr>
              <a:t>today.getMonth</a:t>
            </a:r>
            <a:r>
              <a:rPr lang="en-HK" altLang="zh-HK" sz="2000" dirty="0">
                <a:latin typeface="Consolas" panose="020B0609020204030204" pitchFamily="49" charset="0"/>
              </a:rPr>
              <a:t>() == 12)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"Merry Christmas!"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altLang="zh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</a:t>
            </a:r>
            <a:endParaRPr lang="en-HK" altLang="zh-HK" sz="20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5824" y="3573016"/>
            <a:ext cx="3748176" cy="171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Arrow Member Selection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42472" y="1723045"/>
            <a:ext cx="6701528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optr</a:t>
            </a:r>
            <a:r>
              <a:rPr lang="en-HK" sz="24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-&gt;</a:t>
            </a:r>
            <a:r>
              <a:rPr lang="en-HK" sz="24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mem</a:t>
            </a:r>
            <a:r>
              <a:rPr lang="en-HK" sz="2400" dirty="0" smtClean="0">
                <a:solidFill>
                  <a:schemeClr val="tx1"/>
                </a:solidFill>
              </a:rPr>
              <a:t> is a shorthand for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(*</a:t>
            </a:r>
            <a:r>
              <a:rPr lang="en-HK" sz="2400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optr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).</a:t>
            </a:r>
            <a:r>
              <a:rPr lang="en-HK" sz="2400" i="1" dirty="0">
                <a:solidFill>
                  <a:srgbClr val="9933FF"/>
                </a:solidFill>
                <a:latin typeface="Consolas" panose="020B0609020204030204" pitchFamily="49" charset="0"/>
              </a:rPr>
              <a:t>mem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i="1" dirty="0" err="1">
                <a:solidFill>
                  <a:srgbClr val="9933FF"/>
                </a:solidFill>
                <a:latin typeface="Consolas" panose="020B0609020204030204" pitchFamily="49" charset="0"/>
              </a:rPr>
              <a:t>optr</a:t>
            </a:r>
            <a:r>
              <a:rPr lang="en-HK" sz="2400" dirty="0" smtClean="0">
                <a:solidFill>
                  <a:schemeClr val="tx1"/>
                </a:solidFill>
              </a:rPr>
              <a:t> must be a pointer aiming at a proper object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HK" sz="24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mem</a:t>
            </a:r>
            <a:r>
              <a:rPr lang="en-HK" sz="2400" dirty="0" smtClean="0">
                <a:solidFill>
                  <a:schemeClr val="tx1"/>
                </a:solidFill>
              </a:rPr>
              <a:t> should be defined in the class definition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4104" y="3973126"/>
            <a:ext cx="1274400" cy="12420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6311" y="35730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today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1014"/>
              </p:ext>
            </p:extLst>
          </p:nvPr>
        </p:nvGraphicFramePr>
        <p:xfrm>
          <a:off x="7904673" y="4046566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25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12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/>
                        <a:t>2046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70859"/>
              </p:ext>
            </p:extLst>
          </p:nvPr>
        </p:nvGraphicFramePr>
        <p:xfrm>
          <a:off x="5395824" y="3718800"/>
          <a:ext cx="19124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246441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err="1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datePtr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002168" y="3916800"/>
            <a:ext cx="830334" cy="303223"/>
          </a:xfrm>
          <a:custGeom>
            <a:avLst/>
            <a:gdLst>
              <a:gd name="connsiteX0" fmla="*/ 0 w 1042988"/>
              <a:gd name="connsiteY0" fmla="*/ 0 h 303223"/>
              <a:gd name="connsiteX1" fmla="*/ 483394 w 1042988"/>
              <a:gd name="connsiteY1" fmla="*/ 285750 h 303223"/>
              <a:gd name="connsiteX2" fmla="*/ 1042988 w 1042988"/>
              <a:gd name="connsiteY2" fmla="*/ 247650 h 30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988" h="303223">
                <a:moveTo>
                  <a:pt x="0" y="0"/>
                </a:moveTo>
                <a:cubicBezTo>
                  <a:pt x="154781" y="122237"/>
                  <a:pt x="309563" y="244475"/>
                  <a:pt x="483394" y="285750"/>
                </a:cubicBezTo>
                <a:cubicBezTo>
                  <a:pt x="657225" y="327025"/>
                  <a:pt x="850106" y="287337"/>
                  <a:pt x="1042988" y="247650"/>
                </a:cubicBezTo>
              </a:path>
            </a:pathLst>
          </a:custGeom>
          <a:noFill/>
          <a:ln w="28575"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Object-Oriented Programming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Programming in object oriented languages is called </a:t>
            </a:r>
            <a:r>
              <a:rPr lang="en-HK" i="1" dirty="0">
                <a:solidFill>
                  <a:srgbClr val="FF0000"/>
                </a:solidFill>
              </a:rPr>
              <a:t>object-oriented programming</a:t>
            </a:r>
            <a:r>
              <a:rPr lang="en-HK" dirty="0"/>
              <a:t> (OOP)</a:t>
            </a:r>
          </a:p>
          <a:p>
            <a:pPr lvl="8"/>
            <a:endParaRPr lang="en-HK" dirty="0"/>
          </a:p>
          <a:p>
            <a:r>
              <a:rPr lang="en-HK" dirty="0"/>
              <a:t>C++ is an object-oriented language</a:t>
            </a:r>
          </a:p>
          <a:p>
            <a:pPr lvl="1"/>
            <a:r>
              <a:rPr lang="en-HK" dirty="0"/>
              <a:t>Programmers can create user-defined types called </a:t>
            </a:r>
            <a:r>
              <a:rPr lang="en-HK" i="1" dirty="0">
                <a:solidFill>
                  <a:srgbClr val="FF0000"/>
                </a:solidFill>
              </a:rPr>
              <a:t>classes</a:t>
            </a:r>
          </a:p>
          <a:p>
            <a:pPr lvl="1"/>
            <a:r>
              <a:rPr lang="en-HK" dirty="0"/>
              <a:t>Classes contain </a:t>
            </a:r>
            <a:r>
              <a:rPr lang="en-HK" dirty="0">
                <a:solidFill>
                  <a:srgbClr val="9933FF"/>
                </a:solidFill>
              </a:rPr>
              <a:t>data members</a:t>
            </a:r>
            <a:r>
              <a:rPr lang="en-HK" dirty="0"/>
              <a:t> (attributes) and </a:t>
            </a:r>
            <a:r>
              <a:rPr lang="en-HK" dirty="0">
                <a:solidFill>
                  <a:srgbClr val="9933FF"/>
                </a:solidFill>
              </a:rPr>
              <a:t>member functions</a:t>
            </a:r>
            <a:r>
              <a:rPr lang="en-HK" dirty="0"/>
              <a:t> (</a:t>
            </a:r>
            <a:r>
              <a:rPr lang="en-HK" dirty="0" err="1"/>
              <a:t>behaviors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4000"/>
          </a:xfrm>
        </p:spPr>
        <p:txBody>
          <a:bodyPr>
            <a:normAutofit fontScale="92500"/>
          </a:bodyPr>
          <a:lstStyle/>
          <a:p>
            <a:r>
              <a:rPr lang="en-HK" dirty="0"/>
              <a:t>Understand the terms </a:t>
            </a:r>
            <a:r>
              <a:rPr lang="en-HK" u="sng" dirty="0"/>
              <a:t>object</a:t>
            </a:r>
            <a:r>
              <a:rPr lang="en-HK" dirty="0"/>
              <a:t>, </a:t>
            </a:r>
            <a:r>
              <a:rPr lang="en-HK" u="sng" dirty="0"/>
              <a:t>class</a:t>
            </a:r>
            <a:r>
              <a:rPr lang="en-HK" dirty="0"/>
              <a:t>, </a:t>
            </a:r>
            <a:r>
              <a:rPr lang="en-HK" u="sng" dirty="0"/>
              <a:t>member function</a:t>
            </a:r>
            <a:r>
              <a:rPr lang="en-HK" dirty="0"/>
              <a:t>, and </a:t>
            </a:r>
            <a:r>
              <a:rPr lang="en-HK" u="sng" dirty="0"/>
              <a:t>data </a:t>
            </a:r>
            <a:r>
              <a:rPr lang="en-HK" u="sng" dirty="0" smtClean="0"/>
              <a:t>members</a:t>
            </a:r>
            <a:endParaRPr lang="en-HK" dirty="0"/>
          </a:p>
          <a:p>
            <a:r>
              <a:rPr lang="en-HK" dirty="0"/>
              <a:t>Able to define a class with member functions and data </a:t>
            </a:r>
            <a:r>
              <a:rPr lang="en-HK" dirty="0" smtClean="0"/>
              <a:t>members</a:t>
            </a:r>
            <a:endParaRPr lang="en-HK" dirty="0"/>
          </a:p>
          <a:p>
            <a:r>
              <a:rPr lang="en-HK" dirty="0"/>
              <a:t>Know how to </a:t>
            </a:r>
            <a:r>
              <a:rPr lang="en-HK" u="sng" dirty="0"/>
              <a:t>initialize</a:t>
            </a:r>
            <a:r>
              <a:rPr lang="en-HK" dirty="0"/>
              <a:t> objects with </a:t>
            </a:r>
            <a:r>
              <a:rPr lang="en-HK" u="sng" dirty="0" smtClean="0"/>
              <a:t>constructors</a:t>
            </a:r>
            <a:endParaRPr lang="en-HK" dirty="0"/>
          </a:p>
          <a:p>
            <a:r>
              <a:rPr lang="en-HK" dirty="0"/>
              <a:t>Understand the importance of </a:t>
            </a:r>
            <a:r>
              <a:rPr lang="en-HK" u="sng" dirty="0"/>
              <a:t>information </a:t>
            </a:r>
            <a:r>
              <a:rPr lang="en-HK" u="sng" dirty="0" smtClean="0"/>
              <a:t>hiding</a:t>
            </a:r>
            <a:endParaRPr lang="en-HK" dirty="0"/>
          </a:p>
          <a:p>
            <a:r>
              <a:rPr lang="en-HK" dirty="0"/>
              <a:t>Understand the benefits of separating </a:t>
            </a:r>
            <a:r>
              <a:rPr lang="en-HK" dirty="0" smtClean="0"/>
              <a:t>class </a:t>
            </a:r>
            <a:r>
              <a:rPr lang="en-HK" u="sng" dirty="0" smtClean="0"/>
              <a:t>implementation</a:t>
            </a:r>
            <a:r>
              <a:rPr lang="en-HK" dirty="0" smtClean="0"/>
              <a:t> from </a:t>
            </a:r>
            <a:r>
              <a:rPr lang="en-HK" u="sng" dirty="0"/>
              <a:t>client</a:t>
            </a:r>
            <a:r>
              <a:rPr lang="en-HK" dirty="0"/>
              <a:t> </a:t>
            </a:r>
            <a:r>
              <a:rPr lang="en-HK" dirty="0" smtClean="0"/>
              <a:t>programs with an </a:t>
            </a:r>
            <a:r>
              <a:rPr lang="en-HK" u="sng" dirty="0" smtClean="0"/>
              <a:t>interface</a:t>
            </a:r>
            <a:endParaRPr lang="en-HK" u="sng" dirty="0"/>
          </a:p>
          <a:p>
            <a:r>
              <a:rPr lang="en-HK" dirty="0" smtClean="0"/>
              <a:t>Manipulate </a:t>
            </a:r>
            <a:r>
              <a:rPr lang="en-HK" dirty="0"/>
              <a:t>objects with </a:t>
            </a:r>
            <a:r>
              <a:rPr lang="en-HK" u="sng" dirty="0"/>
              <a:t>pointers</a:t>
            </a:r>
            <a:r>
              <a:rPr lang="en-HK" dirty="0"/>
              <a:t> and </a:t>
            </a:r>
            <a:r>
              <a:rPr lang="en-HK" u="sng" dirty="0"/>
              <a:t>arrays</a:t>
            </a:r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</a:rPr>
              <a:t>(Optional</a:t>
            </a:r>
            <a:r>
              <a:rPr lang="en-HK" dirty="0" smtClean="0">
                <a:solidFill>
                  <a:srgbClr val="FF0000"/>
                </a:solidFill>
              </a:rPr>
              <a:t>)</a:t>
            </a:r>
            <a:endParaRPr lang="en-HK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HK" dirty="0" smtClean="0">
                <a:solidFill>
                  <a:srgbClr val="FF0000"/>
                </a:solidFill>
              </a:rPr>
              <a:t>Next: Strings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Classes are </a:t>
            </a:r>
            <a:r>
              <a:rPr lang="en-HK" i="1" dirty="0">
                <a:solidFill>
                  <a:srgbClr val="9933FF"/>
                </a:solidFill>
              </a:rPr>
              <a:t>blueprints</a:t>
            </a:r>
            <a:r>
              <a:rPr lang="en-HK" dirty="0"/>
              <a:t> to create objects</a:t>
            </a:r>
          </a:p>
          <a:p>
            <a:pPr lvl="8"/>
            <a:endParaRPr lang="en-HK" dirty="0"/>
          </a:p>
          <a:p>
            <a:r>
              <a:rPr lang="en-HK" dirty="0"/>
              <a:t>We can create many objects from one class</a:t>
            </a:r>
          </a:p>
          <a:p>
            <a:pPr lvl="1"/>
            <a:r>
              <a:rPr lang="en-HK" dirty="0"/>
              <a:t>A car company can manufacture many car objects from a car blueprint (design)</a:t>
            </a:r>
          </a:p>
          <a:p>
            <a:pPr lvl="1"/>
            <a:r>
              <a:rPr lang="en-HK" dirty="0"/>
              <a:t>You can drive a car, but </a:t>
            </a:r>
            <a:r>
              <a:rPr lang="en-HK" i="1" u="sng" dirty="0"/>
              <a:t>not</a:t>
            </a:r>
            <a:r>
              <a:rPr lang="en-HK" dirty="0"/>
              <a:t> its </a:t>
            </a:r>
            <a:r>
              <a:rPr lang="en-HK" dirty="0" smtClean="0"/>
              <a:t>blueprint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" y="4194000"/>
            <a:ext cx="2885199" cy="266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5727700"/>
            <a:ext cx="18319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652963"/>
            <a:ext cx="1809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5727700"/>
            <a:ext cx="183991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7" t="18933" r="7260" b="14375"/>
          <a:stretch>
            <a:fillRect/>
          </a:stretch>
        </p:blipFill>
        <p:spPr bwMode="auto">
          <a:xfrm>
            <a:off x="7194550" y="4652963"/>
            <a:ext cx="19494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4076700"/>
            <a:ext cx="22971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65897" y="526729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objects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532594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86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class contains some </a:t>
            </a:r>
            <a:r>
              <a:rPr lang="en-HK" i="1" dirty="0">
                <a:solidFill>
                  <a:srgbClr val="9933FF"/>
                </a:solidFill>
              </a:rPr>
              <a:t>data</a:t>
            </a:r>
            <a:r>
              <a:rPr lang="en-HK" dirty="0"/>
              <a:t> and a </a:t>
            </a:r>
            <a:r>
              <a:rPr lang="en-HK" i="1" dirty="0">
                <a:solidFill>
                  <a:srgbClr val="9933FF"/>
                </a:solidFill>
              </a:rPr>
              <a:t>set of functions</a:t>
            </a:r>
            <a:r>
              <a:rPr lang="en-HK" dirty="0"/>
              <a:t> that manipulate those data</a:t>
            </a:r>
          </a:p>
          <a:p>
            <a:endParaRPr lang="en-HK" dirty="0"/>
          </a:p>
          <a:p>
            <a:r>
              <a:rPr lang="en-HK" dirty="0"/>
              <a:t>The function components are called </a:t>
            </a:r>
            <a:r>
              <a:rPr lang="en-HK" i="1" dirty="0">
                <a:solidFill>
                  <a:srgbClr val="FF0000"/>
                </a:solidFill>
              </a:rPr>
              <a:t>member functions</a:t>
            </a:r>
            <a:r>
              <a:rPr lang="en-HK" dirty="0"/>
              <a:t> (also called </a:t>
            </a:r>
            <a:r>
              <a:rPr lang="en-HK" i="1" dirty="0">
                <a:solidFill>
                  <a:srgbClr val="FF0000"/>
                </a:solidFill>
              </a:rPr>
              <a:t>instance methods</a:t>
            </a:r>
            <a:r>
              <a:rPr lang="en-HK" dirty="0"/>
              <a:t>)</a:t>
            </a:r>
          </a:p>
          <a:p>
            <a:endParaRPr lang="en-HK" dirty="0"/>
          </a:p>
          <a:p>
            <a:r>
              <a:rPr lang="en-HK" dirty="0"/>
              <a:t>The data components are called </a:t>
            </a:r>
            <a:r>
              <a:rPr lang="en-HK" i="1" dirty="0">
                <a:solidFill>
                  <a:srgbClr val="FF0000"/>
                </a:solidFill>
              </a:rPr>
              <a:t>data members</a:t>
            </a:r>
            <a:r>
              <a:rPr lang="en-HK" dirty="0"/>
              <a:t> (also called </a:t>
            </a:r>
            <a:r>
              <a:rPr lang="en-HK" i="1" dirty="0">
                <a:solidFill>
                  <a:srgbClr val="FF0000"/>
                </a:solidFill>
              </a:rPr>
              <a:t>instance variables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err="1" smtClean="0"/>
              <a:t>Dr.</a:t>
            </a:r>
            <a:r>
              <a:rPr lang="en-HK" dirty="0" smtClean="0"/>
              <a:t> Law teaches many </a:t>
            </a:r>
            <a:r>
              <a:rPr lang="en-HK" dirty="0"/>
              <a:t>courses </a:t>
            </a:r>
            <a:r>
              <a:rPr lang="en-HK" dirty="0" smtClean="0"/>
              <a:t>😭</a:t>
            </a:r>
            <a:endParaRPr lang="en-HK" b="1" dirty="0" smtClean="0"/>
          </a:p>
          <a:p>
            <a:pPr lvl="8"/>
            <a:endParaRPr lang="en-HK" dirty="0"/>
          </a:p>
          <a:p>
            <a:r>
              <a:rPr lang="en-HK" dirty="0"/>
              <a:t>He wants to implement a grade book program to maintain students’ exam scores of each course</a:t>
            </a:r>
          </a:p>
          <a:p>
            <a:pPr lvl="8"/>
            <a:endParaRPr lang="en-HK" dirty="0"/>
          </a:p>
          <a:p>
            <a:r>
              <a:rPr lang="en-HK" dirty="0"/>
              <a:t>We shall define a class (data type) called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r>
              <a:rPr lang="en-HK" dirty="0"/>
              <a:t> for the purpose</a:t>
            </a:r>
          </a:p>
          <a:p>
            <a:pPr lvl="8"/>
            <a:endParaRPr lang="en-HK" dirty="0"/>
          </a:p>
          <a:p>
            <a:r>
              <a:rPr lang="en-HK" dirty="0"/>
              <a:t>Let’s start with a simple class that </a:t>
            </a:r>
            <a:r>
              <a:rPr lang="en-HK" i="1" dirty="0"/>
              <a:t>contains simply a member function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a Class with 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smtClean="0">
                <a:latin typeface="Consolas" panose="020B0609020204030204" pitchFamily="49" charset="0"/>
              </a:rPr>
              <a:t>#</a:t>
            </a:r>
            <a:r>
              <a:rPr lang="en-HK" altLang="zh-HK" sz="2000" dirty="0">
                <a:latin typeface="Consolas" panose="020B0609020204030204" pitchFamily="49" charset="0"/>
              </a:rPr>
              <a:t>include &lt;</a:t>
            </a:r>
            <a:r>
              <a:rPr lang="en-HK" altLang="zh-HK" sz="2000" dirty="0" err="1">
                <a:latin typeface="Consolas" panose="020B0609020204030204" pitchFamily="49" charset="0"/>
              </a:rPr>
              <a:t>iostream</a:t>
            </a:r>
            <a:r>
              <a:rPr lang="en-HK" altLang="zh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std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class definition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err="1">
                <a:latin typeface="Consolas" panose="020B0609020204030204" pitchFamily="49" charset="0"/>
              </a:rPr>
              <a:t>GradeBook</a:t>
            </a:r>
            <a:r>
              <a:rPr lang="en-HK" altLang="zh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HK" altLang="zh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Member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</a:t>
            </a:r>
            <a:r>
              <a:rPr lang="en-HK" altLang="zh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 smtClean="0">
                <a:latin typeface="Consolas" panose="020B0609020204030204" pitchFamily="49" charset="0"/>
              </a:rPr>
              <a:t>welcome</a:t>
            </a:r>
            <a:r>
              <a:rPr lang="en-HK" altLang="zh-HK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    </a:t>
            </a:r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the Grade Book!"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};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… 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Continue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next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0" y="1512000"/>
            <a:ext cx="2232000" cy="1328023"/>
          </a:xfrm>
          <a:prstGeom prst="wedgeRoundRectCallout">
            <a:avLst>
              <a:gd name="adj1" fmla="val -6603"/>
              <a:gd name="adj2" fmla="val 7600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Beginning of class definition of 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GradeBook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4000" y="5938599"/>
            <a:ext cx="6336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Naming convention: </a:t>
            </a:r>
            <a:r>
              <a:rPr lang="en-HK" sz="2400" i="1" dirty="0" smtClean="0">
                <a:solidFill>
                  <a:srgbClr val="9933FF"/>
                </a:solidFill>
              </a:rPr>
              <a:t>the name of a programmer-defined class usually </a:t>
            </a:r>
            <a:r>
              <a:rPr lang="en-HK" sz="2400" i="1" u="sng" dirty="0" smtClean="0">
                <a:solidFill>
                  <a:srgbClr val="9933FF"/>
                </a:solidFill>
              </a:rPr>
              <a:t>starts in capital letter</a:t>
            </a:r>
            <a:endParaRPr lang="en-US" sz="2400" i="1" u="sng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312040" y="1137543"/>
            <a:ext cx="1872000" cy="919401"/>
          </a:xfrm>
          <a:prstGeom prst="wedgeRoundRectCallout">
            <a:avLst>
              <a:gd name="adj1" fmla="val -66683"/>
              <a:gd name="adj2" fmla="val 1779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Beginning of class body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78717" y="3178924"/>
            <a:ext cx="1726907" cy="510778"/>
          </a:xfrm>
          <a:prstGeom prst="wedgeRoundRectCallout">
            <a:avLst>
              <a:gd name="adj1" fmla="val -137608"/>
              <a:gd name="adj2" fmla="val 2803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Details later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256000" y="3456000"/>
            <a:ext cx="3677570" cy="510778"/>
          </a:xfrm>
          <a:prstGeom prst="wedgeRoundRectCallout">
            <a:avLst>
              <a:gd name="adj1" fmla="val -109944"/>
              <a:gd name="adj2" fmla="val 687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Member function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welcome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636240" y="4657040"/>
            <a:ext cx="3672000" cy="919401"/>
          </a:xfrm>
          <a:prstGeom prst="wedgeRoundRectCallout">
            <a:avLst>
              <a:gd name="adj1" fmla="val -126062"/>
              <a:gd name="adj2" fmla="val -31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End of class body. Note the semicolon (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sz="2400" dirty="0" smtClean="0">
                <a:solidFill>
                  <a:schemeClr val="tx1"/>
                </a:solidFill>
              </a:rPr>
              <a:t>) at the end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23181</TotalTime>
  <Words>4859</Words>
  <PresentationFormat>On-screen Show (4:3)</PresentationFormat>
  <Paragraphs>1323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新細明體</vt:lpstr>
      <vt:lpstr>Office Theme</vt:lpstr>
      <vt:lpstr>CSCI1540 Fundamental Computing with C++</vt:lpstr>
      <vt:lpstr>Questions to Answer…</vt:lpstr>
      <vt:lpstr>Objects</vt:lpstr>
      <vt:lpstr>Object-Oriented Design</vt:lpstr>
      <vt:lpstr>Object-Oriented Programming (OOP)</vt:lpstr>
      <vt:lpstr>Classes and Objects</vt:lpstr>
      <vt:lpstr>Class</vt:lpstr>
      <vt:lpstr>Case Study</vt:lpstr>
      <vt:lpstr>Defining a Class with Member Function</vt:lpstr>
      <vt:lpstr>Defining a Class with Member Function</vt:lpstr>
      <vt:lpstr>Dot Operator (.)</vt:lpstr>
      <vt:lpstr>public and private Access Specifiers</vt:lpstr>
      <vt:lpstr>Defining Data Members in a Class</vt:lpstr>
      <vt:lpstr>PowerPoint Presentation</vt:lpstr>
      <vt:lpstr>Instance Variables/Data Members</vt:lpstr>
      <vt:lpstr>Local Variables vs Instance Variables</vt:lpstr>
      <vt:lpstr>Local Variables vs Instance Variables</vt:lpstr>
      <vt:lpstr>Rule of Thumb</vt:lpstr>
      <vt:lpstr>Why private Data Members?</vt:lpstr>
      <vt:lpstr>Why private Data Members?</vt:lpstr>
      <vt:lpstr>PowerPoint Presentation</vt:lpstr>
      <vt:lpstr>PowerPoint Presentation</vt:lpstr>
      <vt:lpstr>Initializing Objects with Constructors</vt:lpstr>
      <vt:lpstr>Initializing Objects with Constructors</vt:lpstr>
      <vt:lpstr>Calling a Constructor</vt:lpstr>
      <vt:lpstr>Default Constructor</vt:lpstr>
      <vt:lpstr>Rule of Thumb</vt:lpstr>
      <vt:lpstr>Default Constructor: Pitfall</vt:lpstr>
      <vt:lpstr>Solution: Overloading Constructors</vt:lpstr>
      <vt:lpstr>Object Assignment</vt:lpstr>
      <vt:lpstr>Object Assignment</vt:lpstr>
      <vt:lpstr>Implicit Object Assignment</vt:lpstr>
      <vt:lpstr>Object as Reference Parameter</vt:lpstr>
      <vt:lpstr>Reusing a Class</vt:lpstr>
      <vt:lpstr>Separating a Class from its Client</vt:lpstr>
      <vt:lpstr>Rule of Thumb</vt:lpstr>
      <vt:lpstr>Header File as an Interface</vt:lpstr>
      <vt:lpstr>Class Implementation File</vt:lpstr>
      <vt:lpstr>Client Program</vt:lpstr>
      <vt:lpstr>Class Implementation vs Client</vt:lpstr>
      <vt:lpstr>To Wrap Up…</vt:lpstr>
      <vt:lpstr>PowerPoint Presentation</vt:lpstr>
      <vt:lpstr>PowerPoint Presentation</vt:lpstr>
      <vt:lpstr>PowerPoint Presentation</vt:lpstr>
      <vt:lpstr>PowerPoint Presentation</vt:lpstr>
      <vt:lpstr>Arrays of Objects</vt:lpstr>
      <vt:lpstr>Arrays of Objects</vt:lpstr>
      <vt:lpstr>Pointer to Objects</vt:lpstr>
      <vt:lpstr>Arrow Member Selection Operator -&gt;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2019-10-23T07:19:43Z</dcterms:modified>
</cp:coreProperties>
</file>