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743" r:id="rId3"/>
    <p:sldId id="749" r:id="rId4"/>
    <p:sldId id="750" r:id="rId5"/>
    <p:sldId id="751" r:id="rId6"/>
    <p:sldId id="752" r:id="rId7"/>
    <p:sldId id="753" r:id="rId8"/>
    <p:sldId id="744" r:id="rId9"/>
    <p:sldId id="793" r:id="rId10"/>
    <p:sldId id="755" r:id="rId11"/>
    <p:sldId id="756" r:id="rId12"/>
    <p:sldId id="757" r:id="rId13"/>
    <p:sldId id="758" r:id="rId14"/>
    <p:sldId id="745" r:id="rId15"/>
    <p:sldId id="759" r:id="rId16"/>
    <p:sldId id="760" r:id="rId17"/>
    <p:sldId id="761" r:id="rId18"/>
    <p:sldId id="762" r:id="rId19"/>
    <p:sldId id="763" r:id="rId20"/>
    <p:sldId id="764" r:id="rId21"/>
    <p:sldId id="765" r:id="rId22"/>
    <p:sldId id="766" r:id="rId23"/>
    <p:sldId id="767" r:id="rId24"/>
    <p:sldId id="768" r:id="rId25"/>
    <p:sldId id="770" r:id="rId26"/>
    <p:sldId id="771" r:id="rId27"/>
    <p:sldId id="773" r:id="rId28"/>
    <p:sldId id="774" r:id="rId29"/>
    <p:sldId id="775" r:id="rId30"/>
    <p:sldId id="776" r:id="rId31"/>
    <p:sldId id="777" r:id="rId32"/>
    <p:sldId id="778" r:id="rId33"/>
    <p:sldId id="779" r:id="rId34"/>
    <p:sldId id="780" r:id="rId35"/>
    <p:sldId id="781" r:id="rId36"/>
    <p:sldId id="782" r:id="rId37"/>
    <p:sldId id="783" r:id="rId38"/>
    <p:sldId id="784" r:id="rId39"/>
    <p:sldId id="785" r:id="rId40"/>
    <p:sldId id="792" r:id="rId41"/>
    <p:sldId id="788" r:id="rId42"/>
    <p:sldId id="789" r:id="rId43"/>
    <p:sldId id="794" r:id="rId44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FFFF99"/>
    <a:srgbClr val="FF7000"/>
    <a:srgbClr val="68D321"/>
    <a:srgbClr val="800000"/>
    <a:srgbClr val="5B9BD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179" autoAdjust="0"/>
  </p:normalViewPr>
  <p:slideViewPr>
    <p:cSldViewPr>
      <p:cViewPr varScale="1">
        <p:scale>
          <a:sx n="108" d="100"/>
          <a:sy n="108" d="100"/>
        </p:scale>
        <p:origin x="1677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r">
              <a:defRPr sz="1200"/>
            </a:lvl1pPr>
          </a:lstStyle>
          <a:p>
            <a:fld id="{6EC39858-CD88-4D5D-AF6A-F1235BECF489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1" tIns="46195" rIns="92391" bIns="461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2391" tIns="46195" rIns="92391" bIns="46195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r">
              <a:defRPr sz="1200"/>
            </a:lvl1pPr>
          </a:lstStyle>
          <a:p>
            <a:fld id="{4179C365-E464-43DE-865E-CC3A6CA7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7E12-559F-4E9B-95DB-2F50E7DBA7E2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0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F51A-B66D-4C89-B85F-B8E7B40B39BC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3F7-D21D-48F7-BC0E-7742DBAEB5B9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560-DDB1-4E0F-BEF1-93D2D0A06C3F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42F-0FBD-4044-A98E-72E762ACA238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6D9-0B06-406C-9D6B-780B6675A908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3E1C-C6FA-4682-8FEB-42359A19E5D6}" type="datetime1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EE5C-D884-407A-AC6B-9846F4E44C88}" type="datetime1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EA-6323-478E-8D5B-141B9C7980D2}" type="datetime1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5064-94E5-45A7-B406-B0A83C75424B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9CE-B264-4D9D-90BA-57A932582C95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3C7-A71D-4D85-9ED7-6870845CFBE5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/string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library/cctyp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/>
              <a:t>CSCI1540</a:t>
            </a:r>
            <a:br>
              <a:rPr lang="en-HK"/>
            </a:br>
            <a:r>
              <a:rPr lang="en-HK"/>
              <a:t>Fundamental Computing with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 smtClean="0"/>
          </a:p>
          <a:p>
            <a:r>
              <a:rPr lang="en-HK" dirty="0" smtClean="0"/>
              <a:t>Characters and Strings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919" y="6236915"/>
            <a:ext cx="1179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</a:rPr>
              <a:t>Fall, </a:t>
            </a:r>
            <a:r>
              <a:rPr lang="en-US" sz="2000" dirty="0">
                <a:solidFill>
                  <a:srgbClr val="0000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374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Strings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</a:t>
            </a:r>
            <a:r>
              <a:rPr lang="en-US" dirty="0" smtClean="0"/>
              <a:t>representation of </a:t>
            </a:r>
            <a:r>
              <a:rPr lang="en-US" dirty="0"/>
              <a:t>strings in C++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null-terminated strings</a:t>
            </a:r>
          </a:p>
          <a:p>
            <a:pPr lvl="1"/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null-terminated string</a:t>
            </a:r>
            <a:r>
              <a:rPr lang="en-US" dirty="0"/>
              <a:t> (also called </a:t>
            </a:r>
            <a:r>
              <a:rPr lang="en-US" i="1" dirty="0">
                <a:solidFill>
                  <a:srgbClr val="FF0000"/>
                </a:solidFill>
              </a:rPr>
              <a:t>c-string</a:t>
            </a:r>
            <a:r>
              <a:rPr lang="en-US" dirty="0"/>
              <a:t>) is an array of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</a:t>
            </a:r>
            <a:r>
              <a:rPr lang="en-US" dirty="0" smtClean="0"/>
              <a:t>(i.e., “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</a:t>
            </a:r>
            <a:r>
              <a:rPr lang="en-US" dirty="0" smtClean="0"/>
              <a:t>”, or “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smtClean="0"/>
              <a:t>”)</a:t>
            </a:r>
            <a:endParaRPr lang="en-US" dirty="0"/>
          </a:p>
          <a:p>
            <a:pPr lvl="1"/>
            <a:r>
              <a:rPr lang="en-US" dirty="0"/>
              <a:t>The end of the string is indicated by a </a:t>
            </a:r>
            <a:r>
              <a:rPr lang="en-US" i="1" dirty="0">
                <a:solidFill>
                  <a:srgbClr val="FF0000"/>
                </a:solidFill>
              </a:rPr>
              <a:t>null character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dirty="0"/>
              <a:t>, ASCII value 0) in the </a:t>
            </a:r>
            <a:r>
              <a:rPr lang="en-US" dirty="0" smtClean="0"/>
              <a:t>array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As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Null-terminated Strings (c-strings)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Inherited from the C Language</a:t>
            </a:r>
          </a:p>
          <a:p>
            <a:pPr lvl="8"/>
            <a:endParaRPr lang="en-US" dirty="0"/>
          </a:p>
          <a:p>
            <a:r>
              <a:rPr lang="en-US" dirty="0"/>
              <a:t>A null-terminated string is represented as </a:t>
            </a:r>
            <a:r>
              <a:rPr lang="en-US" u="sng" dirty="0"/>
              <a:t>an array of characters</a:t>
            </a:r>
            <a:r>
              <a:rPr lang="en-US" dirty="0"/>
              <a:t> in which </a:t>
            </a:r>
            <a:r>
              <a:rPr lang="en-US" u="sng" dirty="0"/>
              <a:t>the first null character</a:t>
            </a:r>
            <a:r>
              <a:rPr lang="en-US" dirty="0"/>
              <a:t> (i.e., the one with the smallest index) in the array indicates </a:t>
            </a:r>
            <a:r>
              <a:rPr lang="en-US" u="sng" dirty="0"/>
              <a:t>the end of the </a:t>
            </a:r>
            <a:r>
              <a:rPr lang="en-US" u="sng" dirty="0" smtClean="0"/>
              <a:t>string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E.g</a:t>
            </a:r>
            <a:r>
              <a:rPr lang="en-US" dirty="0" smtClean="0"/>
              <a:t>.:</a:t>
            </a:r>
          </a:p>
          <a:p>
            <a:pPr lvl="8"/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u="sng" dirty="0" smtClean="0"/>
              <a:t>when </a:t>
            </a:r>
            <a:r>
              <a:rPr lang="en-US" u="sng" dirty="0"/>
              <a:t>treated as a string</a:t>
            </a:r>
            <a:r>
              <a:rPr lang="en-US" dirty="0"/>
              <a:t>, represents </a:t>
            </a:r>
            <a:r>
              <a:rPr lang="en-US" dirty="0" smtClean="0"/>
              <a:t>“ABC”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1464" y="5045114"/>
            <a:ext cx="794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s1[7] = {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976392" y="4005064"/>
            <a:ext cx="2124000" cy="783193"/>
          </a:xfrm>
          <a:prstGeom prst="wedgeRoundRectCallout">
            <a:avLst>
              <a:gd name="adj1" fmla="val -68926"/>
              <a:gd name="adj2" fmla="val 919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000" i="1" dirty="0" smtClean="0">
                <a:solidFill>
                  <a:srgbClr val="9933FF"/>
                </a:solidFill>
              </a:rPr>
              <a:t>Manually</a:t>
            </a:r>
            <a:r>
              <a:rPr lang="en-US" sz="2000" dirty="0" smtClean="0">
                <a:solidFill>
                  <a:schemeClr val="tx1"/>
                </a:solidFill>
              </a:rPr>
              <a:t> insert the null character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75798"/>
              </p:ext>
            </p:extLst>
          </p:nvPr>
        </p:nvGraphicFramePr>
        <p:xfrm>
          <a:off x="2532553" y="6021288"/>
          <a:ext cx="4078894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02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B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C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\0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D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\0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E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Index</a:t>
                      </a:r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</a:t>
                      </a:r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</a:t>
                      </a:r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1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</a:t>
            </a:r>
            <a:r>
              <a:rPr lang="en-US" dirty="0" smtClean="0"/>
              <a:t>Array </a:t>
            </a:r>
            <a:r>
              <a:rPr lang="en-US" dirty="0"/>
              <a:t>of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 smtClean="0"/>
              <a:t>C-String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2134484"/>
            <a:ext cx="86760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HK" sz="2000" dirty="0" smtClean="0"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latin typeface="Consolas" panose="020B0609020204030204" pitchFamily="49" charset="0"/>
              </a:rPr>
              <a:t>s1[10] =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"ABC"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s2 has size 11.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Last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character is '\0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endParaRPr lang="en-US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HK" sz="2000" dirty="0">
                <a:latin typeface="Consolas" panose="020B0609020204030204" pitchFamily="49" charset="0"/>
              </a:rPr>
              <a:t> s2[] =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altLang="zh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abcdefghij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s1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>
                <a:latin typeface="Consolas" panose="020B0609020204030204" pitchFamily="49" charset="0"/>
              </a:rPr>
              <a:t>;    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Output ABC</a:t>
            </a:r>
          </a:p>
          <a:p>
            <a:r>
              <a:rPr lang="en-US" altLang="zh-HK" sz="2000" dirty="0" err="1" smtClean="0">
                <a:latin typeface="Consolas" panose="020B0609020204030204" pitchFamily="49" charset="0"/>
              </a:rPr>
              <a:t>cout</a:t>
            </a:r>
            <a:r>
              <a:rPr lang="en-US" altLang="zh-HK" sz="2000" dirty="0" smtClean="0"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latin typeface="Consolas" panose="020B0609020204030204" pitchFamily="49" charset="0"/>
              </a:rPr>
              <a:t>&lt;&lt; s2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>
                <a:latin typeface="Consolas" panose="020B0609020204030204" pitchFamily="49" charset="0"/>
              </a:rPr>
              <a:t>;    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Output </a:t>
            </a:r>
            <a:r>
              <a:rPr lang="en-US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abcdefghij</a:t>
            </a:r>
            <a:endParaRPr lang="en-US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s2[4] =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'\0</a:t>
            </a:r>
            <a:r>
              <a:rPr lang="en-US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en-US" altLang="zh-HK" sz="2000" dirty="0" smtClean="0">
                <a:latin typeface="Consolas" panose="020B0609020204030204" pitchFamily="49" charset="0"/>
              </a:rPr>
              <a:t>;          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Replace 'e' by '\0'</a:t>
            </a:r>
          </a:p>
          <a:p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s2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 smtClean="0">
                <a:latin typeface="Consolas" panose="020B0609020204030204" pitchFamily="49" charset="0"/>
              </a:rPr>
              <a:t>;    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Output </a:t>
            </a:r>
            <a:r>
              <a:rPr lang="en-US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abcd</a:t>
            </a:r>
            <a:endParaRPr lang="en-US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Note: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s2[5...10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 remains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unchanged</a:t>
            </a:r>
            <a:endParaRPr lang="en-US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s2[6]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 smtClean="0">
                <a:latin typeface="Consolas" panose="020B0609020204030204" pitchFamily="49" charset="0"/>
              </a:rPr>
              <a:t>; 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Output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</a:t>
            </a:r>
            <a:endParaRPr lang="en-US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134484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032000" y="1124744"/>
            <a:ext cx="4572000" cy="1123712"/>
          </a:xfrm>
          <a:prstGeom prst="wedgeRoundRectCallout">
            <a:avLst>
              <a:gd name="adj1" fmla="val -67365"/>
              <a:gd name="adj2" fmla="val 5112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Initialize the first 4 positions as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chemeClr val="tx1"/>
                </a:solidFill>
              </a:rPr>
              <a:t>, and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0'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can </a:t>
            </a:r>
            <a:r>
              <a:rPr lang="en-US" sz="2000" dirty="0" smtClean="0">
                <a:solidFill>
                  <a:schemeClr val="tx1"/>
                </a:solidFill>
              </a:rPr>
              <a:t>store </a:t>
            </a:r>
            <a:r>
              <a:rPr lang="en-US" sz="2000" dirty="0">
                <a:solidFill>
                  <a:schemeClr val="tx1"/>
                </a:solidFill>
              </a:rPr>
              <a:t>any strings with length </a:t>
            </a:r>
            <a:r>
              <a:rPr lang="en-US" sz="2000" dirty="0" smtClean="0">
                <a:solidFill>
                  <a:schemeClr val="tx1"/>
                </a:solidFill>
              </a:rPr>
              <a:t>≤ 9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164000" y="2386609"/>
            <a:ext cx="1980000" cy="1123712"/>
          </a:xfrm>
          <a:prstGeom prst="wedgeRoundRectCallout">
            <a:avLst>
              <a:gd name="adj1" fmla="val -215521"/>
              <a:gd name="adj2" fmla="val 2849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Null character is </a:t>
            </a:r>
            <a:r>
              <a:rPr lang="en-US" sz="2000" i="1" dirty="0" smtClean="0">
                <a:solidFill>
                  <a:srgbClr val="9933FF"/>
                </a:solidFill>
              </a:rPr>
              <a:t>automatically</a:t>
            </a:r>
            <a:r>
              <a:rPr lang="en-US" sz="2000" dirty="0" smtClean="0">
                <a:solidFill>
                  <a:schemeClr val="tx1"/>
                </a:solidFill>
              </a:rPr>
              <a:t> added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164000" y="2386609"/>
            <a:ext cx="1980000" cy="1123712"/>
          </a:xfrm>
          <a:prstGeom prst="wedgeRoundRectCallout">
            <a:avLst>
              <a:gd name="adj1" fmla="val -249416"/>
              <a:gd name="adj2" fmla="val -5362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Null character is </a:t>
            </a:r>
            <a:r>
              <a:rPr lang="en-US" sz="2000" i="1" dirty="0" smtClean="0">
                <a:solidFill>
                  <a:srgbClr val="9933FF"/>
                </a:solidFill>
              </a:rPr>
              <a:t>automatically</a:t>
            </a:r>
            <a:r>
              <a:rPr lang="en-US" sz="2000" dirty="0" smtClean="0">
                <a:solidFill>
                  <a:schemeClr val="tx1"/>
                </a:solidFill>
              </a:rPr>
              <a:t> added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75601"/>
              </p:ext>
            </p:extLst>
          </p:nvPr>
        </p:nvGraphicFramePr>
        <p:xfrm>
          <a:off x="1697010" y="6345128"/>
          <a:ext cx="574998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s2</a:t>
                      </a:r>
                      <a:endParaRPr lang="en-US" sz="2000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b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c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d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e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f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g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h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/>
                        <a:t>i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j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\0</a:t>
                      </a:r>
                      <a:endParaRPr lang="en-US" sz="20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99452" y="6389360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\0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39343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C-Strings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You can process a c-string as if it is an array</a:t>
                </a:r>
                <a:endParaRPr lang="en-US" dirty="0"/>
              </a:p>
              <a:p>
                <a:pPr lvl="8"/>
                <a:endParaRPr lang="en-US" dirty="0"/>
              </a:p>
              <a:p>
                <a:r>
                  <a:rPr lang="en-US" dirty="0"/>
                  <a:t>A few things to pay attention to:</a:t>
                </a:r>
              </a:p>
              <a:p>
                <a:pPr lvl="1"/>
                <a:r>
                  <a:rPr lang="en-US" dirty="0"/>
                  <a:t>Need a </a:t>
                </a:r>
                <a:r>
                  <a:rPr lang="en-US" dirty="0" smtClean="0"/>
                  <a:t>null character </a:t>
                </a:r>
                <a:r>
                  <a:rPr lang="en-US" dirty="0"/>
                  <a:t>in the array to indicate the end of a string</a:t>
                </a:r>
              </a:p>
              <a:p>
                <a:pPr lvl="1"/>
                <a:r>
                  <a:rPr lang="en-US" dirty="0"/>
                  <a:t>An array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can store any string </a:t>
                </a:r>
                <a:r>
                  <a:rPr lang="en-US" dirty="0" smtClean="0"/>
                  <a:t>containing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characters. (Need one more space for the </a:t>
                </a:r>
                <a:r>
                  <a:rPr lang="en-US" dirty="0" smtClean="0"/>
                  <a:t>null </a:t>
                </a:r>
                <a:r>
                  <a:rPr lang="en-US" dirty="0"/>
                  <a:t>character)</a:t>
                </a:r>
              </a:p>
              <a:p>
                <a:pPr lvl="8"/>
                <a:endParaRPr lang="en-US" dirty="0"/>
              </a:p>
              <a:p>
                <a:r>
                  <a:rPr lang="en-US" dirty="0"/>
                  <a:t>You can also use the functions defined in </a:t>
                </a:r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en-US" dirty="0" err="1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cstring</a:t>
                </a:r>
                <a:r>
                  <a:rPr lang="en-US" dirty="0" smtClean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endPara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7101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Functions in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cstring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62897"/>
              </p:ext>
            </p:extLst>
          </p:nvPr>
        </p:nvGraphicFramePr>
        <p:xfrm>
          <a:off x="628650" y="1825625"/>
          <a:ext cx="7886700" cy="3672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Operation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(s)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Obtain string length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Copy string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Concatenate strings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lang="en-US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Compare two strings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(Optional)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2943" y="5805264"/>
            <a:ext cx="4818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 smtClean="0"/>
              <a:t>,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en-US" sz="2400" dirty="0" smtClean="0"/>
              <a:t>, and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</a:t>
            </a:r>
            <a:r>
              <a:rPr lang="en-US" sz="2400" dirty="0" smtClean="0"/>
              <a:t> are of type “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/>
              <a:t>”)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cstring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(Optional)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000" y="1533465"/>
            <a:ext cx="867600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#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include &lt;</a:t>
            </a:r>
            <a:r>
              <a:rPr lang="en-US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cstring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#include &lt;</a:t>
            </a:r>
            <a:r>
              <a:rPr lang="en-US" altLang="zh-HK" sz="2000" dirty="0" err="1">
                <a:latin typeface="Consolas" panose="020B0609020204030204" pitchFamily="49" charset="0"/>
              </a:rPr>
              <a:t>iostream</a:t>
            </a:r>
            <a:r>
              <a:rPr lang="en-US" altLang="zh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US" altLang="zh-HK" sz="2000" dirty="0"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latin typeface="Consolas" panose="020B0609020204030204" pitchFamily="49" charset="0"/>
              </a:rPr>
              <a:t>std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HK" sz="2000" dirty="0">
                <a:latin typeface="Consolas" panose="020B0609020204030204" pitchFamily="49" charset="0"/>
              </a:rPr>
              <a:t> s1[10], s2[10] =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altLang="zh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abc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</a:t>
            </a:r>
            <a:r>
              <a:rPr lang="en-US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strlen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(s2)</a:t>
            </a:r>
            <a:r>
              <a:rPr lang="en-US" altLang="zh-HK" sz="2000" dirty="0">
                <a:latin typeface="Consolas" panose="020B0609020204030204" pitchFamily="49" charset="0"/>
              </a:rPr>
              <a:t>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>
                <a:latin typeface="Consolas" panose="020B0609020204030204" pitchFamily="49" charset="0"/>
              </a:rPr>
              <a:t>;   </a:t>
            </a:r>
            <a:r>
              <a:rPr lang="en-US" altLang="zh-HK" sz="2000" dirty="0" smtClean="0">
                <a:latin typeface="Consolas" panose="020B0609020204030204" pitchFamily="49" charset="0"/>
              </a:rPr>
              <a:t>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strcpy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(s1, s2)</a:t>
            </a:r>
            <a:r>
              <a:rPr lang="en-US" altLang="zh-HK" sz="2000" dirty="0">
                <a:latin typeface="Consolas" panose="020B0609020204030204" pitchFamily="49" charset="0"/>
              </a:rPr>
              <a:t>;    </a:t>
            </a:r>
            <a:r>
              <a:rPr lang="en-US" altLang="zh-HK" sz="2000" dirty="0" smtClean="0">
                <a:latin typeface="Consolas" panose="020B0609020204030204" pitchFamily="49" charset="0"/>
              </a:rPr>
              <a:t>  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s1 becomes "</a:t>
            </a:r>
            <a:r>
              <a:rPr lang="en-US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s1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strcat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(s1, </a:t>
            </a:r>
            <a:r>
              <a:rPr lang="en-US" altLang="zh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altLang="zh-HK" sz="2000" dirty="0" err="1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def</a:t>
            </a:r>
            <a:r>
              <a:rPr lang="en-US" altLang="zh-HK" sz="2000" dirty="0" smtClean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US" altLang="zh-HK" sz="2000" dirty="0" smtClean="0">
                <a:latin typeface="Consolas" panose="020B0609020204030204" pitchFamily="49" charset="0"/>
              </a:rPr>
              <a:t>;   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s1 becomes "</a:t>
            </a:r>
            <a:r>
              <a:rPr lang="en-US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abcdef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s1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HK" sz="2000" dirty="0" smtClean="0">
                <a:latin typeface="Consolas" panose="020B0609020204030204" pitchFamily="49" charset="0"/>
              </a:rPr>
              <a:t>}</a:t>
            </a:r>
            <a:endParaRPr lang="en-US" altLang="zh-HK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3465"/>
            <a:ext cx="466794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000" y="5842337"/>
            <a:ext cx="28800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abc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latin typeface="Consolas" panose="020B0609020204030204" pitchFamily="49" charset="0"/>
              </a:rPr>
              <a:t>abcdef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Hides</a:t>
            </a:r>
            <a:r>
              <a:rPr lang="en-US" dirty="0"/>
              <a:t> the </a:t>
            </a:r>
            <a:r>
              <a:rPr lang="en-US" dirty="0" smtClean="0"/>
              <a:t>actual representation </a:t>
            </a:r>
            <a:r>
              <a:rPr lang="en-US" dirty="0"/>
              <a:t>of a string from the programmers</a:t>
            </a:r>
          </a:p>
          <a:p>
            <a:r>
              <a:rPr lang="en-US" dirty="0"/>
              <a:t>Offers many member functions for manipulating strings</a:t>
            </a:r>
          </a:p>
          <a:p>
            <a:pPr lvl="1"/>
            <a:r>
              <a:rPr lang="en-US" dirty="0"/>
              <a:t>Makes manipulating strings and managing storage for strings easier than using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184" y="4581128"/>
            <a:ext cx="5760000" cy="1760400"/>
          </a:xfrm>
          <a:prstGeom prst="roundRect">
            <a:avLst>
              <a:gd name="adj" fmla="val 8473"/>
            </a:avLst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899692"/>
              </p:ext>
            </p:extLst>
          </p:nvPr>
        </p:nvGraphicFramePr>
        <p:xfrm>
          <a:off x="538755" y="5535057"/>
          <a:ext cx="5616000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50073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6922179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93322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H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E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␣ 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W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D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\0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11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38755" y="4652393"/>
            <a:ext cx="5007051" cy="810664"/>
            <a:chOff x="6044802" y="4282954"/>
            <a:chExt cx="5007051" cy="810664"/>
          </a:xfrm>
        </p:grpSpPr>
        <p:sp>
          <p:nvSpPr>
            <p:cNvPr id="7" name="TextBox 6"/>
            <p:cNvSpPr txBox="1"/>
            <p:nvPr/>
          </p:nvSpPr>
          <p:spPr>
            <a:xfrm>
              <a:off x="6044802" y="4282954"/>
              <a:ext cx="11977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HK" altLang="zh-HK" dirty="0" smtClean="0">
                  <a:latin typeface="Consolas" panose="020B0609020204030204" pitchFamily="49" charset="0"/>
                </a:rPr>
                <a:t>length()</a:t>
              </a:r>
              <a:endParaRPr lang="en-HK" altLang="zh-HK" dirty="0"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14564" y="4282954"/>
              <a:ext cx="132440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HK" altLang="zh-HK" dirty="0" smtClean="0">
                  <a:latin typeface="Consolas" panose="020B0609020204030204" pitchFamily="49" charset="0"/>
                </a:rPr>
                <a:t>append(…)</a:t>
              </a:r>
              <a:endParaRPr lang="en-HK" altLang="zh-HK" dirty="0">
                <a:latin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10964" y="4282954"/>
              <a:ext cx="81785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HK" altLang="zh-HK" dirty="0" smtClean="0">
                  <a:latin typeface="Consolas" panose="020B0609020204030204" pitchFamily="49" charset="0"/>
                </a:rPr>
                <a:t>at(…)</a:t>
              </a:r>
              <a:endParaRPr lang="en-HK" altLang="zh-HK" dirty="0"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00815" y="4282954"/>
              <a:ext cx="145103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HK" altLang="zh-HK" dirty="0" smtClean="0">
                  <a:latin typeface="Consolas" panose="020B0609020204030204" pitchFamily="49" charset="0"/>
                </a:rPr>
                <a:t>compare(…)</a:t>
              </a:r>
              <a:endParaRPr lang="en-HK" altLang="zh-HK" dirty="0"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44802" y="4724286"/>
              <a:ext cx="132440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HK" altLang="zh-HK" dirty="0" err="1" smtClean="0">
                  <a:latin typeface="Consolas" panose="020B0609020204030204" pitchFamily="49" charset="0"/>
                </a:rPr>
                <a:t>substr</a:t>
              </a:r>
              <a:r>
                <a:rPr lang="en-HK" altLang="zh-HK" dirty="0" smtClean="0">
                  <a:latin typeface="Consolas" panose="020B0609020204030204" pitchFamily="49" charset="0"/>
                </a:rPr>
                <a:t>(…)</a:t>
              </a:r>
              <a:endParaRPr lang="en-HK" altLang="zh-HK" dirty="0">
                <a:latin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41202" y="4724286"/>
              <a:ext cx="132440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HK" altLang="zh-HK" dirty="0" smtClean="0">
                  <a:latin typeface="Consolas" panose="020B0609020204030204" pitchFamily="49" charset="0"/>
                </a:rPr>
                <a:t>insert(…)</a:t>
              </a:r>
              <a:endParaRPr lang="en-HK" altLang="zh-HK" dirty="0">
                <a:latin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37602" y="4724286"/>
              <a:ext cx="107112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HK" altLang="zh-HK" dirty="0" smtClean="0">
                  <a:latin typeface="Consolas" panose="020B0609020204030204" pitchFamily="49" charset="0"/>
                </a:rPr>
                <a:t>find(…)</a:t>
              </a:r>
              <a:endParaRPr lang="en-HK" altLang="zh-HK" dirty="0">
                <a:latin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80727" y="4724286"/>
              <a:ext cx="31130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HK" altLang="zh-HK" dirty="0" smtClean="0">
                  <a:latin typeface="Consolas" panose="020B0609020204030204" pitchFamily="49" charset="0"/>
                </a:rPr>
                <a:t>…</a:t>
              </a:r>
              <a:endParaRPr lang="en-HK" altLang="zh-HK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538754" y="5535057"/>
            <a:ext cx="5616000" cy="730800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6408000" y="4293096"/>
            <a:ext cx="2736000" cy="2145268"/>
          </a:xfrm>
          <a:prstGeom prst="wedgeRoundRectCallout">
            <a:avLst>
              <a:gd name="adj1" fmla="val -86259"/>
              <a:gd name="adj2" fmla="val -1161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Programmers manipulate a 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chemeClr val="tx1"/>
                </a:solidFill>
              </a:rPr>
              <a:t> object through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chemeClr val="tx1"/>
                </a:solidFill>
              </a:rPr>
              <a:t>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95049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5569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Declaring and </a:t>
            </a:r>
            <a:r>
              <a:rPr lang="en-US" dirty="0" smtClean="0"/>
              <a:t>Initializing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Objects Using Constructors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000" y="1441132"/>
            <a:ext cx="867600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sz="2000" dirty="0" smtClean="0">
                <a:latin typeface="Consolas" panose="020B0609020204030204" pitchFamily="49" charset="0"/>
              </a:rPr>
              <a:t>#</a:t>
            </a:r>
            <a:r>
              <a:rPr lang="en-US" altLang="zh-HK" sz="2000" dirty="0">
                <a:latin typeface="Consolas" panose="020B0609020204030204" pitchFamily="49" charset="0"/>
              </a:rPr>
              <a:t>include &lt;</a:t>
            </a:r>
            <a:r>
              <a:rPr lang="en-US" altLang="zh-HK" sz="2000" dirty="0" err="1">
                <a:latin typeface="Consolas" panose="020B0609020204030204" pitchFamily="49" charset="0"/>
              </a:rPr>
              <a:t>iostream</a:t>
            </a:r>
            <a:r>
              <a:rPr lang="en-US" altLang="zh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#include &lt;string</a:t>
            </a:r>
            <a:r>
              <a:rPr lang="en-US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  <a:r>
              <a:rPr lang="en-US" altLang="zh-HK" sz="2000" dirty="0" smtClean="0">
                <a:latin typeface="Consolas" panose="020B0609020204030204" pitchFamily="49" charset="0"/>
              </a:rPr>
              <a:t>        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Need to include header &lt;string&gt;</a:t>
            </a:r>
          </a:p>
          <a:p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US" altLang="zh-HK" sz="2000" dirty="0"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latin typeface="Consolas" panose="020B0609020204030204" pitchFamily="49" charset="0"/>
              </a:rPr>
              <a:t>std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If not initialized, holds the empty string ""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string s1;</a:t>
            </a:r>
            <a:r>
              <a:rPr lang="en-US" altLang="zh-HK" sz="2000" dirty="0">
                <a:latin typeface="Consolas" panose="020B0609020204030204" pitchFamily="49" charset="0"/>
              </a:rPr>
              <a:t>					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string s2(</a:t>
            </a:r>
            <a:r>
              <a:rPr lang="en-US" altLang="zh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"Hello</a:t>
            </a:r>
            <a:r>
              <a:rPr lang="en-US" altLang="zh-HK" sz="2000" dirty="0" smtClean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US" altLang="zh-HK" sz="2000" dirty="0" smtClean="0">
                <a:latin typeface="Consolas" panose="020B0609020204030204" pitchFamily="49" charset="0"/>
              </a:rPr>
              <a:t>;   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s2 holds the string "Hello"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string s3(s2</a:t>
            </a:r>
            <a:r>
              <a:rPr lang="en-US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US" altLang="zh-HK" sz="2000" dirty="0" smtClean="0">
                <a:latin typeface="Consolas" panose="020B0609020204030204" pitchFamily="49" charset="0"/>
              </a:rPr>
              <a:t>;        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s3 holds what s2 is holding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s1 &lt;&lt;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"_"</a:t>
            </a:r>
            <a:r>
              <a:rPr lang="en-US" altLang="zh-HK" sz="2000" dirty="0">
                <a:latin typeface="Consolas" panose="020B0609020204030204" pitchFamily="49" charset="0"/>
              </a:rPr>
              <a:t> &lt;&lt; s2 &lt;&lt;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"_"</a:t>
            </a:r>
            <a:r>
              <a:rPr lang="en-US" altLang="zh-HK" sz="2000" dirty="0">
                <a:latin typeface="Consolas" panose="020B0609020204030204" pitchFamily="49" charset="0"/>
              </a:rPr>
              <a:t> &lt;&lt; s3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HK" sz="2000" dirty="0" smtClean="0">
                <a:latin typeface="Consolas" panose="020B0609020204030204" pitchFamily="49" charset="0"/>
              </a:rPr>
              <a:t>}</a:t>
            </a:r>
            <a:endParaRPr lang="en-US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1132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_</a:t>
            </a:r>
            <a:r>
              <a:rPr lang="en-US" sz="2000" dirty="0" err="1" smtClean="0">
                <a:latin typeface="Consolas" panose="020B0609020204030204" pitchFamily="49" charset="0"/>
              </a:rPr>
              <a:t>Hello_Hello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245361" y="2303111"/>
            <a:ext cx="3132000" cy="510778"/>
          </a:xfrm>
          <a:prstGeom prst="wedgeRoundRectCallout">
            <a:avLst>
              <a:gd name="adj1" fmla="val -90479"/>
              <a:gd name="adj2" fmla="val -10487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Remember to add this!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9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Constructors of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0000" indent="-36000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string 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360000" indent="-36000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);</a:t>
            </a:r>
          </a:p>
          <a:p>
            <a:pPr marL="360000" indent="-36000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360000" indent="-36000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4365104"/>
            <a:ext cx="8676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sz="2000" dirty="0" smtClean="0">
                <a:latin typeface="Consolas" panose="020B0609020204030204" pitchFamily="49" charset="0"/>
              </a:rPr>
              <a:t>string </a:t>
            </a:r>
            <a:r>
              <a:rPr lang="en-US" altLang="zh-HK" sz="2000" dirty="0">
                <a:latin typeface="Consolas" panose="020B0609020204030204" pitchFamily="49" charset="0"/>
              </a:rPr>
              <a:t>str1( 5,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'c'</a:t>
            </a:r>
            <a:r>
              <a:rPr lang="en-US" altLang="zh-HK" sz="2000" dirty="0">
                <a:latin typeface="Consolas" panose="020B0609020204030204" pitchFamily="49" charset="0"/>
              </a:rPr>
              <a:t> </a:t>
            </a:r>
            <a:r>
              <a:rPr lang="en-US" altLang="zh-HK" sz="2000" dirty="0" smtClean="0">
                <a:latin typeface="Consolas" panose="020B0609020204030204" pitchFamily="49" charset="0"/>
              </a:rPr>
              <a:t>);                 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3</a:t>
            </a:r>
            <a:endParaRPr lang="en-US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string str2(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"Now is the time..."</a:t>
            </a:r>
            <a:r>
              <a:rPr lang="en-US" altLang="zh-HK" sz="2000" dirty="0">
                <a:latin typeface="Consolas" panose="020B0609020204030204" pitchFamily="49" charset="0"/>
              </a:rPr>
              <a:t> </a:t>
            </a:r>
            <a:r>
              <a:rPr lang="en-US" altLang="zh-HK" sz="2000" dirty="0" smtClean="0">
                <a:latin typeface="Consolas" panose="020B0609020204030204" pitchFamily="49" charset="0"/>
              </a:rPr>
              <a:t>);   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4</a:t>
            </a:r>
            <a:endParaRPr lang="en-US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string str3(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"Now is the time..."</a:t>
            </a:r>
            <a:r>
              <a:rPr lang="en-US" altLang="zh-HK" sz="2000" dirty="0">
                <a:latin typeface="Consolas" panose="020B0609020204030204" pitchFamily="49" charset="0"/>
              </a:rPr>
              <a:t>, 8 </a:t>
            </a:r>
            <a:r>
              <a:rPr lang="en-US" altLang="zh-HK" sz="2000" dirty="0" smtClean="0">
                <a:latin typeface="Consolas" panose="020B0609020204030204" pitchFamily="49" charset="0"/>
              </a:rPr>
              <a:t>);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5</a:t>
            </a:r>
            <a:endParaRPr lang="en-US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str1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str2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str3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 smtClean="0">
                <a:latin typeface="Consolas" panose="020B0609020204030204" pitchFamily="49" charset="0"/>
              </a:rPr>
              <a:t>;</a:t>
            </a:r>
            <a:endParaRPr lang="en-US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365104"/>
            <a:ext cx="46679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177" y="5445224"/>
            <a:ext cx="2723823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ccccc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Now is the time...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Now is t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931" y="6457890"/>
            <a:ext cx="7854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/>
              <a:t>Reference: </a:t>
            </a:r>
            <a:r>
              <a:rPr lang="en-HK" sz="2000" dirty="0">
                <a:hlinkClick r:id="rId2"/>
              </a:rPr>
              <a:t>http://</a:t>
            </a:r>
            <a:r>
              <a:rPr lang="en-HK" sz="2000" dirty="0" smtClean="0">
                <a:hlinkClick r:id="rId2"/>
              </a:rPr>
              <a:t>www.cplusplus.com/reference/string/string/string.html</a:t>
            </a:r>
            <a:endParaRPr lang="en-US" sz="2000" dirty="0" smtClean="0"/>
          </a:p>
        </p:txBody>
      </p:sp>
      <p:sp>
        <p:nvSpPr>
          <p:cNvPr id="9" name="Rounded Rectangular Callout 8"/>
          <p:cNvSpPr/>
          <p:nvPr/>
        </p:nvSpPr>
        <p:spPr>
          <a:xfrm>
            <a:off x="6624000" y="2077551"/>
            <a:ext cx="2520000" cy="919401"/>
          </a:xfrm>
          <a:prstGeom prst="wedgeRoundRectCallout">
            <a:avLst>
              <a:gd name="adj1" fmla="val -56146"/>
              <a:gd name="adj2" fmla="val 159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Simply treat it as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</a:t>
            </a:r>
          </a:p>
        </p:txBody>
      </p:sp>
    </p:spTree>
    <p:extLst>
      <p:ext uri="{BB962C8B-B14F-4D97-AF65-F5344CB8AC3E}">
        <p14:creationId xmlns:p14="http://schemas.microsoft.com/office/powerpoint/2010/main" val="291674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225688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</a:t>
            </a:r>
            <a:r>
              <a:rPr lang="en-US" dirty="0" smtClean="0"/>
              <a:t>Assignment </a:t>
            </a:r>
            <a:r>
              <a:rPr lang="en-US" dirty="0"/>
              <a:t>and </a:t>
            </a:r>
            <a:r>
              <a:rPr lang="en-US" dirty="0" smtClean="0"/>
              <a:t>Passing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Objects </a:t>
            </a:r>
            <a:r>
              <a:rPr lang="en-US" dirty="0"/>
              <a:t>to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000" y="1225689"/>
            <a:ext cx="86760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sz="2000" dirty="0" smtClean="0">
                <a:latin typeface="Consolas" panose="020B0609020204030204" pitchFamily="49" charset="0"/>
              </a:rPr>
              <a:t>#</a:t>
            </a:r>
            <a:r>
              <a:rPr lang="en-US" altLang="zh-HK" sz="2000" dirty="0">
                <a:latin typeface="Consolas" panose="020B0609020204030204" pitchFamily="49" charset="0"/>
              </a:rPr>
              <a:t>include &lt;</a:t>
            </a:r>
            <a:r>
              <a:rPr lang="en-US" altLang="zh-HK" sz="2000" dirty="0" err="1">
                <a:latin typeface="Consolas" panose="020B0609020204030204" pitchFamily="49" charset="0"/>
              </a:rPr>
              <a:t>iostream</a:t>
            </a:r>
            <a:r>
              <a:rPr lang="en-US" altLang="zh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US" altLang="zh-HK" sz="2000" dirty="0"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latin typeface="Consolas" panose="020B0609020204030204" pitchFamily="49" charset="0"/>
              </a:rPr>
              <a:t>std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HK" sz="2000" dirty="0">
                <a:latin typeface="Consolas" panose="020B0609020204030204" pitchFamily="49" charset="0"/>
              </a:rPr>
              <a:t> foo(string </a:t>
            </a:r>
            <a:r>
              <a:rPr lang="en-US" altLang="zh-HK" sz="2000" dirty="0" err="1">
                <a:latin typeface="Consolas" panose="020B0609020204030204" pitchFamily="49" charset="0"/>
              </a:rPr>
              <a:t>str</a:t>
            </a:r>
            <a:r>
              <a:rPr lang="en-US" altLang="zh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str</a:t>
            </a:r>
            <a:r>
              <a:rPr lang="en-US" altLang="zh-HK" sz="2000" dirty="0">
                <a:latin typeface="Consolas" panose="020B0609020204030204" pitchFamily="49" charset="0"/>
              </a:rPr>
              <a:t>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string s1, s2(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"XYZ</a:t>
            </a:r>
            <a:r>
              <a:rPr lang="en-US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altLang="zh-HK" sz="2000" dirty="0" smtClean="0">
                <a:latin typeface="Consolas" panose="020B0609020204030204" pitchFamily="49" charset="0"/>
              </a:rPr>
              <a:t>);</a:t>
            </a:r>
            <a:endParaRPr lang="en-US" altLang="zh-HK" sz="2000" dirty="0">
              <a:latin typeface="Consolas" panose="020B0609020204030204" pitchFamily="49" charset="0"/>
            </a:endParaRPr>
          </a:p>
          <a:p>
            <a:endParaRPr lang="en-US" altLang="zh-HK" sz="2000" dirty="0" smtClean="0">
              <a:latin typeface="Consolas" panose="020B0609020204030204" pitchFamily="49" charset="0"/>
            </a:endParaRPr>
          </a:p>
          <a:p>
            <a:r>
              <a:rPr lang="en-US" altLang="zh-HK" sz="2000" dirty="0" smtClean="0">
                <a:latin typeface="Consolas" panose="020B0609020204030204" pitchFamily="49" charset="0"/>
              </a:rPr>
              <a:t>    </a:t>
            </a:r>
            <a:r>
              <a:rPr lang="en-US" altLang="zh-HK" sz="2000" dirty="0">
                <a:latin typeface="Consolas" panose="020B0609020204030204" pitchFamily="49" charset="0"/>
              </a:rPr>
              <a:t>s1 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en-US" altLang="zh-HK" sz="2000" dirty="0">
                <a:latin typeface="Consolas" panose="020B0609020204030204" pitchFamily="49" charset="0"/>
              </a:rPr>
              <a:t> s2</a:t>
            </a:r>
            <a:r>
              <a:rPr lang="en-US" altLang="zh-HK" sz="2000" dirty="0" smtClean="0">
                <a:latin typeface="Consolas" panose="020B0609020204030204" pitchFamily="49" charset="0"/>
              </a:rPr>
              <a:t>;</a:t>
            </a:r>
            <a:endParaRPr lang="en-US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HK" sz="2000" dirty="0" smtClean="0">
                <a:latin typeface="Consolas" panose="020B0609020204030204" pitchFamily="49" charset="0"/>
              </a:rPr>
              <a:t>    </a:t>
            </a:r>
            <a:r>
              <a:rPr lang="en-US" altLang="zh-HK" sz="2000" dirty="0">
                <a:latin typeface="Consolas" panose="020B0609020204030204" pitchFamily="49" charset="0"/>
              </a:rPr>
              <a:t>s2 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en-US" altLang="zh-HK" sz="2000" dirty="0"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"ABC</a:t>
            </a:r>
            <a:r>
              <a:rPr lang="en-US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altLang="zh-HK" sz="2000" dirty="0" smtClean="0">
                <a:latin typeface="Consolas" panose="020B0609020204030204" pitchFamily="49" charset="0"/>
              </a:rPr>
              <a:t>;</a:t>
            </a:r>
            <a:endParaRPr lang="en-US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HK" sz="2000" dirty="0" smtClean="0">
                <a:latin typeface="Consolas" panose="020B0609020204030204" pitchFamily="49" charset="0"/>
              </a:rPr>
              <a:t>    </a:t>
            </a:r>
            <a:r>
              <a:rPr lang="en-US" altLang="zh-HK" sz="2000" dirty="0">
                <a:latin typeface="Consolas" panose="020B0609020204030204" pitchFamily="49" charset="0"/>
              </a:rPr>
              <a:t>foo(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s1</a:t>
            </a:r>
            <a:r>
              <a:rPr lang="en-US" altLang="zh-HK" sz="2000" dirty="0" smtClean="0">
                <a:latin typeface="Consolas" panose="020B0609020204030204" pitchFamily="49" charset="0"/>
              </a:rPr>
              <a:t>);</a:t>
            </a:r>
            <a:endParaRPr lang="en-US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    foo(</a:t>
            </a:r>
            <a:r>
              <a:rPr lang="en-US" altLang="zh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"DEF</a:t>
            </a:r>
            <a:r>
              <a:rPr lang="en-US" altLang="zh-HK" sz="2000" dirty="0" smtClean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altLang="zh-HK" sz="2000" dirty="0" smtClean="0">
                <a:latin typeface="Consolas" panose="020B0609020204030204" pitchFamily="49" charset="0"/>
              </a:rPr>
              <a:t>);</a:t>
            </a:r>
            <a:endParaRPr lang="en-US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HK" sz="2000" dirty="0" smtClean="0">
                <a:latin typeface="Consolas" panose="020B0609020204030204" pitchFamily="49" charset="0"/>
              </a:rPr>
              <a:t>    </a:t>
            </a:r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HK" sz="2000" dirty="0" smtClean="0">
                <a:latin typeface="Consolas" panose="020B0609020204030204" pitchFamily="49" charset="0"/>
              </a:rPr>
              <a:t>}</a:t>
            </a:r>
            <a:endParaRPr lang="en-US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25689"/>
            <a:ext cx="466794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75753" y="6150114"/>
            <a:ext cx="196824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XYZ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DEF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686835" y="3501008"/>
            <a:ext cx="3839291" cy="510778"/>
          </a:xfrm>
          <a:prstGeom prst="wedgeRoundRectCallout">
            <a:avLst>
              <a:gd name="adj1" fmla="val -116665"/>
              <a:gd name="adj2" fmla="val 18858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Copy the content of 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142126" y="4221088"/>
            <a:ext cx="3384000" cy="919401"/>
          </a:xfrm>
          <a:prstGeom prst="wedgeRoundRectCallout">
            <a:avLst>
              <a:gd name="adj1" fmla="val -127029"/>
              <a:gd name="adj2" fmla="val 3671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Use operator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chemeClr val="tx1"/>
                </a:solidFill>
              </a:rPr>
              <a:t> to copy a c-string to a string object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024288" y="5229200"/>
            <a:ext cx="4140000" cy="1328023"/>
          </a:xfrm>
          <a:prstGeom prst="wedgeRoundRectCallout">
            <a:avLst>
              <a:gd name="adj1" fmla="val -69713"/>
              <a:gd name="adj2" fmla="val -507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Pass-by-value: copy from the argument to the parameter as “</a:t>
            </a:r>
            <a:r>
              <a:rPr lang="en-US" sz="24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4000"/>
          </a:xfrm>
        </p:spPr>
        <p:txBody>
          <a:bodyPr>
            <a:normAutofit/>
          </a:bodyPr>
          <a:lstStyle/>
          <a:p>
            <a:r>
              <a:rPr lang="en-HK" dirty="0"/>
              <a:t>A character (a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dirty="0"/>
              <a:t>-type value) is represented internally as an 8-bit integer that corresponds to the </a:t>
            </a:r>
            <a:r>
              <a:rPr lang="en-HK" b="1" i="1" dirty="0">
                <a:solidFill>
                  <a:srgbClr val="FF0000"/>
                </a:solidFill>
              </a:rPr>
              <a:t>ASCII</a:t>
            </a:r>
            <a:r>
              <a:rPr lang="en-HK" dirty="0"/>
              <a:t> code of the </a:t>
            </a:r>
            <a:r>
              <a:rPr lang="en-HK" dirty="0" smtClean="0"/>
              <a:t>character</a:t>
            </a:r>
          </a:p>
          <a:p>
            <a:pPr lvl="1"/>
            <a:r>
              <a:rPr lang="en-HK" dirty="0"/>
              <a:t>ASCII: American Standard Code for Information Interchange</a:t>
            </a:r>
          </a:p>
          <a:p>
            <a:pPr lvl="8"/>
            <a:endParaRPr lang="en-HK" dirty="0"/>
          </a:p>
          <a:p>
            <a:r>
              <a:rPr lang="en-HK" dirty="0"/>
              <a:t>E.g.,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HK" dirty="0"/>
              <a:t> is 65,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'1'</a:t>
            </a:r>
            <a:r>
              <a:rPr lang="en-HK" dirty="0"/>
              <a:t> is 49,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HK" dirty="0"/>
              <a:t> is 97,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 '</a:t>
            </a:r>
            <a:r>
              <a:rPr lang="en-HK" dirty="0"/>
              <a:t> is 32, …</a:t>
            </a:r>
          </a:p>
          <a:p>
            <a:pPr lvl="1"/>
            <a:r>
              <a:rPr lang="en-HK" dirty="0"/>
              <a:t>See next </a:t>
            </a:r>
            <a:r>
              <a:rPr lang="en-HK" dirty="0" smtClean="0"/>
              <a:t>page </a:t>
            </a:r>
            <a:r>
              <a:rPr lang="en-HK" dirty="0"/>
              <a:t>for the ASCII code of each </a:t>
            </a:r>
            <a:r>
              <a:rPr lang="en-HK" dirty="0" smtClean="0"/>
              <a:t>character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Note: Non-English characters are represented using other data types. (Won't be discussed in this </a:t>
            </a:r>
            <a:r>
              <a:rPr lang="en-HK" dirty="0" smtClean="0"/>
              <a:t>course)</a:t>
            </a:r>
            <a:endParaRPr lang="en-H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44000"/>
          </a:xfrm>
        </p:spPr>
        <p:txBody>
          <a:bodyPr>
            <a:normAutofit fontScale="92500"/>
          </a:bodyPr>
          <a:lstStyle/>
          <a:p>
            <a:r>
              <a:rPr lang="en-US" dirty="0"/>
              <a:t>Operators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dirty="0"/>
              <a:t> are </a:t>
            </a:r>
            <a:r>
              <a:rPr lang="en-US" u="sng" dirty="0"/>
              <a:t>overloaded</a:t>
            </a:r>
            <a:r>
              <a:rPr lang="en-US" dirty="0"/>
              <a:t> for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objects to support </a:t>
            </a:r>
            <a:r>
              <a:rPr lang="en-US" i="1" dirty="0">
                <a:solidFill>
                  <a:srgbClr val="FF0000"/>
                </a:solidFill>
              </a:rPr>
              <a:t>string concatenation</a:t>
            </a:r>
          </a:p>
          <a:p>
            <a:pPr lvl="8"/>
            <a:endParaRPr lang="en-US" dirty="0"/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usage:		</a:t>
            </a:r>
            <a:r>
              <a:rPr lang="en-US" i="1" dirty="0">
                <a:solidFill>
                  <a:srgbClr val="99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i="1" dirty="0" err="1">
                <a:solidFill>
                  <a:srgbClr val="99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endParaRPr lang="en-US" i="1" dirty="0">
              <a:solidFill>
                <a:srgbClr val="99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i="1" dirty="0" smtClean="0">
                <a:solidFill>
                  <a:srgbClr val="99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err="1">
                <a:solidFill>
                  <a:srgbClr val="99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dirty="0"/>
              <a:t> can be a </a:t>
            </a:r>
            <a:r>
              <a:rPr lang="en-US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u="sng" dirty="0"/>
              <a:t> object</a:t>
            </a:r>
            <a:r>
              <a:rPr lang="en-US" dirty="0"/>
              <a:t>, a </a:t>
            </a:r>
            <a:r>
              <a:rPr lang="en-US" u="sng" dirty="0"/>
              <a:t>c-string</a:t>
            </a:r>
            <a:r>
              <a:rPr lang="en-US" dirty="0"/>
              <a:t>, or a </a:t>
            </a:r>
            <a:r>
              <a:rPr lang="en-US" u="sng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endParaRPr lang="en-US" u="sng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But </a:t>
            </a:r>
            <a:r>
              <a:rPr lang="en-US" u="sng" dirty="0"/>
              <a:t>either</a:t>
            </a:r>
            <a:r>
              <a:rPr lang="en-US" dirty="0"/>
              <a:t> </a:t>
            </a:r>
            <a:r>
              <a:rPr lang="en-US" i="1" dirty="0">
                <a:solidFill>
                  <a:srgbClr val="99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lang="en-US" dirty="0"/>
              <a:t> or </a:t>
            </a:r>
            <a:r>
              <a:rPr lang="en-US" i="1" dirty="0" err="1">
                <a:solidFill>
                  <a:srgbClr val="99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dirty="0"/>
              <a:t> must be a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dirty="0"/>
              <a:t> usage:		</a:t>
            </a:r>
            <a:r>
              <a:rPr lang="en-US" i="1" dirty="0">
                <a:solidFill>
                  <a:srgbClr val="99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i="1" dirty="0" err="1">
                <a:solidFill>
                  <a:srgbClr val="99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endParaRPr lang="en-US" i="1" dirty="0">
              <a:solidFill>
                <a:srgbClr val="99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rgbClr val="99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lang="en-US" dirty="0" smtClean="0"/>
              <a:t> </a:t>
            </a:r>
            <a:r>
              <a:rPr lang="en-US" dirty="0"/>
              <a:t>must be a </a:t>
            </a:r>
            <a:r>
              <a:rPr lang="en-US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u="sng" dirty="0"/>
              <a:t> </a:t>
            </a:r>
            <a:r>
              <a:rPr lang="en-US" u="sng" dirty="0" smtClean="0"/>
              <a:t>object</a:t>
            </a:r>
            <a:endParaRPr lang="en-US" u="sng" dirty="0"/>
          </a:p>
          <a:p>
            <a:pPr lvl="1"/>
            <a:r>
              <a:rPr lang="en-US" i="1" dirty="0" err="1">
                <a:solidFill>
                  <a:srgbClr val="99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dirty="0" smtClean="0"/>
              <a:t> </a:t>
            </a:r>
            <a:r>
              <a:rPr lang="en-US" dirty="0"/>
              <a:t>can be a </a:t>
            </a:r>
            <a:r>
              <a:rPr lang="en-US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u="sng" dirty="0"/>
              <a:t> object</a:t>
            </a:r>
            <a:r>
              <a:rPr lang="en-US" dirty="0"/>
              <a:t>, a </a:t>
            </a:r>
            <a:r>
              <a:rPr lang="en-US" u="sng" dirty="0"/>
              <a:t>c-string</a:t>
            </a:r>
            <a:r>
              <a:rPr lang="en-US" dirty="0"/>
              <a:t>, or a </a:t>
            </a:r>
            <a:r>
              <a:rPr lang="en-US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pPr lvl="8"/>
            <a:endParaRPr lang="en-US" dirty="0"/>
          </a:p>
          <a:p>
            <a:r>
              <a:rPr lang="en-US" dirty="0"/>
              <a:t>Result of concatenation is a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25689"/>
          </a:xfrm>
        </p:spPr>
        <p:txBody>
          <a:bodyPr/>
          <a:lstStyle/>
          <a:p>
            <a:r>
              <a:rPr lang="en-US" dirty="0" smtClean="0"/>
              <a:t>String Concatenation: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1225689"/>
            <a:ext cx="86760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sz="2000" dirty="0" smtClean="0">
                <a:latin typeface="Consolas" panose="020B0609020204030204" pitchFamily="49" charset="0"/>
              </a:rPr>
              <a:t>string </a:t>
            </a:r>
            <a:r>
              <a:rPr lang="en-US" altLang="zh-HK" sz="2000" dirty="0">
                <a:latin typeface="Consolas" panose="020B0609020204030204" pitchFamily="49" charset="0"/>
              </a:rPr>
              <a:t>s1(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"ABC"</a:t>
            </a:r>
            <a:r>
              <a:rPr lang="en-US" altLang="zh-HK" sz="2000" dirty="0">
                <a:latin typeface="Consolas" panose="020B0609020204030204" pitchFamily="49" charset="0"/>
              </a:rPr>
              <a:t>), s2(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"XYZ"</a:t>
            </a:r>
            <a:r>
              <a:rPr lang="en-US" altLang="zh-HK" sz="2000" dirty="0">
                <a:latin typeface="Consolas" panose="020B0609020204030204" pitchFamily="49" charset="0"/>
              </a:rPr>
              <a:t>), s3;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s3 = s1 + </a:t>
            </a:r>
            <a:r>
              <a:rPr lang="en-US" altLang="zh-HK" sz="2000" dirty="0" smtClean="0">
                <a:latin typeface="Consolas" panose="020B0609020204030204" pitchFamily="49" charset="0"/>
              </a:rPr>
              <a:t>s2;         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s3 holds "ABCXYZ"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s3 = s1 +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"DEF</a:t>
            </a:r>
            <a:r>
              <a:rPr lang="en-US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altLang="zh-HK" sz="2000" dirty="0" smtClean="0">
                <a:latin typeface="Consolas" panose="020B0609020204030204" pitchFamily="49" charset="0"/>
              </a:rPr>
              <a:t>;      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s3 holds "ABCDEF"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s3 = s1 +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US" altLang="zh-HK" sz="2000" dirty="0">
                <a:latin typeface="Consolas" panose="020B0609020204030204" pitchFamily="49" charset="0"/>
              </a:rPr>
              <a:t> + s2</a:t>
            </a:r>
            <a:r>
              <a:rPr lang="en-US" altLang="zh-HK" sz="2000" dirty="0" smtClean="0">
                <a:latin typeface="Consolas" panose="020B0609020204030204" pitchFamily="49" charset="0"/>
              </a:rPr>
              <a:t>;   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s3 holds "ABC XYZ"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s3 = s1 +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'A</a:t>
            </a:r>
            <a:r>
              <a:rPr lang="en-US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en-US" altLang="zh-HK" sz="2000" dirty="0" smtClean="0">
                <a:latin typeface="Consolas" panose="020B0609020204030204" pitchFamily="49" charset="0"/>
              </a:rPr>
              <a:t>;        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s3 holds "ABCA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endParaRPr lang="en-US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s3 = </a:t>
            </a:r>
            <a:r>
              <a:rPr lang="en-US" altLang="zh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"ABC "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+ </a:t>
            </a:r>
            <a:r>
              <a:rPr lang="en-US" altLang="zh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"DEF</a:t>
            </a:r>
            <a:r>
              <a:rPr lang="en-US" altLang="zh-HK" sz="2000" dirty="0" smtClean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altLang="zh-HK" sz="2000" dirty="0" smtClean="0">
                <a:latin typeface="Consolas" panose="020B0609020204030204" pitchFamily="49" charset="0"/>
              </a:rPr>
              <a:t>;      </a:t>
            </a:r>
            <a:r>
              <a:rPr lang="en-US" altLang="zh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/* Compilation error</a:t>
            </a:r>
            <a:r>
              <a:rPr lang="en-US" altLang="zh-HK" sz="2000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en-US" altLang="zh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Neither</a:t>
            </a:r>
          </a:p>
          <a:p>
            <a:r>
              <a:rPr lang="en-US" altLang="zh-HK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altLang="zh-HK" sz="2000" dirty="0">
                <a:solidFill>
                  <a:srgbClr val="FF0000"/>
                </a:solidFill>
                <a:latin typeface="Consolas" panose="020B0609020204030204" pitchFamily="49" charset="0"/>
              </a:rPr>
              <a:t>operand is a string </a:t>
            </a:r>
            <a:r>
              <a:rPr lang="en-US" altLang="zh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object */</a:t>
            </a:r>
            <a:endParaRPr lang="en-US" altLang="zh-H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s3 = s1 +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US" altLang="zh-HK" sz="2000" dirty="0">
                <a:latin typeface="Consolas" panose="020B0609020204030204" pitchFamily="49" charset="0"/>
              </a:rPr>
              <a:t> +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"DEF"</a:t>
            </a:r>
            <a:r>
              <a:rPr lang="en-US" altLang="zh-HK" sz="2000" dirty="0" smtClean="0">
                <a:latin typeface="Consolas" panose="020B0609020204030204" pitchFamily="49" charset="0"/>
              </a:rPr>
              <a:t>;   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s3 holds "ABC DEF"</a:t>
            </a:r>
          </a:p>
          <a:p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(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"["</a:t>
            </a:r>
            <a:r>
              <a:rPr lang="en-US" altLang="zh-HK" sz="2000" dirty="0">
                <a:latin typeface="Consolas" panose="020B0609020204030204" pitchFamily="49" charset="0"/>
              </a:rPr>
              <a:t> + s2 +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"]"</a:t>
            </a:r>
            <a:r>
              <a:rPr lang="en-US" altLang="zh-HK" sz="2000" dirty="0">
                <a:latin typeface="Consolas" panose="020B0609020204030204" pitchFamily="49" charset="0"/>
              </a:rPr>
              <a:t>)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>
                <a:latin typeface="Consolas" panose="020B0609020204030204" pitchFamily="49" charset="0"/>
              </a:rPr>
              <a:t>;   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[XYZ]</a:t>
            </a:r>
          </a:p>
          <a:p>
            <a:r>
              <a:rPr lang="en-US" altLang="zh-HK" sz="2000" dirty="0" smtClean="0">
                <a:latin typeface="Consolas" panose="020B0609020204030204" pitchFamily="49" charset="0"/>
              </a:rPr>
              <a:t>s3 </a:t>
            </a:r>
            <a:r>
              <a:rPr lang="en-US" altLang="zh-HK" sz="2000" dirty="0">
                <a:latin typeface="Consolas" panose="020B0609020204030204" pitchFamily="49" charset="0"/>
              </a:rPr>
              <a:t>=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"DEF"</a:t>
            </a:r>
            <a:r>
              <a:rPr lang="en-US" altLang="zh-HK" sz="2000" dirty="0">
                <a:latin typeface="Consolas" panose="020B0609020204030204" pitchFamily="49" charset="0"/>
              </a:rPr>
              <a:t> +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US" altLang="zh-HK" sz="2000" dirty="0">
                <a:latin typeface="Consolas" panose="020B0609020204030204" pitchFamily="49" charset="0"/>
              </a:rPr>
              <a:t> + s1</a:t>
            </a:r>
            <a:r>
              <a:rPr lang="en-US" altLang="zh-HK" sz="2000" dirty="0" smtClean="0">
                <a:latin typeface="Consolas" panose="020B0609020204030204" pitchFamily="49" charset="0"/>
              </a:rPr>
              <a:t>;    </a:t>
            </a:r>
            <a:r>
              <a:rPr lang="en-US" altLang="zh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Compilation Error</a:t>
            </a:r>
            <a:r>
              <a:rPr lang="en-US" altLang="zh-HK" sz="2000" dirty="0">
                <a:solidFill>
                  <a:srgbClr val="FF0000"/>
                </a:solidFill>
                <a:latin typeface="Consolas" panose="020B0609020204030204" pitchFamily="49" charset="0"/>
              </a:rPr>
              <a:t>. Why?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string("DEF") creates an </a:t>
            </a:r>
            <a:r>
              <a:rPr lang="en-US" altLang="zh-HK" sz="20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anonymous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string object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s3 =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"ABC"</a:t>
            </a:r>
            <a:r>
              <a:rPr lang="en-US" altLang="zh-HK" sz="2000" dirty="0">
                <a:latin typeface="Consolas" panose="020B0609020204030204" pitchFamily="49" charset="0"/>
              </a:rPr>
              <a:t> + string(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"DEF"</a:t>
            </a:r>
            <a:r>
              <a:rPr lang="en-US" altLang="zh-HK" sz="2000" dirty="0" smtClean="0">
                <a:latin typeface="Consolas" panose="020B0609020204030204" pitchFamily="49" charset="0"/>
              </a:rPr>
              <a:t>);   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s3 holds "ABCDEF"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s1 +=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"XYZ"</a:t>
            </a:r>
            <a:r>
              <a:rPr lang="en-US" altLang="zh-HK" sz="2000" dirty="0" smtClean="0">
                <a:latin typeface="Consolas" panose="020B0609020204030204" pitchFamily="49" charset="0"/>
              </a:rPr>
              <a:t>;                  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s1 holds "ABCXYZ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endParaRPr lang="en-US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25689"/>
            <a:ext cx="466794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2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Function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function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</a:t>
            </a:r>
            <a:r>
              <a:rPr lang="en-US" dirty="0"/>
              <a:t> returns the number of characters in a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object as an </a:t>
            </a:r>
            <a:r>
              <a:rPr lang="en-US" u="sng" dirty="0"/>
              <a:t>unsigned </a:t>
            </a:r>
            <a:r>
              <a:rPr lang="en-US" u="sng" dirty="0" smtClean="0"/>
              <a:t>integer</a:t>
            </a:r>
            <a:endParaRPr lang="en-US" u="sng" dirty="0"/>
          </a:p>
          <a:p>
            <a:pPr lvl="8"/>
            <a:endParaRPr lang="en-US" dirty="0"/>
          </a:p>
          <a:p>
            <a:r>
              <a:rPr lang="en-US" dirty="0"/>
              <a:t>E.g</a:t>
            </a:r>
            <a:r>
              <a:rPr lang="en-US" dirty="0" smtClean="0"/>
              <a:t>.: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5746" y="3459600"/>
            <a:ext cx="6814686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s1(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s2(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"\n\n\n"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len1 = 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)s1.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length()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len1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5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s2.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length()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3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(s1+s2).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length()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 8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276480" y="5938599"/>
            <a:ext cx="5616000" cy="919401"/>
          </a:xfrm>
          <a:prstGeom prst="wedgeRoundRectCallout">
            <a:avLst>
              <a:gd name="adj1" fmla="val -38459"/>
              <a:gd name="adj2" fmla="val -8440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Calls the member function of the concatenated (anonymous) 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chemeClr val="tx1"/>
                </a:solidFill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86422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smtClean="0"/>
              <a:t>Individual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44535"/>
            <a:ext cx="7886700" cy="169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Each </a:t>
            </a:r>
            <a:r>
              <a:rPr lang="en-US" dirty="0"/>
              <a:t>character in a string can be identified by an </a:t>
            </a:r>
            <a:r>
              <a:rPr lang="en-US" i="1" dirty="0" smtClean="0">
                <a:solidFill>
                  <a:srgbClr val="FF0000"/>
                </a:solidFill>
              </a:rPr>
              <a:t>index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Indexes run from 0 to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–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Member function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at(</a:t>
            </a:r>
            <a:r>
              <a:rPr lang="en-US" i="1" dirty="0" err="1">
                <a:solidFill>
                  <a:srgbClr val="99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to access the character at index </a:t>
            </a:r>
            <a:r>
              <a:rPr lang="en-US" i="1" dirty="0" err="1">
                <a:solidFill>
                  <a:srgbClr val="99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i="1" dirty="0">
              <a:solidFill>
                <a:srgbClr val="99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70729" y="1690390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4125" y="4678104"/>
            <a:ext cx="6955750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str.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at(1)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 'e'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at(5)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 '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by '-'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Hello-World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5594" y="6347222"/>
            <a:ext cx="8632812" cy="5107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The member-function call can </a:t>
            </a:r>
            <a:r>
              <a:rPr lang="en-US" sz="2400" dirty="0" smtClean="0"/>
              <a:t>even be </a:t>
            </a:r>
            <a:r>
              <a:rPr lang="en-US" sz="2400" dirty="0"/>
              <a:t>on the </a:t>
            </a:r>
            <a:r>
              <a:rPr lang="en-US" sz="2400" dirty="0" smtClean="0"/>
              <a:t>LHS </a:t>
            </a:r>
            <a:r>
              <a:rPr lang="en-US" sz="2400" dirty="0"/>
              <a:t>of assignment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Freeform 9"/>
          <p:cNvSpPr/>
          <p:nvPr/>
        </p:nvSpPr>
        <p:spPr>
          <a:xfrm>
            <a:off x="773906" y="5819775"/>
            <a:ext cx="371475" cy="526256"/>
          </a:xfrm>
          <a:custGeom>
            <a:avLst/>
            <a:gdLst>
              <a:gd name="connsiteX0" fmla="*/ 0 w 371475"/>
              <a:gd name="connsiteY0" fmla="*/ 526256 h 526256"/>
              <a:gd name="connsiteX1" fmla="*/ 0 w 371475"/>
              <a:gd name="connsiteY1" fmla="*/ 0 h 526256"/>
              <a:gd name="connsiteX2" fmla="*/ 371475 w 371475"/>
              <a:gd name="connsiteY2" fmla="*/ 0 h 52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526256">
                <a:moveTo>
                  <a:pt x="0" y="526256"/>
                </a:moveTo>
                <a:lnTo>
                  <a:pt x="0" y="0"/>
                </a:lnTo>
                <a:lnTo>
                  <a:pt x="371475" y="0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03380"/>
              </p:ext>
            </p:extLst>
          </p:nvPr>
        </p:nvGraphicFramePr>
        <p:xfrm>
          <a:off x="1234706" y="2152055"/>
          <a:ext cx="5871694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02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665007302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3269221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2000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H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␣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Index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9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41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Individual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44535"/>
            <a:ext cx="7886700" cy="3232428"/>
          </a:xfrm>
        </p:spPr>
        <p:txBody>
          <a:bodyPr/>
          <a:lstStyle/>
          <a:p>
            <a:r>
              <a:rPr lang="en-US" dirty="0"/>
              <a:t>Using an index not in the range 0 …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– 1 </a:t>
            </a:r>
            <a:r>
              <a:rPr lang="en-US" dirty="0"/>
              <a:t>results in </a:t>
            </a:r>
            <a:r>
              <a:rPr lang="en-US" u="sng" dirty="0">
                <a:solidFill>
                  <a:srgbClr val="9933FF"/>
                </a:solidFill>
              </a:rPr>
              <a:t>runtime </a:t>
            </a:r>
            <a:r>
              <a:rPr lang="en-US" u="sng" dirty="0" smtClean="0">
                <a:solidFill>
                  <a:srgbClr val="9933FF"/>
                </a:solidFill>
              </a:rPr>
              <a:t>error</a:t>
            </a:r>
          </a:p>
          <a:p>
            <a:pPr lvl="1"/>
            <a:r>
              <a:rPr lang="en-US" dirty="0" smtClean="0"/>
              <a:t>E.g.: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8382" y="4221088"/>
            <a:ext cx="5827236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(-1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 error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str.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at(</a:t>
            </a:r>
            <a:r>
              <a:rPr lang="en-US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0729" y="1690390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62238"/>
              </p:ext>
            </p:extLst>
          </p:nvPr>
        </p:nvGraphicFramePr>
        <p:xfrm>
          <a:off x="1234706" y="2152055"/>
          <a:ext cx="5871694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02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665007302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3269221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2000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H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␣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Index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9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0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5614"/>
            <a:ext cx="7886700" cy="1325563"/>
          </a:xfrm>
        </p:spPr>
        <p:txBody>
          <a:bodyPr/>
          <a:lstStyle/>
          <a:p>
            <a:r>
              <a:rPr lang="en-US" dirty="0"/>
              <a:t>Accessing Individual Characters: Array </a:t>
            </a:r>
            <a:r>
              <a:rPr lang="en-US" dirty="0" smtClean="0"/>
              <a:t>Subscript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44535"/>
            <a:ext cx="7886700" cy="3232428"/>
          </a:xfrm>
        </p:spPr>
        <p:txBody>
          <a:bodyPr/>
          <a:lstStyle/>
          <a:p>
            <a:r>
              <a:rPr lang="en-US" dirty="0"/>
              <a:t>Operator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is </a:t>
            </a:r>
            <a:r>
              <a:rPr lang="en-US" u="sng" dirty="0"/>
              <a:t>overloaded</a:t>
            </a:r>
            <a:r>
              <a:rPr lang="en-US" dirty="0"/>
              <a:t> to provide alternative style for accessing individual characters</a:t>
            </a:r>
            <a:endParaRPr lang="en-US" u="sng" dirty="0" smtClean="0">
              <a:solidFill>
                <a:srgbClr val="9933FF"/>
              </a:solidFill>
            </a:endParaRPr>
          </a:p>
          <a:p>
            <a:pPr lvl="1"/>
            <a:r>
              <a:rPr lang="en-US" dirty="0" smtClean="0"/>
              <a:t>E.g.: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8382" y="4221088"/>
            <a:ext cx="4134465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[4]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- 3]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20000" y="4372685"/>
            <a:ext cx="3024000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i="1" dirty="0" err="1">
                <a:solidFill>
                  <a:srgbClr val="99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 smtClean="0">
                <a:solidFill>
                  <a:schemeClr val="tx1"/>
                </a:solidFill>
              </a:rPr>
              <a:t> is equivalent to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str.at(</a:t>
            </a:r>
            <a:r>
              <a:rPr lang="en-US" sz="2400" i="1" dirty="0" err="1">
                <a:solidFill>
                  <a:srgbClr val="99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</a:rPr>
              <a:t> if </a:t>
            </a:r>
            <a:r>
              <a:rPr lang="en-US" sz="2400" i="1" dirty="0" err="1">
                <a:solidFill>
                  <a:srgbClr val="99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is in </a:t>
            </a:r>
            <a:r>
              <a:rPr lang="en-US" sz="2400" u="sng" dirty="0" smtClean="0">
                <a:solidFill>
                  <a:schemeClr val="tx1"/>
                </a:solidFill>
              </a:rPr>
              <a:t>proper range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4000" y="5938599"/>
            <a:ext cx="7596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Using </a:t>
            </a:r>
            <a:r>
              <a:rPr lang="en-US" sz="2400" dirty="0">
                <a:solidFill>
                  <a:schemeClr val="tx1"/>
                </a:solidFill>
              </a:rPr>
              <a:t>member function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</a:t>
            </a:r>
            <a:r>
              <a:rPr lang="en-US" sz="2400" i="1" u="sng" dirty="0">
                <a:solidFill>
                  <a:srgbClr val="FF0000"/>
                </a:solidFill>
              </a:rPr>
              <a:t>safer</a:t>
            </a:r>
            <a:r>
              <a:rPr lang="en-US" sz="2400" dirty="0">
                <a:solidFill>
                  <a:schemeClr val="tx1"/>
                </a:solidFill>
              </a:rPr>
              <a:t> because it would throw an exception (alert you) if the index is out of </a:t>
            </a:r>
            <a:r>
              <a:rPr lang="en-US" sz="2400" dirty="0" smtClean="0">
                <a:solidFill>
                  <a:schemeClr val="tx1"/>
                </a:solidFill>
              </a:rPr>
              <a:t>bounds</a:t>
            </a:r>
            <a:endParaRPr lang="en-US" sz="2400" u="sng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0729" y="1690390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62238"/>
              </p:ext>
            </p:extLst>
          </p:nvPr>
        </p:nvGraphicFramePr>
        <p:xfrm>
          <a:off x="1234706" y="2152055"/>
          <a:ext cx="5871694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02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665007302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800">
                  <a:extLst>
                    <a:ext uri="{9D8B030D-6E8A-4147-A177-3AD203B41FA5}">
                      <a16:colId xmlns:a16="http://schemas.microsoft.com/office/drawing/2014/main" val="3269221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2000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H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␣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sz="2000" b="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/>
                        <a:t>Index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9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41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17912"/>
          </a:xfrm>
        </p:spPr>
        <p:txBody>
          <a:bodyPr>
            <a:normAutofit/>
          </a:bodyPr>
          <a:lstStyle/>
          <a:p>
            <a:r>
              <a:rPr lang="en-US" dirty="0"/>
              <a:t>Accessing </a:t>
            </a:r>
            <a:r>
              <a:rPr lang="en-US" dirty="0" smtClean="0"/>
              <a:t>Characters: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917912"/>
            <a:ext cx="8676000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sz="2000" dirty="0" smtClean="0">
                <a:latin typeface="Consolas" panose="020B0609020204030204" pitchFamily="49" charset="0"/>
              </a:rPr>
              <a:t>string </a:t>
            </a:r>
            <a:r>
              <a:rPr lang="en-US" altLang="zh-HK" sz="2000" dirty="0">
                <a:latin typeface="Consolas" panose="020B0609020204030204" pitchFamily="49" charset="0"/>
              </a:rPr>
              <a:t>s(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"ABCDEFGHIJ"</a:t>
            </a:r>
            <a:r>
              <a:rPr lang="en-US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one character per line</a:t>
            </a:r>
          </a:p>
          <a:p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HK" sz="2000" dirty="0">
                <a:latin typeface="Consolas" panose="020B0609020204030204" pitchFamily="49" charset="0"/>
              </a:rPr>
              <a:t> (</a:t>
            </a:r>
            <a:r>
              <a:rPr lang="en-US" altLang="zh-HK" sz="2000" dirty="0" err="1"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latin typeface="Consolas" panose="020B0609020204030204" pitchFamily="49" charset="0"/>
              </a:rPr>
              <a:t> = 0; </a:t>
            </a:r>
            <a:r>
              <a:rPr lang="en-US" altLang="zh-HK" sz="2000" dirty="0" err="1"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latin typeface="Consolas" panose="020B0609020204030204" pitchFamily="49" charset="0"/>
              </a:rPr>
              <a:t> &lt; </a:t>
            </a:r>
            <a:r>
              <a:rPr lang="en-US" altLang="zh-HK" sz="2000" dirty="0" err="1">
                <a:latin typeface="Consolas" panose="020B0609020204030204" pitchFamily="49" charset="0"/>
              </a:rPr>
              <a:t>s.length</a:t>
            </a:r>
            <a:r>
              <a:rPr lang="en-US" altLang="zh-HK" sz="2000" dirty="0">
                <a:latin typeface="Consolas" panose="020B0609020204030204" pitchFamily="49" charset="0"/>
              </a:rPr>
              <a:t>(); </a:t>
            </a:r>
            <a:r>
              <a:rPr lang="en-US" altLang="zh-HK" sz="2000" dirty="0" err="1"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s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</a:t>
            </a:r>
            <a:r>
              <a:rPr lang="en-US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</a:t>
            </a:r>
            <a:r>
              <a:rPr lang="en-US" altLang="zh-HK" sz="2000" dirty="0">
                <a:latin typeface="Consolas" panose="020B0609020204030204" pitchFamily="49" charset="0"/>
              </a:rPr>
              <a:t>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characters in reverse order</a:t>
            </a:r>
          </a:p>
          <a:p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HK" sz="2000" dirty="0">
                <a:latin typeface="Consolas" panose="020B0609020204030204" pitchFamily="49" charset="0"/>
              </a:rPr>
              <a:t> (</a:t>
            </a:r>
            <a:r>
              <a:rPr lang="en-US" altLang="zh-HK" sz="2000" dirty="0" err="1"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latin typeface="Consolas" panose="020B0609020204030204" pitchFamily="49" charset="0"/>
              </a:rPr>
              <a:t> = </a:t>
            </a:r>
            <a:r>
              <a:rPr lang="en-US" altLang="zh-HK" sz="2000" dirty="0" err="1">
                <a:latin typeface="Consolas" panose="020B0609020204030204" pitchFamily="49" charset="0"/>
              </a:rPr>
              <a:t>s.length</a:t>
            </a:r>
            <a:r>
              <a:rPr lang="en-US" altLang="zh-HK" sz="2000" dirty="0">
                <a:latin typeface="Consolas" panose="020B0609020204030204" pitchFamily="49" charset="0"/>
              </a:rPr>
              <a:t>() </a:t>
            </a:r>
            <a:r>
              <a:rPr lang="en-US" altLang="zh-HK" sz="2000" dirty="0" smtClean="0">
                <a:latin typeface="Consolas" panose="020B0609020204030204" pitchFamily="49" charset="0"/>
              </a:rPr>
              <a:t>- </a:t>
            </a:r>
            <a:r>
              <a:rPr lang="en-US" altLang="zh-HK" sz="2000" dirty="0">
                <a:latin typeface="Consolas" panose="020B0609020204030204" pitchFamily="49" charset="0"/>
              </a:rPr>
              <a:t>1; </a:t>
            </a:r>
            <a:r>
              <a:rPr lang="en-US" altLang="zh-HK" sz="2000" dirty="0" err="1"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latin typeface="Consolas" panose="020B0609020204030204" pitchFamily="49" charset="0"/>
              </a:rPr>
              <a:t> &gt;= 0; </a:t>
            </a:r>
            <a:r>
              <a:rPr lang="en-US" altLang="zh-HK" sz="2000" dirty="0" err="1"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latin typeface="Consolas" panose="020B0609020204030204" pitchFamily="49" charset="0"/>
              </a:rPr>
              <a:t>--)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s.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at(</a:t>
            </a:r>
            <a:r>
              <a:rPr lang="en-US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Reverse the order of the characters </a:t>
            </a:r>
          </a:p>
          <a:p>
            <a:r>
              <a:rPr lang="en-US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latin typeface="Consolas" panose="020B0609020204030204" pitchFamily="49" charset="0"/>
              </a:rPr>
              <a:t>len</a:t>
            </a:r>
            <a:r>
              <a:rPr lang="en-US" altLang="zh-HK" sz="2000" dirty="0">
                <a:latin typeface="Consolas" panose="020B0609020204030204" pitchFamily="49" charset="0"/>
              </a:rPr>
              <a:t> = (</a:t>
            </a:r>
            <a:r>
              <a:rPr lang="en-US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HK" sz="2000" dirty="0">
                <a:latin typeface="Consolas" panose="020B0609020204030204" pitchFamily="49" charset="0"/>
              </a:rPr>
              <a:t>)</a:t>
            </a:r>
            <a:r>
              <a:rPr lang="en-US" altLang="zh-HK" sz="2000" dirty="0" err="1">
                <a:latin typeface="Consolas" panose="020B0609020204030204" pitchFamily="49" charset="0"/>
              </a:rPr>
              <a:t>s.length</a:t>
            </a:r>
            <a:r>
              <a:rPr lang="en-US" altLang="zh-HK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HK" sz="2000" dirty="0"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latin typeface="Consolas" panose="020B0609020204030204" pitchFamily="49" charset="0"/>
              </a:rPr>
              <a:t>tmp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HK" sz="2000" dirty="0">
                <a:latin typeface="Consolas" panose="020B0609020204030204" pitchFamily="49" charset="0"/>
              </a:rPr>
              <a:t> (</a:t>
            </a:r>
            <a:r>
              <a:rPr lang="en-US" altLang="zh-HK" sz="2000" dirty="0" err="1"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latin typeface="Consolas" panose="020B0609020204030204" pitchFamily="49" charset="0"/>
              </a:rPr>
              <a:t> = 0; </a:t>
            </a:r>
            <a:r>
              <a:rPr lang="en-US" altLang="zh-HK" sz="2000" dirty="0" err="1"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latin typeface="Consolas" panose="020B0609020204030204" pitchFamily="49" charset="0"/>
              </a:rPr>
              <a:t> &lt; </a:t>
            </a:r>
            <a:r>
              <a:rPr lang="en-US" altLang="zh-HK" sz="2000" dirty="0" err="1">
                <a:latin typeface="Consolas" panose="020B0609020204030204" pitchFamily="49" charset="0"/>
              </a:rPr>
              <a:t>len</a:t>
            </a:r>
            <a:r>
              <a:rPr lang="en-US" altLang="zh-HK" sz="2000" dirty="0">
                <a:latin typeface="Consolas" panose="020B0609020204030204" pitchFamily="49" charset="0"/>
              </a:rPr>
              <a:t> / 2; </a:t>
            </a:r>
            <a:r>
              <a:rPr lang="en-US" altLang="zh-HK" sz="2000" dirty="0" err="1"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 err="1">
                <a:latin typeface="Consolas" panose="020B0609020204030204" pitchFamily="49" charset="0"/>
              </a:rPr>
              <a:t>tmp</a:t>
            </a:r>
            <a:r>
              <a:rPr lang="en-US" altLang="zh-HK" sz="2000" dirty="0">
                <a:latin typeface="Consolas" panose="020B0609020204030204" pitchFamily="49" charset="0"/>
              </a:rPr>
              <a:t> = s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</a:t>
            </a:r>
            <a:r>
              <a:rPr lang="en-US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s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</a:t>
            </a:r>
            <a:r>
              <a:rPr lang="en-US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</a:t>
            </a:r>
            <a:r>
              <a:rPr lang="en-US" altLang="zh-HK" sz="2000" dirty="0">
                <a:latin typeface="Consolas" panose="020B0609020204030204" pitchFamily="49" charset="0"/>
              </a:rPr>
              <a:t> = s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</a:t>
            </a:r>
            <a:r>
              <a:rPr lang="en-US" altLang="zh-HK" sz="2000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altLang="zh-HK" sz="2000" dirty="0">
                <a:effectLst/>
                <a:latin typeface="Consolas" panose="020B0609020204030204" pitchFamily="49" charset="0"/>
              </a:rPr>
              <a:t> - </a:t>
            </a:r>
            <a:r>
              <a:rPr lang="en-US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effectLst/>
                <a:latin typeface="Consolas" panose="020B0609020204030204" pitchFamily="49" charset="0"/>
              </a:rPr>
              <a:t> - 1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s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</a:t>
            </a:r>
            <a:r>
              <a:rPr lang="en-US" altLang="zh-HK" sz="2000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altLang="zh-HK" sz="2000" dirty="0">
                <a:effectLst/>
                <a:latin typeface="Consolas" panose="020B0609020204030204" pitchFamily="49" charset="0"/>
              </a:rPr>
              <a:t> - </a:t>
            </a:r>
            <a:r>
              <a:rPr lang="en-US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effectLst/>
                <a:latin typeface="Consolas" panose="020B0609020204030204" pitchFamily="49" charset="0"/>
              </a:rPr>
              <a:t> - 1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</a:t>
            </a:r>
            <a:r>
              <a:rPr lang="en-US" altLang="zh-HK" sz="2000" dirty="0">
                <a:latin typeface="Consolas" panose="020B0609020204030204" pitchFamily="49" charset="0"/>
              </a:rPr>
              <a:t> = </a:t>
            </a:r>
            <a:r>
              <a:rPr lang="en-US" altLang="zh-HK" sz="2000" dirty="0" err="1">
                <a:latin typeface="Consolas" panose="020B0609020204030204" pitchFamily="49" charset="0"/>
              </a:rPr>
              <a:t>tmp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HK" sz="2000" dirty="0" smtClean="0">
                <a:latin typeface="Consolas" panose="020B0609020204030204" pitchFamily="49" charset="0"/>
              </a:rPr>
              <a:t>}</a:t>
            </a:r>
            <a:endParaRPr lang="en-US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7912"/>
            <a:ext cx="46679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Input Using </a:t>
            </a:r>
            <a:r>
              <a:rPr lang="en-US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can read strings </a:t>
            </a:r>
            <a:r>
              <a:rPr lang="en-US" u="sng" dirty="0"/>
              <a:t>separated by whitespace </a:t>
            </a:r>
            <a:r>
              <a:rPr lang="en-US" u="sng" dirty="0" smtClean="0"/>
              <a:t>characters</a:t>
            </a:r>
            <a:endParaRPr lang="en-US" u="sng" dirty="0"/>
          </a:p>
          <a:p>
            <a:pPr lvl="8"/>
            <a:endParaRPr lang="en-US" dirty="0"/>
          </a:p>
          <a:p>
            <a:r>
              <a:rPr lang="en-US" dirty="0"/>
              <a:t>E.g</a:t>
            </a:r>
            <a:r>
              <a:rPr lang="en-US" dirty="0" smtClean="0"/>
              <a:t>.: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39582" y="3078000"/>
            <a:ext cx="5548314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s1, s2;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a sentence: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&gt;&gt; s1 &gt;&gt; s2;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"s1 =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s1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"s2 =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s2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9582" y="4709216"/>
            <a:ext cx="554831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Enter </a:t>
            </a:r>
            <a:r>
              <a:rPr lang="en-US" sz="2000" dirty="0">
                <a:latin typeface="Consolas" panose="020B0609020204030204" pitchFamily="49" charset="0"/>
              </a:rPr>
              <a:t>a sentence: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Hello, how are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you?↵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s1 = Hello,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s2 = </a:t>
            </a:r>
            <a:r>
              <a:rPr lang="en-US" sz="2000" dirty="0" smtClean="0">
                <a:latin typeface="Consolas" panose="020B0609020204030204" pitchFamily="49" charset="0"/>
              </a:rPr>
              <a:t>how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 </a:t>
            </a:r>
            <a:r>
              <a:rPr lang="en-US" dirty="0" smtClean="0"/>
              <a:t>Using </a:t>
            </a:r>
            <a:r>
              <a:rPr lang="en-US" dirty="0"/>
              <a:t>Function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string from an </a:t>
            </a:r>
            <a:r>
              <a:rPr lang="en-US" i="1" dirty="0"/>
              <a:t>input stream object</a:t>
            </a:r>
            <a:r>
              <a:rPr lang="en-US" dirty="0"/>
              <a:t> until a </a:t>
            </a:r>
            <a:r>
              <a:rPr lang="en-US" u="sng" dirty="0"/>
              <a:t>newline</a:t>
            </a:r>
            <a:r>
              <a:rPr lang="en-US" dirty="0"/>
              <a:t> character is </a:t>
            </a:r>
            <a:r>
              <a:rPr lang="en-US" dirty="0" smtClean="0"/>
              <a:t>encountered</a:t>
            </a:r>
            <a:endParaRPr lang="en-US" dirty="0"/>
          </a:p>
          <a:p>
            <a:pPr lvl="1"/>
            <a:r>
              <a:rPr lang="en-US" dirty="0"/>
              <a:t>The new line character is consumed from the input stream but is </a:t>
            </a:r>
            <a:r>
              <a:rPr lang="en-US" u="sng" dirty="0"/>
              <a:t>not</a:t>
            </a:r>
            <a:r>
              <a:rPr lang="en-US" dirty="0"/>
              <a:t> included in the string </a:t>
            </a:r>
            <a:r>
              <a:rPr lang="en-US" dirty="0" smtClean="0"/>
              <a:t>object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E.g.: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39582" y="3798000"/>
            <a:ext cx="6250429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s1;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a sentence: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s1);</a:t>
            </a:r>
            <a:endParaRPr lang="en-US" sz="2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"s1 =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s1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"length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s1.length() &lt;&lt;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9581" y="5429216"/>
            <a:ext cx="6250429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Enter </a:t>
            </a:r>
            <a:r>
              <a:rPr lang="en-US" sz="2000" dirty="0">
                <a:latin typeface="Consolas" panose="020B0609020204030204" pitchFamily="49" charset="0"/>
              </a:rPr>
              <a:t>a sentence: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Hello, how are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you?↵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s1 = Hello</a:t>
            </a:r>
            <a:r>
              <a:rPr lang="en-US" sz="2000" dirty="0" smtClean="0">
                <a:latin typeface="Consolas" panose="020B0609020204030204" pitchFamily="49" charset="0"/>
              </a:rPr>
              <a:t>, how are you?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length = 19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2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40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640913"/>
            <a:ext cx="867600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sz="2000" dirty="0" smtClean="0">
                <a:latin typeface="Consolas" panose="020B0609020204030204" pitchFamily="49" charset="0"/>
              </a:rPr>
              <a:t>string </a:t>
            </a:r>
            <a:r>
              <a:rPr lang="en-US" altLang="zh-HK" sz="2000" dirty="0" err="1">
                <a:latin typeface="Consolas" panose="020B0609020204030204" pitchFamily="49" charset="0"/>
              </a:rPr>
              <a:t>str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HK" sz="2000" dirty="0"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latin typeface="Consolas" panose="020B0609020204030204" pitchFamily="49" charset="0"/>
              </a:rPr>
              <a:t>ch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a string: "</a:t>
            </a:r>
            <a:r>
              <a:rPr lang="en-US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HK" sz="2000" dirty="0" err="1">
                <a:latin typeface="Consolas" panose="020B0609020204030204" pitchFamily="49" charset="0"/>
              </a:rPr>
              <a:t>getline</a:t>
            </a:r>
            <a:r>
              <a:rPr lang="en-US" altLang="zh-HK" sz="2000" dirty="0">
                <a:latin typeface="Consolas" panose="020B0609020204030204" pitchFamily="49" charset="0"/>
              </a:rPr>
              <a:t>(</a:t>
            </a:r>
            <a:r>
              <a:rPr lang="en-US" altLang="zh-HK" sz="2000" dirty="0" err="1">
                <a:latin typeface="Consolas" panose="020B0609020204030204" pitchFamily="49" charset="0"/>
              </a:rPr>
              <a:t>cin</a:t>
            </a:r>
            <a:r>
              <a:rPr lang="en-US" altLang="zh-HK" sz="2000" dirty="0">
                <a:latin typeface="Consolas" panose="020B0609020204030204" pitchFamily="49" charset="0"/>
              </a:rPr>
              <a:t>, </a:t>
            </a:r>
            <a:r>
              <a:rPr lang="en-US" altLang="zh-HK" sz="2000" dirty="0" err="1">
                <a:latin typeface="Consolas" panose="020B0609020204030204" pitchFamily="49" charset="0"/>
              </a:rPr>
              <a:t>str</a:t>
            </a:r>
            <a:r>
              <a:rPr lang="en-US" altLang="zh-HK" sz="2000" dirty="0">
                <a:latin typeface="Consolas" panose="020B0609020204030204" pitchFamily="49" charset="0"/>
              </a:rPr>
              <a:t>);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HK" sz="2000" dirty="0">
                <a:latin typeface="Consolas" panose="020B0609020204030204" pitchFamily="49" charset="0"/>
              </a:rPr>
              <a:t> (</a:t>
            </a:r>
            <a:r>
              <a:rPr lang="en-US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HK" sz="2000" dirty="0"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latin typeface="Consolas" panose="020B0609020204030204" pitchFamily="49" charset="0"/>
              </a:rPr>
              <a:t> = 0; </a:t>
            </a:r>
            <a:r>
              <a:rPr lang="en-US" altLang="zh-HK" sz="2000" dirty="0" err="1"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latin typeface="Consolas" panose="020B0609020204030204" pitchFamily="49" charset="0"/>
              </a:rPr>
              <a:t> &lt; </a:t>
            </a:r>
            <a:r>
              <a:rPr lang="en-US" altLang="zh-HK" sz="2000" dirty="0" err="1">
                <a:latin typeface="Consolas" panose="020B0609020204030204" pitchFamily="49" charset="0"/>
              </a:rPr>
              <a:t>str.length</a:t>
            </a:r>
            <a:r>
              <a:rPr lang="en-US" altLang="zh-HK" sz="2000" dirty="0">
                <a:latin typeface="Consolas" panose="020B0609020204030204" pitchFamily="49" charset="0"/>
              </a:rPr>
              <a:t>(); </a:t>
            </a:r>
            <a:r>
              <a:rPr lang="en-US" altLang="zh-HK" sz="2000" dirty="0" err="1"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latin typeface="Consolas" panose="020B0609020204030204" pitchFamily="49" charset="0"/>
              </a:rPr>
              <a:t>++) {</a:t>
            </a: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 err="1">
                <a:latin typeface="Consolas" panose="020B0609020204030204" pitchFamily="49" charset="0"/>
              </a:rPr>
              <a:t>ch</a:t>
            </a:r>
            <a:r>
              <a:rPr lang="en-US" altLang="zh-HK" sz="2000" dirty="0">
                <a:latin typeface="Consolas" panose="020B0609020204030204" pitchFamily="49" charset="0"/>
              </a:rPr>
              <a:t> = str.at(</a:t>
            </a:r>
            <a:r>
              <a:rPr lang="en-US" altLang="zh-HK" sz="2000" dirty="0" err="1"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HK" sz="2000" dirty="0">
                <a:latin typeface="Consolas" panose="020B0609020204030204" pitchFamily="49" charset="0"/>
              </a:rPr>
              <a:t> (</a:t>
            </a:r>
            <a:r>
              <a:rPr lang="en-US" altLang="zh-HK" sz="2000" dirty="0" err="1">
                <a:latin typeface="Consolas" panose="020B0609020204030204" pitchFamily="49" charset="0"/>
              </a:rPr>
              <a:t>ch</a:t>
            </a:r>
            <a:r>
              <a:rPr lang="en-US" altLang="zh-HK" sz="2000" dirty="0">
                <a:latin typeface="Consolas" panose="020B0609020204030204" pitchFamily="49" charset="0"/>
              </a:rPr>
              <a:t> &gt;=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US" altLang="zh-HK" sz="2000" dirty="0">
                <a:latin typeface="Consolas" panose="020B0609020204030204" pitchFamily="49" charset="0"/>
              </a:rPr>
              <a:t> &amp;&amp; </a:t>
            </a:r>
            <a:r>
              <a:rPr lang="en-US" altLang="zh-HK" sz="2000" dirty="0" err="1">
                <a:latin typeface="Consolas" panose="020B0609020204030204" pitchFamily="49" charset="0"/>
              </a:rPr>
              <a:t>ch</a:t>
            </a:r>
            <a:r>
              <a:rPr lang="en-US" altLang="zh-HK" sz="2000" dirty="0">
                <a:latin typeface="Consolas" panose="020B0609020204030204" pitchFamily="49" charset="0"/>
              </a:rPr>
              <a:t> &lt;=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'Z'</a:t>
            </a:r>
            <a:r>
              <a:rPr lang="en-US" altLang="zh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    str.at(</a:t>
            </a:r>
            <a:r>
              <a:rPr lang="en-US" altLang="zh-HK" sz="2000" dirty="0" err="1"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latin typeface="Consolas" panose="020B0609020204030204" pitchFamily="49" charset="0"/>
              </a:rPr>
              <a:t>) = </a:t>
            </a:r>
            <a:r>
              <a:rPr lang="en-US" altLang="zh-HK" sz="2000" dirty="0" err="1">
                <a:latin typeface="Consolas" panose="020B0609020204030204" pitchFamily="49" charset="0"/>
              </a:rPr>
              <a:t>ch</a:t>
            </a:r>
            <a:r>
              <a:rPr lang="en-US" altLang="zh-HK" sz="2000" dirty="0">
                <a:latin typeface="Consolas" panose="020B0609020204030204" pitchFamily="49" charset="0"/>
              </a:rPr>
              <a:t> -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US" altLang="zh-HK" sz="2000" dirty="0">
                <a:latin typeface="Consolas" panose="020B0609020204030204" pitchFamily="49" charset="0"/>
              </a:rPr>
              <a:t> +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US" altLang="zh-HK" sz="2000" dirty="0">
                <a:latin typeface="Consolas" panose="020B0609020204030204" pitchFamily="49" charset="0"/>
              </a:rPr>
              <a:t>;   </a:t>
            </a:r>
            <a:r>
              <a:rPr lang="en-US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Upper-to-lowercase</a:t>
            </a:r>
            <a:endParaRPr lang="en-US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    </a:t>
            </a:r>
            <a:r>
              <a:rPr lang="en-US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US" altLang="zh-HK" sz="2000" dirty="0">
                <a:latin typeface="Consolas" panose="020B0609020204030204" pitchFamily="49" charset="0"/>
              </a:rPr>
              <a:t> (</a:t>
            </a:r>
            <a:r>
              <a:rPr lang="en-US" altLang="zh-HK" sz="2000" dirty="0" err="1">
                <a:latin typeface="Consolas" panose="020B0609020204030204" pitchFamily="49" charset="0"/>
              </a:rPr>
              <a:t>ch</a:t>
            </a:r>
            <a:r>
              <a:rPr lang="en-US" altLang="zh-HK" sz="2000" dirty="0">
                <a:latin typeface="Consolas" panose="020B0609020204030204" pitchFamily="49" charset="0"/>
              </a:rPr>
              <a:t> &gt;=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US" altLang="zh-HK" sz="2000" dirty="0">
                <a:latin typeface="Consolas" panose="020B0609020204030204" pitchFamily="49" charset="0"/>
              </a:rPr>
              <a:t> &amp;&amp; </a:t>
            </a:r>
            <a:r>
              <a:rPr lang="en-US" altLang="zh-HK" sz="2000" dirty="0" err="1">
                <a:latin typeface="Consolas" panose="020B0609020204030204" pitchFamily="49" charset="0"/>
              </a:rPr>
              <a:t>ch</a:t>
            </a:r>
            <a:r>
              <a:rPr lang="en-US" altLang="zh-HK" sz="2000" dirty="0">
                <a:latin typeface="Consolas" panose="020B0609020204030204" pitchFamily="49" charset="0"/>
              </a:rPr>
              <a:t> &lt;=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'z'</a:t>
            </a:r>
            <a:r>
              <a:rPr lang="en-US" altLang="zh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HK" sz="2000" dirty="0">
                <a:latin typeface="Consolas" panose="020B0609020204030204" pitchFamily="49" charset="0"/>
              </a:rPr>
              <a:t>        str.at(</a:t>
            </a:r>
            <a:r>
              <a:rPr lang="en-US" altLang="zh-HK" sz="2000" dirty="0" err="1">
                <a:latin typeface="Consolas" panose="020B0609020204030204" pitchFamily="49" charset="0"/>
              </a:rPr>
              <a:t>i</a:t>
            </a:r>
            <a:r>
              <a:rPr lang="en-US" altLang="zh-HK" sz="2000" dirty="0">
                <a:latin typeface="Consolas" panose="020B0609020204030204" pitchFamily="49" charset="0"/>
              </a:rPr>
              <a:t>) = </a:t>
            </a:r>
            <a:r>
              <a:rPr lang="en-US" altLang="zh-HK" sz="2000" dirty="0" err="1">
                <a:latin typeface="Consolas" panose="020B0609020204030204" pitchFamily="49" charset="0"/>
              </a:rPr>
              <a:t>ch</a:t>
            </a:r>
            <a:r>
              <a:rPr lang="en-US" altLang="zh-HK" sz="2000" dirty="0">
                <a:latin typeface="Consolas" panose="020B0609020204030204" pitchFamily="49" charset="0"/>
              </a:rPr>
              <a:t> -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US" altLang="zh-HK" sz="2000" dirty="0">
                <a:latin typeface="Consolas" panose="020B0609020204030204" pitchFamily="49" charset="0"/>
              </a:rPr>
              <a:t> + </a:t>
            </a:r>
            <a:r>
              <a:rPr lang="en-US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US" altLang="zh-HK" sz="2000" dirty="0">
                <a:latin typeface="Consolas" panose="020B0609020204030204" pitchFamily="49" charset="0"/>
              </a:rPr>
              <a:t>;   </a:t>
            </a:r>
            <a:r>
              <a:rPr lang="en-US" altLang="zh-HK" sz="20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HK" sz="20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Lower-to-uppercase</a:t>
            </a:r>
            <a:endParaRPr lang="en-US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HK" sz="2000" dirty="0">
              <a:latin typeface="Consolas" panose="020B0609020204030204" pitchFamily="49" charset="0"/>
            </a:endParaRPr>
          </a:p>
          <a:p>
            <a:r>
              <a:rPr lang="en-US" altLang="zh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HK" sz="2000" dirty="0" err="1">
                <a:latin typeface="Consolas" panose="020B0609020204030204" pitchFamily="49" charset="0"/>
              </a:rPr>
              <a:t>cout</a:t>
            </a:r>
            <a:r>
              <a:rPr lang="en-US" altLang="zh-HK" sz="2000" dirty="0">
                <a:latin typeface="Consolas" panose="020B0609020204030204" pitchFamily="49" charset="0"/>
              </a:rPr>
              <a:t>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str</a:t>
            </a:r>
            <a:r>
              <a:rPr lang="en-US" altLang="zh-HK" sz="2000" dirty="0">
                <a:latin typeface="Consolas" panose="020B0609020204030204" pitchFamily="49" charset="0"/>
              </a:rPr>
              <a:t> &lt;&lt; </a:t>
            </a:r>
            <a:r>
              <a:rPr lang="en-US" altLang="zh-HK" sz="2000" dirty="0" err="1">
                <a:latin typeface="Consolas" panose="020B0609020204030204" pitchFamily="49" charset="0"/>
              </a:rPr>
              <a:t>endl</a:t>
            </a:r>
            <a:r>
              <a:rPr lang="en-US" altLang="zh-HK" sz="2000" dirty="0" smtClean="0">
                <a:latin typeface="Consolas" panose="020B0609020204030204" pitchFamily="49" charset="0"/>
              </a:rPr>
              <a:t>;</a:t>
            </a:r>
            <a:endParaRPr lang="en-US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0913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77815" y="5657671"/>
            <a:ext cx="526618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Enter </a:t>
            </a:r>
            <a:r>
              <a:rPr lang="en-US" sz="2000" dirty="0">
                <a:latin typeface="Consolas" panose="020B0609020204030204" pitchFamily="49" charset="0"/>
              </a:rPr>
              <a:t>a </a:t>
            </a:r>
            <a:r>
              <a:rPr lang="en-US" sz="2000" dirty="0" smtClean="0">
                <a:latin typeface="Consolas" panose="020B0609020204030204" pitchFamily="49" charset="0"/>
              </a:rPr>
              <a:t>string: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Hello! How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are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You?↵</a:t>
            </a:r>
          </a:p>
          <a:p>
            <a:r>
              <a:rPr lang="en-US" sz="2000" dirty="0" err="1" smtClean="0">
                <a:latin typeface="Consolas" panose="020B0609020204030204" pitchFamily="49" charset="0"/>
              </a:rPr>
              <a:t>hELLO</a:t>
            </a:r>
            <a:r>
              <a:rPr lang="en-US" sz="2000" dirty="0" smtClean="0">
                <a:latin typeface="Consolas" panose="020B0609020204030204" pitchFamily="49" charset="0"/>
              </a:rPr>
              <a:t>! </a:t>
            </a:r>
            <a:r>
              <a:rPr lang="en-US" sz="2000" dirty="0" err="1" smtClean="0">
                <a:latin typeface="Consolas" panose="020B0609020204030204" pitchFamily="49" charset="0"/>
              </a:rPr>
              <a:t>hOW</a:t>
            </a:r>
            <a:r>
              <a:rPr lang="en-US" sz="2000" dirty="0" smtClean="0">
                <a:latin typeface="Consolas" panose="020B0609020204030204" pitchFamily="49" charset="0"/>
              </a:rPr>
              <a:t> ARE </a:t>
            </a:r>
            <a:r>
              <a:rPr lang="en-US" sz="2000" dirty="0" err="1" smtClean="0">
                <a:latin typeface="Consolas" panose="020B0609020204030204" pitchFamily="49" charset="0"/>
              </a:rPr>
              <a:t>yOU</a:t>
            </a:r>
            <a:r>
              <a:rPr lang="en-US" sz="2000" dirty="0" smtClean="0">
                <a:latin typeface="Consolas" panose="020B0609020204030204" pitchFamily="49" charset="0"/>
              </a:rPr>
              <a:t>?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5657671"/>
            <a:ext cx="38766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Convert </a:t>
            </a:r>
            <a:r>
              <a:rPr lang="en-US" sz="2400" dirty="0"/>
              <a:t>the characters in an user input from upper case to lower case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8348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559"/>
            <a:ext cx="7886700" cy="1325563"/>
          </a:xfrm>
        </p:spPr>
        <p:txBody>
          <a:bodyPr/>
          <a:lstStyle/>
          <a:p>
            <a:r>
              <a:rPr lang="en-HK" dirty="0" smtClean="0"/>
              <a:t>ASCII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08338"/>
              </p:ext>
            </p:extLst>
          </p:nvPr>
        </p:nvGraphicFramePr>
        <p:xfrm>
          <a:off x="628650" y="1552681"/>
          <a:ext cx="7886703" cy="5191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6973">
                  <a:extLst>
                    <a:ext uri="{9D8B030D-6E8A-4147-A177-3AD203B41FA5}">
                      <a16:colId xmlns:a16="http://schemas.microsoft.com/office/drawing/2014/main" val="2316880342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829075968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3060613580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42329797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1507955923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1639097661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671143569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990072246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597612753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3105437319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3069309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9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NUL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SOH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STX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ETX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EOT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ENQ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19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VT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DC1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DC2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DC3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10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DC4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NAK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SYN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ETB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2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3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b="1" dirty="0" smtClean="0"/>
                        <a:t>40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4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b="1" dirty="0" smtClean="0"/>
                        <a:t>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53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b="1" dirty="0" smtClean="0"/>
                        <a:t>60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5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b="1" dirty="0" smtClean="0"/>
                        <a:t>70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3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b="1" dirty="0" smtClean="0"/>
                        <a:t>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1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b="1" dirty="0" smtClean="0"/>
                        <a:t>90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`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1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b="1" dirty="0" smtClean="0"/>
                        <a:t>100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b="1" dirty="0" smtClean="0"/>
                        <a:t>110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1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b="1" dirty="0" smtClean="0"/>
                        <a:t>120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9224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String Comparison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00000"/>
          </a:xfrm>
        </p:spPr>
        <p:txBody>
          <a:bodyPr>
            <a:normAutofit/>
          </a:bodyPr>
          <a:lstStyle/>
          <a:p>
            <a:r>
              <a:rPr lang="en-HK" dirty="0"/>
              <a:t>The </a:t>
            </a:r>
            <a:r>
              <a:rPr lang="en-HK" dirty="0" smtClean="0"/>
              <a:t>comparison operators (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&lt;</a:t>
            </a:r>
            <a:r>
              <a:rPr lang="en-HK" dirty="0" smtClean="0"/>
              <a:t>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&gt;</a:t>
            </a:r>
            <a:r>
              <a:rPr lang="en-HK" dirty="0"/>
              <a:t>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&lt;=</a:t>
            </a:r>
            <a:r>
              <a:rPr lang="en-HK" dirty="0"/>
              <a:t>,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&gt;=</a:t>
            </a:r>
            <a:r>
              <a:rPr lang="en-HK" dirty="0" smtClean="0"/>
              <a:t>,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==</a:t>
            </a:r>
            <a:r>
              <a:rPr lang="en-HK" dirty="0" smtClean="0"/>
              <a:t>,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!=</a:t>
            </a:r>
            <a:r>
              <a:rPr lang="en-HK" dirty="0" smtClean="0"/>
              <a:t>) </a:t>
            </a:r>
            <a:r>
              <a:rPr lang="en-HK" dirty="0"/>
              <a:t>are also overloaded to support string </a:t>
            </a:r>
            <a:r>
              <a:rPr lang="en-HK" dirty="0" smtClean="0"/>
              <a:t>comparison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>
                <a:solidFill>
                  <a:srgbClr val="9933FF"/>
                </a:solidFill>
              </a:rPr>
              <a:t>One of the operands </a:t>
            </a:r>
            <a:r>
              <a:rPr lang="en-HK" u="sng" dirty="0">
                <a:solidFill>
                  <a:srgbClr val="9933FF"/>
                </a:solidFill>
              </a:rPr>
              <a:t>must be a </a:t>
            </a:r>
            <a:r>
              <a:rPr lang="en-HK" u="sng" dirty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HK" u="sng" dirty="0">
                <a:solidFill>
                  <a:srgbClr val="9933FF"/>
                </a:solidFill>
              </a:rPr>
              <a:t> object</a:t>
            </a:r>
            <a:r>
              <a:rPr lang="en-HK" dirty="0">
                <a:solidFill>
                  <a:srgbClr val="9933FF"/>
                </a:solidFill>
              </a:rPr>
              <a:t>.</a:t>
            </a:r>
            <a:r>
              <a:rPr lang="en-HK" dirty="0"/>
              <a:t> (The other operand can be c-string or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HK" dirty="0"/>
              <a:t> </a:t>
            </a:r>
            <a:r>
              <a:rPr lang="en-HK" dirty="0" smtClean="0"/>
              <a:t>object)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How is the order between two strings decided?</a:t>
            </a:r>
          </a:p>
          <a:p>
            <a:pPr lvl="1"/>
            <a:r>
              <a:rPr lang="en-HK" dirty="0" smtClean="0">
                <a:solidFill>
                  <a:srgbClr val="9933FF"/>
                </a:solidFill>
              </a:rPr>
              <a:t>“ABC”</a:t>
            </a:r>
            <a:r>
              <a:rPr lang="en-HK" dirty="0"/>
              <a:t>	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&gt; 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dirty="0" smtClean="0">
                <a:solidFill>
                  <a:srgbClr val="9933FF"/>
                </a:solidFill>
              </a:rPr>
              <a:t>“</a:t>
            </a:r>
            <a:r>
              <a:rPr lang="en-HK" dirty="0" err="1" smtClean="0">
                <a:solidFill>
                  <a:srgbClr val="9933FF"/>
                </a:solidFill>
              </a:rPr>
              <a:t>abc</a:t>
            </a:r>
            <a:r>
              <a:rPr lang="en-HK" dirty="0" smtClean="0">
                <a:solidFill>
                  <a:srgbClr val="9933FF"/>
                </a:solidFill>
              </a:rPr>
              <a:t>”</a:t>
            </a:r>
            <a:r>
              <a:rPr lang="en-HK" dirty="0"/>
              <a:t>		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 smtClean="0"/>
              <a:t>/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dirty="0" smtClean="0"/>
              <a:t>?</a:t>
            </a:r>
            <a:endParaRPr lang="en-HK" dirty="0"/>
          </a:p>
          <a:p>
            <a:pPr lvl="1"/>
            <a:r>
              <a:rPr lang="en-HK" dirty="0" smtClean="0">
                <a:solidFill>
                  <a:srgbClr val="9933FF"/>
                </a:solidFill>
              </a:rPr>
              <a:t>“ABC”</a:t>
            </a:r>
            <a:r>
              <a:rPr lang="en-HK" dirty="0"/>
              <a:t>	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==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dirty="0" smtClean="0">
                <a:solidFill>
                  <a:srgbClr val="9933FF"/>
                </a:solidFill>
              </a:rPr>
              <a:t>“</a:t>
            </a:r>
            <a:r>
              <a:rPr lang="en-HK" dirty="0" err="1" smtClean="0">
                <a:solidFill>
                  <a:srgbClr val="9933FF"/>
                </a:solidFill>
              </a:rPr>
              <a:t>abc</a:t>
            </a:r>
            <a:r>
              <a:rPr lang="en-HK" dirty="0" smtClean="0">
                <a:solidFill>
                  <a:srgbClr val="9933FF"/>
                </a:solidFill>
              </a:rPr>
              <a:t>”</a:t>
            </a:r>
            <a:r>
              <a:rPr lang="en-HK" dirty="0"/>
              <a:t>		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 smtClean="0"/>
              <a:t>/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dirty="0"/>
              <a:t>?</a:t>
            </a:r>
          </a:p>
          <a:p>
            <a:pPr lvl="1"/>
            <a:r>
              <a:rPr lang="en-HK" dirty="0" smtClean="0">
                <a:solidFill>
                  <a:srgbClr val="9933FF"/>
                </a:solidFill>
              </a:rPr>
              <a:t>“=^.^=”</a:t>
            </a:r>
            <a:r>
              <a:rPr lang="en-HK" dirty="0"/>
              <a:t>	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&gt; 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dirty="0" smtClean="0">
                <a:solidFill>
                  <a:srgbClr val="9933FF"/>
                </a:solidFill>
              </a:rPr>
              <a:t>“&gt;.&lt;”</a:t>
            </a:r>
            <a:r>
              <a:rPr lang="en-HK" dirty="0"/>
              <a:t>		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 smtClean="0"/>
              <a:t>/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Strings are Compared </a:t>
            </a:r>
            <a:r>
              <a:rPr lang="en-HK" i="1" dirty="0" smtClean="0"/>
              <a:t>Lexicographically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40096"/>
            <a:ext cx="7886700" cy="2936866"/>
          </a:xfrm>
        </p:spPr>
        <p:txBody>
          <a:bodyPr>
            <a:normAutofit/>
          </a:bodyPr>
          <a:lstStyle/>
          <a:p>
            <a:r>
              <a:rPr lang="en-HK" dirty="0"/>
              <a:t>Compare the </a:t>
            </a:r>
            <a:r>
              <a:rPr lang="en-HK" dirty="0" smtClean="0"/>
              <a:t>1</a:t>
            </a:r>
            <a:r>
              <a:rPr lang="en-HK" baseline="30000" dirty="0" smtClean="0"/>
              <a:t>st</a:t>
            </a:r>
            <a:r>
              <a:rPr lang="en-HK" dirty="0" smtClean="0"/>
              <a:t> character </a:t>
            </a:r>
            <a:r>
              <a:rPr lang="en-HK" dirty="0"/>
              <a:t>of each string, then the </a:t>
            </a:r>
            <a:r>
              <a:rPr lang="en-HK" dirty="0" smtClean="0"/>
              <a:t>2</a:t>
            </a:r>
            <a:r>
              <a:rPr lang="en-HK" baseline="30000" dirty="0" smtClean="0"/>
              <a:t>nd</a:t>
            </a:r>
            <a:r>
              <a:rPr lang="en-HK" dirty="0" smtClean="0"/>
              <a:t> character </a:t>
            </a:r>
            <a:r>
              <a:rPr lang="en-HK" dirty="0"/>
              <a:t>of each string, and so </a:t>
            </a:r>
            <a:r>
              <a:rPr lang="en-HK" dirty="0" smtClean="0"/>
              <a:t>on, </a:t>
            </a:r>
            <a:r>
              <a:rPr lang="en-HK" dirty="0"/>
              <a:t>until a difference can be </a:t>
            </a:r>
            <a:r>
              <a:rPr lang="en-HK" dirty="0" smtClean="0"/>
              <a:t>made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ASCII value determines the order of the characters</a:t>
            </a:r>
          </a:p>
          <a:p>
            <a:pPr lvl="1"/>
            <a:r>
              <a:rPr lang="en-HK" dirty="0"/>
              <a:t>ASCII value of </a:t>
            </a:r>
            <a:r>
              <a:rPr lang="en-HK" dirty="0" smtClean="0"/>
              <a:t>‘X’ </a:t>
            </a:r>
            <a:r>
              <a:rPr lang="en-HK" dirty="0"/>
              <a:t>is 88</a:t>
            </a:r>
          </a:p>
          <a:p>
            <a:pPr lvl="1"/>
            <a:r>
              <a:rPr lang="en-HK" dirty="0"/>
              <a:t>ASCII value of </a:t>
            </a:r>
            <a:r>
              <a:rPr lang="en-HK" dirty="0" smtClean="0"/>
              <a:t>‘D’ </a:t>
            </a:r>
            <a:r>
              <a:rPr lang="en-HK" dirty="0"/>
              <a:t>is 68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35513"/>
              </p:ext>
            </p:extLst>
          </p:nvPr>
        </p:nvGraphicFramePr>
        <p:xfrm>
          <a:off x="3281010" y="1825625"/>
          <a:ext cx="218598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650073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endParaRPr lang="en-US" sz="2000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A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B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C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D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76835"/>
              </p:ext>
            </p:extLst>
          </p:nvPr>
        </p:nvGraphicFramePr>
        <p:xfrm>
          <a:off x="3281010" y="2708920"/>
          <a:ext cx="258198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650073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s2</a:t>
                      </a:r>
                      <a:endParaRPr lang="en-US" sz="2000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A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B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C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Y</a:t>
                      </a:r>
                      <a:endParaRPr lang="en-US" sz="20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082259" y="2221865"/>
            <a:ext cx="0" cy="48705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77977" y="2221865"/>
            <a:ext cx="0" cy="48705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3695" y="2221865"/>
            <a:ext cx="0" cy="48705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69413" y="2221865"/>
            <a:ext cx="0" cy="48705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6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String Comparison: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1825200"/>
            <a:ext cx="867600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smtClean="0">
                <a:latin typeface="Consolas" panose="020B0609020204030204" pitchFamily="49" charset="0"/>
              </a:rPr>
              <a:t>string </a:t>
            </a:r>
            <a:r>
              <a:rPr lang="en-HK" altLang="zh-HK" sz="2000" dirty="0">
                <a:latin typeface="Consolas" panose="020B0609020204030204" pitchFamily="49" charset="0"/>
              </a:rPr>
              <a:t>s1(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"ABC"</a:t>
            </a:r>
            <a:r>
              <a:rPr lang="en-HK" altLang="zh-HK" sz="2000" dirty="0">
                <a:latin typeface="Consolas" panose="020B0609020204030204" pitchFamily="49" charset="0"/>
              </a:rPr>
              <a:t>), s2(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"XYZ"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0 or 1?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(s1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  <a:r>
              <a:rPr lang="en-HK" altLang="zh-HK" sz="2000" dirty="0">
                <a:latin typeface="Consolas" panose="020B0609020204030204" pitchFamily="49" charset="0"/>
              </a:rPr>
              <a:t> s2)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	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0 or 1?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(s1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==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"ABC"</a:t>
            </a:r>
            <a:r>
              <a:rPr lang="en-HK" altLang="zh-HK" sz="2000" dirty="0">
                <a:latin typeface="Consolas" panose="020B0609020204030204" pitchFamily="49" charset="0"/>
              </a:rPr>
              <a:t>)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 smtClean="0">
                <a:latin typeface="Consolas" panose="020B0609020204030204" pitchFamily="49" charset="0"/>
              </a:rPr>
              <a:t>;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0 or 1?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(s1 +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"XYZ"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==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"ABC"</a:t>
            </a:r>
            <a:r>
              <a:rPr lang="en-HK" altLang="zh-HK" sz="2000" dirty="0">
                <a:latin typeface="Consolas" panose="020B0609020204030204" pitchFamily="49" charset="0"/>
              </a:rPr>
              <a:t> + s2)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 smtClean="0">
                <a:latin typeface="Consolas" panose="020B0609020204030204" pitchFamily="49" charset="0"/>
              </a:rPr>
              <a:t>;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rgbClr val="FF0000"/>
                </a:solidFill>
                <a:latin typeface="Consolas" panose="020B0609020204030204" pitchFamily="49" charset="0"/>
              </a:rPr>
              <a:t>// Improper comparison. Why?</a:t>
            </a:r>
          </a:p>
          <a:p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"ABC"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"ABCD"</a:t>
            </a:r>
            <a:r>
              <a:rPr lang="en-HK" altLang="zh-HK" sz="2000" dirty="0">
                <a:latin typeface="Consolas" panose="020B0609020204030204" pitchFamily="49" charset="0"/>
              </a:rPr>
              <a:t>) </a:t>
            </a:r>
            <a:r>
              <a:rPr lang="en-HK" altLang="zh-HK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825200"/>
            <a:ext cx="466794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9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String Comparison: Exercises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059691"/>
              </p:ext>
            </p:extLst>
          </p:nvPr>
        </p:nvGraphicFramePr>
        <p:xfrm>
          <a:off x="628650" y="1825625"/>
          <a:ext cx="7886700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584378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943235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2839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HK" sz="2400" b="1" kern="12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s1(…)</a:t>
                      </a:r>
                      <a:endParaRPr lang="en-US" sz="2400" b="1" kern="12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string s2(…)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b="1" kern="12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  <a:r>
                        <a:rPr lang="en-HK" sz="2400" dirty="0" smtClean="0"/>
                        <a:t>, </a:t>
                      </a:r>
                      <a:r>
                        <a:rPr lang="en-HK" sz="2400" b="1" kern="12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HK" sz="2400" dirty="0" smtClean="0"/>
                        <a:t>, or </a:t>
                      </a:r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HK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6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"ABC"</a:t>
                      </a:r>
                      <a:endParaRPr lang="en-US" sz="24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"ABCDE"</a:t>
                      </a:r>
                      <a:endParaRPr lang="en-US" sz="24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2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"XYZ"</a:t>
                      </a:r>
                      <a:endParaRPr lang="en-US" sz="24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HK" sz="2400" dirty="0" err="1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HK" sz="24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4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77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"AB C"</a:t>
                      </a:r>
                      <a:endParaRPr lang="en-US" sz="24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"ABC"</a:t>
                      </a:r>
                      <a:endParaRPr lang="en-US" sz="24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97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en-US" sz="24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"ABC"</a:t>
                      </a:r>
                      <a:endParaRPr lang="en-US" sz="24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47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"13145"</a:t>
                      </a:r>
                      <a:endParaRPr lang="en-US" sz="24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"013145"</a:t>
                      </a:r>
                      <a:endParaRPr lang="en-US" sz="24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2665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37122" y="4725144"/>
            <a:ext cx="3469757" cy="2070259"/>
          </a:xfrm>
          <a:prstGeom prst="roundRect">
            <a:avLst>
              <a:gd name="adj" fmla="val 11242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ASCII of some characters: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chemeClr val="tx1"/>
                </a:solidFill>
              </a:rPr>
              <a:t>‘ ’ (space):	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chemeClr val="tx1"/>
                </a:solidFill>
              </a:rPr>
              <a:t>‘0’ – ‘9’:	48 – 57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chemeClr val="tx1"/>
                </a:solidFill>
              </a:rPr>
              <a:t>‘A’ – ‘Z’:	65 – 90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chemeClr val="tx1"/>
                </a:solidFill>
              </a:rPr>
              <a:t>‘a’ – ‘z’:	97 – 122</a:t>
            </a:r>
          </a:p>
        </p:txBody>
      </p:sp>
    </p:spTree>
    <p:extLst>
      <p:ext uri="{BB962C8B-B14F-4D97-AF65-F5344CB8AC3E}">
        <p14:creationId xmlns:p14="http://schemas.microsoft.com/office/powerpoint/2010/main" val="17878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 smtClean="0"/>
              <a:t>Declare </a:t>
            </a:r>
            <a:r>
              <a:rPr lang="en-HK" dirty="0"/>
              <a:t>and </a:t>
            </a:r>
            <a:r>
              <a:rPr lang="en-HK" dirty="0" smtClean="0"/>
              <a:t>initialize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HK" dirty="0"/>
              <a:t> objects</a:t>
            </a:r>
          </a:p>
          <a:p>
            <a:pPr lvl="8"/>
            <a:endParaRPr lang="en-HK" dirty="0"/>
          </a:p>
          <a:p>
            <a:r>
              <a:rPr lang="en-HK" dirty="0" smtClean="0"/>
              <a:t>Find </a:t>
            </a:r>
            <a:r>
              <a:rPr lang="en-HK" dirty="0"/>
              <a:t>out string length</a:t>
            </a:r>
          </a:p>
          <a:p>
            <a:pPr lvl="8"/>
            <a:endParaRPr lang="en-HK" dirty="0"/>
          </a:p>
          <a:p>
            <a:r>
              <a:rPr lang="en-HK" dirty="0" smtClean="0"/>
              <a:t>Manipulate </a:t>
            </a:r>
            <a:r>
              <a:rPr lang="en-HK" dirty="0"/>
              <a:t>characters in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HK" dirty="0"/>
              <a:t> objects</a:t>
            </a:r>
          </a:p>
          <a:p>
            <a:pPr lvl="8"/>
            <a:endParaRPr lang="en-HK" dirty="0"/>
          </a:p>
          <a:p>
            <a:r>
              <a:rPr lang="en-HK" dirty="0" smtClean="0"/>
              <a:t>Read </a:t>
            </a:r>
            <a:r>
              <a:rPr lang="en-HK" dirty="0"/>
              <a:t>strings from the user</a:t>
            </a:r>
          </a:p>
          <a:p>
            <a:pPr lvl="8"/>
            <a:endParaRPr lang="en-HK" dirty="0"/>
          </a:p>
          <a:p>
            <a:r>
              <a:rPr lang="en-HK" dirty="0"/>
              <a:t>Understand </a:t>
            </a:r>
            <a:r>
              <a:rPr lang="en-HK" dirty="0" smtClean="0"/>
              <a:t>lexicographic comparison of strings</a:t>
            </a:r>
            <a:endParaRPr lang="en-HK" dirty="0"/>
          </a:p>
          <a:p>
            <a:pPr lvl="8"/>
            <a:endParaRPr lang="en-HK" dirty="0"/>
          </a:p>
          <a:p>
            <a:pPr marL="0" indent="0">
              <a:buNone/>
            </a:pPr>
            <a:r>
              <a:rPr lang="en-HK" dirty="0">
                <a:solidFill>
                  <a:srgbClr val="FF0000"/>
                </a:solidFill>
              </a:rPr>
              <a:t>Next: Stream I/O and File </a:t>
            </a:r>
            <a:r>
              <a:rPr lang="en-HK" dirty="0" smtClean="0">
                <a:solidFill>
                  <a:srgbClr val="FF0000"/>
                </a:solidFill>
              </a:rPr>
              <a:t>I/O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Other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HK" dirty="0" smtClean="0"/>
              <a:t>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8000"/>
          </a:xfrm>
        </p:spPr>
        <p:txBody>
          <a:bodyPr>
            <a:normAutofit fontScale="92500"/>
          </a:bodyPr>
          <a:lstStyle/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insert()</a:t>
            </a:r>
            <a:r>
              <a:rPr lang="en-HK" dirty="0"/>
              <a:t>: Insert a substring into a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HK" dirty="0"/>
              <a:t> object</a:t>
            </a:r>
          </a:p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erase()</a:t>
            </a:r>
            <a:r>
              <a:rPr lang="en-HK" dirty="0"/>
              <a:t>: Erase a substring from a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HK" dirty="0"/>
              <a:t> object</a:t>
            </a:r>
          </a:p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replace()</a:t>
            </a:r>
            <a:r>
              <a:rPr lang="en-HK" dirty="0"/>
              <a:t>: Replace a substring in a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HK" dirty="0"/>
              <a:t> object</a:t>
            </a:r>
          </a:p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find()</a:t>
            </a:r>
            <a:r>
              <a:rPr lang="en-HK" dirty="0"/>
              <a:t>,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rfind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HK" dirty="0"/>
              <a:t>: Locate a substring from a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HK" dirty="0"/>
              <a:t> object</a:t>
            </a:r>
          </a:p>
          <a:p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substr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HK" dirty="0"/>
              <a:t>: Retrieve a substring from a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HK" dirty="0"/>
              <a:t> object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c_str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HK" dirty="0"/>
              <a:t>: Retrieve an equivalent c-string from a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HK" dirty="0"/>
              <a:t> </a:t>
            </a:r>
            <a:r>
              <a:rPr lang="en-HK" dirty="0" smtClean="0"/>
              <a:t>object</a:t>
            </a:r>
            <a:endParaRPr lang="en-HK" dirty="0"/>
          </a:p>
          <a:p>
            <a:r>
              <a:rPr lang="en-HK" dirty="0"/>
              <a:t>and many </a:t>
            </a:r>
            <a:r>
              <a:rPr lang="en-HK" dirty="0" smtClean="0"/>
              <a:t>more…</a:t>
            </a:r>
            <a:endParaRPr lang="en-HK" dirty="0"/>
          </a:p>
          <a:p>
            <a:pPr marL="0" indent="0">
              <a:buNone/>
            </a:pPr>
            <a:r>
              <a:rPr lang="en-HK" dirty="0"/>
              <a:t>See: </a:t>
            </a:r>
            <a:r>
              <a:rPr lang="en-HK" dirty="0">
                <a:hlinkClick r:id="rId2"/>
              </a:rPr>
              <a:t>http://www.cplusplus.com/reference/string</a:t>
            </a:r>
            <a:r>
              <a:rPr lang="en-HK" dirty="0" smtClean="0">
                <a:hlinkClick r:id="rId2"/>
              </a:rPr>
              <a:t>/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find()</a:t>
            </a:r>
            <a:r>
              <a:rPr lang="en-HK" dirty="0" smtClean="0"/>
              <a:t>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351338"/>
          </a:xfrm>
        </p:spPr>
        <p:txBody>
          <a:bodyPr/>
          <a:lstStyle/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find()</a:t>
            </a:r>
            <a:r>
              <a:rPr lang="en-HK" dirty="0" smtClean="0"/>
              <a:t>: returns </a:t>
            </a:r>
            <a:r>
              <a:rPr lang="en-HK" dirty="0"/>
              <a:t>the starting position of the located substring, or returns -1 if the target string cannot be </a:t>
            </a:r>
            <a:r>
              <a:rPr lang="en-HK" dirty="0" smtClean="0"/>
              <a:t>found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2764572"/>
            <a:ext cx="86760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smtClean="0">
                <a:latin typeface="Consolas" panose="020B0609020204030204" pitchFamily="49" charset="0"/>
              </a:rPr>
              <a:t>string </a:t>
            </a:r>
            <a:r>
              <a:rPr lang="en-HK" altLang="zh-HK" sz="2000" dirty="0">
                <a:latin typeface="Consolas" panose="020B0609020204030204" pitchFamily="49" charset="0"/>
              </a:rPr>
              <a:t>s1(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"01234 0123"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 err="1" smtClean="0">
                <a:latin typeface="Consolas" panose="020B0609020204030204" pitchFamily="49" charset="0"/>
              </a:rPr>
              <a:t>size_t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pos</a:t>
            </a:r>
            <a:r>
              <a:rPr lang="en-HK" altLang="zh-HK" sz="2000" dirty="0" smtClean="0">
                <a:latin typeface="Consolas" panose="020B0609020204030204" pitchFamily="49" charset="0"/>
              </a:rPr>
              <a:t>;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is simply unsigned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Locate "123" in s1 starting from position 0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pos</a:t>
            </a:r>
            <a:r>
              <a:rPr lang="en-HK" altLang="zh-HK" sz="2000" dirty="0">
                <a:latin typeface="Consolas" panose="020B0609020204030204" pitchFamily="49" charset="0"/>
              </a:rPr>
              <a:t> = s1.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find(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"123</a:t>
            </a:r>
            <a:r>
              <a:rPr lang="en-HK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 smtClean="0">
                <a:latin typeface="Consolas" panose="020B0609020204030204" pitchFamily="49" charset="0"/>
              </a:rPr>
              <a:t>;   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pos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gets 1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Locate "123" in s1 starting from position 2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pos</a:t>
            </a:r>
            <a:r>
              <a:rPr lang="en-HK" altLang="zh-HK" sz="2000" dirty="0">
                <a:latin typeface="Consolas" panose="020B0609020204030204" pitchFamily="49" charset="0"/>
              </a:rPr>
              <a:t> = s1.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find(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"123"</a:t>
            </a:r>
            <a:r>
              <a:rPr lang="en-HK" altLang="zh-HK" sz="2000" dirty="0">
                <a:latin typeface="Consolas" panose="020B0609020204030204" pitchFamily="49" charset="0"/>
              </a:rPr>
              <a:t>, 2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 smtClean="0">
                <a:latin typeface="Consolas" panose="020B0609020204030204" pitchFamily="49" charset="0"/>
              </a:rPr>
              <a:t>;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pos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gets 7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Check if a substring exists in a string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(s1.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find(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"ABC"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 == -1)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…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"ABC" does not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exist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 s1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764572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substr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HK" dirty="0" smtClean="0"/>
              <a:t> and 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c_str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HK" dirty="0" smtClean="0"/>
              <a:t>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351338"/>
          </a:xfrm>
        </p:spPr>
        <p:txBody>
          <a:bodyPr/>
          <a:lstStyle/>
          <a:p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substr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HK" dirty="0" smtClean="0"/>
              <a:t>: returns a “substring” (a portion of a string) from one position to another position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c_str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: returns an equivalent c-string from a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object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3072348"/>
            <a:ext cx="867600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smtClean="0">
                <a:latin typeface="Consolas" panose="020B0609020204030204" pitchFamily="49" charset="0"/>
              </a:rPr>
              <a:t>string </a:t>
            </a:r>
            <a:r>
              <a:rPr lang="en-HK" altLang="zh-HK" sz="2000" dirty="0">
                <a:latin typeface="Consolas" panose="020B0609020204030204" pitchFamily="49" charset="0"/>
              </a:rPr>
              <a:t>s1, s2(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"0123456789</a:t>
            </a:r>
            <a:r>
              <a:rPr lang="en-HK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altLang="zh-HK" sz="20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altLang="zh-HK" sz="2000" dirty="0" smtClean="0">
                <a:latin typeface="Consolas" panose="020B0609020204030204" pitchFamily="49" charset="0"/>
              </a:rPr>
              <a:t> *s3;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substring that starts at position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 and includes 4</a:t>
            </a: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characters */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s1 </a:t>
            </a:r>
            <a:r>
              <a:rPr lang="en-HK" altLang="zh-HK" sz="2000" dirty="0">
                <a:latin typeface="Consolas" panose="020B0609020204030204" pitchFamily="49" charset="0"/>
              </a:rPr>
              <a:t>= s2.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substr(</a:t>
            </a:r>
            <a:r>
              <a:rPr lang="en-HK" altLang="zh-HK" sz="2000" dirty="0">
                <a:latin typeface="Consolas" panose="020B0609020204030204" pitchFamily="49" charset="0"/>
              </a:rPr>
              <a:t>2, 4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 smtClean="0">
                <a:latin typeface="Consolas" panose="020B0609020204030204" pitchFamily="49" charset="0"/>
              </a:rPr>
              <a:t>;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s1 becomes "2345"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substring that starts at position 4 and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includes up to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the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last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character */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s1 = s2.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substr(</a:t>
            </a:r>
            <a:r>
              <a:rPr lang="en-HK" altLang="zh-HK" sz="2000" dirty="0">
                <a:latin typeface="Consolas" panose="020B0609020204030204" pitchFamily="49" charset="0"/>
              </a:rPr>
              <a:t>4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      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s1 becomes "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456789"</a:t>
            </a:r>
          </a:p>
          <a:p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s3 = s1.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c_str()</a:t>
            </a:r>
            <a:r>
              <a:rPr lang="en-HK" altLang="zh-HK" sz="2000" dirty="0" smtClean="0">
                <a:latin typeface="Consolas" panose="020B0609020204030204" pitchFamily="49" charset="0"/>
              </a:rPr>
              <a:t>;     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s3 is c-string equivalent to s1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072348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insert()</a:t>
            </a:r>
            <a:r>
              <a:rPr lang="en-HK" dirty="0" smtClean="0"/>
              <a:t>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1825200"/>
            <a:ext cx="867600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smtClean="0">
                <a:latin typeface="Consolas" panose="020B0609020204030204" pitchFamily="49" charset="0"/>
              </a:rPr>
              <a:t>string </a:t>
            </a:r>
            <a:r>
              <a:rPr lang="en-HK" altLang="zh-HK" sz="2000" dirty="0">
                <a:latin typeface="Consolas" panose="020B0609020204030204" pitchFamily="49" charset="0"/>
              </a:rPr>
              <a:t>s1, s2(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"XYZ"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s1 =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"012345"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Insert s2 at position 2 of s1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s1.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insert(</a:t>
            </a:r>
            <a:r>
              <a:rPr lang="en-HK" altLang="zh-HK" sz="2000" dirty="0">
                <a:latin typeface="Consolas" panose="020B0609020204030204" pitchFamily="49" charset="0"/>
              </a:rPr>
              <a:t>2, s2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       </a:t>
            </a:r>
            <a:r>
              <a:rPr lang="en-HK" altLang="zh-HK" sz="2000" dirty="0" smtClean="0">
                <a:latin typeface="Consolas" panose="020B0609020204030204" pitchFamily="49" charset="0"/>
              </a:rPr>
              <a:t>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s1 becomes "01XYZ2345"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s1 =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"012345"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Insert "ABC" at position 0 of s1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s1.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insert(</a:t>
            </a:r>
            <a:r>
              <a:rPr lang="en-HK" altLang="zh-HK" sz="2000" dirty="0">
                <a:latin typeface="Consolas" panose="020B0609020204030204" pitchFamily="49" charset="0"/>
              </a:rPr>
              <a:t>0,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"ABC"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    </a:t>
            </a:r>
            <a:r>
              <a:rPr lang="en-HK" altLang="zh-HK" sz="2000" dirty="0" smtClean="0">
                <a:latin typeface="Consolas" panose="020B0609020204030204" pitchFamily="49" charset="0"/>
              </a:rPr>
              <a:t>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s1 becomes "ABC012345"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s1 =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"012345"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s2 =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"ABCDEF"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Insert "BCDE" at position 3 of s1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3rd parameter, 1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indicates the start of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substring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 s2. The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4th</a:t>
            </a: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parameter, 4,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 the length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 the substring in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s2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s1.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insert(</a:t>
            </a:r>
            <a:r>
              <a:rPr lang="en-HK" altLang="zh-HK" sz="2000" dirty="0">
                <a:latin typeface="Consolas" panose="020B0609020204030204" pitchFamily="49" charset="0"/>
              </a:rPr>
              <a:t>3, s2, 1, 4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 smtClean="0">
                <a:latin typeface="Consolas" panose="020B0609020204030204" pitchFamily="49" charset="0"/>
              </a:rPr>
              <a:t>;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s1 becomes "012BCDE345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25200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 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Converting Strings to Numbers: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8000" y="1533465"/>
            <a:ext cx="867600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#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include 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&lt;string&gt;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For using </a:t>
            </a:r>
            <a:r>
              <a:rPr lang="en-HK" altLang="zh-HK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HK" altLang="zh-HK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stod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HK" altLang="zh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 smtClean="0">
                <a:latin typeface="Consolas" panose="020B0609020204030204" pitchFamily="49" charset="0"/>
              </a:rPr>
              <a:t> main() {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HK" altLang="zh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num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num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= </a:t>
            </a:r>
            <a:r>
              <a:rPr lang="en-HK" altLang="zh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stoi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"123"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 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becomes 123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num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= </a:t>
            </a:r>
            <a:r>
              <a:rPr lang="en-HK" altLang="zh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stoi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"-456"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becomes -456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/* </a:t>
            </a:r>
            <a:r>
              <a:rPr lang="en-HK" altLang="zh-HK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stoi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stops processing as soon as it encounters a</a:t>
            </a:r>
          </a:p>
          <a:p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character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that is not part of a valid integer */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num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= </a:t>
            </a:r>
            <a:r>
              <a:rPr lang="en-HK" altLang="zh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stoi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"12x456"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becomes 12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num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= </a:t>
            </a:r>
            <a:r>
              <a:rPr lang="en-HK" altLang="zh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stoi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"xxx123"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    </a:t>
            </a:r>
            <a:r>
              <a:rPr lang="en-HK" altLang="zh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No conversion. Runtime error!</a:t>
            </a:r>
            <a:endParaRPr lang="en-HK" altLang="zh-H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d;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d </a:t>
            </a:r>
            <a:r>
              <a:rPr lang="en-HK" altLang="zh-HK" sz="2000" dirty="0">
                <a:latin typeface="Consolas" panose="020B0609020204030204" pitchFamily="49" charset="0"/>
              </a:rPr>
              <a:t>= </a:t>
            </a:r>
            <a:r>
              <a:rPr lang="en-HK" altLang="zh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stod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HK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123"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        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 becomes 123.0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d </a:t>
            </a:r>
            <a:r>
              <a:rPr lang="en-HK" altLang="zh-HK" sz="2000" dirty="0">
                <a:latin typeface="Consolas" panose="020B0609020204030204" pitchFamily="49" charset="0"/>
              </a:rPr>
              <a:t>= </a:t>
            </a:r>
            <a:r>
              <a:rPr lang="en-HK" altLang="zh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stod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HK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"-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1.34e-2"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   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 becomes -0.0134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d </a:t>
            </a:r>
            <a:r>
              <a:rPr lang="en-HK" altLang="zh-HK" sz="2000" dirty="0">
                <a:latin typeface="Consolas" panose="020B0609020204030204" pitchFamily="49" charset="0"/>
              </a:rPr>
              <a:t>= </a:t>
            </a:r>
            <a:r>
              <a:rPr lang="en-HK" altLang="zh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stod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HK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123.321.123"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 becomes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123.321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   …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33465"/>
            <a:ext cx="466794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23513" y="2122230"/>
            <a:ext cx="3420487" cy="4426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HK" sz="20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stoi</a:t>
            </a:r>
            <a:r>
              <a:rPr lang="en-US" altLang="zh-HK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HK" sz="2000" dirty="0" smtClean="0">
                <a:solidFill>
                  <a:schemeClr val="tx1"/>
                </a:solidFill>
              </a:rPr>
              <a:t>, </a:t>
            </a:r>
            <a:r>
              <a:rPr lang="en-US" altLang="zh-HK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stod</a:t>
            </a:r>
            <a:r>
              <a:rPr lang="en-US" altLang="zh-HK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HK" sz="2000" dirty="0" smtClean="0">
                <a:solidFill>
                  <a:schemeClr val="tx1"/>
                </a:solidFill>
              </a:rPr>
              <a:t>: Since C++11</a:t>
            </a:r>
            <a:endParaRPr lang="zh-HK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5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Some Special Characters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529031"/>
              </p:ext>
            </p:extLst>
          </p:nvPr>
        </p:nvGraphicFramePr>
        <p:xfrm>
          <a:off x="1155097" y="1825625"/>
          <a:ext cx="6833807" cy="4754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19048">
                  <a:extLst>
                    <a:ext uri="{9D8B030D-6E8A-4147-A177-3AD203B41FA5}">
                      <a16:colId xmlns:a16="http://schemas.microsoft.com/office/drawing/2014/main" val="1233537978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1756761546"/>
                    </a:ext>
                  </a:extLst>
                </a:gridCol>
                <a:gridCol w="2181035">
                  <a:extLst>
                    <a:ext uri="{9D8B030D-6E8A-4147-A177-3AD203B41FA5}">
                      <a16:colId xmlns:a16="http://schemas.microsoft.com/office/drawing/2014/main" val="2679088643"/>
                    </a:ext>
                  </a:extLst>
                </a:gridCol>
                <a:gridCol w="2847594">
                  <a:extLst>
                    <a:ext uri="{9D8B030D-6E8A-4147-A177-3AD203B41FA5}">
                      <a16:colId xmlns:a16="http://schemas.microsoft.com/office/drawing/2014/main" val="1834889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Symbol</a:t>
                      </a:r>
                      <a:endParaRPr lang="en-US" sz="20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ASCII</a:t>
                      </a:r>
                      <a:endParaRPr lang="en-US" sz="20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Description</a:t>
                      </a:r>
                      <a:endParaRPr lang="en-US" sz="20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Escaped character</a:t>
                      </a:r>
                      <a:r>
                        <a:rPr lang="en-HK" sz="2000" baseline="0" dirty="0" smtClean="0"/>
                        <a:t> in C++</a:t>
                      </a:r>
                      <a:endParaRPr lang="en-US" sz="20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180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NUL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solidFill>
                            <a:srgbClr val="9933FF"/>
                          </a:solidFill>
                        </a:rPr>
                        <a:t>Null character</a:t>
                      </a:r>
                      <a:endParaRPr lang="en-US" sz="2000" dirty="0">
                        <a:solidFill>
                          <a:srgbClr val="9933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'\0'</a:t>
                      </a:r>
                      <a:endParaRPr lang="en-US" sz="20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426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BEL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Bell (cause a beep)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'\a'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1957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BS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Backspace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'\b'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2395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HT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solidFill>
                            <a:srgbClr val="9933FF"/>
                          </a:solidFill>
                        </a:rPr>
                        <a:t>Horizontal tab</a:t>
                      </a:r>
                      <a:endParaRPr lang="en-US" sz="2000" dirty="0">
                        <a:solidFill>
                          <a:srgbClr val="9933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'\t'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95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NL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solidFill>
                            <a:srgbClr val="9933FF"/>
                          </a:solidFill>
                        </a:rPr>
                        <a:t>Line feed</a:t>
                      </a:r>
                      <a:endParaRPr lang="en-US" sz="2000" dirty="0">
                        <a:solidFill>
                          <a:srgbClr val="9933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'\n'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797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VT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Vertical tab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'\v'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1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NP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err="1" smtClean="0"/>
                        <a:t>Formfeed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'\f'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807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CR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Carriage return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'\r'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958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ESC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27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Escape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612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SP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32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solidFill>
                            <a:srgbClr val="9933FF"/>
                          </a:solidFill>
                        </a:rPr>
                        <a:t>Space</a:t>
                      </a:r>
                      <a:endParaRPr lang="en-US" sz="2000" dirty="0">
                        <a:solidFill>
                          <a:srgbClr val="9933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' '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5464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DEL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127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Delete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893206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Command-Line Arguments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HK" i="1" dirty="0">
                <a:solidFill>
                  <a:srgbClr val="FF0000"/>
                </a:solidFill>
              </a:rPr>
              <a:t>Command-line arguments</a:t>
            </a:r>
            <a:r>
              <a:rPr lang="en-HK" dirty="0"/>
              <a:t> allow users to pass data to a program from the OS at </a:t>
            </a:r>
            <a:r>
              <a:rPr lang="en-HK" dirty="0" smtClean="0"/>
              <a:t>run-time</a:t>
            </a:r>
          </a:p>
          <a:p>
            <a:endParaRPr lang="en-HK" dirty="0"/>
          </a:p>
          <a:p>
            <a:endParaRPr lang="en-HK" dirty="0" smtClean="0"/>
          </a:p>
          <a:p>
            <a:endParaRPr lang="en-HK" dirty="0"/>
          </a:p>
          <a:p>
            <a:endParaRPr lang="en-HK" dirty="0"/>
          </a:p>
          <a:p>
            <a:r>
              <a:rPr lang="en-HK" dirty="0" smtClean="0"/>
              <a:t>Advantage </a:t>
            </a:r>
            <a:r>
              <a:rPr lang="en-HK" dirty="0"/>
              <a:t>of using command-line arguments:</a:t>
            </a:r>
          </a:p>
          <a:p>
            <a:pPr lvl="1"/>
            <a:r>
              <a:rPr lang="en-HK" dirty="0"/>
              <a:t>Allow a program to execute </a:t>
            </a:r>
            <a:r>
              <a:rPr lang="en-HK" u="sng" dirty="0"/>
              <a:t>without user interaction</a:t>
            </a:r>
            <a:r>
              <a:rPr lang="en-HK" dirty="0"/>
              <a:t>, but still with </a:t>
            </a:r>
            <a:r>
              <a:rPr lang="en-HK" u="sng" dirty="0"/>
              <a:t>varying program </a:t>
            </a:r>
            <a:r>
              <a:rPr lang="en-HK" u="sng" dirty="0" err="1"/>
              <a:t>behavior</a:t>
            </a:r>
            <a:endParaRPr lang="en-HK" u="sng" dirty="0"/>
          </a:p>
          <a:p>
            <a:r>
              <a:rPr lang="en-HK" dirty="0"/>
              <a:t>Reading command-line arguments into a C++ program requires the use of </a:t>
            </a:r>
            <a:r>
              <a:rPr lang="en-HK" u="sng" dirty="0" smtClean="0"/>
              <a:t>c-strings</a:t>
            </a:r>
            <a:endParaRPr lang="en-HK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098024" y="2637144"/>
          <a:ext cx="6947953" cy="20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3" imgW="8241120" imgH="2476080" progId="">
                  <p:embed/>
                </p:oleObj>
              </mc:Choice>
              <mc:Fallback>
                <p:oleObj r:id="rId3" imgW="8241120" imgH="2476080" progId="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8024" y="2637144"/>
                        <a:ext cx="6947953" cy="20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782000" y="3105144"/>
            <a:ext cx="172800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4080" y="3105144"/>
            <a:ext cx="144000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805698" y="3888432"/>
            <a:ext cx="2062446" cy="510778"/>
          </a:xfrm>
          <a:prstGeom prst="wedgeRoundRectCallout">
            <a:avLst>
              <a:gd name="adj1" fmla="val -67990"/>
              <a:gd name="adj2" fmla="val -15558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Program name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680786" y="3312368"/>
            <a:ext cx="3463214" cy="510778"/>
          </a:xfrm>
          <a:prstGeom prst="wedgeRoundRectCallout">
            <a:avLst>
              <a:gd name="adj1" fmla="val -68119"/>
              <a:gd name="adj2" fmla="val -5630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Command-line arguments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0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Command-line arguments are stored as an </a:t>
            </a:r>
            <a:r>
              <a:rPr lang="en-HK" u="sng" dirty="0"/>
              <a:t>array of c-strings</a:t>
            </a:r>
            <a:r>
              <a:rPr lang="en-HK" dirty="0"/>
              <a:t> in C</a:t>
            </a:r>
            <a:r>
              <a:rPr lang="en-HK" dirty="0" smtClean="0"/>
              <a:t>++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3573016"/>
            <a:ext cx="867600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>
                <a:latin typeface="Consolas" panose="020B0609020204030204" pitchFamily="49" charset="0"/>
              </a:rPr>
              <a:t>#include &lt;</a:t>
            </a:r>
            <a:r>
              <a:rPr lang="en-HK" altLang="zh-HK" sz="2000" dirty="0" err="1">
                <a:latin typeface="Consolas" panose="020B0609020204030204" pitchFamily="49" charset="0"/>
              </a:rPr>
              <a:t>iostream</a:t>
            </a:r>
            <a:r>
              <a:rPr lang="en-HK" altLang="zh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std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</a:t>
            </a:r>
            <a:r>
              <a:rPr lang="en-HK" altLang="zh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argc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 </a:t>
            </a:r>
            <a:r>
              <a:rPr lang="en-HK" altLang="zh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char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*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argv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[]</a:t>
            </a:r>
            <a:r>
              <a:rPr lang="en-HK" altLang="zh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altLang="zh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Num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 of command-line </a:t>
            </a:r>
            <a:r>
              <a:rPr lang="en-HK" altLang="zh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arg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: "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argc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altLang="zh-HK" sz="2000" dirty="0"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= 0;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&lt; </a:t>
            </a:r>
            <a:r>
              <a:rPr lang="en-HK" altLang="zh-HK" sz="2000" dirty="0" err="1">
                <a:latin typeface="Consolas" panose="020B0609020204030204" pitchFamily="49" charset="0"/>
              </a:rPr>
              <a:t>argc</a:t>
            </a:r>
            <a:r>
              <a:rPr lang="en-HK" altLang="zh-HK" sz="2000" dirty="0">
                <a:latin typeface="Consolas" panose="020B0609020204030204" pitchFamily="49" charset="0"/>
              </a:rPr>
              <a:t>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altLang="zh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Arg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 #"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": "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argv</a:t>
            </a:r>
            <a:r>
              <a:rPr lang="en-HK" altLang="zh-HK" sz="2000" dirty="0">
                <a:latin typeface="Consolas" panose="020B0609020204030204" pitchFamily="49" charset="0"/>
              </a:rPr>
              <a:t>[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]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}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573016"/>
            <a:ext cx="466794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 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03813" y="2725623"/>
            <a:ext cx="3384000" cy="919401"/>
          </a:xfrm>
          <a:prstGeom prst="wedgeRoundRectCallout">
            <a:avLst>
              <a:gd name="adj1" fmla="val -671"/>
              <a:gd name="adj2" fmla="val 14666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Have to modify the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main()</a:t>
            </a:r>
            <a:r>
              <a:rPr lang="en-HK" sz="2400" dirty="0" smtClean="0">
                <a:solidFill>
                  <a:schemeClr val="tx1"/>
                </a:solidFill>
              </a:rPr>
              <a:t> function header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996088" y="2636912"/>
            <a:ext cx="3492000" cy="919401"/>
          </a:xfrm>
          <a:prstGeom prst="wedgeRoundRectCallout">
            <a:avLst>
              <a:gd name="adj1" fmla="val -80509"/>
              <a:gd name="adj2" fmla="val 16383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argc</a:t>
            </a:r>
            <a:r>
              <a:rPr lang="en-HK" sz="2400" dirty="0">
                <a:solidFill>
                  <a:schemeClr val="tx1"/>
                </a:solidFill>
              </a:rPr>
              <a:t>: number of command-line </a:t>
            </a:r>
            <a:r>
              <a:rPr lang="en-HK" sz="2400" dirty="0" smtClean="0">
                <a:solidFill>
                  <a:schemeClr val="tx1"/>
                </a:solidFill>
              </a:rPr>
              <a:t>arguments</a:t>
            </a:r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620425" y="5933514"/>
            <a:ext cx="3168000" cy="919401"/>
          </a:xfrm>
          <a:prstGeom prst="wedgeRoundRectCallout">
            <a:avLst>
              <a:gd name="adj1" fmla="val -72662"/>
              <a:gd name="adj2" fmla="val -16404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Array of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sz="2400" dirty="0" smtClean="0">
                <a:solidFill>
                  <a:schemeClr val="tx1"/>
                </a:solidFill>
              </a:rPr>
              <a:t>-pointers (Array of c-strings)</a:t>
            </a:r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364088" y="3645024"/>
            <a:ext cx="2124000" cy="919401"/>
          </a:xfrm>
          <a:prstGeom prst="wedgeRoundRectCallout">
            <a:avLst>
              <a:gd name="adj1" fmla="val -113961"/>
              <a:gd name="adj2" fmla="val 4775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sz="2400" dirty="0" smtClean="0">
                <a:solidFill>
                  <a:schemeClr val="tx1"/>
                </a:solidFill>
              </a:rPr>
              <a:t>-pointers (c-strings)</a:t>
            </a:r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6000" y="4561240"/>
            <a:ext cx="252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3848" y="4561240"/>
            <a:ext cx="82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9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736842"/>
              </p:ext>
            </p:extLst>
          </p:nvPr>
        </p:nvGraphicFramePr>
        <p:xfrm>
          <a:off x="1098024" y="4770000"/>
          <a:ext cx="6947953" cy="20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r:id="rId3" imgW="8241120" imgH="2476080" progId="">
                  <p:embed/>
                </p:oleObj>
              </mc:Choice>
              <mc:Fallback>
                <p:oleObj r:id="rId3" imgW="8241120" imgH="2476080" progId="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8024" y="4770000"/>
                        <a:ext cx="6947953" cy="20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782000" y="5238000"/>
            <a:ext cx="172800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64080" y="5238000"/>
            <a:ext cx="21600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08" y="365127"/>
            <a:ext cx="5287370" cy="1191666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Parsing Command-Line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1556792"/>
            <a:ext cx="867600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>
                <a:latin typeface="Consolas" panose="020B0609020204030204" pitchFamily="49" charset="0"/>
              </a:rPr>
              <a:t>#include &lt;</a:t>
            </a:r>
            <a:r>
              <a:rPr lang="en-HK" altLang="zh-HK" sz="2000" dirty="0" err="1">
                <a:latin typeface="Consolas" panose="020B0609020204030204" pitchFamily="49" charset="0"/>
              </a:rPr>
              <a:t>iostream</a:t>
            </a:r>
            <a:r>
              <a:rPr lang="en-HK" altLang="zh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std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</a:t>
            </a:r>
            <a:r>
              <a:rPr lang="en-HK" altLang="zh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argc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, </a:t>
            </a:r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*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argv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[]</a:t>
            </a:r>
            <a:r>
              <a:rPr lang="en-HK" altLang="zh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altLang="zh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Num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 of command-line </a:t>
            </a:r>
            <a:r>
              <a:rPr lang="en-HK" altLang="zh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arg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: "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argc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altLang="zh-HK" sz="2000" dirty="0"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= 0;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&lt;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argc</a:t>
            </a:r>
            <a:r>
              <a:rPr lang="en-HK" altLang="zh-HK" sz="2000" dirty="0">
                <a:latin typeface="Consolas" panose="020B0609020204030204" pitchFamily="49" charset="0"/>
              </a:rPr>
              <a:t>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altLang="zh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Arg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 #"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": "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argv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}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56792"/>
            <a:ext cx="466794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 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292480" y="5529977"/>
            <a:ext cx="3600000" cy="1328023"/>
          </a:xfrm>
          <a:prstGeom prst="wedgeRoundRectCallout">
            <a:avLst>
              <a:gd name="adj1" fmla="val -97804"/>
              <a:gd name="adj2" fmla="val -3590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Program name (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argv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[0]</a:t>
            </a:r>
            <a:r>
              <a:rPr lang="en-HK" sz="2400" dirty="0">
                <a:solidFill>
                  <a:schemeClr val="tx1"/>
                </a:solidFill>
              </a:rPr>
              <a:t>) is counted as one of the command-line </a:t>
            </a:r>
            <a:r>
              <a:rPr lang="en-HK" sz="2400" dirty="0" smtClean="0">
                <a:solidFill>
                  <a:schemeClr val="tx1"/>
                </a:solidFill>
              </a:rPr>
              <a:t>arguments</a:t>
            </a:r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37600" y="5238000"/>
            <a:ext cx="36000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66000" y="5238000"/>
            <a:ext cx="28803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8080" y="5238000"/>
            <a:ext cx="39600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384200" y="3084022"/>
            <a:ext cx="3024000" cy="2466000"/>
          </a:xfrm>
          <a:custGeom>
            <a:avLst/>
            <a:gdLst>
              <a:gd name="connsiteX0" fmla="*/ 2967644 w 2967644"/>
              <a:gd name="connsiteY0" fmla="*/ 0 h 2493818"/>
              <a:gd name="connsiteX1" fmla="*/ 2435629 w 2967644"/>
              <a:gd name="connsiteY1" fmla="*/ 166254 h 2493818"/>
              <a:gd name="connsiteX2" fmla="*/ 1762299 w 2967644"/>
              <a:gd name="connsiteY2" fmla="*/ 2493818 h 2493818"/>
              <a:gd name="connsiteX3" fmla="*/ 0 w 2967644"/>
              <a:gd name="connsiteY3" fmla="*/ 2493818 h 249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7644" h="2493818">
                <a:moveTo>
                  <a:pt x="2967644" y="0"/>
                </a:moveTo>
                <a:lnTo>
                  <a:pt x="2435629" y="166254"/>
                </a:lnTo>
                <a:lnTo>
                  <a:pt x="1762299" y="2493818"/>
                </a:lnTo>
                <a:lnTo>
                  <a:pt x="0" y="2493818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52000" y="476672"/>
            <a:ext cx="3492000" cy="226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81636"/>
              </p:ext>
            </p:extLst>
          </p:nvPr>
        </p:nvGraphicFramePr>
        <p:xfrm>
          <a:off x="5652000" y="476672"/>
          <a:ext cx="3420555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3014">
                  <a:extLst>
                    <a:ext uri="{9D8B030D-6E8A-4147-A177-3AD203B41FA5}">
                      <a16:colId xmlns:a16="http://schemas.microsoft.com/office/drawing/2014/main" val="2724999005"/>
                    </a:ext>
                  </a:extLst>
                </a:gridCol>
                <a:gridCol w="2677541">
                  <a:extLst>
                    <a:ext uri="{9D8B030D-6E8A-4147-A177-3AD203B41FA5}">
                      <a16:colId xmlns:a16="http://schemas.microsoft.com/office/drawing/2014/main" val="1398253592"/>
                    </a:ext>
                  </a:extLst>
                </a:gridCol>
              </a:tblGrid>
              <a:tr h="215607">
                <a:tc>
                  <a:txBody>
                    <a:bodyPr/>
                    <a:lstStyle/>
                    <a:p>
                      <a:pPr algn="r"/>
                      <a:r>
                        <a:rPr lang="en-HK" sz="1800" b="0" dirty="0" smtClean="0"/>
                        <a:t>Index</a:t>
                      </a:r>
                      <a:endParaRPr lang="en-US" sz="18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argv</a:t>
                      </a:r>
                      <a:endParaRPr lang="en-US" sz="1800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5903455"/>
                  </a:ext>
                </a:extLst>
              </a:tr>
              <a:tr h="215607">
                <a:tc>
                  <a:txBody>
                    <a:bodyPr/>
                    <a:lstStyle/>
                    <a:p>
                      <a:pPr algn="r"/>
                      <a:r>
                        <a:rPr lang="en-HK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“comm_arg_example.exe”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456216"/>
                  </a:ext>
                </a:extLst>
              </a:tr>
              <a:tr h="215607">
                <a:tc>
                  <a:txBody>
                    <a:bodyPr/>
                    <a:lstStyle/>
                    <a:p>
                      <a:pPr algn="r"/>
                      <a:r>
                        <a:rPr lang="en-HK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“ab”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529006"/>
                  </a:ext>
                </a:extLst>
              </a:tr>
              <a:tr h="215607">
                <a:tc>
                  <a:txBody>
                    <a:bodyPr/>
                    <a:lstStyle/>
                    <a:p>
                      <a:pPr algn="r"/>
                      <a:r>
                        <a:rPr lang="en-HK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“</a:t>
                      </a:r>
                      <a:r>
                        <a:rPr lang="en-HK" sz="1800" dirty="0" err="1" smtClean="0"/>
                        <a:t>cdef</a:t>
                      </a:r>
                      <a:r>
                        <a:rPr lang="en-HK" sz="1800" dirty="0" smtClean="0"/>
                        <a:t>”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44850"/>
                  </a:ext>
                </a:extLst>
              </a:tr>
              <a:tr h="215607">
                <a:tc>
                  <a:txBody>
                    <a:bodyPr/>
                    <a:lstStyle/>
                    <a:p>
                      <a:pPr algn="r"/>
                      <a:r>
                        <a:rPr lang="en-HK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“123”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264397"/>
                  </a:ext>
                </a:extLst>
              </a:tr>
              <a:tr h="215607">
                <a:tc>
                  <a:txBody>
                    <a:bodyPr/>
                    <a:lstStyle/>
                    <a:p>
                      <a:pPr algn="r"/>
                      <a:r>
                        <a:rPr lang="en-HK" sz="1800" dirty="0" smtClean="0"/>
                        <a:t>4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“@#$%”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95208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6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96752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Command-Line Argument: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1196752"/>
            <a:ext cx="86760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>
                <a:latin typeface="Consolas" panose="020B0609020204030204" pitchFamily="49" charset="0"/>
              </a:rPr>
              <a:t>#include &lt;</a:t>
            </a:r>
            <a:r>
              <a:rPr lang="en-HK" altLang="zh-HK" sz="2000" dirty="0" err="1">
                <a:latin typeface="Consolas" panose="020B0609020204030204" pitchFamily="49" charset="0"/>
              </a:rPr>
              <a:t>iostream</a:t>
            </a:r>
            <a:r>
              <a:rPr lang="en-HK" altLang="zh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#</a:t>
            </a:r>
            <a:r>
              <a:rPr lang="en-HK" altLang="zh-HK" sz="2000" dirty="0">
                <a:latin typeface="Consolas" panose="020B0609020204030204" pitchFamily="49" charset="0"/>
              </a:rPr>
              <a:t>include </a:t>
            </a:r>
            <a:r>
              <a:rPr lang="en-HK" altLang="zh-HK" sz="2000" dirty="0" smtClean="0">
                <a:latin typeface="Consolas" panose="020B0609020204030204" pitchFamily="49" charset="0"/>
              </a:rPr>
              <a:t>&lt;string&gt;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For using </a:t>
            </a:r>
            <a:r>
              <a:rPr lang="en-HK" altLang="zh-HK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stoi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std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argc</a:t>
            </a:r>
            <a:r>
              <a:rPr lang="en-HK" altLang="zh-HK" sz="2000" dirty="0">
                <a:latin typeface="Consolas" panose="020B0609020204030204" pitchFamily="49" charset="0"/>
              </a:rPr>
              <a:t>,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altLang="zh-HK" sz="2000" dirty="0">
                <a:latin typeface="Consolas" panose="020B0609020204030204" pitchFamily="49" charset="0"/>
              </a:rPr>
              <a:t> *</a:t>
            </a:r>
            <a:r>
              <a:rPr lang="en-HK" altLang="zh-HK" sz="2000" dirty="0" err="1">
                <a:latin typeface="Consolas" panose="020B0609020204030204" pitchFamily="49" charset="0"/>
              </a:rPr>
              <a:t>argv</a:t>
            </a:r>
            <a:r>
              <a:rPr lang="en-HK" altLang="zh-HK" sz="2000" dirty="0">
                <a:latin typeface="Consolas" panose="020B0609020204030204" pitchFamily="49" charset="0"/>
              </a:rPr>
              <a:t>[])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sum = 0, x;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altLang="zh-HK" sz="2000" dirty="0"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= 1;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&lt; </a:t>
            </a:r>
            <a:r>
              <a:rPr lang="en-HK" altLang="zh-HK" sz="2000" dirty="0" err="1">
                <a:latin typeface="Consolas" panose="020B0609020204030204" pitchFamily="49" charset="0"/>
              </a:rPr>
              <a:t>argc</a:t>
            </a:r>
            <a:r>
              <a:rPr lang="en-HK" altLang="zh-HK" sz="2000" dirty="0">
                <a:latin typeface="Consolas" panose="020B0609020204030204" pitchFamily="49" charset="0"/>
              </a:rPr>
              <a:t>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x = 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stoi</a:t>
            </a:r>
            <a:r>
              <a:rPr lang="en-HK" altLang="zh-HK" sz="2000" dirty="0" smtClean="0">
                <a:latin typeface="Consolas" panose="020B0609020204030204" pitchFamily="49" charset="0"/>
              </a:rPr>
              <a:t>(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argv</a:t>
            </a:r>
            <a:r>
              <a:rPr lang="en-HK" altLang="zh-HK" sz="2000" dirty="0" smtClean="0">
                <a:latin typeface="Consolas" panose="020B0609020204030204" pitchFamily="49" charset="0"/>
              </a:rPr>
              <a:t>[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]);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sum += x;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"Sum = " </a:t>
            </a:r>
            <a:r>
              <a:rPr lang="en-HK" altLang="zh-HK" sz="2000" dirty="0">
                <a:latin typeface="Consolas" panose="020B0609020204030204" pitchFamily="49" charset="0"/>
              </a:rPr>
              <a:t>&lt;&lt; sum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196752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 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99" y="4806000"/>
            <a:ext cx="3670003" cy="205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612060" y="5831934"/>
            <a:ext cx="79200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012488" y="5373216"/>
            <a:ext cx="2952000" cy="1328023"/>
          </a:xfrm>
          <a:prstGeom prst="wedgeRoundRectCallout">
            <a:avLst>
              <a:gd name="adj1" fmla="val -83578"/>
              <a:gd name="adj2" fmla="val 14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You can </a:t>
            </a:r>
            <a:r>
              <a:rPr lang="en-HK" sz="2400" dirty="0" smtClean="0">
                <a:solidFill>
                  <a:schemeClr val="tx1"/>
                </a:solidFill>
              </a:rPr>
              <a:t>use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"…"</a:t>
            </a:r>
            <a:r>
              <a:rPr lang="en-HK" sz="2400" dirty="0">
                <a:solidFill>
                  <a:schemeClr val="tx1"/>
                </a:solidFill>
              </a:rPr>
              <a:t> to enclose an argument </a:t>
            </a:r>
            <a:r>
              <a:rPr lang="en-HK" sz="2400" dirty="0" smtClean="0">
                <a:solidFill>
                  <a:schemeClr val="tx1"/>
                </a:solidFill>
              </a:rPr>
              <a:t>that contains spaces</a:t>
            </a:r>
            <a:endParaRPr lang="en-H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1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dirty="0" smtClean="0"/>
              <a:t>-Type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dirty="0"/>
              <a:t>-type value, when used in an arithmetic expression, is treated as an </a:t>
            </a:r>
            <a:r>
              <a:rPr lang="en-HK" dirty="0" smtClean="0"/>
              <a:t>integer</a:t>
            </a:r>
            <a:endParaRPr lang="en-HK" dirty="0"/>
          </a:p>
          <a:p>
            <a:r>
              <a:rPr lang="en-HK" dirty="0"/>
              <a:t>In output, a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dirty="0"/>
              <a:t>-type value appears as a </a:t>
            </a:r>
            <a:r>
              <a:rPr lang="en-HK" dirty="0" smtClean="0"/>
              <a:t>character</a:t>
            </a:r>
            <a:endParaRPr lang="en-HK" dirty="0"/>
          </a:p>
          <a:p>
            <a:r>
              <a:rPr lang="en-HK" dirty="0"/>
              <a:t>Examples</a:t>
            </a:r>
            <a:r>
              <a:rPr lang="en-HK" dirty="0" smtClean="0"/>
              <a:t>: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4861" y="3687901"/>
            <a:ext cx="7661072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 smtClean="0">
                <a:latin typeface="Consolas" panose="020B0609020204030204" pitchFamily="49" charset="0"/>
              </a:rPr>
              <a:t>cout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HK" altLang="zh-HK" sz="2000" dirty="0">
                <a:latin typeface="Consolas" panose="020B0609020204030204" pitchFamily="49" charset="0"/>
              </a:rPr>
              <a:t>;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Prints A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x =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HK" altLang="zh-HK" sz="2000" dirty="0">
                <a:latin typeface="Consolas" panose="020B0609020204030204" pitchFamily="49" charset="0"/>
              </a:rPr>
              <a:t>;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'A' is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coerced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65 first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= 65;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is assigned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symbol of ASCII 65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x; 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Prints 65 because x is of type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;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Prints A because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is of type char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= 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+ 1;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becomes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symbol of ASCII 66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;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Prints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067" y="3687901"/>
            <a:ext cx="466794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7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17911"/>
          </a:xfrm>
        </p:spPr>
        <p:txBody>
          <a:bodyPr/>
          <a:lstStyle/>
          <a:p>
            <a:r>
              <a:rPr lang="en-HK" dirty="0" smtClean="0"/>
              <a:t>Manipulating Characters: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917912"/>
            <a:ext cx="8676000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If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holds a lowercase letter, output the letter's</a:t>
            </a: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"position" in the English alphabets.</a:t>
            </a: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'a' is the 1st letter, 'z' is the 26th letter */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&gt;=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HK" altLang="zh-HK" sz="2000" dirty="0">
                <a:latin typeface="Consolas" panose="020B0609020204030204" pitchFamily="49" charset="0"/>
              </a:rPr>
              <a:t> &amp;&amp; 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&lt;=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'z'</a:t>
            </a:r>
            <a:r>
              <a:rPr lang="en-HK" altLang="zh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-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HK" altLang="zh-HK" sz="2000" dirty="0">
                <a:latin typeface="Consolas" panose="020B0609020204030204" pitchFamily="49" charset="0"/>
              </a:rPr>
              <a:t> + 1;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If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holds an uppercase letter, convert the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letter to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equivalent lowercase letter */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&gt;=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HK" altLang="zh-HK" sz="2000" dirty="0">
                <a:latin typeface="Consolas" panose="020B0609020204030204" pitchFamily="49" charset="0"/>
              </a:rPr>
              <a:t> &amp;&amp; 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&lt;=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'Z'</a:t>
            </a:r>
            <a:r>
              <a:rPr lang="en-HK" altLang="zh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=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HK" altLang="zh-HK" sz="2000" dirty="0">
                <a:latin typeface="Consolas" panose="020B0609020204030204" pitchFamily="49" charset="0"/>
              </a:rPr>
              <a:t> + (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-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If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holds a digit ('0' to '9'), calculate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integer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value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represented by that digit */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&gt;=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'0'</a:t>
            </a:r>
            <a:r>
              <a:rPr lang="en-HK" altLang="zh-HK" sz="2000" dirty="0">
                <a:latin typeface="Consolas" panose="020B0609020204030204" pitchFamily="49" charset="0"/>
              </a:rPr>
              <a:t> &amp;&amp; 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&lt;=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'9'</a:t>
            </a:r>
            <a:r>
              <a:rPr lang="en-HK" altLang="zh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digitValue</a:t>
            </a:r>
            <a:r>
              <a:rPr lang="en-HK" altLang="zh-HK" sz="2000" dirty="0">
                <a:latin typeface="Consolas" panose="020B0609020204030204" pitchFamily="49" charset="0"/>
              </a:rPr>
              <a:t> = </a:t>
            </a:r>
            <a:r>
              <a:rPr lang="en-HK" altLang="zh-HK" sz="2000" dirty="0" err="1">
                <a:latin typeface="Consolas" panose="020B0609020204030204" pitchFamily="49" charset="0"/>
              </a:rPr>
              <a:t>ch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-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'0'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7912"/>
            <a:ext cx="46679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64000" y="2573799"/>
            <a:ext cx="4680000" cy="7831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ch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&gt;=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HK" sz="2000" dirty="0" smtClean="0">
                <a:solidFill>
                  <a:schemeClr val="tx1"/>
                </a:solidFill>
              </a:rPr>
              <a:t> and </a:t>
            </a:r>
            <a:r>
              <a:rPr lang="en-HK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ch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 &gt;= 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97</a:t>
            </a:r>
            <a:r>
              <a:rPr lang="en-HK" sz="2000" dirty="0" smtClean="0">
                <a:solidFill>
                  <a:schemeClr val="tx1"/>
                </a:solidFill>
              </a:rPr>
              <a:t> are evaluated equally but the former is </a:t>
            </a:r>
            <a:r>
              <a:rPr lang="en-HK" sz="2000" u="sng" dirty="0" smtClean="0">
                <a:solidFill>
                  <a:schemeClr val="tx1"/>
                </a:solidFill>
              </a:rPr>
              <a:t>more meaningful</a:t>
            </a:r>
            <a:endParaRPr lang="en-US" sz="2000" u="sng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1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Character Manipulation Functions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097536"/>
              </p:ext>
            </p:extLst>
          </p:nvPr>
        </p:nvGraphicFramePr>
        <p:xfrm>
          <a:off x="628650" y="1977330"/>
          <a:ext cx="7882980" cy="4480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16580">
                  <a:extLst>
                    <a:ext uri="{9D8B030D-6E8A-4147-A177-3AD203B41FA5}">
                      <a16:colId xmlns:a16="http://schemas.microsoft.com/office/drawing/2014/main" val="1700777477"/>
                    </a:ext>
                  </a:extLst>
                </a:gridCol>
                <a:gridCol w="4766400">
                  <a:extLst>
                    <a:ext uri="{9D8B030D-6E8A-4147-A177-3AD203B41FA5}">
                      <a16:colId xmlns:a16="http://schemas.microsoft.com/office/drawing/2014/main" val="283551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Functions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Returns a non-zero value if </a:t>
                      </a:r>
                      <a:r>
                        <a:rPr lang="en-HK" sz="2000" b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HK" sz="2000" dirty="0" smtClean="0"/>
                        <a:t> is one of these characters: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1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2000" dirty="0" err="1" smtClean="0">
                          <a:latin typeface="Consolas" panose="020B0609020204030204" pitchFamily="49" charset="0"/>
                        </a:rPr>
                        <a:t>isalpha</a:t>
                      </a:r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HK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2000" dirty="0" err="1" smtClean="0"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);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kern="12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'A'</a:t>
                      </a:r>
                      <a:r>
                        <a:rPr lang="en-HK" sz="2000" dirty="0" smtClean="0"/>
                        <a:t> –</a:t>
                      </a:r>
                      <a:r>
                        <a:rPr lang="en-HK" sz="2000" baseline="0" dirty="0" smtClean="0"/>
                        <a:t> </a:t>
                      </a:r>
                      <a:r>
                        <a:rPr lang="en-HK" sz="2000" kern="12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'Z'</a:t>
                      </a:r>
                      <a:r>
                        <a:rPr lang="en-HK" sz="2000" baseline="0" dirty="0" smtClean="0"/>
                        <a:t>, </a:t>
                      </a:r>
                      <a:r>
                        <a:rPr lang="en-HK" sz="2000" kern="12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'a'</a:t>
                      </a:r>
                      <a:r>
                        <a:rPr lang="en-HK" sz="2000" baseline="0" dirty="0" smtClean="0"/>
                        <a:t> </a:t>
                      </a:r>
                      <a:r>
                        <a:rPr lang="en-HK" sz="2000" dirty="0" smtClean="0"/>
                        <a:t>– </a:t>
                      </a:r>
                      <a:r>
                        <a:rPr lang="en-HK" sz="20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'z'</a:t>
                      </a:r>
                      <a:endParaRPr lang="en-US" sz="20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79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isdigit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kern="12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'0'</a:t>
                      </a:r>
                      <a:r>
                        <a:rPr lang="en-HK" sz="2000" dirty="0" smtClean="0"/>
                        <a:t> –</a:t>
                      </a:r>
                      <a:r>
                        <a:rPr lang="en-HK" sz="2000" baseline="0" dirty="0" smtClean="0"/>
                        <a:t> </a:t>
                      </a:r>
                      <a:r>
                        <a:rPr lang="en-HK" sz="2000" kern="12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'9'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3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islower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kern="12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'a'</a:t>
                      </a:r>
                      <a:r>
                        <a:rPr lang="en-HK" sz="2000" dirty="0" smtClean="0"/>
                        <a:t> –</a:t>
                      </a:r>
                      <a:r>
                        <a:rPr lang="en-HK" sz="2000" baseline="0" dirty="0" smtClean="0"/>
                        <a:t> </a:t>
                      </a:r>
                      <a:r>
                        <a:rPr lang="en-HK" sz="2000" kern="12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'z'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isupper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kern="12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'A'</a:t>
                      </a:r>
                      <a:r>
                        <a:rPr lang="en-HK" sz="2000" dirty="0" smtClean="0"/>
                        <a:t> –</a:t>
                      </a:r>
                      <a:r>
                        <a:rPr lang="en-HK" sz="2000" baseline="0" dirty="0" smtClean="0"/>
                        <a:t> </a:t>
                      </a:r>
                      <a:r>
                        <a:rPr lang="en-HK" sz="2000" kern="12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'Z'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0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isspace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kern="12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 '</a:t>
                      </a:r>
                      <a:r>
                        <a:rPr lang="en-HK" sz="2000" dirty="0" smtClean="0"/>
                        <a:t>, </a:t>
                      </a:r>
                      <a:r>
                        <a:rPr lang="en-HK" sz="2000" kern="12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'\n'</a:t>
                      </a:r>
                      <a:r>
                        <a:rPr lang="en-HK" sz="2000" baseline="0" dirty="0" smtClean="0"/>
                        <a:t>, </a:t>
                      </a:r>
                      <a:r>
                        <a:rPr lang="en-HK" sz="2000" kern="12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'\t'</a:t>
                      </a:r>
                      <a:r>
                        <a:rPr lang="en-HK" sz="2000" dirty="0" smtClean="0"/>
                        <a:t>, </a:t>
                      </a:r>
                      <a:r>
                        <a:rPr lang="en-HK" sz="20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'\f'</a:t>
                      </a:r>
                      <a:r>
                        <a:rPr lang="en-HK" sz="2000" dirty="0" smtClean="0"/>
                        <a:t>, </a:t>
                      </a:r>
                      <a:r>
                        <a:rPr lang="en-HK" sz="2000" kern="12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'\v'</a:t>
                      </a:r>
                      <a:r>
                        <a:rPr lang="en-HK" sz="2000" dirty="0" smtClean="0"/>
                        <a:t>, </a:t>
                      </a:r>
                      <a:r>
                        <a:rPr lang="en-HK" sz="2000" kern="12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'\r'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09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b="1" dirty="0" smtClean="0"/>
                        <a:t>Functions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b="1" dirty="0" smtClean="0"/>
                        <a:t>Returns: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2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smtClean="0"/>
                        <a:t>The equivalent</a:t>
                      </a:r>
                      <a:r>
                        <a:rPr lang="en-HK" sz="2000" baseline="0" dirty="0" smtClean="0"/>
                        <a:t> lowercase letter if </a:t>
                      </a:r>
                      <a:r>
                        <a:rPr lang="en-HK" sz="2000" baseline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HK" sz="2000" baseline="0" dirty="0" smtClean="0"/>
                        <a:t> is uppercase; otherwise returns </a:t>
                      </a:r>
                      <a:r>
                        <a:rPr lang="en-HK" sz="2000" kern="1200" baseline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</a:t>
                      </a:r>
                      <a:endParaRPr lang="en-US" sz="2000" kern="1200" baseline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7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toupper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HK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</a:t>
                      </a:r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 smtClean="0"/>
                        <a:t>The equivalent</a:t>
                      </a:r>
                      <a:r>
                        <a:rPr lang="en-HK" sz="2000" baseline="0" dirty="0" smtClean="0"/>
                        <a:t> uppercase letter if </a:t>
                      </a:r>
                      <a:r>
                        <a:rPr lang="en-HK" sz="2000" baseline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HK" sz="2000" baseline="0" dirty="0" smtClean="0"/>
                        <a:t> is lowercase; otherwise returns </a:t>
                      </a:r>
                      <a:r>
                        <a:rPr lang="en-HK" sz="2000" kern="1200" baseline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</a:t>
                      </a:r>
                      <a:endParaRPr lang="en-US" sz="2000" kern="1200" baseline="0" dirty="0" smtClean="0">
                        <a:solidFill>
                          <a:schemeClr val="accent5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156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287" y="6457890"/>
            <a:ext cx="698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Reference: </a:t>
            </a:r>
            <a:r>
              <a:rPr lang="en-HK" sz="2000" dirty="0">
                <a:hlinkClick r:id="rId2"/>
              </a:rPr>
              <a:t>http://www.cplusplus.com/reference/clibrary/cctype</a:t>
            </a:r>
            <a:r>
              <a:rPr lang="en-HK" sz="2000" dirty="0" smtClean="0">
                <a:hlinkClick r:id="rId2"/>
              </a:rPr>
              <a:t>/</a:t>
            </a:r>
            <a:endParaRPr lang="en-US" sz="20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481441" y="1466552"/>
            <a:ext cx="4181119" cy="5107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Need to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#include &lt;</a:t>
            </a:r>
            <a:r>
              <a:rPr lang="en-HK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cctype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&gt;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4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6000"/>
          </a:xfrm>
        </p:spPr>
        <p:txBody>
          <a:bodyPr>
            <a:normAutofit/>
          </a:bodyPr>
          <a:lstStyle/>
          <a:p>
            <a:r>
              <a:rPr lang="en-US" dirty="0"/>
              <a:t>A string is a sequence of </a:t>
            </a:r>
            <a:r>
              <a:rPr lang="en-US" dirty="0" smtClean="0"/>
              <a:t>characters</a:t>
            </a:r>
            <a:endParaRPr lang="en-US" dirty="0"/>
          </a:p>
          <a:p>
            <a:pPr lvl="1"/>
            <a:r>
              <a:rPr lang="en-US" dirty="0" smtClean="0"/>
              <a:t>E.g.: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love CSCI!"</a:t>
            </a:r>
          </a:p>
          <a:p>
            <a:pPr lvl="8"/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String </a:t>
            </a:r>
            <a:r>
              <a:rPr lang="en-US" i="1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 = </a:t>
            </a:r>
            <a:r>
              <a:rPr lang="en-US" dirty="0"/>
              <a:t>the total number of characters in the string</a:t>
            </a:r>
          </a:p>
          <a:p>
            <a:pPr lvl="1"/>
            <a:r>
              <a:rPr lang="en-US" dirty="0"/>
              <a:t>E.g., Length of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"ABC DEF\n"</a:t>
            </a:r>
            <a:r>
              <a:rPr lang="en-US" dirty="0"/>
              <a:t>  is 8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considered </a:t>
            </a:r>
            <a:r>
              <a:rPr lang="en-US" dirty="0"/>
              <a:t>as one </a:t>
            </a:r>
            <a:r>
              <a:rPr lang="en-US" dirty="0" smtClean="0"/>
              <a:t>character only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Each character in a string has a </a:t>
            </a:r>
            <a:r>
              <a:rPr lang="en-US" i="1" dirty="0">
                <a:solidFill>
                  <a:srgbClr val="FF0000"/>
                </a:solidFill>
              </a:rPr>
              <a:t>position</a:t>
            </a:r>
          </a:p>
          <a:p>
            <a:pPr lvl="1"/>
            <a:r>
              <a:rPr lang="en-US" dirty="0"/>
              <a:t>The 1st character has position 0</a:t>
            </a:r>
          </a:p>
          <a:p>
            <a:pPr lvl="1"/>
            <a:r>
              <a:rPr lang="en-US" dirty="0"/>
              <a:t>The last character has position </a:t>
            </a:r>
            <a:r>
              <a:rPr lang="en-US" dirty="0" err="1"/>
              <a:t>string_length</a:t>
            </a:r>
            <a:r>
              <a:rPr lang="en-US" dirty="0"/>
              <a:t> -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"…"</a:t>
            </a:r>
            <a:r>
              <a:rPr lang="en-US" dirty="0" smtClean="0"/>
              <a:t> vs Character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'…'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968000"/>
          </a:xfrm>
        </p:spPr>
        <p:txBody>
          <a:bodyPr>
            <a:normAutofit fontScale="92500"/>
          </a:bodyPr>
          <a:lstStyle/>
          <a:p>
            <a:r>
              <a:rPr lang="en-US" dirty="0"/>
              <a:t>A string is enclosed by a pair of </a:t>
            </a:r>
            <a:r>
              <a:rPr lang="en-US" u="sng" dirty="0"/>
              <a:t>double</a:t>
            </a:r>
            <a:r>
              <a:rPr lang="en-US" dirty="0"/>
              <a:t> quote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 – A </a:t>
            </a:r>
            <a:r>
              <a:rPr lang="en-US" dirty="0"/>
              <a:t>string containing only one character A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"ABC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 – A </a:t>
            </a:r>
            <a:r>
              <a:rPr lang="en-US" dirty="0"/>
              <a:t>string containing three characters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 smtClean="0"/>
              <a:t> – An </a:t>
            </a:r>
            <a:r>
              <a:rPr lang="en-US" i="1" dirty="0">
                <a:solidFill>
                  <a:srgbClr val="FF0000"/>
                </a:solidFill>
              </a:rPr>
              <a:t>empty string</a:t>
            </a:r>
            <a:r>
              <a:rPr lang="en-US" dirty="0"/>
              <a:t> (A string that contains </a:t>
            </a:r>
            <a:r>
              <a:rPr lang="en-US" u="sng" dirty="0"/>
              <a:t>no character</a:t>
            </a:r>
            <a:r>
              <a:rPr lang="en-US" dirty="0"/>
              <a:t>)</a:t>
            </a:r>
          </a:p>
          <a:p>
            <a:pPr lvl="8"/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character is enclosed by a pair of </a:t>
            </a:r>
            <a:r>
              <a:rPr lang="en-US" u="sng" dirty="0"/>
              <a:t>single</a:t>
            </a:r>
            <a:r>
              <a:rPr lang="en-US" dirty="0"/>
              <a:t> quote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/>
              <a:t> – A character A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'\n'</a:t>
            </a:r>
            <a:r>
              <a:rPr lang="en-US" dirty="0"/>
              <a:t> – A newline character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dirty="0"/>
              <a:t> – A null </a:t>
            </a:r>
            <a:r>
              <a:rPr lang="en-US" dirty="0" smtClean="0"/>
              <a:t>character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rgbClr val="FF0000"/>
                </a:solidFill>
              </a:rPr>
              <a:t>Error</a:t>
            </a:r>
            <a:r>
              <a:rPr lang="en-US" dirty="0" smtClean="0"/>
              <a:t>! We don’t have “empty character”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data type of a string </a:t>
            </a:r>
            <a:r>
              <a:rPr lang="en-US" dirty="0" smtClean="0"/>
              <a:t>in the form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"…"</a:t>
            </a:r>
            <a:r>
              <a:rPr lang="en-US" dirty="0" smtClean="0"/>
              <a:t> is </a:t>
            </a:r>
            <a:r>
              <a:rPr lang="en-US" u="sng" dirty="0" smtClean="0"/>
              <a:t>array </a:t>
            </a:r>
            <a:r>
              <a:rPr lang="en-US" u="sng" dirty="0"/>
              <a:t>of </a:t>
            </a:r>
            <a:r>
              <a:rPr lang="en-US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</a:t>
            </a:r>
            <a:r>
              <a:rPr lang="en-US" dirty="0" smtClean="0"/>
              <a:t>(i.e., “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”, </a:t>
            </a:r>
            <a:r>
              <a:rPr lang="en-US" dirty="0"/>
              <a:t>or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 w="9525">
          <a:solidFill>
            <a:schemeClr val="tx1"/>
          </a:solidFill>
        </a:ln>
      </a:spPr>
      <a:bodyPr wrap="none" rtlCol="0" anchor="ctr">
        <a:spAutoFit/>
      </a:bodyPr>
      <a:lstStyle>
        <a:defPPr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23800</TotalTime>
  <Words>4292</Words>
  <PresentationFormat>On-screen Show (4:3)</PresentationFormat>
  <Paragraphs>1231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Consolas</vt:lpstr>
      <vt:lpstr>新細明體</vt:lpstr>
      <vt:lpstr>Office Theme</vt:lpstr>
      <vt:lpstr>CSCI1540 Fundamental Computing with C++</vt:lpstr>
      <vt:lpstr>Characters</vt:lpstr>
      <vt:lpstr>ASCII Table</vt:lpstr>
      <vt:lpstr>Some Special Characters</vt:lpstr>
      <vt:lpstr>char-Type Values</vt:lpstr>
      <vt:lpstr>Manipulating Characters: Example</vt:lpstr>
      <vt:lpstr>Character Manipulation Functions</vt:lpstr>
      <vt:lpstr>Strings</vt:lpstr>
      <vt:lpstr>String "…" vs Character '…'</vt:lpstr>
      <vt:lpstr>Representing Strings in C++</vt:lpstr>
      <vt:lpstr>Null-terminated Strings (c-strings)</vt:lpstr>
      <vt:lpstr>Initializing an Array of char as a C-String</vt:lpstr>
      <vt:lpstr>Processing C-Strings</vt:lpstr>
      <vt:lpstr>Some Functions in &lt;cstring&gt;</vt:lpstr>
      <vt:lpstr>&lt;cstring&gt; Example</vt:lpstr>
      <vt:lpstr>Class string</vt:lpstr>
      <vt:lpstr>Declaring and Initializing string Objects Using Constructors</vt:lpstr>
      <vt:lpstr>Some Constructors of string</vt:lpstr>
      <vt:lpstr>String Assignment and Passing string Objects to Function</vt:lpstr>
      <vt:lpstr>String Concatenation</vt:lpstr>
      <vt:lpstr>String Concatenation: Examples</vt:lpstr>
      <vt:lpstr>Member Function length()</vt:lpstr>
      <vt:lpstr>Accessing Individual Characters</vt:lpstr>
      <vt:lpstr>Accessing Individual Characters</vt:lpstr>
      <vt:lpstr>Accessing Individual Characters: Array Subscript Notation</vt:lpstr>
      <vt:lpstr>Accessing Characters: Example</vt:lpstr>
      <vt:lpstr>String Input Using cin</vt:lpstr>
      <vt:lpstr>String Input Using Function getline()</vt:lpstr>
      <vt:lpstr>Example</vt:lpstr>
      <vt:lpstr>String Comparison</vt:lpstr>
      <vt:lpstr>Strings are Compared Lexicographically</vt:lpstr>
      <vt:lpstr>String Comparison: Examples</vt:lpstr>
      <vt:lpstr>String Comparison: Exercises</vt:lpstr>
      <vt:lpstr>Summary</vt:lpstr>
      <vt:lpstr>Other string Member Functions</vt:lpstr>
      <vt:lpstr>find(): Example</vt:lpstr>
      <vt:lpstr>substr() and c_str(): Examples</vt:lpstr>
      <vt:lpstr>insert(): Example</vt:lpstr>
      <vt:lpstr>Converting Strings to Numbers: Example</vt:lpstr>
      <vt:lpstr>Command-Line Arguments</vt:lpstr>
      <vt:lpstr>Command-Line Arguments</vt:lpstr>
      <vt:lpstr>Parsing Command-Line Arguments</vt:lpstr>
      <vt:lpstr>Command-Line Argument: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2017-07-27T04:48:57Z</cp:lastPrinted>
  <dcterms:created xsi:type="dcterms:W3CDTF">2017-07-21T09:04:35Z</dcterms:created>
  <dcterms:modified xsi:type="dcterms:W3CDTF">2019-11-09T07:24:17Z</dcterms:modified>
</cp:coreProperties>
</file>