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791" r:id="rId3"/>
    <p:sldId id="797" r:id="rId4"/>
    <p:sldId id="798" r:id="rId5"/>
    <p:sldId id="799" r:id="rId6"/>
    <p:sldId id="800" r:id="rId7"/>
    <p:sldId id="801" r:id="rId8"/>
    <p:sldId id="802" r:id="rId9"/>
    <p:sldId id="803" r:id="rId10"/>
    <p:sldId id="804" r:id="rId11"/>
    <p:sldId id="805" r:id="rId12"/>
    <p:sldId id="806" r:id="rId13"/>
    <p:sldId id="807" r:id="rId14"/>
    <p:sldId id="808" r:id="rId15"/>
    <p:sldId id="809" r:id="rId16"/>
    <p:sldId id="810" r:id="rId17"/>
    <p:sldId id="792" r:id="rId18"/>
    <p:sldId id="811" r:id="rId19"/>
    <p:sldId id="812" r:id="rId20"/>
    <p:sldId id="813" r:id="rId21"/>
    <p:sldId id="815" r:id="rId22"/>
    <p:sldId id="816" r:id="rId23"/>
    <p:sldId id="817" r:id="rId24"/>
    <p:sldId id="834" r:id="rId25"/>
    <p:sldId id="819" r:id="rId26"/>
    <p:sldId id="820" r:id="rId27"/>
    <p:sldId id="821" r:id="rId28"/>
    <p:sldId id="822" r:id="rId29"/>
    <p:sldId id="823" r:id="rId30"/>
    <p:sldId id="824" r:id="rId31"/>
    <p:sldId id="825" r:id="rId32"/>
    <p:sldId id="826" r:id="rId33"/>
    <p:sldId id="827" r:id="rId34"/>
    <p:sldId id="828" r:id="rId35"/>
    <p:sldId id="814" r:id="rId36"/>
    <p:sldId id="829" r:id="rId37"/>
    <p:sldId id="830" r:id="rId38"/>
    <p:sldId id="831" r:id="rId39"/>
    <p:sldId id="833" r:id="rId40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FFFF99"/>
    <a:srgbClr val="FF7000"/>
    <a:srgbClr val="68D321"/>
    <a:srgbClr val="800000"/>
    <a:srgbClr val="5B9BD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179" autoAdjust="0"/>
  </p:normalViewPr>
  <p:slideViewPr>
    <p:cSldViewPr>
      <p:cViewPr varScale="1">
        <p:scale>
          <a:sx n="84" d="100"/>
          <a:sy n="84" d="100"/>
        </p:scale>
        <p:origin x="43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stream/ostream/" TargetMode="External"/><Relationship Id="rId2" Type="http://schemas.openxmlformats.org/officeDocument/2006/relationships/hyperlink" Target="http://www.cplusplus.com/reference/iostream/istrea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plusplus.com/reference/iostream/ofstream/" TargetMode="External"/><Relationship Id="rId4" Type="http://schemas.openxmlformats.org/officeDocument/2006/relationships/hyperlink" Target="http://www.cplusplus.com/reference/iostream/ifstrea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Stream I/O and File I/O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Preparing a Stream for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Create objects of the class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ifstream</a:t>
            </a:r>
            <a:r>
              <a:rPr lang="en-HK" dirty="0"/>
              <a:t> for file </a:t>
            </a:r>
            <a:r>
              <a:rPr lang="en-HK" u="sng" dirty="0"/>
              <a:t>input</a:t>
            </a:r>
          </a:p>
          <a:p>
            <a:r>
              <a:rPr lang="en-HK" dirty="0"/>
              <a:t>E.g.:</a:t>
            </a:r>
          </a:p>
          <a:p>
            <a:pPr marL="457200" lvl="1" indent="0" algn="ctr">
              <a:buNone/>
            </a:pP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ifstream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fin(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"input.txt"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92000" y="3284984"/>
            <a:ext cx="1440000" cy="0"/>
          </a:xfrm>
          <a:prstGeom prst="line">
            <a:avLst/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40112" y="3284984"/>
            <a:ext cx="504000" cy="0"/>
          </a:xfrm>
          <a:prstGeom prst="line">
            <a:avLst/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16200000">
            <a:off x="5634160" y="2476800"/>
            <a:ext cx="216000" cy="2124000"/>
          </a:xfrm>
          <a:prstGeom prst="leftBrace">
            <a:avLst>
              <a:gd name="adj1" fmla="val 65030"/>
              <a:gd name="adj2" fmla="val 50000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24000" y="3284984"/>
            <a:ext cx="1836000" cy="0"/>
          </a:xfrm>
          <a:prstGeom prst="line">
            <a:avLst/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00618" y="3284984"/>
            <a:ext cx="743190" cy="648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2662" y="3861048"/>
            <a:ext cx="170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Stream type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20112" y="3861048"/>
            <a:ext cx="21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400" dirty="0"/>
              <a:t>Name of object (variable)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69200" y="3646800"/>
            <a:ext cx="2144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Call constructor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416000" y="3356992"/>
            <a:ext cx="17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400" dirty="0"/>
              <a:t>A c-string as argument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67944" y="3284984"/>
            <a:ext cx="216024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60232" y="3284984"/>
            <a:ext cx="864096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4323763" y="5085328"/>
            <a:ext cx="3528000" cy="1328023"/>
          </a:xfrm>
          <a:prstGeom prst="wedgeRoundRectCallout">
            <a:avLst>
              <a:gd name="adj1" fmla="val 47323"/>
              <a:gd name="adj2" fmla="val -15490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Since C++11, you can also pass a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sz="2400" dirty="0">
                <a:solidFill>
                  <a:schemeClr val="tx1"/>
                </a:solidFill>
              </a:rPr>
              <a:t> object as the filename argument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14" grpId="0"/>
      <p:bldP spid="15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Preparing a Stream for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Create objects of the class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r>
              <a:rPr lang="en-HK" dirty="0"/>
              <a:t> for file </a:t>
            </a:r>
            <a:r>
              <a:rPr lang="en-HK" u="sng" dirty="0"/>
              <a:t>output</a:t>
            </a:r>
          </a:p>
          <a:p>
            <a:r>
              <a:rPr lang="en-HK" dirty="0"/>
              <a:t>E.g.:</a:t>
            </a:r>
          </a:p>
          <a:p>
            <a:pPr marL="457200" lvl="1" indent="0" algn="ctr">
              <a:buNone/>
            </a:pP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fout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"output.txt"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);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If the file already exists, its original contents will be </a:t>
            </a:r>
            <a:r>
              <a:rPr lang="en-HK" i="1" u="sng" dirty="0">
                <a:solidFill>
                  <a:srgbClr val="9933FF"/>
                </a:solidFill>
              </a:rPr>
              <a:t>erased</a:t>
            </a:r>
            <a:r>
              <a:rPr lang="en-HK" dirty="0"/>
              <a:t>!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To retain the original file contents, use:</a:t>
            </a:r>
          </a:p>
          <a:p>
            <a:pPr marL="457200" lvl="1" indent="0" algn="ctr">
              <a:buNone/>
            </a:pP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fout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"output.txt"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, 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ios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::app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4323763" y="6237312"/>
            <a:ext cx="2288527" cy="510778"/>
          </a:xfrm>
          <a:prstGeom prst="wedgeRoundRectCallout">
            <a:avLst>
              <a:gd name="adj1" fmla="val 47323"/>
              <a:gd name="adj2" fmla="val -15490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For “</a:t>
            </a:r>
            <a:r>
              <a:rPr lang="en-HK" sz="2400" i="1" dirty="0">
                <a:solidFill>
                  <a:srgbClr val="FF0000"/>
                </a:solidFill>
              </a:rPr>
              <a:t>appending</a:t>
            </a:r>
            <a:r>
              <a:rPr lang="en-HK" sz="2400" dirty="0">
                <a:solidFill>
                  <a:schemeClr val="tx1"/>
                </a:solidFill>
              </a:rPr>
              <a:t>”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9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10136"/>
          </a:xfrm>
        </p:spPr>
        <p:txBody>
          <a:bodyPr>
            <a:normAutofit fontScale="90000"/>
          </a:bodyPr>
          <a:lstStyle/>
          <a:p>
            <a:r>
              <a:rPr lang="en-HK" dirty="0"/>
              <a:t>File Output: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610136"/>
            <a:ext cx="867600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  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fstream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Create an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ofstream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object for output.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A file named "output.txt" will be created */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ofstream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"output.txt"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"Hello!"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= 0;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 10;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 '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Close the stream to indicate that we are done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writing data to the file */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fout</a:t>
            </a:r>
            <a:r>
              <a:rPr lang="en-HK" altLang="zh-HK" sz="2000" dirty="0" err="1">
                <a:latin typeface="Consolas" panose="020B0609020204030204" pitchFamily="49" charset="0"/>
              </a:rPr>
              <a:t>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10136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012472" y="2852936"/>
            <a:ext cx="2808000" cy="919401"/>
          </a:xfrm>
          <a:prstGeom prst="wedgeRoundRectCallout">
            <a:avLst>
              <a:gd name="adj1" fmla="val -83509"/>
              <a:gd name="adj2" fmla="val -4000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Font typeface="+mj-lt"/>
              <a:buAutoNum type="arabicPeriod"/>
            </a:pPr>
            <a:r>
              <a:rPr lang="en-HK" sz="2400" dirty="0">
                <a:solidFill>
                  <a:schemeClr val="tx1"/>
                </a:solidFill>
              </a:rPr>
              <a:t>Create an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r>
              <a:rPr lang="en-HK" sz="2400" dirty="0">
                <a:solidFill>
                  <a:schemeClr val="tx1"/>
                </a:solidFill>
              </a:rPr>
              <a:t> object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012472" y="4005064"/>
            <a:ext cx="1908000" cy="919401"/>
          </a:xfrm>
          <a:prstGeom prst="wedgeRoundRectCallout">
            <a:avLst>
              <a:gd name="adj1" fmla="val -75667"/>
              <a:gd name="adj2" fmla="val -3325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Font typeface="+mj-lt"/>
              <a:buAutoNum type="arabicPeriod" startAt="2"/>
            </a:pPr>
            <a:r>
              <a:rPr lang="en-HK" sz="2400" dirty="0">
                <a:solidFill>
                  <a:schemeClr val="tx1"/>
                </a:solidFill>
              </a:rPr>
              <a:t>Write data to stream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12472" y="5589240"/>
            <a:ext cx="2124408" cy="510778"/>
          </a:xfrm>
          <a:prstGeom prst="wedgeRoundRectCallout">
            <a:avLst>
              <a:gd name="adj1" fmla="val -193158"/>
              <a:gd name="adj2" fmla="val 2900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288000" indent="-288000">
              <a:buFont typeface="+mj-lt"/>
              <a:buAutoNum type="arabicPeriod" startAt="3"/>
            </a:pPr>
            <a:r>
              <a:rPr lang="en-HK" sz="2400" dirty="0">
                <a:solidFill>
                  <a:schemeClr val="tx1"/>
                </a:solidFill>
              </a:rPr>
              <a:t>Close stream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915044" y="648707"/>
            <a:ext cx="2773407" cy="510778"/>
          </a:xfrm>
          <a:prstGeom prst="wedgeRoundRectCallout">
            <a:avLst>
              <a:gd name="adj1" fmla="val -75333"/>
              <a:gd name="adj2" fmla="val 4060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For using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8049" y="1441132"/>
            <a:ext cx="3005951" cy="70788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Hello!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0 1 2 3 4 5 6 7 8 9 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8000" y="610136"/>
            <a:ext cx="20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Content in the file output.txt</a:t>
            </a:r>
            <a:endParaRPr lang="en-US" sz="2400" dirty="0"/>
          </a:p>
        </p:txBody>
      </p:sp>
      <p:sp>
        <p:nvSpPr>
          <p:cNvPr id="15" name="Right Brace 14"/>
          <p:cNvSpPr/>
          <p:nvPr/>
        </p:nvSpPr>
        <p:spPr>
          <a:xfrm>
            <a:off x="5220096" y="3394800"/>
            <a:ext cx="216000" cy="1548000"/>
          </a:xfrm>
          <a:prstGeom prst="rightBrace">
            <a:avLst>
              <a:gd name="adj1" fmla="val 43611"/>
              <a:gd name="adj2" fmla="val 50000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64022"/>
          </a:xfrm>
        </p:spPr>
        <p:txBody>
          <a:bodyPr>
            <a:normAutofit/>
          </a:bodyPr>
          <a:lstStyle/>
          <a:p>
            <a:r>
              <a:rPr lang="en-HK" dirty="0"/>
              <a:t>File Open </a:t>
            </a:r>
            <a:r>
              <a:rPr lang="en-US" dirty="0"/>
              <a:t>and </a:t>
            </a:r>
            <a:r>
              <a:rPr lang="en-HK" dirty="0"/>
              <a:t>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764024"/>
            <a:ext cx="86760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  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fstream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 &lt;</a:t>
            </a:r>
            <a:r>
              <a:rPr lang="en-US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cstdlib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ofstream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"output.txt"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If we fail to open the file for output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HK" sz="2000" dirty="0">
                <a:latin typeface="Consolas" panose="020B0609020204030204" pitchFamily="49" charset="0"/>
              </a:rPr>
              <a:t> ( </a:t>
            </a:r>
            <a:r>
              <a:rPr lang="en-US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fout.fail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US" altLang="zh-HK" sz="2000" dirty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   </a:t>
            </a:r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"Cannot open the file"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   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exit( 1 )</a:t>
            </a:r>
            <a:r>
              <a:rPr lang="en-US" altLang="zh-HK" sz="2000" dirty="0">
                <a:latin typeface="Consolas" panose="020B0609020204030204" pitchFamily="49" charset="0"/>
              </a:rPr>
              <a:t>;   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Terminate the program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}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latin typeface="Consolas" panose="020B0609020204030204" pitchFamily="49" charset="0"/>
              </a:rPr>
              <a:t>fout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 World\n"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fout.close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64024"/>
            <a:ext cx="46679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995936" y="1334046"/>
            <a:ext cx="2453563" cy="510778"/>
          </a:xfrm>
          <a:prstGeom prst="wedgeRoundRectCallout">
            <a:avLst>
              <a:gd name="adj1" fmla="val -82589"/>
              <a:gd name="adj2" fmla="val 416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For using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exit()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1600" y="3212976"/>
            <a:ext cx="6120000" cy="1656184"/>
          </a:xfrm>
          <a:prstGeom prst="rect">
            <a:avLst/>
          </a:prstGeom>
          <a:noFill/>
          <a:ln w="28575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zh-HK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680000" y="4572674"/>
            <a:ext cx="4464000" cy="1736646"/>
          </a:xfrm>
          <a:prstGeom prst="wedgeRoundRectCallout">
            <a:avLst>
              <a:gd name="adj1" fmla="val -89311"/>
              <a:gd name="adj2" fmla="val -6374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argument passed to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exit()</a:t>
            </a:r>
            <a:r>
              <a:rPr lang="en-US" sz="2400" dirty="0">
                <a:solidFill>
                  <a:schemeClr val="tx1"/>
                </a:solidFill>
              </a:rPr>
              <a:t> is usually not used. Typically, we use non-zero value to indicate unsuccessful termination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8000" y="6396335"/>
            <a:ext cx="652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/>
              <a:t>Check if a file is opened successfully before using it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55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25689"/>
          </a:xfrm>
        </p:spPr>
        <p:txBody>
          <a:bodyPr>
            <a:normAutofit/>
          </a:bodyPr>
          <a:lstStyle/>
          <a:p>
            <a:r>
              <a:rPr lang="en-HK" dirty="0"/>
              <a:t>File Open and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1225689"/>
            <a:ext cx="86760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ofstream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string filename;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a filename: 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cin</a:t>
            </a:r>
            <a:r>
              <a:rPr lang="en-HK" altLang="zh-HK" sz="2000" dirty="0">
                <a:latin typeface="Consolas" panose="020B0609020204030204" pitchFamily="49" charset="0"/>
              </a:rPr>
              <a:t> &gt;&gt; filename;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open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filename.c_str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 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If we fail to open the file for output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 </a:t>
            </a:r>
            <a:r>
              <a:rPr lang="en-HK" altLang="zh-HK" sz="2000" dirty="0" err="1">
                <a:latin typeface="Consolas" panose="020B0609020204030204" pitchFamily="49" charset="0"/>
              </a:rPr>
              <a:t>fout.fail</a:t>
            </a:r>
            <a:r>
              <a:rPr lang="en-HK" altLang="zh-HK" sz="2000" dirty="0">
                <a:latin typeface="Consolas" panose="020B0609020204030204" pitchFamily="49" charset="0"/>
              </a:rPr>
              <a:t>() 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"Cannot open the file for output."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exit( 1 );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this to file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 World\n"</a:t>
            </a:r>
            <a:r>
              <a:rPr lang="en-HK" altLang="zh-HK" sz="2000" dirty="0">
                <a:latin typeface="Consolas" panose="020B0609020204030204" pitchFamily="49" charset="0"/>
              </a:rPr>
              <a:t>;	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25689"/>
            <a:ext cx="46679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184000" y="4788698"/>
            <a:ext cx="3960000" cy="1736646"/>
          </a:xfrm>
          <a:prstGeom prst="wedgeRoundRectCallout">
            <a:avLst>
              <a:gd name="adj1" fmla="val -77275"/>
              <a:gd name="adj2" fmla="val -12958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c_str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 is a member function of the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 class that returns an equivalent c-string of a string object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4000" y="1340768"/>
            <a:ext cx="4140000" cy="1736646"/>
          </a:xfrm>
          <a:prstGeom prst="wedgeRoundRectCallout">
            <a:avLst>
              <a:gd name="adj1" fmla="val -124035"/>
              <a:gd name="adj2" fmla="val 527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We can delay opening a file by using the member function </a:t>
            </a:r>
            <a:r>
              <a:rPr lang="en-US" altLang="zh-HK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lang="en-US" altLang="zh-HK" sz="2400" dirty="0"/>
              <a:t>, which expects a file name as a c-string</a:t>
            </a:r>
          </a:p>
        </p:txBody>
      </p:sp>
    </p:spTree>
    <p:extLst>
      <p:ext uri="{BB962C8B-B14F-4D97-AF65-F5344CB8AC3E}">
        <p14:creationId xmlns:p14="http://schemas.microsoft.com/office/powerpoint/2010/main" val="35437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File Open and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1484784"/>
            <a:ext cx="867600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err="1">
                <a:latin typeface="Consolas" panose="020B0609020204030204" pitchFamily="49" charset="0"/>
              </a:rPr>
              <a:t>ofstream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fout.open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"file1.txt"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…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fout.open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"file2.txt"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…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fout.open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"file3.txt"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84784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4480" y="5529977"/>
            <a:ext cx="6228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sz="2400" dirty="0">
                <a:solidFill>
                  <a:schemeClr val="tx1"/>
                </a:solidFill>
              </a:rPr>
              <a:t> object can be </a:t>
            </a:r>
            <a:r>
              <a:rPr lang="en-US" sz="2400" u="sng" dirty="0">
                <a:solidFill>
                  <a:schemeClr val="tx1"/>
                </a:solidFill>
              </a:rPr>
              <a:t>reused</a:t>
            </a:r>
            <a:r>
              <a:rPr lang="en-US" sz="2400" dirty="0">
                <a:solidFill>
                  <a:schemeClr val="tx1"/>
                </a:solidFill>
              </a:rPr>
              <a:t> to connect to different files, but it </a:t>
            </a:r>
            <a:r>
              <a:rPr lang="en-US" sz="2400" u="sng" dirty="0">
                <a:solidFill>
                  <a:schemeClr val="tx1"/>
                </a:solidFill>
              </a:rPr>
              <a:t>can connect to at most ONE file only</a:t>
            </a:r>
            <a:r>
              <a:rPr lang="en-US" sz="2400" dirty="0">
                <a:solidFill>
                  <a:schemeClr val="tx1"/>
                </a:solidFill>
              </a:rPr>
              <a:t> at any given 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2080" y="2067021"/>
            <a:ext cx="3384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400" u="sng" dirty="0"/>
              <a:t>Stream open</a:t>
            </a:r>
            <a:r>
              <a:rPr lang="en-US" altLang="zh-HK" sz="2400" dirty="0"/>
              <a:t> and </a:t>
            </a:r>
            <a:r>
              <a:rPr lang="en-US" altLang="zh-HK" sz="2400" u="sng" dirty="0"/>
              <a:t>stream close</a:t>
            </a:r>
            <a:r>
              <a:rPr lang="en-US" altLang="zh-HK" sz="2400" dirty="0"/>
              <a:t> work in pairs</a:t>
            </a:r>
          </a:p>
        </p:txBody>
      </p:sp>
      <p:cxnSp>
        <p:nvCxnSpPr>
          <p:cNvPr id="3" name="Straight Arrow Connector 2"/>
          <p:cNvCxnSpPr>
            <a:stCxn id="19" idx="1"/>
          </p:cNvCxnSpPr>
          <p:nvPr/>
        </p:nvCxnSpPr>
        <p:spPr>
          <a:xfrm flipH="1" flipV="1">
            <a:off x="3779912" y="2319943"/>
            <a:ext cx="1512168" cy="2067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1"/>
          </p:cNvCxnSpPr>
          <p:nvPr/>
        </p:nvCxnSpPr>
        <p:spPr>
          <a:xfrm flipH="1">
            <a:off x="2411760" y="2526722"/>
            <a:ext cx="2880320" cy="358275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1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00" y="625525"/>
            <a:ext cx="8676000" cy="623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HK" sz="2000" dirty="0" err="1">
                <a:latin typeface="Consolas" panose="020B0609020204030204" pitchFamily="49" charset="0"/>
              </a:rPr>
              <a:t>ifstream</a:t>
            </a:r>
            <a:r>
              <a:rPr lang="en-US" altLang="zh-HK" sz="2000" dirty="0">
                <a:latin typeface="Consolas" panose="020B0609020204030204" pitchFamily="49" charset="0"/>
              </a:rPr>
              <a:t> fin(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HK" sz="20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</a:pPr>
            <a:endParaRPr lang="en-US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Terminate if the file cannot be opened for reading</a:t>
            </a:r>
          </a:p>
          <a:p>
            <a:pPr>
              <a:lnSpc>
                <a:spcPct val="95000"/>
              </a:lnSpc>
            </a:pP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HK" sz="2000" dirty="0">
                <a:latin typeface="Consolas" panose="020B0609020204030204" pitchFamily="49" charset="0"/>
              </a:rPr>
              <a:t> ( </a:t>
            </a:r>
            <a:r>
              <a:rPr lang="en-US" altLang="zh-HK" sz="2000" dirty="0" err="1">
                <a:latin typeface="Consolas" panose="020B0609020204030204" pitchFamily="49" charset="0"/>
              </a:rPr>
              <a:t>fin.fail</a:t>
            </a:r>
            <a:r>
              <a:rPr lang="en-US" altLang="zh-HK" sz="2000" dirty="0">
                <a:latin typeface="Consolas" panose="020B0609020204030204" pitchFamily="49" charset="0"/>
              </a:rPr>
              <a:t>() ) {</a:t>
            </a:r>
          </a:p>
          <a:p>
            <a:pPr>
              <a:lnSpc>
                <a:spcPct val="95000"/>
              </a:lnSpc>
            </a:pPr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"File could not be opened"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HK" sz="2000" dirty="0">
                <a:latin typeface="Consolas" panose="020B0609020204030204" pitchFamily="49" charset="0"/>
              </a:rPr>
              <a:t>    exit( 1 );</a:t>
            </a:r>
          </a:p>
          <a:p>
            <a:pPr>
              <a:lnSpc>
                <a:spcPct val="95000"/>
              </a:lnSpc>
            </a:pPr>
            <a:r>
              <a:rPr lang="en-US" altLang="zh-HK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2000" dirty="0">
                <a:latin typeface="Consolas" panose="020B0609020204030204" pitchFamily="49" charset="0"/>
              </a:rPr>
              <a:t> x, sum = 0;</a:t>
            </a:r>
          </a:p>
          <a:p>
            <a:pPr>
              <a:lnSpc>
                <a:spcPct val="95000"/>
              </a:lnSpc>
            </a:pPr>
            <a:endParaRPr lang="en-US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Assume there is no input error.</a:t>
            </a:r>
          </a:p>
          <a:p>
            <a:pPr>
              <a:lnSpc>
                <a:spcPct val="95000"/>
              </a:lnSpc>
            </a:pP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until end of the file is reached</a:t>
            </a:r>
          </a:p>
          <a:p>
            <a:pPr>
              <a:lnSpc>
                <a:spcPct val="95000"/>
              </a:lnSpc>
            </a:pP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HK" sz="2000" dirty="0">
                <a:latin typeface="Consolas" panose="020B0609020204030204" pitchFamily="49" charset="0"/>
              </a:rPr>
              <a:t> ( !</a:t>
            </a:r>
            <a:r>
              <a:rPr lang="en-US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fin.eof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US" altLang="zh-HK" sz="2000" dirty="0">
                <a:latin typeface="Consolas" panose="020B0609020204030204" pitchFamily="49" charset="0"/>
              </a:rPr>
              <a:t> ) {</a:t>
            </a:r>
          </a:p>
          <a:p>
            <a:pPr>
              <a:lnSpc>
                <a:spcPct val="95000"/>
              </a:lnSpc>
            </a:pPr>
            <a:r>
              <a:rPr lang="en-US" altLang="zh-HK" sz="2000" dirty="0">
                <a:latin typeface="Consolas" panose="020B0609020204030204" pitchFamily="49" charset="0"/>
              </a:rPr>
              <a:t>    fin &gt;&gt; x;</a:t>
            </a:r>
          </a:p>
          <a:p>
            <a:pPr>
              <a:lnSpc>
                <a:spcPct val="95000"/>
              </a:lnSpc>
            </a:pPr>
            <a:endParaRPr lang="en-US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If successfully read an integer</a:t>
            </a:r>
          </a:p>
          <a:p>
            <a:pPr>
              <a:lnSpc>
                <a:spcPct val="95000"/>
              </a:lnSpc>
            </a:pPr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HK" sz="2000" dirty="0">
                <a:latin typeface="Consolas" panose="020B0609020204030204" pitchFamily="49" charset="0"/>
              </a:rPr>
              <a:t> ( </a:t>
            </a:r>
            <a:r>
              <a:rPr lang="en-US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fin.good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US" altLang="zh-HK" sz="2000" dirty="0"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95000"/>
              </a:lnSpc>
            </a:pPr>
            <a:r>
              <a:rPr lang="en-US" altLang="zh-HK" sz="2000" dirty="0">
                <a:latin typeface="Consolas" panose="020B0609020204030204" pitchFamily="49" charset="0"/>
              </a:rPr>
              <a:t>        sum += x;</a:t>
            </a:r>
          </a:p>
          <a:p>
            <a:pPr>
              <a:lnSpc>
                <a:spcPct val="95000"/>
              </a:lnSpc>
            </a:pPr>
            <a:r>
              <a:rPr lang="en-US" altLang="zh-HK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"Sum is "</a:t>
            </a:r>
            <a:r>
              <a:rPr lang="en-US" altLang="zh-HK" sz="2000" dirty="0">
                <a:latin typeface="Consolas" panose="020B0609020204030204" pitchFamily="49" charset="0"/>
              </a:rPr>
              <a:t> &lt;&lt; sum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HK" sz="2000" dirty="0" err="1">
                <a:latin typeface="Consolas" panose="020B0609020204030204" pitchFamily="49" charset="0"/>
              </a:rPr>
              <a:t>fin.close</a:t>
            </a:r>
            <a:r>
              <a:rPr lang="en-US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25525"/>
            <a:ext cx="466794" cy="62324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8001" y="3251884"/>
            <a:ext cx="2016000" cy="224676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1 27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5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8000" y="2420888"/>
            <a:ext cx="20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Content in the file data.txt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624000" y="6457890"/>
            <a:ext cx="25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Sum is 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5525"/>
          </a:xfrm>
        </p:spPr>
        <p:txBody>
          <a:bodyPr>
            <a:normAutofit fontScale="90000"/>
          </a:bodyPr>
          <a:lstStyle/>
          <a:p>
            <a:r>
              <a:rPr lang="en-HK" dirty="0"/>
              <a:t>File Reading (Input):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858000"/>
          </a:xfrm>
        </p:spPr>
        <p:txBody>
          <a:bodyPr>
            <a:normAutofit/>
          </a:bodyPr>
          <a:lstStyle/>
          <a:p>
            <a:r>
              <a:rPr lang="en-US" dirty="0"/>
              <a:t>↑ represents the “current file position”. </a:t>
            </a:r>
            <a:r>
              <a:rPr lang="en-HK" dirty="0"/>
              <a:t>An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ifstream</a:t>
            </a:r>
            <a:r>
              <a:rPr lang="en-HK" dirty="0"/>
              <a:t> object uses it to remember where (in a file) to read the next input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When a file is opened, the current file position is at the beginning</a:t>
            </a:r>
          </a:p>
          <a:p>
            <a:r>
              <a:rPr lang="en-HK" dirty="0"/>
              <a:t>Every character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fin</a:t>
            </a:r>
            <a:r>
              <a:rPr lang="en-HK" dirty="0"/>
              <a:t> reads would advance the position by one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The first time “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fin &gt;&gt; x</a:t>
            </a:r>
            <a:r>
              <a:rPr lang="en-HK" dirty="0"/>
              <a:t>” is executed,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fin</a:t>
            </a:r>
            <a:r>
              <a:rPr lang="en-HK" dirty="0"/>
              <a:t> reads 1 and stops reading when it encounters a character that is not part of an integer. The current file position stays at the unconsumed space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51496"/>
              </p:ext>
            </p:extLst>
          </p:nvPr>
        </p:nvGraphicFramePr>
        <p:xfrm>
          <a:off x="968400" y="1268760"/>
          <a:ext cx="7207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4400">
                  <a:extLst>
                    <a:ext uri="{9D8B030D-6E8A-4147-A177-3AD203B41FA5}">
                      <a16:colId xmlns:a16="http://schemas.microsoft.com/office/drawing/2014/main" val="58521087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91100932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3232213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493588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075236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13451253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741021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73316770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001581935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245393846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73480965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51630053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430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1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2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7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3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4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5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8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</a:rPr>
                        <a:t>↑</a:t>
                      </a: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7633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74577"/>
              </p:ext>
            </p:extLst>
          </p:nvPr>
        </p:nvGraphicFramePr>
        <p:xfrm>
          <a:off x="968400" y="4293096"/>
          <a:ext cx="7207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4400">
                  <a:extLst>
                    <a:ext uri="{9D8B030D-6E8A-4147-A177-3AD203B41FA5}">
                      <a16:colId xmlns:a16="http://schemas.microsoft.com/office/drawing/2014/main" val="58521087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91100932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3232213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493588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075236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13451253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741021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73316770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001581935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245393846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73480965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51630053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430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1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 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2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7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3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4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5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8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</a:rPr>
                        <a:t>↑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763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B7262B2-69FB-4E58-BB12-60188607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00" y="1564398"/>
            <a:ext cx="126000" cy="37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B24CA-596F-4123-9737-FFB78931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00" y="4584798"/>
            <a:ext cx="126000" cy="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3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The next time “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fin &gt;&gt; x</a:t>
            </a:r>
            <a:r>
              <a:rPr lang="en-HK" dirty="0"/>
              <a:t>” is executed,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fin</a:t>
            </a:r>
            <a:r>
              <a:rPr lang="en-HK" dirty="0"/>
              <a:t> will attempt to read an integer (a sequence of characters that represents an integer)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When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fin</a:t>
            </a:r>
            <a:r>
              <a:rPr lang="en-HK" dirty="0"/>
              <a:t> encounters a character that is not part of an integer, it stops</a:t>
            </a:r>
          </a:p>
          <a:p>
            <a:r>
              <a:rPr lang="en-HK" dirty="0"/>
              <a:t>This time,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fin</a:t>
            </a:r>
            <a:r>
              <a:rPr lang="en-HK" dirty="0"/>
              <a:t> reads two bytes and then converts “27” to integer value 27 and store the value in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03393"/>
              </p:ext>
            </p:extLst>
          </p:nvPr>
        </p:nvGraphicFramePr>
        <p:xfrm>
          <a:off x="968400" y="930424"/>
          <a:ext cx="7207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4400">
                  <a:extLst>
                    <a:ext uri="{9D8B030D-6E8A-4147-A177-3AD203B41FA5}">
                      <a16:colId xmlns:a16="http://schemas.microsoft.com/office/drawing/2014/main" val="58521087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91100932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3232213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493588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075236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13451253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741021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73316770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001581935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245393846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73480965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51630053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430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1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 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2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7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3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4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5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8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↑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7633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81117"/>
              </p:ext>
            </p:extLst>
          </p:nvPr>
        </p:nvGraphicFramePr>
        <p:xfrm>
          <a:off x="968400" y="3387080"/>
          <a:ext cx="7207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4400">
                  <a:extLst>
                    <a:ext uri="{9D8B030D-6E8A-4147-A177-3AD203B41FA5}">
                      <a16:colId xmlns:a16="http://schemas.microsoft.com/office/drawing/2014/main" val="58521087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91100932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3232213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493588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075236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13451253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741021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73316770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001581935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245393846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73480965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51630053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430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1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 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2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7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3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4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5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8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</a:rPr>
                        <a:t>↑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7633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CFED36D-918D-495C-9F72-0E16D92A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00" y="1225998"/>
            <a:ext cx="126000" cy="37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BCB4AF-5DBD-427E-8577-4060AE74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00" y="3681198"/>
            <a:ext cx="126000" cy="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5148000"/>
          </a:xfrm>
        </p:spPr>
        <p:txBody>
          <a:bodyPr>
            <a:normAutofit/>
          </a:bodyPr>
          <a:lstStyle/>
          <a:p>
            <a:r>
              <a:rPr lang="en-HK" dirty="0"/>
              <a:t>After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fin</a:t>
            </a:r>
            <a:r>
              <a:rPr lang="en-HK" dirty="0"/>
              <a:t> reads the last integer, the current file position points at the newline character after ‘5’</a:t>
            </a:r>
          </a:p>
          <a:p>
            <a:r>
              <a:rPr lang="en-HK" dirty="0"/>
              <a:t>At this point,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fin.eof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dirty="0"/>
              <a:t> is </a:t>
            </a:r>
            <a:r>
              <a:rPr lang="en-HK" i="1" dirty="0">
                <a:solidFill>
                  <a:srgbClr val="9933FF"/>
                </a:solidFill>
              </a:rPr>
              <a:t>still</a:t>
            </a:r>
            <a:r>
              <a:rPr lang="en-HK" dirty="0"/>
              <a:t>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HK" dirty="0">
              <a:solidFill>
                <a:srgbClr val="0000FF"/>
              </a:solidFill>
            </a:endParaRPr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r>
              <a:rPr lang="en-HK" dirty="0"/>
              <a:t>When the next “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fin &gt;&gt; x</a:t>
            </a:r>
            <a:r>
              <a:rPr lang="en-HK" dirty="0"/>
              <a:t>" is executed,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fin</a:t>
            </a:r>
            <a:r>
              <a:rPr lang="en-HK" dirty="0"/>
              <a:t> skips all whitespace characters until the </a:t>
            </a:r>
            <a:r>
              <a:rPr lang="en-HK" b="1" u="sng" dirty="0">
                <a:solidFill>
                  <a:srgbClr val="9933FF"/>
                </a:solidFill>
              </a:rPr>
              <a:t>e</a:t>
            </a:r>
            <a:r>
              <a:rPr lang="en-HK" dirty="0"/>
              <a:t>nd </a:t>
            </a:r>
            <a:r>
              <a:rPr lang="en-HK" b="1" u="sng" dirty="0">
                <a:solidFill>
                  <a:srgbClr val="9933FF"/>
                </a:solidFill>
              </a:rPr>
              <a:t>o</a:t>
            </a:r>
            <a:r>
              <a:rPr lang="en-HK" dirty="0"/>
              <a:t>f </a:t>
            </a:r>
            <a:r>
              <a:rPr lang="en-HK" b="1" u="sng" dirty="0">
                <a:solidFill>
                  <a:srgbClr val="9933FF"/>
                </a:solidFill>
              </a:rPr>
              <a:t>f</a:t>
            </a:r>
            <a:r>
              <a:rPr lang="en-HK" dirty="0"/>
              <a:t>ile but it fails to read any integer</a:t>
            </a:r>
          </a:p>
          <a:p>
            <a:r>
              <a:rPr lang="en-HK" dirty="0"/>
              <a:t>Thus,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fin.good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dirty="0"/>
              <a:t> is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fin.eof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dirty="0"/>
              <a:t> becomes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87673"/>
              </p:ext>
            </p:extLst>
          </p:nvPr>
        </p:nvGraphicFramePr>
        <p:xfrm>
          <a:off x="968400" y="3645024"/>
          <a:ext cx="77616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4400">
                  <a:extLst>
                    <a:ext uri="{9D8B030D-6E8A-4147-A177-3AD203B41FA5}">
                      <a16:colId xmlns:a16="http://schemas.microsoft.com/office/drawing/2014/main" val="58521087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91100932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3232213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493588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075236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13451253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741021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73316770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001581935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245393846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73480965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51630053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430443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73688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1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 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2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7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3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4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5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8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</a:rPr>
                        <a:t>↑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7633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97491"/>
              </p:ext>
            </p:extLst>
          </p:nvPr>
        </p:nvGraphicFramePr>
        <p:xfrm>
          <a:off x="968400" y="570384"/>
          <a:ext cx="7207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4400">
                  <a:extLst>
                    <a:ext uri="{9D8B030D-6E8A-4147-A177-3AD203B41FA5}">
                      <a16:colId xmlns:a16="http://schemas.microsoft.com/office/drawing/2014/main" val="58521087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91100932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3232213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493588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075236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13451253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77410212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873316770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001581935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245393846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734809657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3516300539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196430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1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 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2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7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3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4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5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>
                          <a:latin typeface="+mn-lt"/>
                        </a:rPr>
                        <a:t>\n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8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</a:rPr>
                        <a:t>↑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7633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B660645-AC6F-4115-873C-92D0AD46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00" y="865998"/>
            <a:ext cx="126000" cy="37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B914D0-CC1D-48A9-B591-E4611986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00" y="3940398"/>
            <a:ext cx="126000" cy="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Basics of Stream I/O</a:t>
            </a:r>
          </a:p>
          <a:p>
            <a:r>
              <a:rPr lang="en-HK" dirty="0"/>
              <a:t>File I/O vs. Console I/O</a:t>
            </a:r>
          </a:p>
          <a:p>
            <a:r>
              <a:rPr lang="en-HK" dirty="0"/>
              <a:t>Class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ifstream</a:t>
            </a:r>
            <a:r>
              <a:rPr lang="en-HK" dirty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HK" dirty="0"/>
              <a:t>Formatting output values</a:t>
            </a:r>
          </a:p>
          <a:p>
            <a:r>
              <a:rPr lang="en-HK" dirty="0"/>
              <a:t>Member functions in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/>
              <a:t>/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HK" dirty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ifstream</a:t>
            </a:r>
            <a:r>
              <a:rPr lang="en-HK" dirty="0"/>
              <a:t>/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HK" dirty="0"/>
              <a:t>Treating strings as I/O streams (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istringstream</a:t>
            </a:r>
            <a:r>
              <a:rPr lang="en-HK" dirty="0"/>
              <a:t>/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ostringstream</a:t>
            </a:r>
            <a:r>
              <a:rPr lang="en-HK" dirty="0"/>
              <a:t>) </a:t>
            </a:r>
            <a:r>
              <a:rPr lang="en-HK" dirty="0">
                <a:solidFill>
                  <a:srgbClr val="FF0000"/>
                </a:solidFill>
              </a:rPr>
              <a:t>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206000"/>
          </a:xfrm>
        </p:spPr>
        <p:txBody>
          <a:bodyPr>
            <a:normAutofit/>
          </a:bodyPr>
          <a:lstStyle/>
          <a:p>
            <a:r>
              <a:rPr lang="en-HK" dirty="0"/>
              <a:t>States of a Stream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000"/>
            <a:ext cx="7886700" cy="5652000"/>
          </a:xfrm>
        </p:spPr>
        <p:txBody>
          <a:bodyPr>
            <a:normAutofit lnSpcReduction="10000"/>
          </a:bodyPr>
          <a:lstStyle/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eof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HK" dirty="0"/>
              <a:t>Returns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 if file reading has reached the end</a:t>
            </a:r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bad()</a:t>
            </a:r>
          </a:p>
          <a:p>
            <a:pPr lvl="1"/>
            <a:r>
              <a:rPr lang="en-HK" dirty="0"/>
              <a:t>Returns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 if a reading or writing operation fails due to some unrecoverable errors</a:t>
            </a:r>
          </a:p>
          <a:p>
            <a:pPr lvl="2"/>
            <a:r>
              <a:rPr lang="en-HK" dirty="0"/>
              <a:t>E.g.: disk full or file is deleted while an I/O operation is taking place</a:t>
            </a:r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fail()</a:t>
            </a:r>
          </a:p>
          <a:p>
            <a:pPr lvl="1"/>
            <a:r>
              <a:rPr lang="en-HK" dirty="0"/>
              <a:t>Returns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 if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bad()</a:t>
            </a:r>
            <a:r>
              <a:rPr lang="en-HK" dirty="0"/>
              <a:t> is true or if the previous I/O operation fails to read/write an expected character</a:t>
            </a:r>
          </a:p>
          <a:p>
            <a:pPr lvl="2"/>
            <a:r>
              <a:rPr lang="en-HK" dirty="0"/>
              <a:t>E.g.: A letter ‘Z’ is encountered when we are trying to read an integer</a:t>
            </a:r>
          </a:p>
          <a:p>
            <a:pPr lvl="1"/>
            <a:r>
              <a:rPr lang="en-HK" dirty="0"/>
              <a:t>Usually recoverable</a:t>
            </a:r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good()</a:t>
            </a:r>
          </a:p>
          <a:p>
            <a:pPr lvl="1"/>
            <a:r>
              <a:rPr lang="en-HK" dirty="0"/>
              <a:t>Returns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 if all of </a:t>
            </a:r>
            <a:r>
              <a:rPr lang="en-HK" sz="25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eof</a:t>
            </a:r>
            <a:r>
              <a:rPr lang="en-HK" sz="2500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dirty="0"/>
              <a:t>, </a:t>
            </a:r>
            <a:r>
              <a:rPr lang="en-HK" sz="2500" dirty="0">
                <a:solidFill>
                  <a:schemeClr val="accent5"/>
                </a:solidFill>
                <a:latin typeface="Consolas" panose="020B0609020204030204" pitchFamily="49" charset="0"/>
              </a:rPr>
              <a:t>fail()</a:t>
            </a:r>
            <a:r>
              <a:rPr lang="en-HK" dirty="0"/>
              <a:t>, and </a:t>
            </a:r>
            <a:r>
              <a:rPr lang="en-HK" sz="2500" dirty="0">
                <a:solidFill>
                  <a:schemeClr val="accent5"/>
                </a:solidFill>
                <a:latin typeface="Consolas" panose="020B0609020204030204" pitchFamily="49" charset="0"/>
              </a:rPr>
              <a:t>bad()</a:t>
            </a:r>
            <a:r>
              <a:rPr lang="en-HK" dirty="0"/>
              <a:t> return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8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7911"/>
          </a:xfrm>
        </p:spPr>
        <p:txBody>
          <a:bodyPr>
            <a:normAutofit fontScale="90000"/>
          </a:bodyPr>
          <a:lstStyle/>
          <a:p>
            <a:r>
              <a:rPr lang="en-HK" dirty="0"/>
              <a:t>Simple Input Error Handling: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x;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ifstream</a:t>
            </a:r>
            <a:r>
              <a:rPr lang="en-HK" altLang="zh-HK" sz="2000" dirty="0">
                <a:latin typeface="Consolas" panose="020B0609020204030204" pitchFamily="49" charset="0"/>
              </a:rPr>
              <a:t> fin(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"data.txt"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Suppose the file is opened successfully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until end of file is reached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altLang="zh-HK" sz="2000" dirty="0">
                <a:latin typeface="Consolas" panose="020B0609020204030204" pitchFamily="49" charset="0"/>
              </a:rPr>
              <a:t> ( !</a:t>
            </a:r>
            <a:r>
              <a:rPr lang="en-HK" altLang="zh-HK" sz="2000" dirty="0" err="1">
                <a:latin typeface="Consolas" panose="020B0609020204030204" pitchFamily="49" charset="0"/>
              </a:rPr>
              <a:t>fin.eof</a:t>
            </a:r>
            <a:r>
              <a:rPr lang="en-HK" altLang="zh-HK" sz="2000" dirty="0">
                <a:latin typeface="Consolas" panose="020B0609020204030204" pitchFamily="49" charset="0"/>
              </a:rPr>
              <a:t>() 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fin &gt;&gt; x;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If successfully read an integer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 </a:t>
            </a:r>
            <a:r>
              <a:rPr lang="en-HK" altLang="zh-HK" sz="2000" dirty="0" err="1">
                <a:latin typeface="Consolas" panose="020B0609020204030204" pitchFamily="49" charset="0"/>
              </a:rPr>
              <a:t>fin.good</a:t>
            </a:r>
            <a:r>
              <a:rPr lang="en-HK" altLang="zh-HK" sz="2000" dirty="0">
                <a:latin typeface="Consolas" panose="020B0609020204030204" pitchFamily="49" charset="0"/>
              </a:rPr>
              <a:t>() 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x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fin.fail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latin typeface="Consolas" panose="020B0609020204030204" pitchFamily="49" charset="0"/>
              </a:rPr>
              <a:t> &amp;&amp;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!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fin.eof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latin typeface="Consolas" panose="020B0609020204030204" pitchFamily="49" charset="0"/>
              </a:rPr>
              <a:t> 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"Failed to read an input value.\n"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altLang="zh-HK" sz="2000" dirty="0">
                <a:latin typeface="Consolas" panose="020B0609020204030204" pitchFamily="49" charset="0"/>
              </a:rPr>
              <a:t>;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Stop reading immediately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fin.close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28001" y="3251884"/>
            <a:ext cx="2016000" cy="101566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1 2A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3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8000" y="2420888"/>
            <a:ext cx="20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Content in the file data.txt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27984" y="5842337"/>
            <a:ext cx="471601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1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Failed to read an input value.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7911"/>
          </a:xfrm>
        </p:spPr>
        <p:txBody>
          <a:bodyPr>
            <a:normAutofit fontScale="90000"/>
          </a:bodyPr>
          <a:lstStyle/>
          <a:p>
            <a:r>
              <a:rPr lang="en-HK" dirty="0"/>
              <a:t>Simple Input Error Handling: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000" y="917912"/>
            <a:ext cx="86760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x;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ifstream</a:t>
            </a:r>
            <a:r>
              <a:rPr lang="en-HK" altLang="zh-HK" sz="2000" dirty="0">
                <a:latin typeface="Consolas" panose="020B0609020204030204" pitchFamily="49" charset="0"/>
              </a:rPr>
              <a:t> fin(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"data.txt"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Suppose the file is opened successfully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until end of file is reached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altLang="zh-HK" sz="2000" dirty="0">
                <a:latin typeface="Consolas" panose="020B0609020204030204" pitchFamily="49" charset="0"/>
              </a:rPr>
              <a:t> ( !</a:t>
            </a:r>
            <a:r>
              <a:rPr lang="en-HK" altLang="zh-HK" sz="2000" dirty="0" err="1">
                <a:latin typeface="Consolas" panose="020B0609020204030204" pitchFamily="49" charset="0"/>
              </a:rPr>
              <a:t>fin.eof</a:t>
            </a:r>
            <a:r>
              <a:rPr lang="en-HK" altLang="zh-HK" sz="2000" dirty="0">
                <a:latin typeface="Consolas" panose="020B0609020204030204" pitchFamily="49" charset="0"/>
              </a:rPr>
              <a:t>() ) {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If successfully read an integer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 &gt;&gt; x</a:t>
            </a:r>
            <a:r>
              <a:rPr lang="en-HK" altLang="zh-HK" sz="2000" dirty="0">
                <a:latin typeface="Consolas" panose="020B0609020204030204" pitchFamily="49" charset="0"/>
              </a:rPr>
              <a:t> 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x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fin.fail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() &amp;&amp; !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fin.eof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latin typeface="Consolas" panose="020B0609020204030204" pitchFamily="49" charset="0"/>
              </a:rPr>
              <a:t> 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"Failed to read an input value.\n"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altLang="zh-HK" sz="2000" dirty="0">
                <a:latin typeface="Consolas" panose="020B0609020204030204" pitchFamily="49" charset="0"/>
              </a:rPr>
              <a:t>;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Stop reading immediately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fin.close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917912"/>
            <a:ext cx="46679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940000" y="2564904"/>
            <a:ext cx="3204000" cy="1736646"/>
          </a:xfrm>
          <a:prstGeom prst="wedgeRoundRectCallout">
            <a:avLst>
              <a:gd name="adj1" fmla="val -134472"/>
              <a:gd name="adj2" fmla="val 649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fin</a:t>
            </a:r>
            <a:r>
              <a:rPr lang="en-HK" sz="2400" dirty="0">
                <a:solidFill>
                  <a:schemeClr val="tx1"/>
                </a:solidFill>
              </a:rPr>
              <a:t> (an input stream object) returns a non-zero value if the input operation is successful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69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Checking and Handling “Fail” or “Bad” States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For every input operation performed, you should check if it is successful</a:t>
            </a:r>
          </a:p>
          <a:p>
            <a:endParaRPr lang="en-HK" dirty="0"/>
          </a:p>
          <a:p>
            <a:r>
              <a:rPr lang="en-HK" dirty="0"/>
              <a:t>When a stream object state is “fail” or “bad”, subsequent input operations will not take place until the state is restored to “good”</a:t>
            </a:r>
          </a:p>
          <a:p>
            <a:pPr lvl="1"/>
            <a:r>
              <a:rPr lang="en-HK" dirty="0"/>
              <a:t>You can use member function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clear()</a:t>
            </a:r>
            <a:r>
              <a:rPr lang="en-HK" dirty="0"/>
              <a:t> to restore the stream state to “good”, or</a:t>
            </a:r>
          </a:p>
          <a:p>
            <a:pPr lvl="1"/>
            <a:r>
              <a:rPr lang="en-HK" dirty="0"/>
              <a:t>You can just print an error message and stop reading the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25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Error Recovery with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clear()</a:t>
            </a:r>
            <a:r>
              <a:rPr lang="en-HK" dirty="0"/>
              <a:t>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000" y="1916832"/>
            <a:ext cx="867600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x = -1;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string </a:t>
            </a:r>
            <a:r>
              <a:rPr lang="en-HK" altLang="zh-HK" sz="2000" dirty="0" err="1">
                <a:latin typeface="Consolas" panose="020B0609020204030204" pitchFamily="49" charset="0"/>
              </a:rPr>
              <a:t>tmp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altLang="zh-HK" sz="2000" dirty="0">
                <a:latin typeface="Consolas" panose="020B0609020204030204" pitchFamily="49" charset="0"/>
              </a:rPr>
              <a:t> (x != 0)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If successfully read an integer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 </a:t>
            </a:r>
            <a:r>
              <a:rPr lang="en-HK" altLang="zh-HK" sz="2000" dirty="0" err="1">
                <a:latin typeface="Consolas" panose="020B0609020204030204" pitchFamily="49" charset="0"/>
              </a:rPr>
              <a:t>cin</a:t>
            </a:r>
            <a:r>
              <a:rPr lang="en-HK" altLang="zh-HK" sz="2000" dirty="0">
                <a:latin typeface="Consolas" panose="020B0609020204030204" pitchFamily="49" charset="0"/>
              </a:rPr>
              <a:t> &gt;&gt; x 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"Valid #: "</a:t>
            </a:r>
            <a:r>
              <a:rPr lang="en-HK" altLang="zh-HK" sz="2000" dirty="0">
                <a:latin typeface="Consolas" panose="020B0609020204030204" pitchFamily="49" charset="0"/>
              </a:rPr>
              <a:t> &lt;&lt; x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 ! </a:t>
            </a:r>
            <a:r>
              <a:rPr lang="en-HK" altLang="zh-HK" sz="2000" dirty="0" err="1">
                <a:latin typeface="Consolas" panose="020B0609020204030204" pitchFamily="49" charset="0"/>
              </a:rPr>
              <a:t>cin.good</a:t>
            </a:r>
            <a:r>
              <a:rPr lang="en-HK" altLang="zh-HK" sz="2000" dirty="0">
                <a:latin typeface="Consolas" panose="020B0609020204030204" pitchFamily="49" charset="0"/>
              </a:rPr>
              <a:t>() 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cin.clear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Clear the whole line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getline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latin typeface="Consolas" panose="020B0609020204030204" pitchFamily="49" charset="0"/>
              </a:rPr>
              <a:t>cin</a:t>
            </a:r>
            <a:r>
              <a:rPr lang="en-HK" altLang="zh-HK" sz="2000" dirty="0">
                <a:latin typeface="Consolas" panose="020B0609020204030204" pitchFamily="49" charset="0"/>
              </a:rPr>
              <a:t>, </a:t>
            </a:r>
            <a:r>
              <a:rPr lang="en-HK" altLang="zh-HK" sz="2000" dirty="0" err="1">
                <a:latin typeface="Consolas" panose="020B0609020204030204" pitchFamily="49" charset="0"/>
              </a:rPr>
              <a:t>tmp</a:t>
            </a:r>
            <a:r>
              <a:rPr lang="en-HK" altLang="zh-HK" sz="2000" dirty="0">
                <a:latin typeface="Consolas" panose="020B0609020204030204" pitchFamily="49" charset="0"/>
              </a:rPr>
              <a:t>); 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"Invalid #: 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tmp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916832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2306" y="1225689"/>
            <a:ext cx="244169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1 2 3↵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Valid #: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Valid #: 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Valid #: 3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123abc↵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Valid #: 123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Invalid #: 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 123↵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Invalid #: a 123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123 a 456↵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Valid #: 123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Invalid #: a 456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↵</a:t>
            </a:r>
            <a:endParaRPr lang="en-HK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Valid #: 0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7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005"/>
            <a:ext cx="7886700" cy="1325563"/>
          </a:xfrm>
        </p:spPr>
        <p:txBody>
          <a:bodyPr/>
          <a:lstStyle/>
          <a:p>
            <a:r>
              <a:rPr lang="en-HK" dirty="0"/>
              <a:t>More about File I/O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399568"/>
            <a:ext cx="7886700" cy="2196000"/>
          </a:xfrm>
        </p:spPr>
        <p:txBody>
          <a:bodyPr>
            <a:normAutofit/>
          </a:bodyPr>
          <a:lstStyle/>
          <a:p>
            <a:r>
              <a:rPr lang="en-HK" dirty="0"/>
              <a:t>C++ imposes no structure on file</a:t>
            </a:r>
          </a:p>
          <a:p>
            <a:pPr lvl="1"/>
            <a:r>
              <a:rPr lang="en-HK" dirty="0"/>
              <a:t>i.e., no predefined format</a:t>
            </a:r>
          </a:p>
          <a:p>
            <a:pPr lvl="1"/>
            <a:r>
              <a:rPr lang="en-HK" dirty="0"/>
              <a:t>Byte is the basic unit</a:t>
            </a:r>
          </a:p>
          <a:p>
            <a:r>
              <a:rPr lang="en-HK" dirty="0"/>
              <a:t>To read data from a file, you need to know </a:t>
            </a:r>
            <a:r>
              <a:rPr lang="en-HK" i="1" u="sng" dirty="0"/>
              <a:t>how the data are formatted</a:t>
            </a:r>
            <a:r>
              <a:rPr lang="en-HK" dirty="0"/>
              <a:t> in the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3995678"/>
            <a:ext cx="385233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latin typeface="Consolas" panose="020B0609020204030204" pitchFamily="49" charset="0"/>
              </a:rPr>
              <a:t>ofstream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"data.txt"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;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altLang="zh-HK" sz="2000" dirty="0">
                <a:latin typeface="Consolas" panose="020B0609020204030204" pitchFamily="49" charset="0"/>
              </a:rPr>
              <a:t> d;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altLang="zh-HK" sz="2000" dirty="0">
                <a:latin typeface="Consolas" panose="020B0609020204030204" pitchFamily="49" charset="0"/>
              </a:rPr>
              <a:t> c;    string s;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 &lt;&lt; d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 &lt;&lt; c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 &lt;&lt; s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995678"/>
            <a:ext cx="46679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2728" y="3995678"/>
            <a:ext cx="37112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latin typeface="Consolas" panose="020B0609020204030204" pitchFamily="49" charset="0"/>
              </a:rPr>
              <a:t>ifstream</a:t>
            </a:r>
            <a:r>
              <a:rPr lang="en-HK" altLang="zh-HK" sz="2000" dirty="0">
                <a:latin typeface="Consolas" panose="020B0609020204030204" pitchFamily="49" charset="0"/>
              </a:rPr>
              <a:t> fin(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"data.txt"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;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altLang="zh-HK" sz="2000" dirty="0">
                <a:latin typeface="Consolas" panose="020B0609020204030204" pitchFamily="49" charset="0"/>
              </a:rPr>
              <a:t> d;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altLang="zh-HK" sz="2000" dirty="0">
                <a:latin typeface="Consolas" panose="020B0609020204030204" pitchFamily="49" charset="0"/>
              </a:rPr>
              <a:t> c;    string s;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fin &gt;&gt;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fin &gt;&gt; d;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fin &gt;&gt; c;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fin &gt;&gt; s;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65934" y="3995678"/>
            <a:ext cx="46679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000" y="3595568"/>
            <a:ext cx="2492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Program A for writing: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2728" y="3595568"/>
            <a:ext cx="2537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Program B for reading: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066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ifstream</a:t>
            </a:r>
            <a:r>
              <a:rPr lang="en-HK" dirty="0"/>
              <a:t> is a </a:t>
            </a:r>
            <a:r>
              <a:rPr lang="en-HK" b="1" i="1" dirty="0">
                <a:solidFill>
                  <a:srgbClr val="FF0000"/>
                </a:solidFill>
              </a:rPr>
              <a:t>Subclass</a:t>
            </a:r>
            <a:r>
              <a:rPr lang="en-HK" dirty="0"/>
              <a:t>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br>
              <a:rPr lang="en-HK" dirty="0"/>
            </a:b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r>
              <a:rPr lang="en-HK" dirty="0"/>
              <a:t> is a </a:t>
            </a:r>
            <a:r>
              <a:rPr lang="en-HK" b="1" i="1" dirty="0">
                <a:solidFill>
                  <a:srgbClr val="FF0000"/>
                </a:solidFill>
              </a:rPr>
              <a:t>Subclass</a:t>
            </a:r>
            <a:r>
              <a:rPr lang="en-HK" dirty="0"/>
              <a:t>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stream</a:t>
            </a:r>
            <a:r>
              <a:rPr lang="en-HK" dirty="0"/>
              <a:t> is a subclass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HK" dirty="0"/>
              <a:t>i.e., an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ifstream</a:t>
            </a:r>
            <a:r>
              <a:rPr lang="en-HK" dirty="0"/>
              <a:t> object can be used as an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/>
              <a:t> object</a:t>
            </a:r>
          </a:p>
          <a:p>
            <a:endParaRPr lang="en-HK" dirty="0"/>
          </a:p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stream</a:t>
            </a:r>
            <a:r>
              <a:rPr lang="en-HK" dirty="0"/>
              <a:t> is a subclass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HK" dirty="0"/>
          </a:p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stream</a:t>
            </a:r>
            <a:r>
              <a:rPr lang="en-HK" dirty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stream</a:t>
            </a:r>
            <a:r>
              <a:rPr lang="en-HK" dirty="0"/>
              <a:t> offer </a:t>
            </a:r>
            <a:r>
              <a:rPr lang="en-HK" u="sng" dirty="0"/>
              <a:t>everything</a:t>
            </a:r>
            <a:r>
              <a:rPr lang="en-HK" dirty="0"/>
              <a:t> (member functions, etc.)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/>
              <a:t>/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HK" dirty="0"/>
              <a:t> offer </a:t>
            </a:r>
            <a:r>
              <a:rPr lang="en-HK" u="sng" dirty="0"/>
              <a:t>plus</a:t>
            </a:r>
            <a:r>
              <a:rPr lang="en-HK" dirty="0"/>
              <a:t> some file-specific member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10136"/>
          </a:xfrm>
        </p:spPr>
        <p:txBody>
          <a:bodyPr>
            <a:normAutofit fontScale="90000"/>
          </a:bodyPr>
          <a:lstStyle/>
          <a:p>
            <a:r>
              <a:rPr lang="en-HK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000" y="610136"/>
            <a:ext cx="867600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fstream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drawBox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ostream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&amp;out</a:t>
            </a:r>
            <a:r>
              <a:rPr lang="en-HK" altLang="zh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out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"+-+\n"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out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"| |\n"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out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"+-+\n"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ofstream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"output.txt"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Suppose the file is opened successfully 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drawBox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);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Output a box on console screen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drawBox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);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Output a box to "output.txt"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fout.close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0136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3059832" y="3861050"/>
            <a:ext cx="3780168" cy="1368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536000" y="1255962"/>
            <a:ext cx="4608000" cy="2605088"/>
          </a:xfrm>
          <a:prstGeom prst="roundRect">
            <a:avLst>
              <a:gd name="adj" fmla="val 10684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r>
              <a:rPr lang="en-HK" sz="2200" dirty="0">
                <a:solidFill>
                  <a:schemeClr val="tx1"/>
                </a:solidFill>
              </a:rPr>
              <a:t> is a </a:t>
            </a:r>
            <a:r>
              <a:rPr lang="en-HK" sz="2200" b="1" i="1" dirty="0">
                <a:solidFill>
                  <a:srgbClr val="FF0000"/>
                </a:solidFill>
              </a:rPr>
              <a:t>subclass</a:t>
            </a:r>
            <a:r>
              <a:rPr lang="en-HK" sz="2200" dirty="0">
                <a:solidFill>
                  <a:schemeClr val="tx1"/>
                </a:solidFill>
              </a:rPr>
              <a:t> of 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endParaRPr lang="en-HK" sz="22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HK" sz="2200" dirty="0">
                <a:solidFill>
                  <a:schemeClr val="tx1"/>
                </a:solidFill>
              </a:rPr>
              <a:t>Both 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cout</a:t>
            </a:r>
            <a:r>
              <a:rPr lang="en-HK" sz="2200" dirty="0">
                <a:solidFill>
                  <a:schemeClr val="tx1"/>
                </a:solidFill>
              </a:rPr>
              <a:t> (an 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HK" sz="2200" dirty="0">
                <a:solidFill>
                  <a:schemeClr val="tx1"/>
                </a:solidFill>
              </a:rPr>
              <a:t> object) and 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fout</a:t>
            </a:r>
            <a:r>
              <a:rPr lang="en-HK" sz="2200" dirty="0">
                <a:solidFill>
                  <a:schemeClr val="tx1"/>
                </a:solidFill>
              </a:rPr>
              <a:t> (an 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r>
              <a:rPr lang="en-HK" sz="2200" dirty="0">
                <a:solidFill>
                  <a:schemeClr val="tx1"/>
                </a:solidFill>
              </a:rPr>
              <a:t> object) can be passed to the parameter of 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drawBox</a:t>
            </a:r>
            <a:r>
              <a:rPr lang="en-HK" sz="2200" dirty="0">
                <a:solidFill>
                  <a:schemeClr val="accent5"/>
                </a:solidFill>
                <a:latin typeface="Consolas" panose="020B0609020204030204" pitchFamily="49" charset="0"/>
              </a:rPr>
              <a:t>(…)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HK" sz="2200" dirty="0">
                <a:solidFill>
                  <a:schemeClr val="tx1"/>
                </a:solidFill>
              </a:rPr>
              <a:t>That is, a subclass argument can be passed to a superclass parameter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10136"/>
          </a:xfrm>
        </p:spPr>
        <p:txBody>
          <a:bodyPr>
            <a:normAutofit fontScale="90000"/>
          </a:bodyPr>
          <a:lstStyle/>
          <a:p>
            <a:r>
              <a:rPr lang="en-HK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000" y="610136"/>
            <a:ext cx="867600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fstream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drawBox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ostream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out</a:t>
            </a:r>
            <a:r>
              <a:rPr lang="en-HK" altLang="zh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out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"+-+\n"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out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"| |\n"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out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"+-+\n"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ofstream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"output.txt"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Suppose the file is opened successfully 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drawBox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);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Output a box on console screen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drawBox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);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Output a box to "output.txt"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f.close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0136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63890" y="1196752"/>
            <a:ext cx="100811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572000" y="388560"/>
            <a:ext cx="4572000" cy="3260765"/>
          </a:xfrm>
          <a:prstGeom prst="roundRect">
            <a:avLst>
              <a:gd name="adj" fmla="val 649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HK" sz="2200" dirty="0">
                <a:solidFill>
                  <a:schemeClr val="tx1"/>
                </a:solidFill>
              </a:rPr>
              <a:t>An 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ifstream</a:t>
            </a:r>
            <a:r>
              <a:rPr lang="en-HK" sz="2200" dirty="0">
                <a:solidFill>
                  <a:schemeClr val="tx1"/>
                </a:solidFill>
              </a:rPr>
              <a:t>/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r>
              <a:rPr lang="en-HK" sz="2200" dirty="0">
                <a:solidFill>
                  <a:schemeClr val="tx1"/>
                </a:solidFill>
              </a:rPr>
              <a:t> object should always be passed as </a:t>
            </a:r>
            <a:r>
              <a:rPr lang="en-HK" sz="2200" i="1" u="sng" dirty="0">
                <a:solidFill>
                  <a:srgbClr val="9933FF"/>
                </a:solidFill>
              </a:rPr>
              <a:t>reference parameters</a:t>
            </a:r>
            <a:r>
              <a:rPr lang="en-HK" sz="2200" dirty="0">
                <a:solidFill>
                  <a:schemeClr val="tx1"/>
                </a:solidFill>
              </a:rPr>
              <a:t>, so that I/O can continue in the function through the </a:t>
            </a:r>
            <a:r>
              <a:rPr lang="en-HK" sz="2200" u="sng" dirty="0">
                <a:solidFill>
                  <a:schemeClr val="tx1"/>
                </a:solidFill>
              </a:rPr>
              <a:t>same</a:t>
            </a:r>
            <a:r>
              <a:rPr lang="en-HK" sz="2200" dirty="0">
                <a:solidFill>
                  <a:schemeClr val="tx1"/>
                </a:solidFill>
              </a:rPr>
              <a:t> stream object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HK" sz="2200" dirty="0">
                <a:solidFill>
                  <a:schemeClr val="tx1"/>
                </a:solidFill>
              </a:rPr>
              <a:t>If you pass by value, then there will be </a:t>
            </a:r>
            <a:r>
              <a:rPr lang="en-HK" sz="2200" i="1" u="sng" dirty="0">
                <a:solidFill>
                  <a:schemeClr val="tx1"/>
                </a:solidFill>
              </a:rPr>
              <a:t>two stream objects handling the same file</a:t>
            </a:r>
            <a:r>
              <a:rPr lang="en-HK" sz="2200" dirty="0">
                <a:solidFill>
                  <a:schemeClr val="tx1"/>
                </a:solidFill>
              </a:rPr>
              <a:t>. This is </a:t>
            </a:r>
            <a:r>
              <a:rPr lang="en-HK" sz="2200" i="1" u="sng" dirty="0">
                <a:solidFill>
                  <a:schemeClr val="tx1"/>
                </a:solidFill>
              </a:rPr>
              <a:t>dangerous</a:t>
            </a:r>
            <a:r>
              <a:rPr lang="en-HK" sz="2200" dirty="0">
                <a:solidFill>
                  <a:schemeClr val="tx1"/>
                </a:solidFill>
              </a:rPr>
              <a:t> and can easily introduce </a:t>
            </a:r>
            <a:r>
              <a:rPr lang="en-HK" sz="2200" i="1" u="sng" dirty="0">
                <a:solidFill>
                  <a:schemeClr val="tx1"/>
                </a:solidFill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1672585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4400"/>
            <a:ext cx="7886700" cy="1325563"/>
          </a:xfrm>
        </p:spPr>
        <p:txBody>
          <a:bodyPr>
            <a:normAutofit/>
          </a:bodyPr>
          <a:lstStyle/>
          <a:p>
            <a:r>
              <a:rPr lang="en-HK" dirty="0"/>
              <a:t>Function in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&lt;string&gt;</a:t>
            </a:r>
            <a:r>
              <a:rPr lang="en-HK" dirty="0"/>
              <a:t> for String Input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747455"/>
            <a:ext cx="7886700" cy="2556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getline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&amp;is, string &amp;s);</a:t>
            </a:r>
            <a:endParaRPr lang="en-HK" dirty="0"/>
          </a:p>
          <a:p>
            <a:r>
              <a:rPr lang="en-HK" dirty="0"/>
              <a:t>Reads characters from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is</a:t>
            </a:r>
            <a:r>
              <a:rPr lang="en-HK" dirty="0"/>
              <a:t> into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</a:t>
            </a:r>
            <a:r>
              <a:rPr lang="en-HK" dirty="0"/>
              <a:t> until:</a:t>
            </a: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HK" dirty="0"/>
              <a:t>The newline character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'\n'</a:t>
            </a:r>
            <a:r>
              <a:rPr lang="en-HK" dirty="0"/>
              <a:t> is encountered, or</a:t>
            </a:r>
          </a:p>
          <a:p>
            <a:pPr lvl="1"/>
            <a:r>
              <a:rPr lang="en-HK" dirty="0"/>
              <a:t>EOF is encountered</a:t>
            </a:r>
          </a:p>
          <a:p>
            <a:r>
              <a:rPr lang="en-HK" dirty="0"/>
              <a:t>The delimiter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'\n'</a:t>
            </a:r>
            <a:r>
              <a:rPr lang="en-HK" dirty="0"/>
              <a:t> is removed from the stream but </a:t>
            </a:r>
            <a:r>
              <a:rPr lang="en-HK" i="1" u="sng" dirty="0"/>
              <a:t>not</a:t>
            </a:r>
            <a:r>
              <a:rPr lang="en-HK" dirty="0"/>
              <a:t> included in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4303455"/>
            <a:ext cx="8676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 string object for storing a line of file contents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string </a:t>
            </a:r>
            <a:r>
              <a:rPr lang="en-HK" altLang="zh-HK" sz="2000" dirty="0" err="1">
                <a:latin typeface="Consolas" panose="020B0609020204030204" pitchFamily="49" charset="0"/>
              </a:rPr>
              <a:t>buf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ifstream</a:t>
            </a:r>
            <a:r>
              <a:rPr lang="en-HK" altLang="zh-HK" sz="2000" dirty="0">
                <a:latin typeface="Consolas" panose="020B0609020204030204" pitchFamily="49" charset="0"/>
              </a:rPr>
              <a:t> fin(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"temp.txt"</a:t>
            </a:r>
            <a:r>
              <a:rPr lang="en-HK" altLang="zh-HK" sz="2000" dirty="0">
                <a:latin typeface="Consolas" panose="020B0609020204030204" pitchFamily="49" charset="0"/>
              </a:rPr>
              <a:t> 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altLang="zh-HK" sz="2000" dirty="0">
                <a:latin typeface="Consolas" panose="020B0609020204030204" pitchFamily="49" charset="0"/>
              </a:rPr>
              <a:t> (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getline</a:t>
            </a:r>
            <a:r>
              <a:rPr lang="en-HK" altLang="zh-HK" sz="2000" dirty="0">
                <a:latin typeface="Consolas" panose="020B0609020204030204" pitchFamily="49" charset="0"/>
              </a:rPr>
              <a:t>( fin, </a:t>
            </a:r>
            <a:r>
              <a:rPr lang="en-HK" altLang="zh-HK" sz="2000" dirty="0" err="1">
                <a:latin typeface="Consolas" panose="020B0609020204030204" pitchFamily="49" charset="0"/>
              </a:rPr>
              <a:t>buf</a:t>
            </a:r>
            <a:r>
              <a:rPr lang="en-HK" altLang="zh-HK" sz="2000" dirty="0">
                <a:latin typeface="Consolas" panose="020B0609020204030204" pitchFamily="49" charset="0"/>
              </a:rPr>
              <a:t> ) 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buf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fin.close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303455"/>
            <a:ext cx="466794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00" y="5657671"/>
            <a:ext cx="39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Example: display the contents of file “temp.txt”, line by line, using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sz="2400" dirty="0"/>
              <a:t>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076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What is File I/O?</a:t>
            </a:r>
          </a:p>
          <a:p>
            <a:pPr lvl="8"/>
            <a:endParaRPr lang="en-HK" dirty="0"/>
          </a:p>
          <a:p>
            <a:r>
              <a:rPr lang="en-HK" dirty="0"/>
              <a:t>What is Stream I/O?</a:t>
            </a:r>
          </a:p>
          <a:p>
            <a:pPr lvl="1"/>
            <a:r>
              <a:rPr lang="en-HK" dirty="0"/>
              <a:t>Stream of bytes </a:t>
            </a:r>
            <a:r>
              <a:rPr lang="en-HK" dirty="0">
                <a:sym typeface="Wingdings" panose="05000000000000000000" pitchFamily="2" charset="2"/>
              </a:rPr>
              <a:t></a:t>
            </a:r>
            <a:r>
              <a:rPr lang="en-HK" dirty="0"/>
              <a:t> Sequence of bytes</a:t>
            </a:r>
          </a:p>
          <a:p>
            <a:pPr lvl="1"/>
            <a:r>
              <a:rPr lang="en-HK" dirty="0"/>
              <a:t>Data are read from an input stream one character at a time</a:t>
            </a:r>
          </a:p>
          <a:p>
            <a:pPr lvl="1"/>
            <a:r>
              <a:rPr lang="en-HK" dirty="0"/>
              <a:t>Data are sent to the output stream one character at a time.</a:t>
            </a:r>
          </a:p>
          <a:p>
            <a:pPr lvl="8"/>
            <a:endParaRPr lang="en-HK" dirty="0"/>
          </a:p>
          <a:p>
            <a:r>
              <a:rPr lang="en-HK" dirty="0"/>
              <a:t>Why do we need File I/O?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70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Other Member Functions in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/>
              <a:t> Object for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getline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*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buf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,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size_t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n );</a:t>
            </a:r>
            <a:endParaRPr lang="en-HK" dirty="0"/>
          </a:p>
          <a:p>
            <a:r>
              <a:rPr lang="en-HK" dirty="0"/>
              <a:t>Reads characters into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buf</a:t>
            </a:r>
            <a:r>
              <a:rPr lang="en-HK" dirty="0"/>
              <a:t> until: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/>
              <a:t> - 1 characters have been read, or</a:t>
            </a:r>
          </a:p>
          <a:p>
            <a:pPr lvl="1"/>
            <a:r>
              <a:rPr lang="en-HK" dirty="0"/>
              <a:t>The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'\n'</a:t>
            </a:r>
            <a:r>
              <a:rPr lang="en-HK" dirty="0"/>
              <a:t> delimiter is encountered , or</a:t>
            </a:r>
          </a:p>
          <a:p>
            <a:pPr lvl="1"/>
            <a:r>
              <a:rPr lang="en-HK" dirty="0"/>
              <a:t>EOF is encountered</a:t>
            </a:r>
          </a:p>
          <a:p>
            <a:r>
              <a:rPr lang="en-HK" dirty="0"/>
              <a:t>Note:</a:t>
            </a:r>
          </a:p>
          <a:p>
            <a:pPr lvl="1"/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buf</a:t>
            </a:r>
            <a:r>
              <a:rPr lang="en-HK" dirty="0"/>
              <a:t> is an array of characters (c-string)</a:t>
            </a:r>
          </a:p>
          <a:p>
            <a:pPr lvl="1"/>
            <a:r>
              <a:rPr lang="en-HK" dirty="0"/>
              <a:t>Delimiter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'\n'</a:t>
            </a:r>
            <a:r>
              <a:rPr lang="en-HK" dirty="0"/>
              <a:t> is consumed but not included in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buf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HK" dirty="0"/>
              <a:t>NULL character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'\0'</a:t>
            </a:r>
            <a:r>
              <a:rPr lang="en-HK" dirty="0"/>
              <a:t> is automatically appended to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buf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6000" y="5576411"/>
            <a:ext cx="8532000" cy="1281589"/>
          </a:xfrm>
          <a:prstGeom prst="roundRect">
            <a:avLst>
              <a:gd name="adj" fmla="val 11992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HK" sz="2400" dirty="0">
                <a:solidFill>
                  <a:schemeClr val="tx1"/>
                </a:solidFill>
              </a:rPr>
              <a:t>The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getline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sz="2400" dirty="0">
                <a:solidFill>
                  <a:schemeClr val="tx1"/>
                </a:solidFill>
              </a:rPr>
              <a:t> in this page is a </a:t>
            </a:r>
            <a:r>
              <a:rPr lang="en-HK" sz="2400" u="sng" dirty="0">
                <a:solidFill>
                  <a:schemeClr val="tx1"/>
                </a:solidFill>
              </a:rPr>
              <a:t>member function</a:t>
            </a:r>
            <a:r>
              <a:rPr lang="en-HK" sz="2400" dirty="0">
                <a:solidFill>
                  <a:schemeClr val="tx1"/>
                </a:solidFill>
              </a:rPr>
              <a:t> of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sz="2400" dirty="0">
                <a:solidFill>
                  <a:schemeClr val="tx1"/>
                </a:solidFill>
              </a:rPr>
              <a:t> class for </a:t>
            </a:r>
            <a:r>
              <a:rPr lang="en-HK" sz="2400" i="1" u="sng" dirty="0">
                <a:solidFill>
                  <a:schemeClr val="tx1"/>
                </a:solidFill>
              </a:rPr>
              <a:t>c-strings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HK" sz="2400" dirty="0">
                <a:solidFill>
                  <a:schemeClr val="tx1"/>
                </a:solidFill>
              </a:rPr>
              <a:t>The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getline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sz="2400" dirty="0">
                <a:solidFill>
                  <a:schemeClr val="tx1"/>
                </a:solidFill>
              </a:rPr>
              <a:t> in the last page is a </a:t>
            </a:r>
            <a:r>
              <a:rPr lang="en-HK" sz="2400" u="sng" dirty="0">
                <a:solidFill>
                  <a:schemeClr val="tx1"/>
                </a:solidFill>
              </a:rPr>
              <a:t>function</a:t>
            </a:r>
            <a:r>
              <a:rPr lang="en-HK" sz="2400" dirty="0">
                <a:solidFill>
                  <a:schemeClr val="tx1"/>
                </a:solidFill>
              </a:rPr>
              <a:t> for </a:t>
            </a:r>
            <a:r>
              <a:rPr lang="en-HK" sz="2400" u="sng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sz="2400" i="1" u="sng" dirty="0">
                <a:solidFill>
                  <a:schemeClr val="tx1"/>
                </a:solidFill>
              </a:rPr>
              <a:t> objects</a:t>
            </a:r>
            <a:endParaRPr lang="en-US" sz="2400" i="1" u="sn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6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Sometimes, you may want to perform I/O at a character level</a:t>
            </a:r>
          </a:p>
          <a:p>
            <a:pPr lvl="1"/>
            <a:r>
              <a:rPr lang="en-HK" dirty="0"/>
              <a:t>Read/writes are performed byte by byte</a:t>
            </a:r>
          </a:p>
          <a:p>
            <a:pPr lvl="1"/>
            <a:r>
              <a:rPr lang="en-HK" dirty="0"/>
              <a:t>E.g., encryption/decryption of a file</a:t>
            </a:r>
          </a:p>
          <a:p>
            <a:endParaRPr lang="en-HK" dirty="0"/>
          </a:p>
          <a:p>
            <a:r>
              <a:rPr lang="en-HK" dirty="0"/>
              <a:t>The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HK" dirty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/>
              <a:t> classes provide several member functions for such purpose</a:t>
            </a:r>
          </a:p>
          <a:p>
            <a:pPr lvl="1"/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::put()</a:t>
            </a:r>
            <a:r>
              <a:rPr lang="en-HK" dirty="0"/>
              <a:t> for output</a:t>
            </a:r>
          </a:p>
          <a:p>
            <a:pPr lvl="1"/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::get()</a:t>
            </a:r>
            <a:r>
              <a:rPr lang="en-HK" dirty="0"/>
              <a:t> for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60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1200"/>
            <a:ext cx="7886700" cy="1325563"/>
          </a:xfrm>
        </p:spPr>
        <p:txBody>
          <a:bodyPr/>
          <a:lstStyle/>
          <a:p>
            <a:r>
              <a:rPr lang="en-HK" dirty="0"/>
              <a:t>Member Functions in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HK" dirty="0"/>
              <a:t> for Low-level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4348"/>
            <a:ext cx="7886700" cy="136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 put(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ch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HK" dirty="0"/>
              <a:t>Writes the character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ch</a:t>
            </a:r>
            <a:r>
              <a:rPr lang="en-HK" dirty="0"/>
              <a:t> to the output stream</a:t>
            </a:r>
          </a:p>
          <a:p>
            <a:r>
              <a:rPr lang="en-HK" dirty="0"/>
              <a:t>E.g.: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3072348"/>
            <a:ext cx="86760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A to screen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cout.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B and C and \n to screen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cout.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'B'</a:t>
            </a:r>
            <a:r>
              <a:rPr lang="en-HK" altLang="zh-HK" sz="2000" dirty="0">
                <a:latin typeface="Consolas" panose="020B0609020204030204" pitchFamily="49" charset="0"/>
              </a:rPr>
              <a:t>).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'C'</a:t>
            </a:r>
            <a:r>
              <a:rPr lang="en-HK" altLang="zh-HK" sz="2000" dirty="0">
                <a:latin typeface="Consolas" panose="020B0609020204030204" pitchFamily="49" charset="0"/>
              </a:rPr>
              <a:t>).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'\n'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ofstream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fout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"output.txt"</a:t>
            </a:r>
            <a:r>
              <a:rPr lang="en-HK" altLang="zh-HK" sz="2000" dirty="0">
                <a:latin typeface="Consolas" panose="020B0609020204030204" pitchFamily="49" charset="0"/>
              </a:rPr>
              <a:t>);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Assume success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D to file "output.txt"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'D'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E and F and \n to file "output.txt"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'E'</a:t>
            </a:r>
            <a:r>
              <a:rPr lang="en-HK" altLang="zh-HK" sz="2000" dirty="0">
                <a:latin typeface="Consolas" panose="020B0609020204030204" pitchFamily="49" charset="0"/>
              </a:rPr>
              <a:t>).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'F'</a:t>
            </a:r>
            <a:r>
              <a:rPr lang="en-HK" altLang="zh-HK" sz="2000" dirty="0">
                <a:latin typeface="Consolas" panose="020B0609020204030204" pitchFamily="49" charset="0"/>
              </a:rPr>
              <a:t>).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put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'\n'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fout.close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072348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9467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Member Functions in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/>
              <a:t> for Low-level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get();</a:t>
            </a:r>
          </a:p>
          <a:p>
            <a:r>
              <a:rPr lang="en-HK" dirty="0"/>
              <a:t>Reads a character and returns its ASCII value</a:t>
            </a:r>
          </a:p>
          <a:p>
            <a:r>
              <a:rPr lang="en-HK" dirty="0"/>
              <a:t>Returns –1 if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good()</a:t>
            </a:r>
            <a:r>
              <a:rPr lang="en-HK" dirty="0"/>
              <a:t> is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3417381"/>
            <a:ext cx="867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c;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ifstream</a:t>
            </a:r>
            <a:r>
              <a:rPr lang="en-HK" altLang="zh-HK" sz="2000" dirty="0">
                <a:latin typeface="Consolas" panose="020B0609020204030204" pitchFamily="49" charset="0"/>
              </a:rPr>
              <a:t> fin(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"input.txt"</a:t>
            </a:r>
            <a:r>
              <a:rPr lang="en-HK" altLang="zh-HK" sz="2000" dirty="0">
                <a:latin typeface="Consolas" panose="020B0609020204030204" pitchFamily="49" charset="0"/>
              </a:rPr>
              <a:t> 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c = </a:t>
            </a:r>
            <a:r>
              <a:rPr lang="en-HK" altLang="zh-HK" sz="2000" dirty="0" err="1">
                <a:latin typeface="Consolas" panose="020B0609020204030204" pitchFamily="49" charset="0"/>
              </a:rPr>
              <a:t>fin.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altLang="zh-HK" sz="2000" dirty="0">
                <a:latin typeface="Consolas" panose="020B0609020204030204" pitchFamily="49" charset="0"/>
              </a:rPr>
              <a:t> (c != -1)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cout.put</a:t>
            </a:r>
            <a:r>
              <a:rPr lang="en-HK" altLang="zh-HK" sz="2000" dirty="0">
                <a:latin typeface="Consolas" panose="020B0609020204030204" pitchFamily="49" charset="0"/>
              </a:rPr>
              <a:t>( (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altLang="zh-HK" sz="2000" dirty="0">
                <a:latin typeface="Consolas" panose="020B0609020204030204" pitchFamily="49" charset="0"/>
              </a:rPr>
              <a:t>)c 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c = </a:t>
            </a:r>
            <a:r>
              <a:rPr lang="en-HK" altLang="zh-HK" sz="2000" dirty="0" err="1">
                <a:latin typeface="Consolas" panose="020B0609020204030204" pitchFamily="49" charset="0"/>
              </a:rPr>
              <a:t>fin.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fin.close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417381"/>
            <a:ext cx="46679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05" y="6279703"/>
            <a:ext cx="905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Example: Prints the contents of file “output.txt”, </a:t>
            </a:r>
            <a:r>
              <a:rPr lang="en-HK" sz="2400" i="1" u="sng" dirty="0"/>
              <a:t>character by character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333256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2000"/>
            <a:ext cx="7886700" cy="1325563"/>
          </a:xfrm>
        </p:spPr>
        <p:txBody>
          <a:bodyPr/>
          <a:lstStyle/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get()</a:t>
            </a:r>
            <a:r>
              <a:rPr lang="en-HK" dirty="0"/>
              <a:t> vs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&gt;&gt;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3231"/>
            <a:ext cx="7886700" cy="298800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get()</a:t>
            </a:r>
          </a:p>
          <a:p>
            <a:pPr lvl="1"/>
            <a:r>
              <a:rPr lang="en-HK" dirty="0"/>
              <a:t>A </a:t>
            </a:r>
            <a:r>
              <a:rPr lang="en-HK" u="sng" dirty="0"/>
              <a:t>member function</a:t>
            </a:r>
            <a:r>
              <a:rPr lang="en-HK" dirty="0"/>
              <a:t> that reads </a:t>
            </a:r>
            <a:r>
              <a:rPr lang="en-HK" u="sng" dirty="0"/>
              <a:t>only characters</a:t>
            </a:r>
            <a:r>
              <a:rPr lang="en-HK" dirty="0"/>
              <a:t>. Won’t </a:t>
            </a:r>
            <a:r>
              <a:rPr lang="en-HK" u="sng" dirty="0"/>
              <a:t>skip whitespaces</a:t>
            </a:r>
            <a:r>
              <a:rPr lang="en-HK" dirty="0"/>
              <a:t>. Every character counts</a:t>
            </a:r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&gt;&gt;</a:t>
            </a:r>
          </a:p>
          <a:p>
            <a:pPr lvl="1"/>
            <a:r>
              <a:rPr lang="en-HK" dirty="0"/>
              <a:t>An </a:t>
            </a:r>
            <a:r>
              <a:rPr lang="en-HK" u="sng" dirty="0"/>
              <a:t>operator</a:t>
            </a:r>
            <a:r>
              <a:rPr lang="en-HK" dirty="0"/>
              <a:t> that reads values of </a:t>
            </a:r>
            <a:r>
              <a:rPr lang="en-HK" u="sng" dirty="0"/>
              <a:t>several data types</a:t>
            </a:r>
            <a:r>
              <a:rPr lang="en-HK" dirty="0"/>
              <a:t>. </a:t>
            </a:r>
            <a:r>
              <a:rPr lang="en-HK" u="sng" dirty="0"/>
              <a:t>Whitespaces are skipped</a:t>
            </a:r>
          </a:p>
          <a:p>
            <a:r>
              <a:rPr lang="en-HK" dirty="0"/>
              <a:t>Compare these two code fragments: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4611231"/>
            <a:ext cx="385233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ifstream</a:t>
            </a:r>
            <a:r>
              <a:rPr lang="en-HK" altLang="zh-HK" sz="2000" dirty="0">
                <a:latin typeface="Consolas" panose="020B0609020204030204" pitchFamily="49" charset="0"/>
              </a:rPr>
              <a:t> fin(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"input.txt"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altLang="zh-HK" sz="2000" dirty="0">
                <a:latin typeface="Consolas" panose="020B0609020204030204" pitchFamily="49" charset="0"/>
              </a:rPr>
              <a:t> (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 &gt;&gt;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cout.put</a:t>
            </a:r>
            <a:r>
              <a:rPr lang="en-HK" altLang="zh-HK" sz="2000" dirty="0">
                <a:latin typeface="Consolas" panose="020B0609020204030204" pitchFamily="49" charset="0"/>
              </a:rPr>
              <a:t>(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);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fin.close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611231"/>
            <a:ext cx="466794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663" y="4611231"/>
            <a:ext cx="385233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latin typeface="Consolas" panose="020B0609020204030204" pitchFamily="49" charset="0"/>
              </a:rPr>
              <a:t>ifstream</a:t>
            </a:r>
            <a:r>
              <a:rPr lang="en-HK" altLang="zh-HK" sz="2000" dirty="0">
                <a:latin typeface="Consolas" panose="020B0609020204030204" pitchFamily="49" charset="0"/>
              </a:rPr>
              <a:t> fin(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"input.txt"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=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fin.get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!= -1)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cout.put</a:t>
            </a:r>
            <a:r>
              <a:rPr lang="en-HK" altLang="zh-HK" sz="2000" dirty="0">
                <a:latin typeface="Consolas" panose="020B0609020204030204" pitchFamily="49" charset="0"/>
              </a:rPr>
              <a:t>( (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altLang="zh-HK" sz="2000" dirty="0">
                <a:latin typeface="Consolas" panose="020B0609020204030204" pitchFamily="49" charset="0"/>
              </a:rPr>
              <a:t>)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=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fin.get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fin.close</a:t>
            </a:r>
            <a:r>
              <a:rPr lang="en-HK" altLang="zh-HK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4869" y="4611231"/>
            <a:ext cx="46679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 </a:t>
            </a:r>
          </a:p>
        </p:txBody>
      </p:sp>
    </p:spTree>
    <p:extLst>
      <p:ext uri="{BB962C8B-B14F-4D97-AF65-F5344CB8AC3E}">
        <p14:creationId xmlns:p14="http://schemas.microsoft.com/office/powerpoint/2010/main" val="425190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68172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22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000" y="0"/>
            <a:ext cx="8676000" cy="68172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fstream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latin typeface="Consolas" panose="020B0609020204030204" pitchFamily="49" charset="0"/>
              </a:rPr>
              <a:t>#include &lt;string&gt;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onsolas" panose="020B0609020204030204" pitchFamily="49" charset="0"/>
              </a:rPr>
              <a:t>    string input, output;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input file name: 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</a:rPr>
              <a:t> &gt;&gt; input;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output file name: 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</a:rPr>
              <a:t> &gt;&gt; output;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ifstream</a:t>
            </a:r>
            <a:r>
              <a:rPr lang="en-US" sz="2000" dirty="0">
                <a:latin typeface="Consolas" panose="020B0609020204030204" pitchFamily="49" charset="0"/>
              </a:rPr>
              <a:t> fin( </a:t>
            </a:r>
            <a:r>
              <a:rPr lang="en-US" sz="2000" dirty="0" err="1">
                <a:latin typeface="Consolas" panose="020B0609020204030204" pitchFamily="49" charset="0"/>
              </a:rPr>
              <a:t>input.c_str</a:t>
            </a:r>
            <a:r>
              <a:rPr lang="en-US" sz="2000" dirty="0">
                <a:latin typeface="Consolas" panose="020B0609020204030204" pitchFamily="49" charset="0"/>
              </a:rPr>
              <a:t>() );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ofstream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fout</a:t>
            </a:r>
            <a:r>
              <a:rPr lang="en-US" sz="2000" dirty="0">
                <a:latin typeface="Consolas" panose="020B0609020204030204" pitchFamily="49" charset="0"/>
              </a:rPr>
              <a:t>( </a:t>
            </a:r>
            <a:r>
              <a:rPr lang="en-US" sz="2000" dirty="0" err="1">
                <a:latin typeface="Consolas" panose="020B0609020204030204" pitchFamily="49" charset="0"/>
              </a:rPr>
              <a:t>output.c_str</a:t>
            </a:r>
            <a:r>
              <a:rPr lang="en-US" sz="2000" dirty="0">
                <a:latin typeface="Consolas" panose="020B0609020204030204" pitchFamily="49" charset="0"/>
              </a:rPr>
              <a:t>() );</a:t>
            </a:r>
          </a:p>
          <a:p>
            <a:pPr>
              <a:lnSpc>
                <a:spcPct val="95000"/>
              </a:lnSpc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dirty="0">
                <a:latin typeface="Consolas" panose="020B0609020204030204" pitchFamily="49" charset="0"/>
              </a:rPr>
              <a:t> ( (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fin.get</a:t>
            </a:r>
            <a:r>
              <a:rPr lang="en-US" sz="2000" dirty="0">
                <a:latin typeface="Consolas" panose="020B0609020204030204" pitchFamily="49" charset="0"/>
              </a:rPr>
              <a:t>()) != -1 )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fout.put</a:t>
            </a:r>
            <a:r>
              <a:rPr lang="en-US" sz="2000" dirty="0">
                <a:latin typeface="Consolas" panose="020B0609020204030204" pitchFamily="49" charset="0"/>
              </a:rPr>
              <a:t>(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 );</a:t>
            </a:r>
          </a:p>
          <a:p>
            <a:pPr>
              <a:lnSpc>
                <a:spcPct val="95000"/>
              </a:lnSpc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fin.close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fout.close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5000"/>
              </a:lnSpc>
            </a:pPr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9186" y="6165304"/>
            <a:ext cx="423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Example: File Backup (Duplicate)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5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/>
          <a:lstStyle/>
          <a:p>
            <a:r>
              <a:rPr lang="en-HK" dirty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14203"/>
            <a:ext cx="7886700" cy="4351338"/>
          </a:xfrm>
        </p:spPr>
        <p:txBody>
          <a:bodyPr/>
          <a:lstStyle/>
          <a:p>
            <a:r>
              <a:rPr lang="en-HK" dirty="0"/>
              <a:t>3 steps for performing file I/O:</a:t>
            </a:r>
          </a:p>
          <a:p>
            <a:pPr lvl="1"/>
            <a:r>
              <a:rPr lang="en-HK" dirty="0"/>
              <a:t>Create an 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fstream</a:t>
            </a:r>
            <a:r>
              <a:rPr lang="en-HK" dirty="0"/>
              <a:t>/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fstream</a:t>
            </a:r>
            <a:r>
              <a:rPr lang="en-HK" dirty="0"/>
              <a:t> object and open a file</a:t>
            </a:r>
          </a:p>
          <a:p>
            <a:pPr lvl="1"/>
            <a:r>
              <a:rPr lang="en-HK" dirty="0"/>
              <a:t>Perform I/O through the stream object</a:t>
            </a:r>
          </a:p>
          <a:p>
            <a:pPr lvl="1"/>
            <a:r>
              <a:rPr lang="en-HK" dirty="0"/>
              <a:t>Close the stream object when done</a:t>
            </a:r>
          </a:p>
          <a:p>
            <a:pPr lvl="8"/>
            <a:endParaRPr lang="en-HK" dirty="0"/>
          </a:p>
          <a:p>
            <a:r>
              <a:rPr lang="en-HK" dirty="0"/>
              <a:t>How to check if files are opened successfully</a:t>
            </a:r>
          </a:p>
          <a:p>
            <a:pPr lvl="8"/>
            <a:endParaRPr lang="en-HK" dirty="0"/>
          </a:p>
          <a:p>
            <a:r>
              <a:rPr lang="en-HK" dirty="0"/>
              <a:t>How to check the stream states after every input operation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774" y="5226784"/>
            <a:ext cx="806445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Reference: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US" sz="2000" dirty="0"/>
              <a:t>:	</a:t>
            </a:r>
            <a:r>
              <a:rPr lang="en-US" sz="2000" dirty="0">
                <a:hlinkClick r:id="rId2"/>
              </a:rPr>
              <a:t>http://www.cplusplus.com/reference/iostream/istream/</a:t>
            </a:r>
            <a:endParaRPr lang="en-US" sz="2000" dirty="0"/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US" sz="2000" dirty="0"/>
              <a:t>:	</a:t>
            </a:r>
            <a:r>
              <a:rPr lang="en-US" sz="2000" dirty="0">
                <a:hlinkClick r:id="rId3"/>
              </a:rPr>
              <a:t>http://www.cplusplus.com/reference/iostream/ostream/</a:t>
            </a:r>
            <a:endParaRPr lang="en-US" sz="2000" dirty="0"/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ifstream</a:t>
            </a:r>
            <a:r>
              <a:rPr lang="en-US" sz="2000" dirty="0"/>
              <a:t>:	</a:t>
            </a:r>
            <a:r>
              <a:rPr lang="en-US" sz="2000" dirty="0">
                <a:hlinkClick r:id="rId4"/>
              </a:rPr>
              <a:t>http://www.cplusplus.com/reference/iostream/ifstream/</a:t>
            </a:r>
            <a:endParaRPr lang="en-US" sz="2000" dirty="0"/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/>
              <a:t>:	</a:t>
            </a:r>
            <a:r>
              <a:rPr lang="en-US" sz="2000" dirty="0">
                <a:hlinkClick r:id="rId5"/>
              </a:rPr>
              <a:t>http://www.cplusplus.com/reference/iostream/ofstream/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5855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string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stream</a:t>
            </a:r>
            <a:r>
              <a:rPr lang="en-HK" dirty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string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stream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4000"/>
          </a:xfrm>
        </p:spPr>
        <p:txBody>
          <a:bodyPr>
            <a:normAutofit/>
          </a:bodyPr>
          <a:lstStyle/>
          <a:p>
            <a:r>
              <a:rPr lang="en-HK" dirty="0"/>
              <a:t>The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sstream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r>
              <a:rPr lang="en-HK" dirty="0"/>
              <a:t> library provides these two classes for manipulating </a:t>
            </a:r>
            <a:r>
              <a:rPr lang="en-HK" u="sng" dirty="0"/>
              <a:t>strings</a:t>
            </a:r>
            <a:r>
              <a:rPr lang="en-HK" dirty="0"/>
              <a:t> as if they are i/o streams</a:t>
            </a:r>
          </a:p>
          <a:p>
            <a:pPr lvl="8"/>
            <a:endParaRPr lang="en-HK" dirty="0"/>
          </a:p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ostringstream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HK" dirty="0"/>
              <a:t>Format your data to a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dirty="0"/>
              <a:t> object as output</a:t>
            </a:r>
          </a:p>
          <a:p>
            <a:pPr lvl="1"/>
            <a:r>
              <a:rPr lang="en-HK" dirty="0"/>
              <a:t>Subclass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8"/>
            <a:endParaRPr lang="en-HK" dirty="0"/>
          </a:p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istringstream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HK" dirty="0"/>
              <a:t>Read formatted data from a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dirty="0"/>
              <a:t> object as input source</a:t>
            </a:r>
          </a:p>
          <a:p>
            <a:pPr lvl="1"/>
            <a:r>
              <a:rPr lang="en-HK" dirty="0"/>
              <a:t>Subclass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14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2"/>
          </a:xfrm>
        </p:spPr>
        <p:txBody>
          <a:bodyPr/>
          <a:lstStyle/>
          <a:p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stringstream</a:t>
            </a:r>
            <a:r>
              <a:rPr lang="en-HK" dirty="0"/>
              <a:t>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sstream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ostringstream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sout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 = -34;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y = 928.14;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string s =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sout</a:t>
            </a:r>
            <a:r>
              <a:rPr lang="en-HK" sz="2000" dirty="0" err="1">
                <a:latin typeface="Consolas" panose="020B0609020204030204" pitchFamily="49" charset="0"/>
              </a:rPr>
              <a:t>.str</a:t>
            </a:r>
            <a:r>
              <a:rPr lang="en-HK" sz="2000" dirty="0">
                <a:latin typeface="Consolas" panose="020B0609020204030204" pitchFamily="49" charset="0"/>
              </a:rPr>
              <a:t>();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"Length =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s.length</a:t>
            </a:r>
            <a:r>
              <a:rPr lang="en-HK" sz="2000" dirty="0">
                <a:latin typeface="Consolas" panose="020B0609020204030204" pitchFamily="49" charset="0"/>
              </a:rPr>
              <a:t>()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s;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4000" y="5842337"/>
            <a:ext cx="2520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Length = 15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-34 928.14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ABC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220072" y="1429479"/>
            <a:ext cx="3708000" cy="919401"/>
          </a:xfrm>
          <a:prstGeom prst="wedgeRoundRectCallout">
            <a:avLst>
              <a:gd name="adj1" fmla="val -105721"/>
              <a:gd name="adj2" fmla="val -1783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</a:rPr>
              <a:t>For using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ostringstream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istringstream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24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stringstream</a:t>
            </a:r>
            <a:r>
              <a:rPr lang="en-HK" dirty="0"/>
              <a:t>: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000" y="1825200"/>
            <a:ext cx="8676000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sstream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string </a:t>
            </a:r>
            <a:r>
              <a:rPr lang="en-HK" sz="2000" dirty="0" err="1">
                <a:latin typeface="Consolas" panose="020B0609020204030204" pitchFamily="49" charset="0"/>
              </a:rPr>
              <a:t>input_str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1234 5678 9012 3456"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istringstream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sin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latin typeface="Consolas" panose="020B0609020204030204" pitchFamily="49" charset="0"/>
              </a:rPr>
              <a:t>input_str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 !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sin</a:t>
            </a:r>
            <a:r>
              <a:rPr lang="en-HK" sz="2000" dirty="0" err="1">
                <a:latin typeface="Consolas" panose="020B0609020204030204" pitchFamily="49" charset="0"/>
              </a:rPr>
              <a:t>.eof</a:t>
            </a:r>
            <a:r>
              <a:rPr lang="en-HK" sz="2000" dirty="0">
                <a:latin typeface="Consolas" panose="020B0609020204030204" pitchFamily="49" charset="0"/>
              </a:rPr>
              <a:t>() 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sin</a:t>
            </a:r>
            <a:r>
              <a:rPr lang="en-HK" sz="2000" dirty="0">
                <a:latin typeface="Consolas" panose="020B0609020204030204" pitchFamily="49" charset="0"/>
              </a:rPr>
              <a:t> &gt;&gt; x)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* 2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4000" y="5518519"/>
            <a:ext cx="2520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2468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11356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18024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6912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6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of I/O (Console I/O)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58000"/>
            <a:ext cx="7886700" cy="2700000"/>
          </a:xfrm>
        </p:spPr>
        <p:txBody>
          <a:bodyPr>
            <a:normAutofit fontScale="92500"/>
          </a:bodyPr>
          <a:lstStyle/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HK" dirty="0"/>
              <a:t> objects act as “middle persons” between C++ programs and the I/O sources (e.g., keyboard, console screen)</a:t>
            </a:r>
          </a:p>
          <a:p>
            <a:pPr lvl="8"/>
            <a:endParaRPr lang="en-HK" dirty="0"/>
          </a:p>
          <a:p>
            <a:r>
              <a:rPr lang="en-HK" dirty="0"/>
              <a:t>These objects offer member functions and overloaded operators for programmers to perform both </a:t>
            </a:r>
            <a:r>
              <a:rPr lang="en-HK" u="sng" dirty="0"/>
              <a:t>low-level</a:t>
            </a:r>
            <a:r>
              <a:rPr lang="en-HK" dirty="0"/>
              <a:t> (unformatted) and </a:t>
            </a:r>
            <a:r>
              <a:rPr lang="en-HK" u="sng" dirty="0"/>
              <a:t>high-level</a:t>
            </a:r>
            <a:r>
              <a:rPr lang="en-HK" dirty="0"/>
              <a:t> (formatted)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80951" y="2096776"/>
            <a:ext cx="2675838" cy="851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endParaRPr lang="en-HK" sz="22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HK" sz="2200" dirty="0">
                <a:solidFill>
                  <a:schemeClr val="tx1"/>
                </a:solidFill>
              </a:rPr>
              <a:t>(An 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sz="2200" dirty="0">
                <a:solidFill>
                  <a:schemeClr val="tx1"/>
                </a:solidFill>
              </a:rPr>
              <a:t> object)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8931" y="1999438"/>
            <a:ext cx="1188000" cy="21236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HK" sz="2200" dirty="0">
              <a:solidFill>
                <a:schemeClr val="tx1"/>
              </a:solidFill>
            </a:endParaRPr>
          </a:p>
          <a:p>
            <a:pPr algn="ctr"/>
            <a:endParaRPr lang="en-HK" sz="2200" dirty="0">
              <a:solidFill>
                <a:schemeClr val="tx1"/>
              </a:solidFill>
            </a:endParaRPr>
          </a:p>
          <a:p>
            <a:pPr algn="ctr"/>
            <a:r>
              <a:rPr lang="en-HK" sz="2200" dirty="0">
                <a:solidFill>
                  <a:schemeClr val="tx1"/>
                </a:solidFill>
              </a:rPr>
              <a:t>C++ Program</a:t>
            </a:r>
          </a:p>
          <a:p>
            <a:pPr algn="ctr"/>
            <a:endParaRPr lang="en-HK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48742" y="2522425"/>
            <a:ext cx="15322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56789" y="2521577"/>
            <a:ext cx="2102142" cy="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8846" y="1754776"/>
            <a:ext cx="115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/>
              <a:t>Stream of bytes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3860" y="1412776"/>
            <a:ext cx="190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/>
              <a:t>Bytes or converted high-level data</a:t>
            </a:r>
            <a:endParaRPr lang="en-US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3080951" y="3173176"/>
            <a:ext cx="2675838" cy="851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cout</a:t>
            </a:r>
            <a:endParaRPr lang="en-HK" sz="22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HK" sz="2200" dirty="0">
                <a:solidFill>
                  <a:schemeClr val="tx1"/>
                </a:solidFill>
              </a:rPr>
              <a:t>(An 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HK" sz="2200" dirty="0">
                <a:solidFill>
                  <a:schemeClr val="tx1"/>
                </a:solidFill>
              </a:rPr>
              <a:t> object)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56789" y="3598824"/>
            <a:ext cx="2102142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734809" y="3598825"/>
            <a:ext cx="134614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07860" y="2829383"/>
            <a:ext cx="180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/>
              <a:t>Bytes or high-level data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1831880" y="2829383"/>
            <a:ext cx="115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/>
              <a:t>Stream of bytes</a:t>
            </a:r>
            <a:endParaRPr lang="en-US" sz="2200" dirty="0"/>
          </a:p>
        </p:txBody>
      </p:sp>
      <p:sp>
        <p:nvSpPr>
          <p:cNvPr id="12" name="Flowchart: Display 11"/>
          <p:cNvSpPr/>
          <p:nvPr/>
        </p:nvSpPr>
        <p:spPr>
          <a:xfrm>
            <a:off x="97071" y="3383381"/>
            <a:ext cx="1637738" cy="430887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200" dirty="0">
                <a:solidFill>
                  <a:schemeClr val="tx1"/>
                </a:solidFill>
              </a:rPr>
              <a:t>Console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3" name="Flowchart: Manual Input 12"/>
          <p:cNvSpPr/>
          <p:nvPr/>
        </p:nvSpPr>
        <p:spPr>
          <a:xfrm>
            <a:off x="283139" y="2254891"/>
            <a:ext cx="1265603" cy="535067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200" dirty="0">
                <a:solidFill>
                  <a:schemeClr val="tx1"/>
                </a:solidFill>
              </a:rPr>
              <a:t>Keyboard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10" grpId="0"/>
      <p:bldP spid="10" grpId="1"/>
      <p:bldP spid="10" grpId="2"/>
      <p:bldP spid="11" grpId="0"/>
      <p:bldP spid="11" grpId="1"/>
      <p:bldP spid="11" grpId="2"/>
      <p:bldP spid="17" grpId="0" animBg="1"/>
      <p:bldP spid="35" grpId="0"/>
      <p:bldP spid="39" grpId="0"/>
      <p:bldP spid="12" grpId="0" animBg="1"/>
      <p:bldP spid="13" grpId="0" animBg="1"/>
      <p:bldP spid="13" grpId="1" animBg="1"/>
      <p:bldP spid="1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Low-Level and High-Level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28000"/>
          </a:xfrm>
        </p:spPr>
        <p:txBody>
          <a:bodyPr>
            <a:normAutofit/>
          </a:bodyPr>
          <a:lstStyle/>
          <a:p>
            <a:r>
              <a:rPr lang="en-US" dirty="0"/>
              <a:t>Low-level I/O</a:t>
            </a:r>
          </a:p>
          <a:p>
            <a:pPr lvl="1"/>
            <a:r>
              <a:rPr lang="en-US" dirty="0"/>
              <a:t>Unformatted</a:t>
            </a:r>
          </a:p>
          <a:p>
            <a:pPr lvl="1"/>
            <a:r>
              <a:rPr lang="en-US" dirty="0"/>
              <a:t>Deals with individual byte</a:t>
            </a:r>
          </a:p>
          <a:p>
            <a:pPr lvl="1"/>
            <a:r>
              <a:rPr lang="en-US" dirty="0"/>
              <a:t>Suitable for binary files</a:t>
            </a:r>
          </a:p>
          <a:p>
            <a:pPr lvl="1"/>
            <a:r>
              <a:rPr lang="en-US" dirty="0"/>
              <a:t>E.g., JPEG Image, MP4 Video files, etc.</a:t>
            </a:r>
          </a:p>
          <a:p>
            <a:pPr lvl="8"/>
            <a:endParaRPr lang="en-US" dirty="0"/>
          </a:p>
          <a:p>
            <a:r>
              <a:rPr lang="en-US" dirty="0"/>
              <a:t>High-level I/O</a:t>
            </a:r>
          </a:p>
          <a:p>
            <a:pPr lvl="1"/>
            <a:r>
              <a:rPr lang="en-US" dirty="0"/>
              <a:t>Formatted</a:t>
            </a:r>
          </a:p>
          <a:p>
            <a:pPr lvl="1"/>
            <a:r>
              <a:rPr lang="en-US" dirty="0"/>
              <a:t>Deals with built-in types and user-defined types </a:t>
            </a:r>
          </a:p>
          <a:p>
            <a:pPr lvl="1"/>
            <a:r>
              <a:rPr lang="en-US" dirty="0"/>
              <a:t>Suitable for plain-text files (files containing only printable ASCII characters)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n 11"/>
          <p:cNvSpPr/>
          <p:nvPr/>
        </p:nvSpPr>
        <p:spPr>
          <a:xfrm>
            <a:off x="250200" y="1556791"/>
            <a:ext cx="1486800" cy="24048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HK" sz="2200" dirty="0">
                <a:solidFill>
                  <a:schemeClr val="tx1"/>
                </a:solidFill>
              </a:rPr>
              <a:t>Disk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of I/O (File I/O)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93096"/>
            <a:ext cx="7886700" cy="2412000"/>
          </a:xfrm>
        </p:spPr>
        <p:txBody>
          <a:bodyPr>
            <a:normAutofit fontScale="92500" lnSpcReduction="10000"/>
          </a:bodyPr>
          <a:lstStyle/>
          <a:p>
            <a:r>
              <a:rPr lang="en-HK" dirty="0"/>
              <a:t>To perform file I/O, we use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stream</a:t>
            </a:r>
            <a:r>
              <a:rPr lang="en-HK" dirty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stream</a:t>
            </a:r>
            <a:r>
              <a:rPr lang="en-HK" dirty="0"/>
              <a:t> objects</a:t>
            </a:r>
          </a:p>
          <a:p>
            <a:pPr lvl="8"/>
            <a:endParaRPr lang="en-HK" dirty="0"/>
          </a:p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stream</a:t>
            </a:r>
            <a:r>
              <a:rPr lang="en-HK" dirty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stream</a:t>
            </a:r>
            <a:r>
              <a:rPr lang="en-HK" dirty="0"/>
              <a:t> are </a:t>
            </a:r>
            <a:r>
              <a:rPr lang="en-HK" i="1" u="sng" dirty="0">
                <a:solidFill>
                  <a:srgbClr val="FF0000"/>
                </a:solidFill>
              </a:rPr>
              <a:t>subclasses</a:t>
            </a:r>
            <a:r>
              <a:rPr lang="en-HK" dirty="0"/>
              <a:t>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HK" dirty="0"/>
              <a:t> respectively</a:t>
            </a:r>
          </a:p>
          <a:p>
            <a:pPr lvl="1"/>
            <a:r>
              <a:rPr lang="en-HK" dirty="0"/>
              <a:t>They offer everything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istream</a:t>
            </a:r>
            <a:r>
              <a:rPr lang="en-HK" dirty="0"/>
              <a:t>/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ostream</a:t>
            </a:r>
            <a:r>
              <a:rPr lang="en-HK" dirty="0"/>
              <a:t> offer </a:t>
            </a:r>
            <a:r>
              <a:rPr lang="en-HK" u="sng" dirty="0"/>
              <a:t>plus</a:t>
            </a:r>
            <a:r>
              <a:rPr lang="en-HK" dirty="0"/>
              <a:t> some file-specific member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9370" y="2305576"/>
            <a:ext cx="1168461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200" dirty="0">
                <a:solidFill>
                  <a:schemeClr val="tx1"/>
                </a:solidFill>
              </a:rPr>
              <a:t>input.txt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9400" y="2096776"/>
            <a:ext cx="1908000" cy="851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200" dirty="0">
                <a:solidFill>
                  <a:schemeClr val="tx1"/>
                </a:solidFill>
              </a:rPr>
              <a:t>An 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ifstream</a:t>
            </a:r>
            <a:r>
              <a:rPr lang="en-HK" sz="2200" dirty="0">
                <a:solidFill>
                  <a:schemeClr val="tx1"/>
                </a:solidFill>
              </a:rPr>
              <a:t> object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05800" y="1999438"/>
            <a:ext cx="1188000" cy="21236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HK" sz="2200" dirty="0">
              <a:solidFill>
                <a:schemeClr val="tx1"/>
              </a:solidFill>
            </a:endParaRPr>
          </a:p>
          <a:p>
            <a:pPr algn="ctr"/>
            <a:endParaRPr lang="en-HK" sz="2200" dirty="0">
              <a:solidFill>
                <a:schemeClr val="tx1"/>
              </a:solidFill>
            </a:endParaRPr>
          </a:p>
          <a:p>
            <a:pPr algn="ctr"/>
            <a:r>
              <a:rPr lang="en-HK" sz="2200" dirty="0">
                <a:solidFill>
                  <a:schemeClr val="tx1"/>
                </a:solidFill>
              </a:rPr>
              <a:t>C++ Program</a:t>
            </a:r>
          </a:p>
          <a:p>
            <a:pPr algn="ctr"/>
            <a:endParaRPr lang="en-HK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1577831" y="2521020"/>
            <a:ext cx="1811569" cy="14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5297400" y="2522425"/>
            <a:ext cx="2408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7615" y="1754776"/>
            <a:ext cx="115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/>
              <a:t>Stream of bytes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47600" y="1412776"/>
            <a:ext cx="190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/>
              <a:t>Bytes or converted high-level data</a:t>
            </a:r>
            <a:endParaRPr lang="en-US" sz="2200" dirty="0"/>
          </a:p>
        </p:txBody>
      </p:sp>
      <p:sp>
        <p:nvSpPr>
          <p:cNvPr id="16" name="Rectangle 15"/>
          <p:cNvSpPr/>
          <p:nvPr/>
        </p:nvSpPr>
        <p:spPr>
          <a:xfrm>
            <a:off x="322807" y="3383381"/>
            <a:ext cx="1341586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200" dirty="0">
                <a:solidFill>
                  <a:schemeClr val="tx1"/>
                </a:solidFill>
              </a:rPr>
              <a:t>output.txt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89400" y="3173176"/>
            <a:ext cx="1908000" cy="851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200" dirty="0">
                <a:solidFill>
                  <a:schemeClr val="tx1"/>
                </a:solidFill>
              </a:rPr>
              <a:t>An </a:t>
            </a:r>
            <a:r>
              <a:rPr lang="en-HK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r>
              <a:rPr lang="en-HK" sz="2200" dirty="0">
                <a:solidFill>
                  <a:schemeClr val="tx1"/>
                </a:solidFill>
              </a:rPr>
              <a:t> object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3"/>
          </p:cNvCxnSpPr>
          <p:nvPr/>
        </p:nvCxnSpPr>
        <p:spPr>
          <a:xfrm flipH="1">
            <a:off x="5297400" y="3598825"/>
            <a:ext cx="24084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  <a:endCxn id="16" idx="3"/>
          </p:cNvCxnSpPr>
          <p:nvPr/>
        </p:nvCxnSpPr>
        <p:spPr>
          <a:xfrm flipH="1">
            <a:off x="1664393" y="3598825"/>
            <a:ext cx="172500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1600" y="2829384"/>
            <a:ext cx="180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/>
              <a:t>Bytes or high-level data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1950896" y="2829384"/>
            <a:ext cx="115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/>
              <a:t>Stream of bytes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551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Performing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Prepare a stream for reading/writing by </a:t>
            </a:r>
            <a:r>
              <a:rPr lang="en-HK" u="sng" dirty="0"/>
              <a:t>creating</a:t>
            </a:r>
            <a:r>
              <a:rPr lang="en-HK" dirty="0"/>
              <a:t> an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ifstream</a:t>
            </a:r>
            <a:r>
              <a:rPr lang="en-HK" dirty="0"/>
              <a:t>/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ofstream</a:t>
            </a:r>
            <a:r>
              <a:rPr lang="en-HK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HK" u="sng" dirty="0"/>
              <a:t>Read</a:t>
            </a:r>
            <a:r>
              <a:rPr lang="en-HK" dirty="0"/>
              <a:t>/</a:t>
            </a:r>
            <a:r>
              <a:rPr lang="en-HK" u="sng" dirty="0"/>
              <a:t>write</a:t>
            </a:r>
            <a:r>
              <a:rPr lang="en-HK" dirty="0"/>
              <a:t> data via the stream object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When done with File I/O, </a:t>
            </a:r>
            <a:r>
              <a:rPr lang="en-HK" u="sng" dirty="0"/>
              <a:t>close</a:t>
            </a:r>
            <a:r>
              <a:rPr lang="en-HK" dirty="0"/>
              <a:t> the stream</a:t>
            </a:r>
          </a:p>
          <a:p>
            <a:pPr lvl="1"/>
            <a:r>
              <a:rPr lang="en-HK" dirty="0"/>
              <a:t>Release all the resources in the memory associated with the file</a:t>
            </a:r>
          </a:p>
          <a:p>
            <a:pPr lvl="1"/>
            <a:r>
              <a:rPr lang="en-HK" dirty="0"/>
              <a:t>Flush all data in the memory to the output file if necessary</a:t>
            </a:r>
          </a:p>
          <a:p>
            <a:pPr lvl="8"/>
            <a:endParaRPr lang="en-HK" dirty="0"/>
          </a:p>
          <a:p>
            <a:r>
              <a:rPr lang="en-HK" dirty="0"/>
              <a:t>Step 2 is the same as performing I/O using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cout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vs Console (Keyboard) I/O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159575"/>
              </p:ext>
            </p:extLst>
          </p:nvPr>
        </p:nvGraphicFramePr>
        <p:xfrm>
          <a:off x="628650" y="1825625"/>
          <a:ext cx="7886700" cy="493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86176287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113459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400" dirty="0"/>
                        <a:t>File I/O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Console (Keyboard) I/O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9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/>
                        <a:t>Include both </a:t>
                      </a:r>
                      <a:r>
                        <a:rPr lang="en-HK" sz="24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HK" sz="24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HK" sz="24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HK" sz="2400" dirty="0"/>
                        <a:t> and </a:t>
                      </a:r>
                      <a:r>
                        <a:rPr lang="en-HK" sz="2400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HK" sz="2400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HK" sz="2400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Include only </a:t>
                      </a:r>
                      <a:r>
                        <a:rPr lang="en-US" sz="2400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400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2400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61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ifstream</a:t>
                      </a:r>
                      <a:r>
                        <a:rPr lang="en-HK" sz="2400" dirty="0"/>
                        <a:t>/</a:t>
                      </a:r>
                      <a:r>
                        <a:rPr lang="en-HK" sz="2400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ofstream</a:t>
                      </a:r>
                      <a:r>
                        <a:rPr lang="en-HK" sz="2400" dirty="0"/>
                        <a:t> objects have to be explicitly created. One object per file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HK" sz="2400" dirty="0"/>
                        <a:t>/</a:t>
                      </a:r>
                      <a:r>
                        <a:rPr lang="en-HK" sz="2400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HK" sz="2400" dirty="0"/>
                        <a:t> are automatically made available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5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/>
                        <a:t>File may not be opened successfully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Always available</a:t>
                      </a:r>
                      <a:endParaRPr lang="en-H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9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/>
                        <a:t>Need to check when end-of-file is reached (Input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/>
                        <a:t>Usually don't have to check when end-of-input is reached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3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/>
                        <a:t>Need to close files when done using them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need to 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4215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1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Filenames and Directory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04000"/>
          </a:xfrm>
        </p:spPr>
        <p:txBody>
          <a:bodyPr>
            <a:normAutofit fontScale="92500"/>
          </a:bodyPr>
          <a:lstStyle/>
          <a:p>
            <a:r>
              <a:rPr lang="en-HK" dirty="0"/>
              <a:t>Relative filename</a:t>
            </a:r>
          </a:p>
          <a:p>
            <a:pPr lvl="1"/>
            <a:r>
              <a:rPr lang="en-HK" dirty="0"/>
              <a:t>Relative to the directory (folder) where you run the program</a:t>
            </a:r>
          </a:p>
          <a:p>
            <a:pPr lvl="2"/>
            <a:r>
              <a:rPr lang="en-HK" dirty="0">
                <a:solidFill>
                  <a:srgbClr val="9933FF"/>
                </a:solidFill>
              </a:rPr>
              <a:t>file1.txt</a:t>
            </a:r>
          </a:p>
          <a:p>
            <a:pPr lvl="2"/>
            <a:r>
              <a:rPr lang="en-HK" dirty="0">
                <a:solidFill>
                  <a:schemeClr val="accent2"/>
                </a:solidFill>
              </a:rPr>
              <a:t>..\Folder B\file2.txt</a:t>
            </a:r>
          </a:p>
          <a:p>
            <a:r>
              <a:rPr lang="en-HK" dirty="0"/>
              <a:t>Absolute filename</a:t>
            </a:r>
          </a:p>
          <a:p>
            <a:pPr lvl="1"/>
            <a:r>
              <a:rPr lang="en-HK" dirty="0"/>
              <a:t>Full path (up to the root) + filename</a:t>
            </a:r>
          </a:p>
          <a:p>
            <a:pPr lvl="2"/>
            <a:r>
              <a:rPr lang="en-HK" dirty="0">
                <a:solidFill>
                  <a:srgbClr val="9933FF"/>
                </a:solidFill>
              </a:rPr>
              <a:t>C:\Folder C\file1.txt</a:t>
            </a:r>
          </a:p>
          <a:p>
            <a:pPr lvl="2"/>
            <a:r>
              <a:rPr lang="en-HK" dirty="0">
                <a:solidFill>
                  <a:schemeClr val="accent2"/>
                </a:solidFill>
              </a:rPr>
              <a:t>C:\Folder B\file2.txt</a:t>
            </a:r>
          </a:p>
          <a:p>
            <a:pPr lvl="8"/>
            <a:endParaRPr lang="en-HK" dirty="0"/>
          </a:p>
          <a:p>
            <a:r>
              <a:rPr lang="en-HK" dirty="0"/>
              <a:t>Remember to represent \ as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\\</a:t>
            </a:r>
            <a:r>
              <a:rPr lang="en-HK" dirty="0"/>
              <a:t> in C++ source program</a:t>
            </a:r>
          </a:p>
          <a:p>
            <a:pPr lvl="1"/>
            <a:r>
              <a:rPr lang="en-HK" dirty="0"/>
              <a:t>E.g.: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"C:\\Folder C\\file1.txt"</a:t>
            </a:r>
          </a:p>
          <a:p>
            <a:r>
              <a:rPr lang="en-HK" dirty="0"/>
              <a:t>On some OS (e.g., </a:t>
            </a:r>
            <a:r>
              <a:rPr lang="en-HK" dirty="0" err="1"/>
              <a:t>macOS</a:t>
            </a:r>
            <a:r>
              <a:rPr lang="en-HK" dirty="0"/>
              <a:t>, Linux), paths are separated by (/) instead of (\)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9399" y="2708920"/>
            <a:ext cx="196323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📂 Local Disk (C:)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📁 </a:t>
            </a:r>
            <a:r>
              <a:rPr lang="en-US" sz="2000" dirty="0" err="1"/>
              <a:t>Folder_A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📂 </a:t>
            </a:r>
            <a:r>
              <a:rPr lang="en-US" sz="2000" dirty="0" err="1"/>
              <a:t>Folder_B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ym typeface="Wingdings" panose="05000000000000000000" pitchFamily="2" charset="2"/>
              </a:rPr>
              <a:t> </a:t>
            </a:r>
            <a:r>
              <a:rPr lang="en-US" sz="2000" dirty="0"/>
              <a:t>file1.txt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ym typeface="Wingdings" panose="05000000000000000000" pitchFamily="2" charset="2"/>
              </a:rPr>
              <a:t> </a:t>
            </a:r>
            <a:r>
              <a:rPr lang="en-US" sz="2000" dirty="0">
                <a:solidFill>
                  <a:schemeClr val="accent2"/>
                </a:solidFill>
              </a:rPr>
              <a:t>file2.txt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📂 </a:t>
            </a:r>
            <a:r>
              <a:rPr lang="en-US" sz="2000" dirty="0" err="1"/>
              <a:t>Folder_C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ym typeface="Wingdings" panose="05000000000000000000" pitchFamily="2" charset="2"/>
              </a:rPr>
              <a:t> </a:t>
            </a:r>
            <a:r>
              <a:rPr lang="en-US" sz="2000" dirty="0">
                <a:solidFill>
                  <a:srgbClr val="9933FF"/>
                </a:solidFill>
              </a:rPr>
              <a:t>file1.txt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ym typeface="Wingdings" panose="05000000000000000000" pitchFamily="2" charset="2"/>
              </a:rPr>
              <a:t> </a:t>
            </a:r>
            <a:r>
              <a:rPr lang="en-US" sz="2000" dirty="0"/>
              <a:t>program.exe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6600" y="3041864"/>
            <a:ext cx="12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000" dirty="0"/>
              <a:t>(Windows systems)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1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 w="9525">
          <a:solidFill>
            <a:schemeClr val="tx1"/>
          </a:solidFill>
        </a:ln>
      </a:spPr>
      <a:bodyPr wrap="none" rtlCol="0" anchor="ctr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25571</TotalTime>
  <Words>4231</Words>
  <PresentationFormat>On-screen Show (4:3)</PresentationFormat>
  <Paragraphs>1043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新細明體</vt:lpstr>
      <vt:lpstr>Arial</vt:lpstr>
      <vt:lpstr>Calibri</vt:lpstr>
      <vt:lpstr>Calibri Light</vt:lpstr>
      <vt:lpstr>Consolas</vt:lpstr>
      <vt:lpstr>Wingdings</vt:lpstr>
      <vt:lpstr>Office Theme</vt:lpstr>
      <vt:lpstr>CSCI1540 Fundamental Computing with C++</vt:lpstr>
      <vt:lpstr>Outline</vt:lpstr>
      <vt:lpstr>Introduction</vt:lpstr>
      <vt:lpstr>Abstraction of I/O (Console I/O)</vt:lpstr>
      <vt:lpstr>Low-Level and High-Level I/O</vt:lpstr>
      <vt:lpstr>Abstraction of I/O (File I/O)</vt:lpstr>
      <vt:lpstr>Steps for Performing File I/O</vt:lpstr>
      <vt:lpstr>File I/O vs Console (Keyboard) I/O</vt:lpstr>
      <vt:lpstr>Filenames and Directory Structures</vt:lpstr>
      <vt:lpstr>Preparing a Stream for Reading</vt:lpstr>
      <vt:lpstr>Preparing a Stream for Writing</vt:lpstr>
      <vt:lpstr>File Output: Example</vt:lpstr>
      <vt:lpstr>File Open and Checking</vt:lpstr>
      <vt:lpstr>File Open and Checking</vt:lpstr>
      <vt:lpstr>File Open and Close</vt:lpstr>
      <vt:lpstr>File Reading (Input): Example</vt:lpstr>
      <vt:lpstr>PowerPoint Presentation</vt:lpstr>
      <vt:lpstr>PowerPoint Presentation</vt:lpstr>
      <vt:lpstr>PowerPoint Presentation</vt:lpstr>
      <vt:lpstr>States of a Stream Object</vt:lpstr>
      <vt:lpstr>Simple Input Error Handling: Example</vt:lpstr>
      <vt:lpstr>Simple Input Error Handling: Example</vt:lpstr>
      <vt:lpstr>Checking and Handling “Fail” or “Bad” States</vt:lpstr>
      <vt:lpstr>Error Recovery with clear(): Example</vt:lpstr>
      <vt:lpstr>More about File I/O</vt:lpstr>
      <vt:lpstr>ifstream is a Subclass of istream ofstream is a Subclass of ostream</vt:lpstr>
      <vt:lpstr>Example</vt:lpstr>
      <vt:lpstr>Example</vt:lpstr>
      <vt:lpstr>Function in &lt;string&gt; for String Input</vt:lpstr>
      <vt:lpstr>Other Member Functions in istream Object for Input</vt:lpstr>
      <vt:lpstr>Low Level I/O</vt:lpstr>
      <vt:lpstr>Member Functions in ostream for Low-level Output</vt:lpstr>
      <vt:lpstr>Member Functions in istream for Low-level Input</vt:lpstr>
      <vt:lpstr>get() vs &gt;&gt;</vt:lpstr>
      <vt:lpstr>PowerPoint Presentation</vt:lpstr>
      <vt:lpstr>Summary</vt:lpstr>
      <vt:lpstr>ostringstream and istringstream</vt:lpstr>
      <vt:lpstr>ostringstream: Example</vt:lpstr>
      <vt:lpstr>istringstream: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2017-07-27T04:48:57Z</cp:lastPrinted>
  <dcterms:created xsi:type="dcterms:W3CDTF">2017-07-21T09:04:35Z</dcterms:created>
  <dcterms:modified xsi:type="dcterms:W3CDTF">2019-11-20T06:11:54Z</dcterms:modified>
</cp:coreProperties>
</file>