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869" r:id="rId3"/>
    <p:sldId id="834" r:id="rId4"/>
    <p:sldId id="838" r:id="rId5"/>
    <p:sldId id="839" r:id="rId6"/>
    <p:sldId id="840" r:id="rId7"/>
    <p:sldId id="841" r:id="rId8"/>
    <p:sldId id="842" r:id="rId9"/>
    <p:sldId id="843" r:id="rId10"/>
    <p:sldId id="844" r:id="rId11"/>
    <p:sldId id="835" r:id="rId12"/>
    <p:sldId id="845" r:id="rId13"/>
    <p:sldId id="846" r:id="rId14"/>
    <p:sldId id="868" r:id="rId15"/>
    <p:sldId id="847" r:id="rId16"/>
    <p:sldId id="848" r:id="rId17"/>
    <p:sldId id="849" r:id="rId18"/>
    <p:sldId id="850" r:id="rId19"/>
    <p:sldId id="851" r:id="rId20"/>
    <p:sldId id="852" r:id="rId21"/>
    <p:sldId id="853" r:id="rId22"/>
    <p:sldId id="854" r:id="rId23"/>
    <p:sldId id="855" r:id="rId24"/>
    <p:sldId id="857" r:id="rId25"/>
    <p:sldId id="870" r:id="rId26"/>
    <p:sldId id="859" r:id="rId27"/>
    <p:sldId id="860" r:id="rId28"/>
    <p:sldId id="861" r:id="rId29"/>
    <p:sldId id="862" r:id="rId30"/>
    <p:sldId id="863" r:id="rId31"/>
    <p:sldId id="864" r:id="rId32"/>
    <p:sldId id="865" r:id="rId33"/>
    <p:sldId id="866" r:id="rId34"/>
    <p:sldId id="867" r:id="rId35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FFFF99"/>
    <a:srgbClr val="009999"/>
    <a:srgbClr val="008000"/>
    <a:srgbClr val="800000"/>
    <a:srgbClr val="FF7000"/>
    <a:srgbClr val="68D321"/>
    <a:srgbClr val="5B9BD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84" d="100"/>
          <a:sy n="84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Recursion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Summation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1+2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: Example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HK" dirty="0"/>
              <a:t>To compute: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4952" y="1825625"/>
                <a:ext cx="343728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=1+2+3+…+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52" y="1825625"/>
                <a:ext cx="343728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7776" y="2928985"/>
                <a:ext cx="386458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HK" sz="2400" b="0" i="1" smtClean="0">
                              <a:solidFill>
                                <a:schemeClr val="tx1"/>
                              </a:solidFill>
                              <a:effectLst>
                                <a:glow rad="2286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sz="2400" b="0" i="1" smtClean="0">
                              <a:solidFill>
                                <a:schemeClr val="tx1"/>
                              </a:solidFill>
                              <a:effectLst>
                                <a:glow rad="2286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1+2+…+</m:t>
                          </m:r>
                          <m:d>
                            <m:dPr>
                              <m:ctrlPr>
                                <a:rPr lang="en-HK" sz="2400" b="0" i="1" smtClean="0">
                                  <a:solidFill>
                                    <a:schemeClr val="tx1"/>
                                  </a:solidFill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400" b="0" i="1" smtClean="0">
                                  <a:solidFill>
                                    <a:schemeClr val="tx1"/>
                                  </a:solidFill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HK" sz="2400" b="0" i="1" smtClean="0">
                                  <a:solidFill>
                                    <a:schemeClr val="tx1"/>
                                  </a:solidFill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76" y="2928985"/>
                <a:ext cx="3864584" cy="416845"/>
              </a:xfrm>
              <a:prstGeom prst="rect">
                <a:avLst/>
              </a:prstGeom>
              <a:blipFill>
                <a:blip r:embed="rId4"/>
                <a:stretch>
                  <a:fillRect t="-17391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7776" y="3440965"/>
                <a:ext cx="195277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HK" sz="2400" b="0" i="1" smtClean="0">
                              <a:effectLst>
                                <a:glow rad="2286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HK" sz="2400" b="0" i="1" smtClean="0"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HK" sz="2400" b="0" i="1" smtClean="0"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HK" sz="2400" b="0" i="1" smtClean="0"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HK" sz="2400" b="0" i="1" smtClean="0"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HK" sz="2400" b="0" i="1" smtClean="0"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HK" sz="2400" b="0" i="1" smtClean="0">
                                  <a:effectLst>
                                    <a:glow rad="228600">
                                      <a:schemeClr val="accent2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76" y="3440965"/>
                <a:ext cx="1952778" cy="1189043"/>
              </a:xfrm>
              <a:prstGeom prst="rect">
                <a:avLst/>
              </a:prstGeom>
              <a:blipFill>
                <a:blip r:embed="rId5"/>
                <a:stretch>
                  <a:fillRect t="-19388" r="-1093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3792688"/>
                <a:ext cx="2172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2400" dirty="0"/>
                  <a:t>(Assume </a:t>
                </a:r>
                <a14:m>
                  <m:oMath xmlns:m="http://schemas.openxmlformats.org/officeDocument/2006/math"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HK" sz="2400" dirty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92688"/>
                <a:ext cx="2172261" cy="461665"/>
              </a:xfrm>
              <a:prstGeom prst="rect">
                <a:avLst/>
              </a:prstGeom>
              <a:blipFill>
                <a:blip r:embed="rId6"/>
                <a:stretch>
                  <a:fillRect l="-4494" t="-10526" r="-30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32892" y="4725144"/>
            <a:ext cx="554510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summation(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n +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summation(</a:t>
            </a:r>
            <a:r>
              <a:rPr lang="en-HK" altLang="zh-HK" sz="2000" dirty="0">
                <a:latin typeface="Consolas" panose="020B0609020204030204" pitchFamily="49" charset="0"/>
              </a:rPr>
              <a:t> n - 1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813705" y="4642074"/>
            <a:ext cx="727330" cy="510778"/>
          </a:xfrm>
          <a:prstGeom prst="wedgeRoundRectCallout">
            <a:avLst>
              <a:gd name="adj1" fmla="val -420317"/>
              <a:gd name="adj2" fmla="val 6417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Test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564851" y="6347222"/>
            <a:ext cx="1895581" cy="510778"/>
          </a:xfrm>
          <a:prstGeom prst="wedgeRoundRectCallout">
            <a:avLst>
              <a:gd name="adj1" fmla="val -117310"/>
              <a:gd name="adj2" fmla="val -6800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Recursive 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969497" y="5345660"/>
            <a:ext cx="1431116" cy="510778"/>
          </a:xfrm>
          <a:prstGeom prst="wedgeRoundRectCallout">
            <a:avLst>
              <a:gd name="adj1" fmla="val -223697"/>
              <a:gd name="adj2" fmla="val -111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Base case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6000" y="4725144"/>
            <a:ext cx="4667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25881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Summation </a:t>
                </a:r>
                <a14:m>
                  <m:oMath xmlns:m="http://schemas.openxmlformats.org/officeDocument/2006/math">
                    <m:r>
                      <a:rPr lang="en-HK" i="1" dirty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HK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: Example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825200"/>
            <a:ext cx="86760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n +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</a:t>
            </a:r>
            <a:r>
              <a:rPr lang="en-HK" altLang="zh-HK" sz="2000" dirty="0">
                <a:latin typeface="Consolas" panose="020B0609020204030204" pitchFamily="49" charset="0"/>
              </a:rPr>
              <a:t>( n - 1 );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n: 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cin</a:t>
            </a:r>
            <a:r>
              <a:rPr lang="en-HK" altLang="zh-HK" sz="2000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"Sum =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</a:t>
            </a:r>
            <a:r>
              <a:rPr lang="en-HK" altLang="zh-HK" sz="2000" dirty="0">
                <a:latin typeface="Consolas" panose="020B0609020204030204" pitchFamily="49" charset="0"/>
              </a:rPr>
              <a:t>(n)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63357" y="4509120"/>
            <a:ext cx="188064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Enter n: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Sum = 15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3357" y="5518519"/>
            <a:ext cx="188064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Enter n: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14↵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Sum = 105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9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Summation </a:t>
                </a:r>
                <a14:m>
                  <m:oMath xmlns:m="http://schemas.openxmlformats.org/officeDocument/2006/math">
                    <m:r>
                      <a:rPr lang="en-HK" i="1" dirty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HK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: Example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18546" y="1825200"/>
            <a:ext cx="657583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8000">
              <a:lnSpc>
                <a:spcPct val="110000"/>
              </a:lnSpc>
            </a:pPr>
            <a:r>
              <a:rPr lang="en-HK" altLang="zh-HK" sz="2400" dirty="0"/>
              <a:t> </a:t>
            </a:r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summation(5)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5 + </a:t>
            </a:r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summation(4)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(4 + </a:t>
            </a:r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summation(3)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(4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(3 + </a:t>
            </a:r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summation(2)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sz="2400" dirty="0">
                <a:latin typeface="Consolas" panose="020B0609020204030204" pitchFamily="49" charset="0"/>
              </a:rPr>
              <a:t>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(4 + (3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(2 + </a:t>
            </a:r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summation(1)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sz="2400" dirty="0">
                <a:latin typeface="Consolas" panose="020B0609020204030204" pitchFamily="49" charset="0"/>
              </a:rPr>
              <a:t>))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(4 + (3 + (2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</a:t>
            </a:r>
            <a:r>
              <a:rPr lang="en-HK" sz="2400" dirty="0">
                <a:latin typeface="Consolas" panose="020B0609020204030204" pitchFamily="49" charset="0"/>
              </a:rPr>
              <a:t>)))</a:t>
            </a:r>
            <a:endParaRPr lang="en-US" sz="2400" dirty="0">
              <a:latin typeface="Consolas" panose="020B0609020204030204" pitchFamily="49" charset="0"/>
            </a:endParaRP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(4 + (3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3</a:t>
            </a:r>
            <a:r>
              <a:rPr lang="en-HK" sz="2400" dirty="0">
                <a:latin typeface="Consolas" panose="020B0609020204030204" pitchFamily="49" charset="0"/>
              </a:rPr>
              <a:t>))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(4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6</a:t>
            </a:r>
            <a:r>
              <a:rPr lang="en-HK" sz="2400" dirty="0">
                <a:latin typeface="Consolas" panose="020B0609020204030204" pitchFamily="49" charset="0"/>
              </a:rPr>
              <a:t>)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altLang="zh-HK" sz="2400" dirty="0"/>
              <a:t> </a:t>
            </a:r>
            <a:r>
              <a:rPr lang="en-HK" sz="2400" dirty="0">
                <a:latin typeface="Consolas" panose="020B0609020204030204" pitchFamily="49" charset="0"/>
              </a:rPr>
              <a:t>5 +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10</a:t>
            </a:r>
          </a:p>
          <a:p>
            <a:pPr marL="468000" indent="-46800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HK" sz="2400" dirty="0">
                <a:effectLst/>
              </a:rPr>
              <a:t> </a:t>
            </a:r>
            <a:r>
              <a:rPr lang="en-HK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021" y="4919008"/>
            <a:ext cx="526297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summation(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n +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summation(</a:t>
            </a:r>
            <a:r>
              <a:rPr lang="en-HK" altLang="zh-HK" sz="2000" dirty="0">
                <a:latin typeface="Consolas" panose="020B0609020204030204" pitchFamily="49" charset="0"/>
              </a:rPr>
              <a:t>n - 1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-321672" y="4380520"/>
            <a:ext cx="2066400" cy="1088172"/>
          </a:xfrm>
          <a:prstGeom prst="rightArrow">
            <a:avLst>
              <a:gd name="adj1" fmla="val 758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Combining solution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-321672" y="2310296"/>
            <a:ext cx="2066400" cy="1096208"/>
          </a:xfrm>
          <a:prstGeom prst="rightArrow">
            <a:avLst>
              <a:gd name="adj1" fmla="val 7544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Recursive calls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String Reversal: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rev(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dirty="0" err="1">
                <a:solidFill>
                  <a:srgbClr val="00B0F0"/>
                </a:solidFill>
                <a:latin typeface="Consolas" panose="020B0609020204030204" pitchFamily="49" charset="0"/>
              </a:rPr>
              <a:t>abcde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dirty="0"/>
              <a:t> </a:t>
            </a:r>
            <a:r>
              <a:rPr lang="en-HK" dirty="0">
                <a:sym typeface="Wingdings" panose="05000000000000000000" pitchFamily="2" charset="2"/>
              </a:rPr>
              <a:t> “</a:t>
            </a:r>
            <a:r>
              <a:rPr lang="en-HK" dirty="0" err="1">
                <a:sym typeface="Wingdings" panose="05000000000000000000" pitchFamily="2" charset="2"/>
              </a:rPr>
              <a:t>edcba</a:t>
            </a:r>
            <a:r>
              <a:rPr lang="en-HK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rev(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"CSCI1357"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HK" dirty="0">
                <a:sym typeface="Wingdings" panose="05000000000000000000" pitchFamily="2" charset="2"/>
              </a:rPr>
              <a:t>  “7531ICSC”</a:t>
            </a:r>
          </a:p>
          <a:p>
            <a:r>
              <a:rPr lang="en-HK" dirty="0">
                <a:sym typeface="Wingdings" panose="05000000000000000000" pitchFamily="2" charset="2"/>
              </a:rPr>
              <a:t>Reversing an </a:t>
            </a:r>
            <a:r>
              <a:rPr lang="en-HK" i="1" dirty="0">
                <a:solidFill>
                  <a:srgbClr val="9933FF"/>
                </a:solidFill>
                <a:sym typeface="Wingdings" panose="05000000000000000000" pitchFamily="2" charset="2"/>
              </a:rPr>
              <a:t>empty</a:t>
            </a:r>
            <a:r>
              <a:rPr lang="en-HK" dirty="0">
                <a:sym typeface="Wingdings" panose="05000000000000000000" pitchFamily="2" charset="2"/>
              </a:rPr>
              <a:t> string gets an empty string</a:t>
            </a:r>
          </a:p>
          <a:p>
            <a:r>
              <a:rPr lang="en-HK" dirty="0">
                <a:sym typeface="Wingdings" panose="05000000000000000000" pitchFamily="2" charset="2"/>
              </a:rPr>
              <a:t>Reversing a </a:t>
            </a:r>
            <a:r>
              <a:rPr lang="en-HK" i="1" dirty="0">
                <a:solidFill>
                  <a:srgbClr val="9933FF"/>
                </a:solidFill>
                <a:sym typeface="Wingdings" panose="05000000000000000000" pitchFamily="2" charset="2"/>
              </a:rPr>
              <a:t>non-empty</a:t>
            </a:r>
            <a:r>
              <a:rPr lang="en-HK" dirty="0">
                <a:sym typeface="Wingdings" panose="05000000000000000000" pitchFamily="2" charset="2"/>
              </a:rPr>
              <a:t> string gets…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1235" y="3789040"/>
            <a:ext cx="61093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string rev(string s)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(s ==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""</a:t>
            </a:r>
            <a:r>
              <a:rPr lang="en-HK" altLang="zh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""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rev(</a:t>
            </a:r>
            <a:r>
              <a:rPr lang="en-HK" altLang="zh-HK" sz="2000" dirty="0" err="1">
                <a:latin typeface="Consolas" panose="020B0609020204030204" pitchFamily="49" charset="0"/>
              </a:rPr>
              <a:t>s.substr</a:t>
            </a:r>
            <a:r>
              <a:rPr lang="en-HK" altLang="zh-HK" sz="2000" dirty="0">
                <a:latin typeface="Consolas" panose="020B0609020204030204" pitchFamily="49" charset="0"/>
              </a:rPr>
              <a:t>(1)) + s.at(0);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Left Bracket 7"/>
          <p:cNvSpPr/>
          <p:nvPr/>
        </p:nvSpPr>
        <p:spPr>
          <a:xfrm rot="16200000">
            <a:off x="5177608" y="4600369"/>
            <a:ext cx="144000" cy="1548000"/>
          </a:xfrm>
          <a:prstGeom prst="leftBracket">
            <a:avLst>
              <a:gd name="adj" fmla="val 87708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043608" y="5938599"/>
            <a:ext cx="2808000" cy="919401"/>
          </a:xfrm>
          <a:prstGeom prst="wedgeRoundRectCallout">
            <a:avLst>
              <a:gd name="adj1" fmla="val 98321"/>
              <a:gd name="adj2" fmla="val -1028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The </a:t>
            </a:r>
            <a:r>
              <a:rPr lang="en-HK" sz="2400" i="1" dirty="0">
                <a:solidFill>
                  <a:srgbClr val="9933FF"/>
                </a:solidFill>
              </a:rPr>
              <a:t>substring</a:t>
            </a:r>
            <a:r>
              <a:rPr lang="en-HK" sz="2400" dirty="0">
                <a:solidFill>
                  <a:schemeClr val="tx1"/>
                </a:solidFill>
              </a:rPr>
              <a:t>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</a:t>
            </a:r>
            <a:r>
              <a:rPr lang="en-HK" sz="2400" dirty="0">
                <a:solidFill>
                  <a:schemeClr val="tx1"/>
                </a:solidFill>
              </a:rPr>
              <a:t> from index 1 till end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667608" y="5938599"/>
            <a:ext cx="3888000" cy="919401"/>
          </a:xfrm>
          <a:prstGeom prst="wedgeRoundRectCallout">
            <a:avLst>
              <a:gd name="adj1" fmla="val -35072"/>
              <a:gd name="adj2" fmla="val -1034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(…)</a:t>
            </a:r>
            <a:r>
              <a:rPr lang="en-HK" sz="2400" dirty="0">
                <a:solidFill>
                  <a:schemeClr val="tx1"/>
                </a:solidFill>
              </a:rPr>
              <a:t> is a member function of the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sz="2400" dirty="0">
                <a:solidFill>
                  <a:schemeClr val="tx1"/>
                </a:solidFill>
              </a:rPr>
              <a:t> class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4745" y="3789040"/>
            <a:ext cx="2889255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rev(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abcd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rev(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bcd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 +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'a'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3400" y="3789040"/>
            <a:ext cx="4667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2079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Write a recursive function (no loop inside)</a:t>
            </a:r>
          </a:p>
          <a:p>
            <a:pPr marL="457200" lvl="1" indent="0" algn="ctr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count(string s,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ch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  <a:endParaRPr lang="en-HK" dirty="0"/>
          </a:p>
          <a:p>
            <a:pPr marL="230400" indent="0">
              <a:buNone/>
            </a:pPr>
            <a:r>
              <a:rPr lang="en-HK" dirty="0"/>
              <a:t>that counts the number of times that character </a:t>
            </a:r>
            <a:r>
              <a:rPr lang="en-HK" dirty="0" err="1">
                <a:solidFill>
                  <a:schemeClr val="accent5"/>
                </a:solidFill>
              </a:rPr>
              <a:t>ch</a:t>
            </a:r>
            <a:r>
              <a:rPr lang="en-HK" dirty="0"/>
              <a:t> appears in string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</a:t>
            </a:r>
          </a:p>
          <a:p>
            <a:pPr lvl="1"/>
            <a:r>
              <a:rPr lang="en-HK" dirty="0"/>
              <a:t>E.g.:</a:t>
            </a:r>
          </a:p>
          <a:p>
            <a:pPr marL="457200" lvl="1" indent="0" algn="ctr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count(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"Computer Science"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'e'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dirty="0"/>
              <a:t> </a:t>
            </a:r>
            <a:r>
              <a:rPr lang="en-HK" dirty="0">
                <a:sym typeface="Wingdings" panose="05000000000000000000" pitchFamily="2" charset="2"/>
              </a:rPr>
              <a:t> 3</a:t>
            </a:r>
          </a:p>
          <a:p>
            <a:pPr marL="457200" lvl="1" indent="0" algn="ctr">
              <a:buNone/>
            </a:pP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count(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Computer Science"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'a'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dirty="0"/>
              <a:t> </a:t>
            </a:r>
            <a:r>
              <a:rPr lang="en-HK" dirty="0">
                <a:sym typeface="Wingdings" panose="05000000000000000000" pitchFamily="2" charset="2"/>
              </a:rPr>
              <a:t> 0</a:t>
            </a:r>
            <a:endParaRPr lang="en-HK" dirty="0"/>
          </a:p>
          <a:p>
            <a:pPr lvl="8"/>
            <a:endParaRPr lang="en-HK" dirty="0"/>
          </a:p>
          <a:p>
            <a:pPr lvl="1"/>
            <a:r>
              <a:rPr lang="en-HK" i="1" dirty="0"/>
              <a:t>You need </a:t>
            </a:r>
            <a:r>
              <a:rPr lang="en-HK" i="1" u="sng" dirty="0">
                <a:solidFill>
                  <a:srgbClr val="9933FF"/>
                </a:solidFill>
              </a:rPr>
              <a:t>&gt; 1</a:t>
            </a:r>
            <a:r>
              <a:rPr lang="en-HK" i="1" u="sng" dirty="0"/>
              <a:t> recursive case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9535" y="4919008"/>
            <a:ext cx="41344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(…)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Base case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HK" sz="2000" dirty="0">
                <a:latin typeface="Consolas" panose="020B0609020204030204" pitchFamily="49" charset="0"/>
              </a:rPr>
              <a:t>(…)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Recur. case 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Recur. case 2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6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Tower of Hanoi: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 </a:t>
                </a:r>
                <a:r>
                  <a:rPr lang="en-HK" b="1" i="1" dirty="0">
                    <a:solidFill>
                      <a:srgbClr val="FF0000"/>
                    </a:solidFill>
                  </a:rPr>
                  <a:t>Tower of Hanoi</a:t>
                </a:r>
                <a:r>
                  <a:rPr lang="en-HK" dirty="0"/>
                  <a:t> is a puzzle consisting of 3 pegs and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disks of different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4077016"/>
                <a:ext cx="10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400" dirty="0"/>
                  <a:t> disks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77016"/>
                <a:ext cx="1096582" cy="461665"/>
              </a:xfrm>
              <a:prstGeom prst="rect">
                <a:avLst/>
              </a:prstGeom>
              <a:blipFill>
                <a:blip r:embed="rId3"/>
                <a:stretch>
                  <a:fillRect l="-1676" t="-10526" r="-83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996174" y="4001294"/>
            <a:ext cx="847634" cy="306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31212" y="4077016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K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212" y="4077016"/>
                <a:ext cx="10572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574000" y="3573016"/>
            <a:ext cx="3996000" cy="1469665"/>
            <a:chOff x="2587590" y="5085184"/>
            <a:chExt cx="3996000" cy="146966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87590" y="6093184"/>
              <a:ext cx="399600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85588" y="5085184"/>
              <a:ext cx="1" cy="100800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23696" y="6093184"/>
              <a:ext cx="859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400" dirty="0"/>
                <a:t>Peg 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5695" y="6093184"/>
              <a:ext cx="859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400" dirty="0"/>
                <a:t>Peg 2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7695" y="6093184"/>
              <a:ext cx="859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400" dirty="0"/>
                <a:t>Peg 3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253589" y="5085184"/>
              <a:ext cx="1" cy="100800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17587" y="5085184"/>
              <a:ext cx="1" cy="100800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85589" y="5950024"/>
              <a:ext cx="936000" cy="0"/>
            </a:xfrm>
            <a:prstGeom prst="line">
              <a:avLst/>
            </a:prstGeom>
            <a:ln w="127000" cap="flat">
              <a:solidFill>
                <a:srgbClr val="7030A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5589" y="5770024"/>
              <a:ext cx="756000" cy="0"/>
            </a:xfrm>
            <a:prstGeom prst="line">
              <a:avLst/>
            </a:prstGeom>
            <a:ln w="127000" cap="flat">
              <a:solidFill>
                <a:srgbClr val="0000FF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965589" y="5590024"/>
              <a:ext cx="576000" cy="0"/>
            </a:xfrm>
            <a:prstGeom prst="line">
              <a:avLst/>
            </a:prstGeom>
            <a:ln w="127000" cap="flat">
              <a:solidFill>
                <a:srgbClr val="00800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589" y="5410024"/>
              <a:ext cx="396000" cy="0"/>
            </a:xfrm>
            <a:prstGeom prst="line">
              <a:avLst/>
            </a:prstGeom>
            <a:ln w="127000" cap="flat">
              <a:solidFill>
                <a:srgbClr val="009999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313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Tower of Hanoi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 goal is to move the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disks from peg 1 to peg 3 satisfying the following constraints:</a:t>
                </a:r>
              </a:p>
              <a:p>
                <a:pPr lvl="1"/>
                <a:r>
                  <a:rPr lang="en-HK" dirty="0"/>
                  <a:t>Only one disk can be moved at a time</a:t>
                </a:r>
              </a:p>
              <a:p>
                <a:pPr lvl="1"/>
                <a:r>
                  <a:rPr lang="en-HK" dirty="0"/>
                  <a:t>A larger disk cannot be on top of a smaller disk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0393" y="6021288"/>
            <a:ext cx="78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Start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23331" y="6021288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Goal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4082795" y="4952778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9999" y="4182179"/>
            <a:ext cx="10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400" i="1" dirty="0"/>
              <a:t>(Move disks)</a:t>
            </a:r>
            <a:endParaRPr lang="en-US" sz="2400" i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397" y="5468262"/>
            <a:ext cx="3996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1395" y="4460262"/>
            <a:ext cx="1" cy="1008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503" y="5468262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11502" y="5468262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43502" y="5468262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9396" y="4460262"/>
            <a:ext cx="1" cy="1008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3394" y="4460262"/>
            <a:ext cx="1" cy="1008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1396" y="5325102"/>
            <a:ext cx="936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1396" y="5145102"/>
            <a:ext cx="756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1396" y="4965102"/>
            <a:ext cx="576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1396" y="4785102"/>
            <a:ext cx="396000" cy="0"/>
          </a:xfrm>
          <a:prstGeom prst="line">
            <a:avLst/>
          </a:prstGeom>
          <a:ln w="127000" cap="flat">
            <a:solidFill>
              <a:srgbClr val="009999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04601" y="5468262"/>
            <a:ext cx="3996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02599" y="4460262"/>
            <a:ext cx="1" cy="1008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0707" y="5468262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72706" y="5468262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4706" y="5468262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70600" y="4460262"/>
            <a:ext cx="1" cy="1008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34598" y="4460262"/>
            <a:ext cx="1" cy="1008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66600" y="5325102"/>
            <a:ext cx="936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56600" y="5145102"/>
            <a:ext cx="756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46600" y="4965102"/>
            <a:ext cx="576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36600" y="4785102"/>
            <a:ext cx="396000" cy="0"/>
          </a:xfrm>
          <a:prstGeom prst="line">
            <a:avLst/>
          </a:prstGeom>
          <a:ln w="127000" cap="flat">
            <a:solidFill>
              <a:srgbClr val="009999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Tower of Hanoi: Recursion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Solution for </a:t>
                </a:r>
                <a14:m>
                  <m:oMath xmlns:m="http://schemas.openxmlformats.org/officeDocument/2006/math">
                    <m:r>
                      <a:rPr lang="en-HK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HK" dirty="0"/>
                  <a:t> is trivial: (Base case)</a:t>
                </a:r>
              </a:p>
              <a:p>
                <a:endParaRPr lang="en-HK" dirty="0"/>
              </a:p>
              <a:p>
                <a:pPr lvl="1"/>
                <a:r>
                  <a:rPr lang="en-HK" dirty="0"/>
                  <a:t>Move the (only) disk to the required destination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7784" y="4941168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26082" y="4941168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24381" y="4941168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27784" y="4941168"/>
            <a:ext cx="3456384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0"/>
          </p:cNvCxnSpPr>
          <p:nvPr/>
        </p:nvCxnSpPr>
        <p:spPr>
          <a:xfrm>
            <a:off x="3057677" y="4221088"/>
            <a:ext cx="1" cy="72008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5975" y="4221088"/>
            <a:ext cx="1" cy="72008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54274" y="4221088"/>
            <a:ext cx="1" cy="72008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2983514" y="3417560"/>
            <a:ext cx="2844000" cy="73152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697677" y="4762800"/>
            <a:ext cx="720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4.44444E-6 C -0.00069 -0.00138 -0.00069 -0.08125 0.00244 -0.10439 C 0.02553 -0.13726 0.09306 -0.19838 0.13959 -0.19838 C 0.18594 -0.19861 0.2573 -0.13865 0.28126 -0.10555 C 0.28386 -0.08171 0.28421 -0.00185 0.28421 -4.44444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19772" y="6320760"/>
            <a:ext cx="4104456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99" y="552876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419872" y="6004800"/>
            <a:ext cx="2304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Solution for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i="1" dirty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HK" dirty="0"/>
                  <a:t>: (Recursive case)</a:t>
                </a:r>
              </a:p>
              <a:p>
                <a:pPr lvl="8"/>
                <a:endParaRPr lang="en-US" dirty="0"/>
              </a:p>
              <a:p>
                <a:pPr lvl="1"/>
                <a:r>
                  <a:rPr lang="en-US" dirty="0"/>
                  <a:t>“</a:t>
                </a:r>
                <a:r>
                  <a:rPr lang="en-US" i="1" dirty="0"/>
                  <a:t>Step</a:t>
                </a:r>
                <a:r>
                  <a:rPr lang="en-US" dirty="0"/>
                  <a:t>” 1: Move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disks from peg 1 to peg 2</a:t>
                </a:r>
              </a:p>
              <a:p>
                <a:pPr lvl="8"/>
                <a:endParaRPr lang="en-US" dirty="0"/>
              </a:p>
              <a:p>
                <a:pPr lvl="1"/>
                <a:r>
                  <a:rPr lang="en-US" dirty="0"/>
                  <a:t>Step 2: Move the remaining disk from peg 1 to peg 3</a:t>
                </a:r>
              </a:p>
              <a:p>
                <a:pPr lvl="8"/>
                <a:endParaRPr lang="en-US" dirty="0"/>
              </a:p>
              <a:p>
                <a:pPr lvl="1"/>
                <a:r>
                  <a:rPr lang="en-US" dirty="0"/>
                  <a:t>“</a:t>
                </a:r>
                <a:r>
                  <a:rPr lang="en-US" i="1" dirty="0"/>
                  <a:t>Step</a:t>
                </a:r>
                <a:r>
                  <a:rPr lang="en-US" dirty="0"/>
                  <a:t>” 3: Move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disks from peg 2 to peg 3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rved Down Arrow 18"/>
          <p:cNvSpPr/>
          <p:nvPr/>
        </p:nvSpPr>
        <p:spPr>
          <a:xfrm>
            <a:off x="4482200" y="4725144"/>
            <a:ext cx="1890000" cy="73152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862000" y="4725144"/>
            <a:ext cx="1890000" cy="73152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9772" y="632076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42106" y="632076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64441" y="632076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49665" y="552876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94334" y="552876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519772" y="6105600"/>
            <a:ext cx="864000" cy="162000"/>
            <a:chOff x="2624400" y="6105600"/>
            <a:chExt cx="864000" cy="162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697677" y="6177600"/>
              <a:ext cx="720000" cy="0"/>
            </a:xfrm>
            <a:prstGeom prst="line">
              <a:avLst/>
            </a:prstGeom>
            <a:ln w="127000" cap="flat">
              <a:solidFill>
                <a:srgbClr val="7030A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24400" y="6105600"/>
              <a:ext cx="864000" cy="1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1680" y="4757082"/>
            <a:ext cx="122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“Step”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8631" y="4757082"/>
            <a:ext cx="122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“Step” 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89665" y="5533200"/>
            <a:ext cx="720000" cy="540000"/>
            <a:chOff x="2697677" y="5533200"/>
            <a:chExt cx="720000" cy="540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751677" y="5997600"/>
              <a:ext cx="612000" cy="0"/>
            </a:xfrm>
            <a:prstGeom prst="line">
              <a:avLst/>
            </a:prstGeom>
            <a:ln w="127000" cap="flat">
              <a:solidFill>
                <a:srgbClr val="0000FF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5677" y="5817600"/>
              <a:ext cx="504000" cy="0"/>
            </a:xfrm>
            <a:prstGeom prst="line">
              <a:avLst/>
            </a:prstGeom>
            <a:ln w="127000" cap="flat">
              <a:solidFill>
                <a:srgbClr val="00800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59677" y="5637600"/>
              <a:ext cx="396000" cy="0"/>
            </a:xfrm>
            <a:prstGeom prst="line">
              <a:avLst/>
            </a:prstGeom>
            <a:ln w="127000" cap="flat">
              <a:solidFill>
                <a:srgbClr val="009999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697677" y="5533200"/>
              <a:ext cx="720000" cy="540000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00567" y="5661248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60998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C 0.00035 -0.00601 -0.00122 -0.05185 0.00017 -0.06944 C 0.0151 -0.0956 0.06024 -0.15648 0.08976 -0.15601 C 0.11771 -0.15 0.16198 -0.09768 0.17674 -0.06736 C 0.1783 -0.04629 0.17778 0.02362 0.17812 0.025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-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C -0.00139 -0.00833 -0.00052 -0.10416 0.00035 -0.12569 C 0.02986 -0.14907 0.11528 -0.22361 0.17396 -0.22314 C 0.23264 -0.22291 0.32292 -0.14699 0.35278 -0.12291 C 0.35417 -0.09768 0.35504 0.00232 0.35504 0.00394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5" y="-1092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2 0.02593 C 0.17726 0.0213 0.17812 -0.05069 0.17778 -0.06574 C 0.19219 -0.09629 0.23611 -0.15694 0.26545 -0.15717 C 0.29514 -0.15763 0.33906 -0.08009 0.35382 -0.06736 C 0.3559 -0.0537 0.35486 -0.00231 0.35503 -0.0004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91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2" grpId="0" animBg="1"/>
      <p:bldP spid="20" grpId="0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0" y="1825200"/>
            <a:ext cx="3459768" cy="1253665"/>
            <a:chOff x="104120" y="2864464"/>
            <a:chExt cx="3459768" cy="1253665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3656464"/>
              <a:ext cx="859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400" dirty="0"/>
                <a:t>Peg 1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5802" y="3656464"/>
              <a:ext cx="859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400" dirty="0"/>
                <a:t>Peg 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4101" y="3656464"/>
              <a:ext cx="859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400" dirty="0"/>
                <a:t>Peg 3</a:t>
              </a:r>
              <a:endParaRPr lang="en-US" sz="2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7504" y="3656464"/>
              <a:ext cx="3456384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7397" y="2864464"/>
              <a:ext cx="1" cy="79200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35695" y="2864464"/>
              <a:ext cx="1" cy="79200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3994" y="2864464"/>
              <a:ext cx="1" cy="79200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04120" y="3441304"/>
              <a:ext cx="864000" cy="162000"/>
              <a:chOff x="2624400" y="6105600"/>
              <a:chExt cx="864000" cy="162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697677" y="6177600"/>
                <a:ext cx="720000" cy="0"/>
              </a:xfrm>
              <a:prstGeom prst="line">
                <a:avLst/>
              </a:prstGeom>
              <a:ln w="127000" cap="flat">
                <a:solidFill>
                  <a:srgbClr val="7030A0"/>
                </a:solidFill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624400" y="6105600"/>
                <a:ext cx="864000" cy="162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77397" y="2868904"/>
              <a:ext cx="720000" cy="540000"/>
              <a:chOff x="2697677" y="5533200"/>
              <a:chExt cx="720000" cy="5400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51677" y="5997600"/>
                <a:ext cx="612000" cy="0"/>
              </a:xfrm>
              <a:prstGeom prst="line">
                <a:avLst/>
              </a:prstGeom>
              <a:ln w="127000" cap="flat">
                <a:solidFill>
                  <a:srgbClr val="0000FF"/>
                </a:solidFill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05677" y="5817600"/>
                <a:ext cx="504000" cy="0"/>
              </a:xfrm>
              <a:prstGeom prst="line">
                <a:avLst/>
              </a:prstGeom>
              <a:ln w="127000" cap="flat">
                <a:solidFill>
                  <a:srgbClr val="008000"/>
                </a:solidFill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59677" y="5637600"/>
                <a:ext cx="396000" cy="0"/>
              </a:xfrm>
              <a:prstGeom prst="line">
                <a:avLst/>
              </a:prstGeom>
              <a:ln w="127000" cap="flat">
                <a:solidFill>
                  <a:srgbClr val="009999"/>
                </a:solidFill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697677" y="5533200"/>
                <a:ext cx="720000" cy="540000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687616" y="261720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85914" y="261720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284213" y="261720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687616" y="2617200"/>
            <a:ext cx="3456384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17509" y="182520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15807" y="182520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714106" y="182520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7509" y="2474040"/>
            <a:ext cx="720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055807" y="2008800"/>
            <a:ext cx="720000" cy="540000"/>
            <a:chOff x="2697677" y="5533200"/>
            <a:chExt cx="720000" cy="5400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751677" y="5997600"/>
              <a:ext cx="612000" cy="0"/>
            </a:xfrm>
            <a:prstGeom prst="line">
              <a:avLst/>
            </a:prstGeom>
            <a:ln w="127000" cap="flat">
              <a:solidFill>
                <a:srgbClr val="0000FF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05677" y="5817600"/>
              <a:ext cx="504000" cy="0"/>
            </a:xfrm>
            <a:prstGeom prst="line">
              <a:avLst/>
            </a:prstGeom>
            <a:ln w="127000" cap="flat">
              <a:solidFill>
                <a:srgbClr val="00800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59677" y="5637600"/>
              <a:ext cx="396000" cy="0"/>
            </a:xfrm>
            <a:prstGeom prst="line">
              <a:avLst/>
            </a:prstGeom>
            <a:ln w="127000" cap="flat">
              <a:solidFill>
                <a:srgbClr val="009999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697677" y="5533200"/>
              <a:ext cx="720000" cy="540000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687616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985914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284213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687616" y="6396335"/>
            <a:ext cx="3456384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17509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15807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714106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01600" y="6181200"/>
            <a:ext cx="828000" cy="162000"/>
            <a:chOff x="8301600" y="6181200"/>
            <a:chExt cx="828000" cy="162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8356877" y="6253200"/>
              <a:ext cx="720000" cy="0"/>
            </a:xfrm>
            <a:prstGeom prst="line">
              <a:avLst/>
            </a:prstGeom>
            <a:ln w="127000" cap="flat">
              <a:solidFill>
                <a:srgbClr val="7030A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301600" y="6181200"/>
              <a:ext cx="828000" cy="1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7109807" y="6253200"/>
            <a:ext cx="612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63807" y="6073200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17807" y="5893200"/>
            <a:ext cx="396000" cy="0"/>
          </a:xfrm>
          <a:prstGeom prst="line">
            <a:avLst/>
          </a:prstGeom>
          <a:ln w="127000" cap="flat">
            <a:solidFill>
              <a:srgbClr val="009999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84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301682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599981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384" y="6396335"/>
            <a:ext cx="3456384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3277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31575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9874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72477" y="6253175"/>
            <a:ext cx="720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672477" y="5608775"/>
            <a:ext cx="720000" cy="540000"/>
            <a:chOff x="2697677" y="5533200"/>
            <a:chExt cx="720000" cy="5400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751677" y="5997600"/>
              <a:ext cx="612000" cy="0"/>
            </a:xfrm>
            <a:prstGeom prst="line">
              <a:avLst/>
            </a:prstGeom>
            <a:ln w="127000" cap="flat">
              <a:solidFill>
                <a:srgbClr val="0000FF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05677" y="5817600"/>
              <a:ext cx="504000" cy="0"/>
            </a:xfrm>
            <a:prstGeom prst="line">
              <a:avLst/>
            </a:prstGeom>
            <a:ln w="127000" cap="flat">
              <a:solidFill>
                <a:srgbClr val="008000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59677" y="5637600"/>
              <a:ext cx="396000" cy="0"/>
            </a:xfrm>
            <a:prstGeom prst="line">
              <a:avLst/>
            </a:prstGeom>
            <a:ln w="127000" cap="flat">
              <a:solidFill>
                <a:srgbClr val="009999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697677" y="5533200"/>
              <a:ext cx="720000" cy="540000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ight Arrow 75"/>
          <p:cNvSpPr/>
          <p:nvPr/>
        </p:nvSpPr>
        <p:spPr>
          <a:xfrm>
            <a:off x="3949146" y="2054631"/>
            <a:ext cx="1245709" cy="79480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en-US" sz="2000" i="1" dirty="0">
                <a:solidFill>
                  <a:schemeClr val="tx1"/>
                </a:solidFill>
              </a:rPr>
              <a:t>Step</a:t>
            </a:r>
            <a:r>
              <a:rPr lang="en-US" sz="2000" dirty="0">
                <a:solidFill>
                  <a:schemeClr val="tx1"/>
                </a:solidFill>
              </a:rPr>
              <a:t>” 1</a:t>
            </a:r>
          </a:p>
        </p:txBody>
      </p:sp>
      <p:sp>
        <p:nvSpPr>
          <p:cNvPr id="80" name="Left Arrow 79"/>
          <p:cNvSpPr/>
          <p:nvPr/>
        </p:nvSpPr>
        <p:spPr>
          <a:xfrm>
            <a:off x="3949146" y="5833766"/>
            <a:ext cx="1245709" cy="794802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en-US" sz="2000" i="1" dirty="0">
                <a:solidFill>
                  <a:schemeClr val="tx1"/>
                </a:solidFill>
              </a:rPr>
              <a:t>Step</a:t>
            </a:r>
            <a:r>
              <a:rPr lang="en-US" sz="2000" dirty="0">
                <a:solidFill>
                  <a:schemeClr val="tx1"/>
                </a:solidFill>
              </a:rPr>
              <a:t>” 3</a:t>
            </a:r>
          </a:p>
        </p:txBody>
      </p:sp>
      <p:sp>
        <p:nvSpPr>
          <p:cNvPr id="82" name="Right Arrow 81"/>
          <p:cNvSpPr/>
          <p:nvPr/>
        </p:nvSpPr>
        <p:spPr>
          <a:xfrm rot="5400000">
            <a:off x="6898148" y="3944199"/>
            <a:ext cx="1031936" cy="79480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56000" y="2849433"/>
                <a:ext cx="223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disks from Peg 1 to Peg 2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0" y="2849433"/>
                <a:ext cx="223200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005" t="-4274" r="-820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4982400" y="3825632"/>
            <a:ext cx="22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Move one disk from Peg 1 to Peg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456000" y="5125880"/>
                <a:ext cx="223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disks from Peg 3 to Peg 1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0" y="5125880"/>
                <a:ext cx="22320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3005" t="-5172" r="-82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3737277" y="1671191"/>
            <a:ext cx="16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⚠Recursion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56000" y="4664215"/>
            <a:ext cx="16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⚠Recursion</a:t>
            </a:r>
          </a:p>
        </p:txBody>
      </p:sp>
    </p:spTree>
    <p:extLst>
      <p:ext uri="{BB962C8B-B14F-4D97-AF65-F5344CB8AC3E}">
        <p14:creationId xmlns:p14="http://schemas.microsoft.com/office/powerpoint/2010/main" val="1631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5" grpId="0"/>
      <p:bldP spid="46" grpId="0"/>
      <p:bldP spid="47" grpId="0"/>
      <p:bldP spid="61" grpId="0"/>
      <p:bldP spid="62" grpId="0"/>
      <p:bldP spid="63" grpId="0"/>
      <p:bldP spid="76" grpId="0" animBg="1"/>
      <p:bldP spid="80" grpId="0" animBg="1"/>
      <p:bldP spid="82" grpId="0" animBg="1"/>
      <p:bldP spid="83" grpId="0"/>
      <p:bldP spid="84" grpId="0"/>
      <p:bldP spid="85" grpId="0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HK" dirty="0"/>
              <a:t>What is Recursion?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28000" y="1825200"/>
            <a:ext cx="5688000" cy="20090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HK" sz="2800" i="1" dirty="0">
              <a:solidFill>
                <a:srgbClr val="9933FF"/>
              </a:solidFill>
            </a:endParaRPr>
          </a:p>
          <a:p>
            <a:pPr algn="ctr"/>
            <a:r>
              <a:rPr lang="en-HK" sz="2800" i="1" dirty="0">
                <a:solidFill>
                  <a:srgbClr val="9933FF"/>
                </a:solidFill>
              </a:rPr>
              <a:t>“In order to understand recursion, you must first understand recursion”</a:t>
            </a:r>
          </a:p>
          <a:p>
            <a:pPr algn="ctr"/>
            <a:endParaRPr lang="en-HK" sz="2800" i="1" dirty="0">
              <a:solidFill>
                <a:srgbClr val="9933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from,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to,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buffer)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 n == 1 )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--&gt;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(n - 1,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"Step"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from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--&gt;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to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Step 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(n - 1,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"Step"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n: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&gt;&gt; n;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(n, 1, 3, 2);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peg 1 to 3 via 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54200" y="692696"/>
            <a:ext cx="1483242" cy="442674"/>
          </a:xfrm>
          <a:prstGeom prst="wedgeRoundRectCallout">
            <a:avLst>
              <a:gd name="adj1" fmla="val -172157"/>
              <a:gd name="adj2" fmla="val 17299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peg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275438" y="1135370"/>
            <a:ext cx="1861006" cy="442674"/>
          </a:xfrm>
          <a:prstGeom prst="wedgeRoundRectCallout">
            <a:avLst>
              <a:gd name="adj1" fmla="val -156086"/>
              <a:gd name="adj2" fmla="val 6566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Destination peg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537442" y="1916832"/>
            <a:ext cx="1606558" cy="442674"/>
          </a:xfrm>
          <a:prstGeom prst="wedgeRoundRectCallout">
            <a:avLst>
              <a:gd name="adj1" fmla="val -90025"/>
              <a:gd name="adj2" fmla="val -6242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“Middle” peg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1316" y="1837631"/>
            <a:ext cx="173957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316" y="2762767"/>
            <a:ext cx="1739579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316" y="4303455"/>
            <a:ext cx="1739579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2211" y="1825200"/>
            <a:ext cx="1739579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23106" y="68449"/>
            <a:ext cx="1739579" cy="678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5↵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pPr>
              <a:lnSpc>
                <a:spcPct val="68000"/>
              </a:lnSpc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</p:txBody>
      </p:sp>
    </p:spTree>
    <p:extLst>
      <p:ext uri="{BB962C8B-B14F-4D97-AF65-F5344CB8AC3E}">
        <p14:creationId xmlns:p14="http://schemas.microsoft.com/office/powerpoint/2010/main" val="194732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</p:spPr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493" y="1325563"/>
            <a:ext cx="752962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buffer)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 n == 1 )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--&gt;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- 1,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"Step"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from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--&gt;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to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Step 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- 1,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"Step"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563118" y="1325563"/>
            <a:ext cx="158088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3↵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54593"/>
            <a:ext cx="246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1, 3, 2);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437" y="4767632"/>
            <a:ext cx="27174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(2, 1, 2, 3);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"1 --&gt;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3\n"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(2, 2, 3, 1);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6513" y="4767632"/>
            <a:ext cx="27174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 1, 3, 2);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"1 --&gt;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2\n"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(1, 3, 2, 1);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6513" y="5934670"/>
            <a:ext cx="27174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 2, 1, 3);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"2 --&gt;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3\n"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hanoi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(1, 1, 3, 2);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6589" y="4767632"/>
            <a:ext cx="2717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"1 --&gt;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3\n"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6589" y="5321630"/>
            <a:ext cx="2717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"3 --&gt;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2\n"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6589" y="5934670"/>
            <a:ext cx="2717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"2 --&gt;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6589" y="6488668"/>
            <a:ext cx="2717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"1 --&gt; 3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2068926">
            <a:off x="302826" y="4486160"/>
            <a:ext cx="576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44000" y="4767632"/>
            <a:ext cx="648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2197833">
            <a:off x="2771800" y="5626059"/>
            <a:ext cx="720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796000" y="4767632"/>
            <a:ext cx="648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796000" y="5364210"/>
            <a:ext cx="648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796000" y="5934670"/>
            <a:ext cx="648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796000" y="6498000"/>
            <a:ext cx="648000" cy="360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4136" y="4123815"/>
            <a:ext cx="273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 disks, Peg 1 to 3 via 2)</a:t>
            </a:r>
          </a:p>
        </p:txBody>
      </p:sp>
    </p:spTree>
    <p:extLst>
      <p:ext uri="{BB962C8B-B14F-4D97-AF65-F5344CB8AC3E}">
        <p14:creationId xmlns:p14="http://schemas.microsoft.com/office/powerpoint/2010/main" val="14407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</p:spPr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2000" y="2117563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42107" y="2117563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12213" y="2117563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72000" y="2117563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1893" y="1325563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325563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42106" y="1325563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05893" y="1974403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77893" y="1794403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49893" y="1614403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72000" y="354382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4142107" y="354382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5512213" y="354382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772000" y="3543820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01893" y="275182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72000" y="275182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42106" y="275182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05893" y="3400660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77893" y="3220660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690106" y="3400660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72000" y="4970077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4142107" y="4970077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512213" y="4970077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772000" y="4970077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01893" y="4178077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572000" y="4178077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42106" y="4178077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805893" y="4826917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48000" y="4826917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90106" y="4826917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72000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142107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5512213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2772000" y="6396335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01893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72000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42106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805893" y="6253175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48000" y="6253175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320000" y="6073175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404421" y="1825200"/>
            <a:ext cx="1739579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</p:txBody>
      </p:sp>
      <p:sp>
        <p:nvSpPr>
          <p:cNvPr id="105" name="Right Arrow 104"/>
          <p:cNvSpPr/>
          <p:nvPr/>
        </p:nvSpPr>
        <p:spPr>
          <a:xfrm>
            <a:off x="805548" y="3004945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8" name="Right Arrow 107"/>
          <p:cNvSpPr/>
          <p:nvPr/>
        </p:nvSpPr>
        <p:spPr>
          <a:xfrm>
            <a:off x="805548" y="4431202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805548" y="5857460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83" grpId="0"/>
      <p:bldP spid="84" grpId="0"/>
      <p:bldP spid="85" grpId="0"/>
      <p:bldP spid="94" grpId="0"/>
      <p:bldP spid="95" grpId="0"/>
      <p:bldP spid="96" grpId="0"/>
      <p:bldP spid="105" grpId="0" animBg="1"/>
      <p:bldP spid="108" grpId="0" animBg="1"/>
      <p:bldP spid="1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</p:spPr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2000" y="2117563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42107" y="2117563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12213" y="2117563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72000" y="2117563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1893" y="1325563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325563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42106" y="1325563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46106" y="1974403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48000" y="1974403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20000" y="1794403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72000" y="354382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4142107" y="354382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5512213" y="3543820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772000" y="3543820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01893" y="275182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72000" y="275182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42106" y="2751820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46106" y="3400660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248000" y="3400660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49893" y="3400660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72000" y="4970077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4142107" y="4970077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512213" y="4970077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772000" y="4970077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01893" y="4178077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572000" y="4178077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42106" y="4178077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46106" y="4826917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618106" y="4646917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49893" y="4826917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72000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1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142107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2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5512213" y="6396335"/>
            <a:ext cx="85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Peg 3</a:t>
            </a:r>
            <a:endParaRPr lang="en-US" sz="2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2772000" y="6396335"/>
            <a:ext cx="3600000" cy="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01893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72000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942106" y="5604335"/>
            <a:ext cx="1" cy="792000"/>
          </a:xfrm>
          <a:prstGeom prst="line">
            <a:avLst/>
          </a:prstGeom>
          <a:ln w="762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46106" y="6253175"/>
            <a:ext cx="792000" cy="0"/>
          </a:xfrm>
          <a:prstGeom prst="line">
            <a:avLst/>
          </a:prstGeom>
          <a:ln w="127000" cap="flat">
            <a:solidFill>
              <a:srgbClr val="7030A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618106" y="6073175"/>
            <a:ext cx="648000" cy="0"/>
          </a:xfrm>
          <a:prstGeom prst="line">
            <a:avLst/>
          </a:prstGeom>
          <a:ln w="127000" cap="flat">
            <a:solidFill>
              <a:srgbClr val="0000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90106" y="5893175"/>
            <a:ext cx="504000" cy="0"/>
          </a:xfrm>
          <a:prstGeom prst="line">
            <a:avLst/>
          </a:prstGeom>
          <a:ln w="127000" cap="flat">
            <a:solidFill>
              <a:srgbClr val="008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404421" y="1825200"/>
            <a:ext cx="1739579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</p:txBody>
      </p:sp>
      <p:sp>
        <p:nvSpPr>
          <p:cNvPr id="105" name="Right Arrow 104"/>
          <p:cNvSpPr/>
          <p:nvPr/>
        </p:nvSpPr>
        <p:spPr>
          <a:xfrm>
            <a:off x="805548" y="3004945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8" name="Right Arrow 107"/>
          <p:cNvSpPr/>
          <p:nvPr/>
        </p:nvSpPr>
        <p:spPr>
          <a:xfrm>
            <a:off x="805548" y="4431202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805548" y="5857460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805548" y="1578688"/>
            <a:ext cx="1160904" cy="747415"/>
          </a:xfrm>
          <a:prstGeom prst="rightArrow">
            <a:avLst>
              <a:gd name="adj1" fmla="val 6126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58718" y="5975778"/>
            <a:ext cx="998564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4548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3" grpId="0"/>
      <p:bldP spid="74" grpId="0"/>
      <p:bldP spid="83" grpId="0"/>
      <p:bldP spid="84" grpId="0"/>
      <p:bldP spid="85" grpId="0"/>
      <p:bldP spid="94" grpId="0"/>
      <p:bldP spid="95" grpId="0"/>
      <p:bldP spid="96" grpId="0"/>
      <p:bldP spid="105" grpId="0" animBg="1"/>
      <p:bldP spid="108" grpId="0" animBg="1"/>
      <p:bldP spid="109" grpId="0" animBg="1"/>
      <p:bldP spid="6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39579" y="2197574"/>
            <a:ext cx="7404421" cy="2153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1, 2, 3);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39579" y="4658175"/>
            <a:ext cx="7404421" cy="2153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2, 3, 1);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</p:spPr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0"/>
                <a:ext cx="7886700" cy="1325563"/>
              </a:xfrm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0089" y="1383347"/>
            <a:ext cx="2723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(4, 1, 3, 2);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3912" y="1383347"/>
            <a:ext cx="273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 disks, Peg 1 to 3 via 2)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841242"/>
            <a:ext cx="1739579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Enter n: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4↵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3 --&gt; 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2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1 --&gt; 3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2 --&gt;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125600" y="2197575"/>
            <a:ext cx="5018400" cy="922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1, 3, 2);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16000" y="2197574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1, 2, 3);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16000" y="2812726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3, 1);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25600" y="3427873"/>
            <a:ext cx="5018400" cy="922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3, 2, 1);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16000" y="3427872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3, 1, 2);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16000" y="4043024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1, 2, 3);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25600" y="4658176"/>
            <a:ext cx="5018400" cy="922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2, 1, 3);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16000" y="4658175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3, 1);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16000" y="5273327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3, 1, 2);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125600" y="5888474"/>
            <a:ext cx="5018400" cy="922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1, 3, 2);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16000" y="5888473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1, 2, 3);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16000" y="6503625"/>
            <a:ext cx="2628000" cy="307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hanoi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3, 1);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785600" y="2197574"/>
            <a:ext cx="0" cy="215302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785600" y="4658175"/>
            <a:ext cx="0" cy="215302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172400" y="2197576"/>
            <a:ext cx="0" cy="92272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172400" y="3427875"/>
            <a:ext cx="0" cy="92272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172400" y="4658178"/>
            <a:ext cx="0" cy="92272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172400" y="5888476"/>
            <a:ext cx="0" cy="92272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562800" y="2197574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562800" y="2812726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562800" y="3427872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562800" y="4043024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562800" y="4658175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562800" y="5273327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562800" y="5888473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562800" y="6503625"/>
            <a:ext cx="0" cy="307575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681120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373545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404302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435060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465817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496575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527332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0" y="558090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588847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0" y="619605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650362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189000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219757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250515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281272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3120300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3427875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 of Recursion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function calls incur both time and memory overheads since a </a:t>
            </a:r>
            <a:r>
              <a:rPr lang="en-US" u="sng" dirty="0"/>
              <a:t>runtime stack</a:t>
            </a:r>
            <a:r>
              <a:rPr lang="en-US" dirty="0"/>
              <a:t> must be maintained for the function calls</a:t>
            </a:r>
          </a:p>
          <a:p>
            <a:endParaRPr lang="en-US" dirty="0"/>
          </a:p>
          <a:p>
            <a:pPr lvl="1"/>
            <a:r>
              <a:rPr lang="en-US" dirty="0"/>
              <a:t>Space to store the growing runtime stack</a:t>
            </a:r>
          </a:p>
          <a:p>
            <a:endParaRPr lang="en-US" dirty="0"/>
          </a:p>
          <a:p>
            <a:pPr lvl="1"/>
            <a:r>
              <a:rPr lang="en-US" dirty="0"/>
              <a:t>Time to add and remove information from the runtime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Tower of Hanoi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It has been proved that a Tower of Hanoi of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disks can be solved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HK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dirty="0"/>
                  <a:t> moves</a:t>
                </a:r>
              </a:p>
              <a:p>
                <a:pPr lvl="8"/>
                <a:endParaRPr lang="en-HK" dirty="0"/>
              </a:p>
              <a:p>
                <a:pPr lvl="1"/>
                <a:r>
                  <a:rPr lang="en-HK" dirty="0"/>
                  <a:t>3 disks </a:t>
                </a:r>
                <a:r>
                  <a:rPr lang="en-HK" dirty="0">
                    <a:sym typeface="Wingdings" panose="05000000000000000000" pitchFamily="2" charset="2"/>
                  </a:rPr>
                  <a:t></a:t>
                </a:r>
                <a:r>
                  <a:rPr lang="en-HK" dirty="0"/>
                  <a:t> 7 moves</a:t>
                </a:r>
              </a:p>
              <a:p>
                <a:pPr lvl="1"/>
                <a:r>
                  <a:rPr lang="en-HK" dirty="0"/>
                  <a:t>4 disks </a:t>
                </a:r>
                <a:r>
                  <a:rPr lang="en-HK" dirty="0">
                    <a:sym typeface="Wingdings" panose="05000000000000000000" pitchFamily="2" charset="2"/>
                  </a:rPr>
                  <a:t></a:t>
                </a:r>
                <a:r>
                  <a:rPr lang="en-HK" dirty="0"/>
                  <a:t> 15 moves</a:t>
                </a:r>
              </a:p>
              <a:p>
                <a:pPr marL="457200" lvl="1" indent="0">
                  <a:buNone/>
                </a:pPr>
                <a:r>
                  <a:rPr lang="en-HK" dirty="0"/>
                  <a:t>	…</a:t>
                </a:r>
              </a:p>
              <a:p>
                <a:pPr lvl="1"/>
                <a:r>
                  <a:rPr lang="en-HK" dirty="0"/>
                  <a:t>10 disks </a:t>
                </a:r>
                <a:r>
                  <a:rPr lang="en-HK" dirty="0">
                    <a:sym typeface="Wingdings" panose="05000000000000000000" pitchFamily="2" charset="2"/>
                  </a:rPr>
                  <a:t></a:t>
                </a:r>
                <a:r>
                  <a:rPr lang="en-HK" dirty="0"/>
                  <a:t> 1,023 moves</a:t>
                </a:r>
              </a:p>
              <a:p>
                <a:pPr marL="457200" lvl="1" indent="0">
                  <a:buNone/>
                </a:pPr>
                <a:r>
                  <a:rPr lang="en-HK" dirty="0"/>
                  <a:t>	…</a:t>
                </a:r>
              </a:p>
              <a:p>
                <a:pPr lvl="1"/>
                <a:r>
                  <a:rPr lang="en-HK" dirty="0"/>
                  <a:t>64 disks </a:t>
                </a:r>
                <a:r>
                  <a:rPr lang="en-HK" dirty="0">
                    <a:sym typeface="Wingdings" panose="05000000000000000000" pitchFamily="2" charset="2"/>
                  </a:rPr>
                  <a:t></a:t>
                </a:r>
                <a:r>
                  <a:rPr lang="en-HK" dirty="0"/>
                  <a:t> 18,446,744,073,709,551,615 moves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Fibonacci Series: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Fibonacci Series</a:t>
            </a:r>
          </a:p>
          <a:p>
            <a:pPr lvl="8"/>
            <a:endParaRPr lang="en-HK" dirty="0"/>
          </a:p>
          <a:p>
            <a:pPr marL="0" indent="0" algn="ctr">
              <a:buNone/>
            </a:pPr>
            <a:r>
              <a:rPr lang="en-HK" dirty="0"/>
              <a:t>0, 1, 1, 2, 3, 5, 8, 13, 21, 34, 55, 89, 144, …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Begins with 0 and 1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Each subsequent Fibonacci number is the </a:t>
            </a:r>
            <a:r>
              <a:rPr lang="en-HK" u="sng" dirty="0"/>
              <a:t>sum of the previous two Fibonacci numbers</a:t>
            </a:r>
            <a:r>
              <a:rPr lang="en-HK" dirty="0"/>
              <a:t> in the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Fibonacci Series: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84984"/>
            <a:ext cx="7886700" cy="2891978"/>
          </a:xfrm>
        </p:spPr>
        <p:txBody>
          <a:bodyPr/>
          <a:lstStyle/>
          <a:p>
            <a:r>
              <a:rPr lang="en-US" dirty="0"/>
              <a:t>0, 1, 1, 2, 3, 5, 8, 13, 21, 34, 55, 89, 144, 233,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8067" y="1825625"/>
                <a:ext cx="5787866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ctrlPr>
                                      <a:rPr lang="en-H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HK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67" y="1825625"/>
                <a:ext cx="5787866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62000" y="4005064"/>
            <a:ext cx="5686172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fib(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fib(n - 2) + fib(n - 1);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4000" y="4005064"/>
            <a:ext cx="46679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348819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Elements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6000"/>
          </a:xfrm>
        </p:spPr>
        <p:txBody>
          <a:bodyPr>
            <a:normAutofit/>
          </a:bodyPr>
          <a:lstStyle/>
          <a:p>
            <a:r>
              <a:rPr lang="en-HK" dirty="0"/>
              <a:t>A </a:t>
            </a:r>
            <a:r>
              <a:rPr lang="en-HK" i="1" dirty="0">
                <a:solidFill>
                  <a:srgbClr val="FF0000"/>
                </a:solidFill>
              </a:rPr>
              <a:t>recursive function</a:t>
            </a:r>
            <a:r>
              <a:rPr lang="en-HK" dirty="0"/>
              <a:t> is a function that contains a call to itself either </a:t>
            </a:r>
            <a:r>
              <a:rPr lang="en-HK" u="sng" dirty="0"/>
              <a:t>directly</a:t>
            </a:r>
            <a:r>
              <a:rPr lang="en-HK" dirty="0"/>
              <a:t> or </a:t>
            </a:r>
            <a:r>
              <a:rPr lang="en-HK" u="sng" dirty="0"/>
              <a:t>indirectly</a:t>
            </a:r>
          </a:p>
          <a:p>
            <a:pPr lvl="1"/>
            <a:r>
              <a:rPr lang="en-HK" dirty="0"/>
              <a:t>It can be considered an advanced form of control flow, an alternative to iteration/repetition</a:t>
            </a:r>
          </a:p>
          <a:p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2"/>
            <a:endParaRPr lang="en-HK" dirty="0"/>
          </a:p>
          <a:p>
            <a:r>
              <a:rPr lang="en-HK" dirty="0"/>
              <a:t>Recursion usually leads to more </a:t>
            </a:r>
            <a:r>
              <a:rPr lang="en-HK" u="sng" dirty="0"/>
              <a:t>elegant</a:t>
            </a:r>
            <a:r>
              <a:rPr lang="en-HK" dirty="0"/>
              <a:t> and </a:t>
            </a:r>
            <a:r>
              <a:rPr lang="en-HK" u="sng" dirty="0"/>
              <a:t>simpler</a:t>
            </a:r>
            <a:r>
              <a:rPr lang="en-HK" dirty="0"/>
              <a:t> solutions, but incurs larger memory and time </a:t>
            </a:r>
            <a:r>
              <a:rPr lang="en-HK" u="sng" dirty="0"/>
              <a:t>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81575" y="3381960"/>
            <a:ext cx="498085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</a:t>
            </a:r>
            <a:r>
              <a:rPr lang="en-HK" altLang="zh-HK" sz="2000" dirty="0">
                <a:latin typeface="Consolas" panose="020B0609020204030204" pitchFamily="49" charset="0"/>
              </a:rPr>
              <a:t>…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</a:t>
            </a:r>
            <a:r>
              <a:rPr lang="en-HK" altLang="zh-HK" sz="2000" dirty="0">
                <a:latin typeface="Consolas" panose="020B0609020204030204" pitchFamily="49" charset="0"/>
              </a:rPr>
              <a:t>…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 …;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Calls itself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08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Fibonacci Series: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When recursive functions are designed </a:t>
            </a:r>
            <a:r>
              <a:rPr lang="en-HK" u="sng" dirty="0"/>
              <a:t>carelessly</a:t>
            </a:r>
            <a:r>
              <a:rPr lang="en-HK" dirty="0"/>
              <a:t>, it can lead to very </a:t>
            </a:r>
            <a:r>
              <a:rPr lang="en-HK" u="sng" dirty="0"/>
              <a:t>inefficient</a:t>
            </a:r>
            <a:r>
              <a:rPr lang="en-HK" dirty="0"/>
              <a:t> and </a:t>
            </a:r>
            <a:r>
              <a:rPr lang="en-HK" u="sng" dirty="0"/>
              <a:t>unacceptable</a:t>
            </a:r>
            <a:r>
              <a:rPr lang="en-HK" dirty="0"/>
              <a:t> solutions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E.g., the recursive Fibonacci series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2000" y="4005064"/>
            <a:ext cx="5686172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fib(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fib(n - 2) + fib(n - 1);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4000" y="4005064"/>
            <a:ext cx="46679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232500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Excessive Repetition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825200"/>
            <a:ext cx="1031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fib(5)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515" y="2820216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fib(3) + fib(4)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030" y="3815232"/>
            <a:ext cx="2300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fib(1) + fib(2)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4800" y="3815232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fib(2) + fib(3)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7274" y="4810248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fib(0) + fib(1)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437" y="4810248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fib(0) + fib(1)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3600" y="4810248"/>
            <a:ext cx="2300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fib(1) + fib(2)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3370" y="5805264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dirty="0">
                <a:latin typeface="Consolas" panose="020B0609020204030204" pitchFamily="49" charset="0"/>
              </a:rPr>
              <a:t>fib(0) + fib(1)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8897584">
            <a:off x="913728" y="2162763"/>
            <a:ext cx="360000" cy="720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8012600">
            <a:off x="5772642" y="3936551"/>
            <a:ext cx="360000" cy="11524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19138014">
            <a:off x="4332654" y="4080795"/>
            <a:ext cx="360000" cy="864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813685" y="5183811"/>
            <a:ext cx="360000" cy="64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8897584">
            <a:off x="1366837" y="3085779"/>
            <a:ext cx="360000" cy="864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 rot="18012600">
            <a:off x="2795334" y="2941535"/>
            <a:ext cx="360000" cy="11524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376000" y="4188795"/>
            <a:ext cx="360000" cy="64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55364" y="2798283"/>
            <a:ext cx="3305060" cy="2484000"/>
          </a:xfrm>
          <a:custGeom>
            <a:avLst/>
            <a:gdLst>
              <a:gd name="connsiteX0" fmla="*/ 947450 w 3305060"/>
              <a:gd name="connsiteY0" fmla="*/ 2467779 h 2467779"/>
              <a:gd name="connsiteX1" fmla="*/ 0 w 3305060"/>
              <a:gd name="connsiteY1" fmla="*/ 925417 h 2467779"/>
              <a:gd name="connsiteX2" fmla="*/ 0 w 3305060"/>
              <a:gd name="connsiteY2" fmla="*/ 0 h 2467779"/>
              <a:gd name="connsiteX3" fmla="*/ 829937 w 3305060"/>
              <a:gd name="connsiteY3" fmla="*/ 0 h 2467779"/>
              <a:gd name="connsiteX4" fmla="*/ 1002535 w 3305060"/>
              <a:gd name="connsiteY4" fmla="*/ 451692 h 2467779"/>
              <a:gd name="connsiteX5" fmla="*/ 2666082 w 3305060"/>
              <a:gd name="connsiteY5" fmla="*/ 973157 h 2467779"/>
              <a:gd name="connsiteX6" fmla="*/ 2666082 w 3305060"/>
              <a:gd name="connsiteY6" fmla="*/ 1443210 h 2467779"/>
              <a:gd name="connsiteX7" fmla="*/ 3305060 w 3305060"/>
              <a:gd name="connsiteY7" fmla="*/ 2005070 h 2467779"/>
              <a:gd name="connsiteX8" fmla="*/ 3305060 w 3305060"/>
              <a:gd name="connsiteY8" fmla="*/ 2460434 h 2467779"/>
              <a:gd name="connsiteX9" fmla="*/ 947450 w 3305060"/>
              <a:gd name="connsiteY9" fmla="*/ 2467779 h 246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05060" h="2467779">
                <a:moveTo>
                  <a:pt x="947450" y="2467779"/>
                </a:moveTo>
                <a:lnTo>
                  <a:pt x="0" y="925417"/>
                </a:lnTo>
                <a:lnTo>
                  <a:pt x="0" y="0"/>
                </a:lnTo>
                <a:lnTo>
                  <a:pt x="829937" y="0"/>
                </a:lnTo>
                <a:lnTo>
                  <a:pt x="1002535" y="451692"/>
                </a:lnTo>
                <a:lnTo>
                  <a:pt x="2666082" y="973157"/>
                </a:lnTo>
                <a:lnTo>
                  <a:pt x="2666082" y="1443210"/>
                </a:lnTo>
                <a:lnTo>
                  <a:pt x="3305060" y="2005070"/>
                </a:lnTo>
                <a:lnTo>
                  <a:pt x="3305060" y="2460434"/>
                </a:lnTo>
                <a:lnTo>
                  <a:pt x="947450" y="2467779"/>
                </a:lnTo>
                <a:close/>
              </a:path>
            </a:pathLst>
          </a:cu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389523" y="3789802"/>
            <a:ext cx="2750544" cy="1487278"/>
          </a:xfrm>
          <a:custGeom>
            <a:avLst/>
            <a:gdLst>
              <a:gd name="connsiteX0" fmla="*/ 403952 w 2750544"/>
              <a:gd name="connsiteY0" fmla="*/ 1487278 h 1487278"/>
              <a:gd name="connsiteX1" fmla="*/ 403952 w 2750544"/>
              <a:gd name="connsiteY1" fmla="*/ 962140 h 1487278"/>
              <a:gd name="connsiteX2" fmla="*/ 0 w 2750544"/>
              <a:gd name="connsiteY2" fmla="*/ 451692 h 1487278"/>
              <a:gd name="connsiteX3" fmla="*/ 0 w 2750544"/>
              <a:gd name="connsiteY3" fmla="*/ 0 h 1487278"/>
              <a:gd name="connsiteX4" fmla="*/ 811576 w 2750544"/>
              <a:gd name="connsiteY4" fmla="*/ 0 h 1487278"/>
              <a:gd name="connsiteX5" fmla="*/ 1031913 w 2750544"/>
              <a:gd name="connsiteY5" fmla="*/ 466381 h 1487278"/>
              <a:gd name="connsiteX6" fmla="*/ 2750544 w 2750544"/>
              <a:gd name="connsiteY6" fmla="*/ 1009880 h 1487278"/>
              <a:gd name="connsiteX7" fmla="*/ 2750544 w 2750544"/>
              <a:gd name="connsiteY7" fmla="*/ 1483605 h 1487278"/>
              <a:gd name="connsiteX8" fmla="*/ 403952 w 2750544"/>
              <a:gd name="connsiteY8" fmla="*/ 1487278 h 148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544" h="1487278">
                <a:moveTo>
                  <a:pt x="403952" y="1487278"/>
                </a:moveTo>
                <a:lnTo>
                  <a:pt x="403952" y="962140"/>
                </a:lnTo>
                <a:lnTo>
                  <a:pt x="0" y="451692"/>
                </a:lnTo>
                <a:lnTo>
                  <a:pt x="0" y="0"/>
                </a:lnTo>
                <a:lnTo>
                  <a:pt x="811576" y="0"/>
                </a:lnTo>
                <a:lnTo>
                  <a:pt x="1031913" y="466381"/>
                </a:lnTo>
                <a:lnTo>
                  <a:pt x="2750544" y="1009880"/>
                </a:lnTo>
                <a:lnTo>
                  <a:pt x="2750544" y="1483605"/>
                </a:lnTo>
                <a:lnTo>
                  <a:pt x="403952" y="148727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38101" y="3786130"/>
            <a:ext cx="4447142" cy="2508174"/>
          </a:xfrm>
          <a:custGeom>
            <a:avLst/>
            <a:gdLst>
              <a:gd name="connsiteX0" fmla="*/ 11017 w 4447142"/>
              <a:gd name="connsiteY0" fmla="*/ 451692 h 2508174"/>
              <a:gd name="connsiteX1" fmla="*/ 1542362 w 4447142"/>
              <a:gd name="connsiteY1" fmla="*/ 984174 h 2508174"/>
              <a:gd name="connsiteX2" fmla="*/ 1542362 w 4447142"/>
              <a:gd name="connsiteY2" fmla="*/ 1487277 h 2508174"/>
              <a:gd name="connsiteX3" fmla="*/ 2137272 w 4447142"/>
              <a:gd name="connsiteY3" fmla="*/ 2508174 h 2508174"/>
              <a:gd name="connsiteX4" fmla="*/ 4447142 w 4447142"/>
              <a:gd name="connsiteY4" fmla="*/ 2508174 h 2508174"/>
              <a:gd name="connsiteX5" fmla="*/ 4447142 w 4447142"/>
              <a:gd name="connsiteY5" fmla="*/ 1972019 h 2508174"/>
              <a:gd name="connsiteX6" fmla="*/ 3925677 w 4447142"/>
              <a:gd name="connsiteY6" fmla="*/ 973157 h 2508174"/>
              <a:gd name="connsiteX7" fmla="*/ 881350 w 4447142"/>
              <a:gd name="connsiteY7" fmla="*/ 337851 h 2508174"/>
              <a:gd name="connsiteX8" fmla="*/ 881350 w 4447142"/>
              <a:gd name="connsiteY8" fmla="*/ 0 h 2508174"/>
              <a:gd name="connsiteX9" fmla="*/ 0 w 4447142"/>
              <a:gd name="connsiteY9" fmla="*/ 0 h 2508174"/>
              <a:gd name="connsiteX10" fmla="*/ 11017 w 4447142"/>
              <a:gd name="connsiteY10" fmla="*/ 451692 h 250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7142" h="2508174">
                <a:moveTo>
                  <a:pt x="11017" y="451692"/>
                </a:moveTo>
                <a:lnTo>
                  <a:pt x="1542362" y="984174"/>
                </a:lnTo>
                <a:lnTo>
                  <a:pt x="1542362" y="1487277"/>
                </a:lnTo>
                <a:lnTo>
                  <a:pt x="2137272" y="2508174"/>
                </a:lnTo>
                <a:lnTo>
                  <a:pt x="4447142" y="2508174"/>
                </a:lnTo>
                <a:lnTo>
                  <a:pt x="4447142" y="1972019"/>
                </a:lnTo>
                <a:lnTo>
                  <a:pt x="3925677" y="973157"/>
                </a:lnTo>
                <a:lnTo>
                  <a:pt x="881350" y="337851"/>
                </a:lnTo>
                <a:lnTo>
                  <a:pt x="881350" y="0"/>
                </a:lnTo>
                <a:lnTo>
                  <a:pt x="0" y="0"/>
                </a:lnTo>
                <a:lnTo>
                  <a:pt x="11017" y="451692"/>
                </a:lnTo>
                <a:close/>
              </a:path>
            </a:pathLst>
          </a:cu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384453" y="3793475"/>
            <a:ext cx="2346593" cy="1439537"/>
          </a:xfrm>
          <a:custGeom>
            <a:avLst/>
            <a:gdLst>
              <a:gd name="connsiteX0" fmla="*/ 734458 w 2346593"/>
              <a:gd name="connsiteY0" fmla="*/ 0 h 1439537"/>
              <a:gd name="connsiteX1" fmla="*/ 734458 w 2346593"/>
              <a:gd name="connsiteY1" fmla="*/ 455364 h 1439537"/>
              <a:gd name="connsiteX2" fmla="*/ 0 w 2346593"/>
              <a:gd name="connsiteY2" fmla="*/ 1017224 h 1439537"/>
              <a:gd name="connsiteX3" fmla="*/ 0 w 2346593"/>
              <a:gd name="connsiteY3" fmla="*/ 1439537 h 1439537"/>
              <a:gd name="connsiteX4" fmla="*/ 2346593 w 2346593"/>
              <a:gd name="connsiteY4" fmla="*/ 1439537 h 1439537"/>
              <a:gd name="connsiteX5" fmla="*/ 2346593 w 2346593"/>
              <a:gd name="connsiteY5" fmla="*/ 1017224 h 1439537"/>
              <a:gd name="connsiteX6" fmla="*/ 1582757 w 2346593"/>
              <a:gd name="connsiteY6" fmla="*/ 444347 h 1439537"/>
              <a:gd name="connsiteX7" fmla="*/ 1582757 w 2346593"/>
              <a:gd name="connsiteY7" fmla="*/ 0 h 1439537"/>
              <a:gd name="connsiteX8" fmla="*/ 734458 w 2346593"/>
              <a:gd name="connsiteY8" fmla="*/ 0 h 143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6593" h="1439537">
                <a:moveTo>
                  <a:pt x="734458" y="0"/>
                </a:moveTo>
                <a:lnTo>
                  <a:pt x="734458" y="455364"/>
                </a:lnTo>
                <a:lnTo>
                  <a:pt x="0" y="1017224"/>
                </a:lnTo>
                <a:lnTo>
                  <a:pt x="0" y="1439537"/>
                </a:lnTo>
                <a:lnTo>
                  <a:pt x="2346593" y="1439537"/>
                </a:lnTo>
                <a:lnTo>
                  <a:pt x="2346593" y="1017224"/>
                </a:lnTo>
                <a:lnTo>
                  <a:pt x="1582757" y="444347"/>
                </a:lnTo>
                <a:lnTo>
                  <a:pt x="1582757" y="0"/>
                </a:lnTo>
                <a:lnTo>
                  <a:pt x="734458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28575" cap="flat">
            <a:solidFill>
              <a:srgbClr val="FF0000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812096" y="4781320"/>
            <a:ext cx="2210718" cy="1465244"/>
          </a:xfrm>
          <a:custGeom>
            <a:avLst/>
            <a:gdLst>
              <a:gd name="connsiteX0" fmla="*/ 2203374 w 2210718"/>
              <a:gd name="connsiteY0" fmla="*/ 1009880 h 1465244"/>
              <a:gd name="connsiteX1" fmla="*/ 1597446 w 2210718"/>
              <a:gd name="connsiteY1" fmla="*/ 455364 h 1465244"/>
              <a:gd name="connsiteX2" fmla="*/ 1597446 w 2210718"/>
              <a:gd name="connsiteY2" fmla="*/ 0 h 1465244"/>
              <a:gd name="connsiteX3" fmla="*/ 719769 w 2210718"/>
              <a:gd name="connsiteY3" fmla="*/ 0 h 1465244"/>
              <a:gd name="connsiteX4" fmla="*/ 719769 w 2210718"/>
              <a:gd name="connsiteY4" fmla="*/ 466381 h 1465244"/>
              <a:gd name="connsiteX5" fmla="*/ 0 w 2210718"/>
              <a:gd name="connsiteY5" fmla="*/ 1002535 h 1465244"/>
              <a:gd name="connsiteX6" fmla="*/ 0 w 2210718"/>
              <a:gd name="connsiteY6" fmla="*/ 1465244 h 1465244"/>
              <a:gd name="connsiteX7" fmla="*/ 2210718 w 2210718"/>
              <a:gd name="connsiteY7" fmla="*/ 1465244 h 1465244"/>
              <a:gd name="connsiteX8" fmla="*/ 2203374 w 2210718"/>
              <a:gd name="connsiteY8" fmla="*/ 1009880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0718" h="1465244">
                <a:moveTo>
                  <a:pt x="2203374" y="1009880"/>
                </a:moveTo>
                <a:lnTo>
                  <a:pt x="1597446" y="455364"/>
                </a:lnTo>
                <a:lnTo>
                  <a:pt x="1597446" y="0"/>
                </a:lnTo>
                <a:lnTo>
                  <a:pt x="719769" y="0"/>
                </a:lnTo>
                <a:lnTo>
                  <a:pt x="719769" y="466381"/>
                </a:lnTo>
                <a:lnTo>
                  <a:pt x="0" y="1002535"/>
                </a:lnTo>
                <a:lnTo>
                  <a:pt x="0" y="1465244"/>
                </a:lnTo>
                <a:lnTo>
                  <a:pt x="2210718" y="1465244"/>
                </a:lnTo>
                <a:lnTo>
                  <a:pt x="2203374" y="100988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004000" y="1825200"/>
            <a:ext cx="4140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Recursive Fibonacci ends up repeating the </a:t>
            </a:r>
            <a:r>
              <a:rPr lang="en-HK" sz="2400" u="sng" dirty="0">
                <a:solidFill>
                  <a:srgbClr val="9933FF"/>
                </a:solidFill>
              </a:rPr>
              <a:t>same computation</a:t>
            </a:r>
            <a:r>
              <a:rPr lang="en-HK" sz="2400" u="sng" dirty="0">
                <a:solidFill>
                  <a:schemeClr val="tx1"/>
                </a:solidFill>
              </a:rPr>
              <a:t> numerous times</a:t>
            </a:r>
            <a:r>
              <a:rPr lang="en-HK" sz="2400" dirty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88515" y="2772000"/>
            <a:ext cx="1008000" cy="504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97430" y="3762000"/>
            <a:ext cx="1008000" cy="504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69661" y="3762000"/>
            <a:ext cx="1008000" cy="50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4800" y="3762000"/>
            <a:ext cx="1008000" cy="50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06231" y="4755600"/>
            <a:ext cx="1008000" cy="50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0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25689"/>
          </a:xfrm>
        </p:spPr>
        <p:txBody>
          <a:bodyPr>
            <a:normAutofit fontScale="90000"/>
          </a:bodyPr>
          <a:lstStyle/>
          <a:p>
            <a:r>
              <a:rPr lang="en-HK" dirty="0"/>
              <a:t>Non-Recursive Fibonacci (Iteration)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225689"/>
            <a:ext cx="86760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fib(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fibN</a:t>
            </a:r>
            <a:r>
              <a:rPr lang="en-HK" sz="2000" dirty="0">
                <a:latin typeface="Consolas" panose="020B0609020204030204" pitchFamily="49" charset="0"/>
              </a:rPr>
              <a:t>, fibN1, fibN2;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0)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 == 1)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fibN1 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fibN2 = 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= 2;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&lt;= n;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fibN</a:t>
            </a:r>
            <a:r>
              <a:rPr lang="en-HK" sz="2000" dirty="0">
                <a:latin typeface="Consolas" panose="020B0609020204030204" pitchFamily="49" charset="0"/>
              </a:rPr>
              <a:t> = fibN1 + fibN2;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 the next fib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    fibN1 = fibN2;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fibN2 = </a:t>
            </a:r>
            <a:r>
              <a:rPr lang="en-HK" sz="2000" dirty="0" err="1">
                <a:latin typeface="Consolas" panose="020B0609020204030204" pitchFamily="49" charset="0"/>
              </a:rPr>
              <a:t>fibN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fibN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2568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33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When (Not) to Use Recursion?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 general, use recursion if: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A recursive solution is natural and easy to understand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A recursive solution does not result in excessive duplicate computation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The equivalent iterative solution is too complex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5526" y="5503019"/>
            <a:ext cx="4112948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i="1" dirty="0">
                <a:solidFill>
                  <a:srgbClr val="9933FF"/>
                </a:solidFill>
              </a:rPr>
              <a:t>No really clear cut guidelines!!!</a:t>
            </a:r>
            <a:endParaRPr lang="en-US" sz="2400" i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4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04000"/>
          </a:xfrm>
        </p:spPr>
        <p:txBody>
          <a:bodyPr>
            <a:normAutofit lnSpcReduction="10000"/>
          </a:bodyPr>
          <a:lstStyle/>
          <a:p>
            <a:r>
              <a:rPr lang="en-HK" dirty="0"/>
              <a:t>Recursive functions have the following elements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Different cases are governed by selection 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)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One or more base cases have simple and non-recursive solution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Recursion is used to reduce the problem to cases that are simpler and closer to the base case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Recursion continues until a base case is reached and answers of the parts are returned and combined to form the answer of the whole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Dynamic Memory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Elements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Writing recursive programs requires “</a:t>
            </a:r>
            <a:r>
              <a:rPr lang="en-HK" i="1" dirty="0">
                <a:solidFill>
                  <a:srgbClr val="9933FF"/>
                </a:solidFill>
              </a:rPr>
              <a:t>recursive thinking style</a:t>
            </a:r>
            <a:r>
              <a:rPr lang="en-HK" dirty="0"/>
              <a:t>” and “</a:t>
            </a:r>
            <a:r>
              <a:rPr lang="en-HK" i="1" dirty="0">
                <a:solidFill>
                  <a:srgbClr val="9933FF"/>
                </a:solidFill>
              </a:rPr>
              <a:t>recursive problem-solving skills</a:t>
            </a:r>
            <a:r>
              <a:rPr lang="en-HK" dirty="0"/>
              <a:t>”, which can only be acquired through practice and experience</a:t>
            </a:r>
          </a:p>
          <a:p>
            <a:pPr lvl="8"/>
            <a:endParaRPr lang="en-HK" dirty="0"/>
          </a:p>
          <a:p>
            <a:r>
              <a:rPr lang="en-HK" dirty="0"/>
              <a:t>An important recursive problem-solving skill is </a:t>
            </a:r>
            <a:r>
              <a:rPr lang="en-HK" i="1" dirty="0">
                <a:solidFill>
                  <a:srgbClr val="FF0000"/>
                </a:solidFill>
              </a:rPr>
              <a:t>divide-and-conquer</a:t>
            </a:r>
          </a:p>
          <a:p>
            <a:pPr lvl="1"/>
            <a:r>
              <a:rPr lang="en-HK" dirty="0"/>
              <a:t>Divide the problem into smaller pieces</a:t>
            </a:r>
          </a:p>
          <a:p>
            <a:pPr lvl="1"/>
            <a:r>
              <a:rPr lang="en-HK" dirty="0"/>
              <a:t>Tackle each sub-task either directly or by recursion</a:t>
            </a:r>
          </a:p>
          <a:p>
            <a:pPr lvl="1"/>
            <a:r>
              <a:rPr lang="en-HK" dirty="0"/>
              <a:t>Combine the solutions of the parts to form the solution of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Counting Down (Iterative):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Suppose we need to write a function that counts down from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HK" dirty="0"/>
                  <a:t>) to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HK" dirty="0"/>
                  <a:t>, printing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,…, 2,1</m:t>
                    </m:r>
                  </m:oMath>
                </a14:m>
                <a:r>
                  <a:rPr lang="en-HK" dirty="0"/>
                  <a:t> in turn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2794" y="2852936"/>
            <a:ext cx="455765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n;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&gt;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--)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6000" y="2852936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852936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An </a:t>
            </a:r>
            <a:r>
              <a:rPr lang="en-HK" sz="2400" i="1" dirty="0">
                <a:solidFill>
                  <a:srgbClr val="9933FF"/>
                </a:solidFill>
              </a:rPr>
              <a:t>iterative</a:t>
            </a:r>
            <a:r>
              <a:rPr lang="en-HK" sz="2400" dirty="0"/>
              <a:t> solution: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80452" y="5007372"/>
            <a:ext cx="18000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781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Counting Down (Recursion):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A recursive solution:</a:t>
                </a:r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HK" dirty="0"/>
                  <a:t>, then do nothing and done!</a:t>
                </a:r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HK" dirty="0"/>
                  <a:t>, then the solution consists of two sub-tasks: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HK" dirty="0"/>
                  <a:t>Print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; and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HK" dirty="0"/>
                  <a:t>Count down from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dirty="0"/>
                  <a:t> to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08697" y="3933056"/>
            <a:ext cx="39934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(n &gt;= 1)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n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n - 1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else nothing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24462" y="3933056"/>
            <a:ext cx="727330" cy="510778"/>
          </a:xfrm>
          <a:prstGeom prst="wedgeRoundRectCallout">
            <a:avLst>
              <a:gd name="adj1" fmla="val -388593"/>
              <a:gd name="adj2" fmla="val 825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Test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740337" y="5582518"/>
            <a:ext cx="1895581" cy="510778"/>
          </a:xfrm>
          <a:prstGeom prst="wedgeRoundRectCallout">
            <a:avLst>
              <a:gd name="adj1" fmla="val -117310"/>
              <a:gd name="adj2" fmla="val -6800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Recursive 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355976" y="6347222"/>
            <a:ext cx="3032433" cy="510778"/>
          </a:xfrm>
          <a:prstGeom prst="wedgeRoundRectCallout">
            <a:avLst>
              <a:gd name="adj1" fmla="val -73814"/>
              <a:gd name="adj2" fmla="val -1667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Base case (do nothing)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1902" y="3933056"/>
            <a:ext cx="46679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6603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Elements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Any recursive function will include the following three basic elements:</a:t>
            </a:r>
          </a:p>
          <a:p>
            <a:endParaRPr lang="en-HK" dirty="0"/>
          </a:p>
          <a:p>
            <a:pPr lvl="1"/>
            <a:r>
              <a:rPr lang="en-HK" dirty="0"/>
              <a:t>A </a:t>
            </a:r>
            <a:r>
              <a:rPr lang="en-HK" i="1" dirty="0">
                <a:solidFill>
                  <a:srgbClr val="FF0000"/>
                </a:solidFill>
              </a:rPr>
              <a:t>test</a:t>
            </a:r>
            <a:r>
              <a:rPr lang="en-HK" dirty="0"/>
              <a:t> to stop or continue the recursion</a:t>
            </a:r>
          </a:p>
          <a:p>
            <a:endParaRPr lang="en-HK" dirty="0"/>
          </a:p>
          <a:p>
            <a:pPr lvl="1"/>
            <a:r>
              <a:rPr lang="en-HK" dirty="0"/>
              <a:t>A </a:t>
            </a:r>
            <a:r>
              <a:rPr lang="en-HK" i="1" dirty="0">
                <a:solidFill>
                  <a:srgbClr val="FF0000"/>
                </a:solidFill>
              </a:rPr>
              <a:t>base case</a:t>
            </a:r>
            <a:r>
              <a:rPr lang="en-HK" dirty="0"/>
              <a:t> that terminates the recursion</a:t>
            </a:r>
          </a:p>
          <a:p>
            <a:endParaRPr lang="en-HK" dirty="0"/>
          </a:p>
          <a:p>
            <a:pPr lvl="1"/>
            <a:r>
              <a:rPr lang="en-HK" dirty="0"/>
              <a:t>A </a:t>
            </a:r>
            <a:r>
              <a:rPr lang="en-HK" i="1" dirty="0">
                <a:solidFill>
                  <a:srgbClr val="FF0000"/>
                </a:solidFill>
              </a:rPr>
              <a:t>recursive call</a:t>
            </a:r>
            <a:r>
              <a:rPr lang="en-HK" dirty="0"/>
              <a:t> that continues the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Tracing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25200"/>
            <a:ext cx="258275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0599" y="1825200"/>
            <a:ext cx="399340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(n &gt;= 1)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n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n - 1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else nothing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993" y="3110276"/>
            <a:ext cx="27238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5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4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986" y="3779799"/>
            <a:ext cx="27238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4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3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5979" y="4449322"/>
            <a:ext cx="27238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3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2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7972" y="5118845"/>
            <a:ext cx="27238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2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1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965" y="5788368"/>
            <a:ext cx="27238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1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countdown(</a:t>
            </a:r>
            <a:r>
              <a:rPr lang="en-HK" altLang="zh-HK" sz="2000" dirty="0">
                <a:latin typeface="Consolas" panose="020B0609020204030204" pitchFamily="49" charset="0"/>
              </a:rPr>
              <a:t> 0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1960" y="6457890"/>
            <a:ext cx="270298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b="1" i="1" dirty="0">
                <a:solidFill>
                  <a:srgbClr val="800000"/>
                </a:solidFill>
              </a:rPr>
              <a:t>(Do nothing!)                   </a:t>
            </a:r>
          </a:p>
        </p:txBody>
      </p:sp>
      <p:sp>
        <p:nvSpPr>
          <p:cNvPr id="14" name="Curved Right Arrow 13"/>
          <p:cNvSpPr/>
          <p:nvPr/>
        </p:nvSpPr>
        <p:spPr>
          <a:xfrm>
            <a:off x="251520" y="2276872"/>
            <a:ext cx="360000" cy="1152000"/>
          </a:xfrm>
          <a:prstGeom prst="curvedRightArrow">
            <a:avLst>
              <a:gd name="adj1" fmla="val 44358"/>
              <a:gd name="adj2" fmla="val 7880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20387452">
            <a:off x="952631" y="3788864"/>
            <a:ext cx="360000" cy="432000"/>
          </a:xfrm>
          <a:prstGeom prst="curvedRightArrow">
            <a:avLst>
              <a:gd name="adj1" fmla="val 44358"/>
              <a:gd name="adj2" fmla="val 7880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20387452">
            <a:off x="1653915" y="4467789"/>
            <a:ext cx="360000" cy="432000"/>
          </a:xfrm>
          <a:prstGeom prst="curvedRightArrow">
            <a:avLst>
              <a:gd name="adj1" fmla="val 44358"/>
              <a:gd name="adj2" fmla="val 7880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20387452">
            <a:off x="2355199" y="5146714"/>
            <a:ext cx="360000" cy="432000"/>
          </a:xfrm>
          <a:prstGeom prst="curvedRightArrow">
            <a:avLst>
              <a:gd name="adj1" fmla="val 44358"/>
              <a:gd name="adj2" fmla="val 7880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rot="20387452">
            <a:off x="3056484" y="5825640"/>
            <a:ext cx="360000" cy="432000"/>
          </a:xfrm>
          <a:prstGeom prst="curvedRightArrow">
            <a:avLst>
              <a:gd name="adj1" fmla="val 44358"/>
              <a:gd name="adj2" fmla="val 7880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 rot="20387452">
            <a:off x="3971326" y="6430662"/>
            <a:ext cx="252000" cy="396000"/>
          </a:xfrm>
          <a:prstGeom prst="curvedRightArrow">
            <a:avLst>
              <a:gd name="adj1" fmla="val 44358"/>
              <a:gd name="adj2" fmla="val 7880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5226784"/>
            <a:ext cx="15840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 rot="2640000">
            <a:off x="5069186" y="4382209"/>
            <a:ext cx="121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(Return)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 rot="2659384">
            <a:off x="248641" y="4572432"/>
            <a:ext cx="21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(Recursive calls)</a:t>
            </a:r>
            <a:endParaRPr lang="en-US" sz="2400" dirty="0"/>
          </a:p>
        </p:txBody>
      </p:sp>
      <p:sp>
        <p:nvSpPr>
          <p:cNvPr id="39" name="Bent Arrow 38"/>
          <p:cNvSpPr/>
          <p:nvPr/>
        </p:nvSpPr>
        <p:spPr>
          <a:xfrm flipH="1">
            <a:off x="2582758" y="2300835"/>
            <a:ext cx="1110378" cy="1317759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flipH="1">
            <a:off x="3583915" y="3401910"/>
            <a:ext cx="813816" cy="868680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flipH="1">
            <a:off x="4297319" y="4078241"/>
            <a:ext cx="813816" cy="868680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H="1">
            <a:off x="5010723" y="4754572"/>
            <a:ext cx="813816" cy="868680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flipH="1">
            <a:off x="5724128" y="5430903"/>
            <a:ext cx="813816" cy="868680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flipH="1">
            <a:off x="6350472" y="6093296"/>
            <a:ext cx="813816" cy="647568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uiExpand="1" build="allAtOnce"/>
      <p:bldP spid="33" grpId="0"/>
      <p:bldP spid="34" grpId="0"/>
      <p:bldP spid="39" grpId="0" animBg="1"/>
      <p:bldP spid="30" grpId="0" animBg="1"/>
      <p:bldP spid="31" grpId="0" animBg="1"/>
      <p:bldP spid="32" grpId="0" animBg="1"/>
      <p:bldP spid="2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Iteration vs Recursion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932237"/>
              </p:ext>
            </p:extLst>
          </p:nvPr>
        </p:nvGraphicFramePr>
        <p:xfrm>
          <a:off x="628650" y="1825625"/>
          <a:ext cx="78867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30630247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513711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Iteration</a:t>
                      </a:r>
                    </a:p>
                    <a:p>
                      <a:r>
                        <a:rPr lang="en-HK" sz="2400" dirty="0"/>
                        <a:t>(</a:t>
                      </a:r>
                      <a:r>
                        <a:rPr lang="en-HK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HK" sz="2400" dirty="0"/>
                        <a:t>, </a:t>
                      </a:r>
                      <a:r>
                        <a:rPr lang="en-HK" sz="24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en-HK" sz="2400" dirty="0"/>
                        <a:t>-</a:t>
                      </a:r>
                      <a:r>
                        <a:rPr lang="en-HK" sz="24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HK" sz="2400" dirty="0"/>
                        <a:t>, </a:t>
                      </a:r>
                      <a:r>
                        <a:rPr lang="en-HK" sz="2400" b="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HK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Recursion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0400" indent="-230400">
                        <a:buFont typeface="Arial" panose="020B0604020202020204" pitchFamily="34" charset="0"/>
                        <a:buChar char="•"/>
                      </a:pPr>
                      <a:r>
                        <a:rPr lang="en-HK" sz="2400" dirty="0"/>
                        <a:t>Maintains and modifies </a:t>
                      </a:r>
                      <a:r>
                        <a:rPr lang="en-HK" sz="2400" u="sng" dirty="0"/>
                        <a:t>loop variables</a:t>
                      </a:r>
                      <a:r>
                        <a:rPr lang="en-HK" sz="2400" dirty="0"/>
                        <a:t> in a termination condition</a:t>
                      </a:r>
                    </a:p>
                    <a:p>
                      <a:pPr marL="230400" indent="-230400">
                        <a:buFont typeface="Arial" panose="020B0604020202020204" pitchFamily="34" charset="0"/>
                        <a:buChar char="•"/>
                      </a:pPr>
                      <a:r>
                        <a:rPr lang="en-HK" sz="2400" dirty="0"/>
                        <a:t>Until the condition is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400" indent="-230400">
                        <a:buFont typeface="Arial" panose="020B0604020202020204" pitchFamily="34" charset="0"/>
                        <a:buChar char="•"/>
                      </a:pPr>
                      <a:r>
                        <a:rPr lang="en-HK" sz="2400" dirty="0"/>
                        <a:t>Keeps producing </a:t>
                      </a:r>
                      <a:r>
                        <a:rPr lang="en-HK" sz="2400" u="sng" dirty="0"/>
                        <a:t>simpler</a:t>
                      </a:r>
                      <a:r>
                        <a:rPr lang="en-HK" sz="2400" dirty="0"/>
                        <a:t> versions of the original problem</a:t>
                      </a:r>
                    </a:p>
                    <a:p>
                      <a:pPr marL="230400" indent="-230400">
                        <a:buFont typeface="Arial" panose="020B0604020202020204" pitchFamily="34" charset="0"/>
                        <a:buChar char="•"/>
                      </a:pPr>
                      <a:r>
                        <a:rPr lang="en-HK" sz="2400" dirty="0"/>
                        <a:t>Until some </a:t>
                      </a:r>
                      <a:r>
                        <a:rPr lang="en-HK" sz="2400" u="sng" dirty="0"/>
                        <a:t>base cases</a:t>
                      </a:r>
                      <a:r>
                        <a:rPr lang="en-HK" sz="2400" dirty="0"/>
                        <a:t> are reached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9798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8095" y="4730368"/>
            <a:ext cx="385233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 &gt;= 1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n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countdown(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 - 1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else nothing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30368"/>
            <a:ext cx="455765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countDown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n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&gt; 0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--</a:t>
            </a:r>
            <a:r>
              <a:rPr lang="en-HK" altLang="zh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12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26115</TotalTime>
  <Words>3057</Words>
  <PresentationFormat>On-screen Show (4:3)</PresentationFormat>
  <Paragraphs>690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CSCI1540 Fundamental Computing with C++</vt:lpstr>
      <vt:lpstr>What is Recursion?</vt:lpstr>
      <vt:lpstr>Basic Elements of Recursion</vt:lpstr>
      <vt:lpstr>Basic Elements of Recursion</vt:lpstr>
      <vt:lpstr>Counting Down (Iterative): Example</vt:lpstr>
      <vt:lpstr>Counting Down (Recursion): Example</vt:lpstr>
      <vt:lpstr>Basic Elements of Recursion</vt:lpstr>
      <vt:lpstr>Tracing Recursion</vt:lpstr>
      <vt:lpstr>Iteration vs Recursion</vt:lpstr>
      <vt:lpstr>Summation 1+2+…+n: Example</vt:lpstr>
      <vt:lpstr>Summation 1+2+…+n: Example</vt:lpstr>
      <vt:lpstr>Summation 1+2+…+n: Example</vt:lpstr>
      <vt:lpstr>String Reversal: Example</vt:lpstr>
      <vt:lpstr>Exercise</vt:lpstr>
      <vt:lpstr>Tower of Hanoi: Example</vt:lpstr>
      <vt:lpstr>Tower of Hanoi</vt:lpstr>
      <vt:lpstr>Tower of Hanoi: Recursion</vt:lpstr>
      <vt:lpstr>Tower of Hanoi: Recursion</vt:lpstr>
      <vt:lpstr>Tower of Hanoi Solution</vt:lpstr>
      <vt:lpstr>Tower of Hanoi Solution</vt:lpstr>
      <vt:lpstr>Tower of Hanoi Solution</vt:lpstr>
      <vt:lpstr>Tower of Hanoi: N=3</vt:lpstr>
      <vt:lpstr>Tower of Hanoi: N=3</vt:lpstr>
      <vt:lpstr>Tower of Hanoi: N=3</vt:lpstr>
      <vt:lpstr>Tower of Hanoi: N=4</vt:lpstr>
      <vt:lpstr>Pitfall of Recursion</vt:lpstr>
      <vt:lpstr>Tower of Hanoi</vt:lpstr>
      <vt:lpstr>Fibonacci Series: Example</vt:lpstr>
      <vt:lpstr>Fibonacci Series: Recursion</vt:lpstr>
      <vt:lpstr>Fibonacci Series: Recursion</vt:lpstr>
      <vt:lpstr>Excessive Repetition</vt:lpstr>
      <vt:lpstr>Non-Recursive Fibonacci (Iteration)</vt:lpstr>
      <vt:lpstr>When (Not) to Use Recursion?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2019-11-20T04:12:33Z</dcterms:modified>
</cp:coreProperties>
</file>