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868" r:id="rId3"/>
    <p:sldId id="873" r:id="rId4"/>
    <p:sldId id="876" r:id="rId5"/>
    <p:sldId id="874" r:id="rId6"/>
    <p:sldId id="877" r:id="rId7"/>
    <p:sldId id="878" r:id="rId8"/>
    <p:sldId id="875" r:id="rId9"/>
    <p:sldId id="879" r:id="rId10"/>
    <p:sldId id="880" r:id="rId11"/>
    <p:sldId id="881" r:id="rId12"/>
    <p:sldId id="884" r:id="rId13"/>
    <p:sldId id="883" r:id="rId14"/>
    <p:sldId id="882" r:id="rId15"/>
    <p:sldId id="885" r:id="rId16"/>
    <p:sldId id="886" r:id="rId17"/>
    <p:sldId id="887" r:id="rId18"/>
    <p:sldId id="888" r:id="rId19"/>
    <p:sldId id="890" r:id="rId20"/>
    <p:sldId id="891" r:id="rId21"/>
    <p:sldId id="892" r:id="rId22"/>
    <p:sldId id="893" r:id="rId23"/>
    <p:sldId id="894" r:id="rId24"/>
    <p:sldId id="895" r:id="rId25"/>
    <p:sldId id="869" r:id="rId26"/>
    <p:sldId id="896" r:id="rId27"/>
    <p:sldId id="897" r:id="rId28"/>
    <p:sldId id="898" r:id="rId29"/>
    <p:sldId id="899" r:id="rId30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FFFF99"/>
    <a:srgbClr val="009999"/>
    <a:srgbClr val="008000"/>
    <a:srgbClr val="800000"/>
    <a:srgbClr val="FF7000"/>
    <a:srgbClr val="68D321"/>
    <a:srgbClr val="5B9BD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9" autoAdjust="0"/>
  </p:normalViewPr>
  <p:slideViewPr>
    <p:cSldViewPr>
      <p:cViewPr varScale="1">
        <p:scale>
          <a:sx n="84" d="100"/>
          <a:sy n="84" d="100"/>
        </p:scale>
        <p:origin x="115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Dynamic Memory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Deallocation: 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freeing up the </a:t>
            </a:r>
            <a:r>
              <a:rPr lang="en-US" u="sng" dirty="0"/>
              <a:t>previously allocated</a:t>
            </a:r>
            <a:r>
              <a:rPr lang="en-US" dirty="0"/>
              <a:t> memory space</a:t>
            </a:r>
          </a:p>
          <a:p>
            <a:r>
              <a:rPr lang="en-US" dirty="0"/>
              <a:t>E.g.:</a:t>
            </a:r>
          </a:p>
          <a:p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1"/>
            <a:r>
              <a:rPr lang="en-US" dirty="0"/>
              <a:t>Free up (release) the memory space pointed to by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lvl="1"/>
            <a:r>
              <a:rPr lang="en-US" dirty="0"/>
              <a:t>The space to be freed must be a space previously allocated using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knows how many bytes to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8459" y="2852936"/>
            <a:ext cx="18774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20208" y="3514655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6208" y="3329989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41624" y="332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46000" y="5938599"/>
            <a:ext cx="5652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Always</a:t>
            </a:r>
            <a:r>
              <a:rPr lang="en-US" sz="2400" i="1" dirty="0">
                <a:solidFill>
                  <a:srgbClr val="9933FF"/>
                </a:solidFill>
              </a:rPr>
              <a:t> manually release dynamically allocated memory that is no longer needed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6368" y="3329989"/>
            <a:ext cx="648000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236368" y="3329989"/>
            <a:ext cx="648000" cy="36933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*p1, *p2;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Allocate a space to store an integer.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Initial value is undefined */</a:t>
            </a:r>
          </a:p>
          <a:p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this space #1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Allocate a space to store an integer, and initialize its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value to 10 */</a:t>
            </a:r>
          </a:p>
          <a:p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p2 =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this space #2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440400" y="4653136"/>
            <a:ext cx="2703600" cy="1067346"/>
          </a:xfrm>
          <a:prstGeom prst="wedgeRoundRectCallout">
            <a:avLst>
              <a:gd name="adj1" fmla="val -178667"/>
              <a:gd name="adj2" fmla="val -14665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5063" y="4797152"/>
            <a:ext cx="64800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64903" y="4797152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05063" y="5258817"/>
            <a:ext cx="64800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0400" y="47971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0400" y="525881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4903" y="5258817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7288903" y="4981818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88903" y="5443483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0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*p1, *p2;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Allocate a space to store an integer.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Initial value is undefined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this space #1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Allocate a space to store an integer, and initialize its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value to 10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(10);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this space #2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 the space pointed to by p1</a:t>
            </a:r>
          </a:p>
          <a:p>
            <a:r>
              <a:rPr lang="en-US" sz="20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p1;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Release space #1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440400" y="4653136"/>
            <a:ext cx="2703600" cy="1067346"/>
          </a:xfrm>
          <a:prstGeom prst="wedgeRoundRectCallout">
            <a:avLst>
              <a:gd name="adj1" fmla="val -213098"/>
              <a:gd name="adj2" fmla="val -6330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4903" y="4797152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05063" y="5258817"/>
            <a:ext cx="64800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0400" y="47971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0400" y="525881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4903" y="5258817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88903" y="4981818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88903" y="5443483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05063" y="4797152"/>
            <a:ext cx="64800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05063" y="4797152"/>
            <a:ext cx="648000" cy="36933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*p1, *p2;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Allocate a space to store an integer.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Initial value is undefined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this space #1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Allocate a space to store an integer, and initialize its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value to 10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(10);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this space #2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 the space pointed to by p1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p1;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Release space #1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p1, p2 point to space #2</a:t>
            </a:r>
          </a:p>
          <a:p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p1 = p2;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440400" y="4653136"/>
            <a:ext cx="2703600" cy="1067346"/>
          </a:xfrm>
          <a:prstGeom prst="wedgeRoundRectCallout">
            <a:avLst>
              <a:gd name="adj1" fmla="val -222920"/>
              <a:gd name="adj2" fmla="val 2067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5063" y="4797152"/>
            <a:ext cx="648000" cy="36933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4903" y="4797152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05063" y="5258817"/>
            <a:ext cx="64800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0400" y="47971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0400" y="525881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4903" y="5258817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88903" y="4981818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88903" y="5443483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440400" y="4653136"/>
            <a:ext cx="2703600" cy="1067346"/>
          </a:xfrm>
          <a:prstGeom prst="wedgeRoundRectCallout">
            <a:avLst>
              <a:gd name="adj1" fmla="val -222920"/>
              <a:gd name="adj2" fmla="val 2067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063" y="4797152"/>
            <a:ext cx="648000" cy="36933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4903" y="4797152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405063" y="5258817"/>
            <a:ext cx="64800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40400" y="47971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0400" y="525881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903" y="5258817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288903" y="5443483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88903" y="4981818"/>
            <a:ext cx="1116160" cy="348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17912"/>
          </a:xfrm>
        </p:spPr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*p1, *p2;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Allocate a space to store an integer.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Initial value is undefined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this space #1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Allocate a space to store an integer, and initialize its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value to 10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(10);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this space #2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 the space targeted by p1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p1;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Release space #1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p1, p2 point to space #2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 = p2;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It is possible to free a space through another pointer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variable. Free the space targeted by p1 */</a:t>
            </a:r>
          </a:p>
          <a:p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p1;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Release space #2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440400" y="4653136"/>
            <a:ext cx="2703600" cy="1067346"/>
          </a:xfrm>
          <a:prstGeom prst="wedgeRoundRectCallout">
            <a:avLst>
              <a:gd name="adj1" fmla="val -212805"/>
              <a:gd name="adj2" fmla="val 1327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4903" y="4797152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0400" y="47971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0400" y="525881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4903" y="5258817"/>
            <a:ext cx="64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88903" y="5443483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88903" y="4981818"/>
            <a:ext cx="1116160" cy="348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05063" y="4797152"/>
            <a:ext cx="648000" cy="36933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5063" y="5258817"/>
            <a:ext cx="64800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05063" y="5258817"/>
            <a:ext cx="648000" cy="36933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Pitfalls in 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825200"/>
            <a:ext cx="8676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&amp;x;</a:t>
            </a:r>
          </a:p>
          <a:p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Runtime error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25200"/>
            <a:ext cx="4667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000" y="3679881"/>
            <a:ext cx="8676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…;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"new"</a:t>
            </a:r>
          </a:p>
          <a:p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Runtime error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679881"/>
            <a:ext cx="4667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000" y="5534561"/>
            <a:ext cx="8676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Safe, but redundant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534561"/>
            <a:ext cx="4667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16000" y="2027219"/>
            <a:ext cx="4428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Cannot release a space that is not dynamically allocated by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44000" y="3678311"/>
            <a:ext cx="4500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Runtime error is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r>
              <a:rPr lang="en-HK" sz="2400" dirty="0">
                <a:solidFill>
                  <a:schemeClr val="tx1"/>
                </a:solidFill>
              </a:rPr>
              <a:t> is not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NULL</a:t>
            </a:r>
            <a:r>
              <a:rPr lang="en-HK" sz="2400" dirty="0">
                <a:solidFill>
                  <a:schemeClr val="tx1"/>
                </a:solidFill>
              </a:rPr>
              <a:t>. Cannot release a space that is not dynamically allocated by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04000" y="5736580"/>
            <a:ext cx="3240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HK" sz="2400" dirty="0">
                <a:solidFill>
                  <a:schemeClr val="tx1"/>
                </a:solidFill>
              </a:rPr>
              <a:t> will do nothing if pointer is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NULL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Pitfalls in 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825200"/>
            <a:ext cx="8676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10;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Runtime error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25200"/>
            <a:ext cx="4667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000" y="4341600"/>
            <a:ext cx="8676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Runtime error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41600"/>
            <a:ext cx="4667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00000" y="1822908"/>
            <a:ext cx="4644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Dangerous</a:t>
            </a:r>
            <a:r>
              <a:rPr lang="en-HK" sz="2400" dirty="0">
                <a:solidFill>
                  <a:schemeClr val="tx1"/>
                </a:solidFill>
              </a:rPr>
              <a:t> to use a released space because it can be reallocated to somebody else already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2000" y="4543619"/>
            <a:ext cx="3132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Cannot release an already released space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3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dirty="0"/>
              <a:t> and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HK" dirty="0"/>
              <a:t> with 1-D 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825200"/>
            <a:ext cx="86760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*a,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n;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Let’s say, n is 100000000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a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[n]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 is pointing to an array of 100,000,000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int's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(~381MB)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a[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= …;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Free up ALL the space occupied by a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[]</a:t>
            </a:r>
            <a:r>
              <a:rPr lang="en-HK" sz="2000" dirty="0">
                <a:latin typeface="Consolas" panose="020B0609020204030204" pitchFamily="49" charset="0"/>
              </a:rPr>
              <a:t> a;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25200"/>
            <a:ext cx="466794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098"/>
            <a:ext cx="2590476" cy="7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2" y="5265098"/>
            <a:ext cx="2590476" cy="76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24" y="5265098"/>
            <a:ext cx="2590476" cy="76190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444415" y="5403734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721177" y="5403734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326" y="6027003"/>
            <a:ext cx="1793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(before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400" dirty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18833" y="6027003"/>
            <a:ext cx="2059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/>
              <a:t>(after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HK" sz="2400" dirty="0"/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2000" y="6027003"/>
            <a:ext cx="19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400" dirty="0"/>
              <a:t>(between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400" dirty="0"/>
              <a:t> and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HK" sz="2400" dirty="0"/>
              <a:t>)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5868000" y="3140968"/>
            <a:ext cx="3276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A </a:t>
            </a:r>
            <a:r>
              <a:rPr lang="en-HK" sz="2400" u="sng" dirty="0">
                <a:solidFill>
                  <a:schemeClr val="tx1"/>
                </a:solidFill>
              </a:rPr>
              <a:t>dynamically allocated array</a:t>
            </a:r>
            <a:r>
              <a:rPr lang="en-HK" sz="2400" dirty="0">
                <a:solidFill>
                  <a:schemeClr val="tx1"/>
                </a:solidFill>
              </a:rPr>
              <a:t> whose </a:t>
            </a:r>
            <a:r>
              <a:rPr lang="en-HK" sz="2400" u="sng" dirty="0">
                <a:solidFill>
                  <a:schemeClr val="tx1"/>
                </a:solidFill>
              </a:rPr>
              <a:t>size</a:t>
            </a:r>
            <a:r>
              <a:rPr lang="en-HK" sz="2400" dirty="0">
                <a:solidFill>
                  <a:schemeClr val="tx1"/>
                </a:solidFill>
              </a:rPr>
              <a:t> is determined at </a:t>
            </a:r>
            <a:r>
              <a:rPr lang="en-HK" sz="2400" u="sng" dirty="0">
                <a:solidFill>
                  <a:schemeClr val="tx1"/>
                </a:solidFill>
              </a:rPr>
              <a:t>runtime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39952" y="5517280"/>
            <a:ext cx="504056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452320" y="5517280"/>
            <a:ext cx="504056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5" grpId="0"/>
      <p:bldP spid="16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25688"/>
          </a:xfrm>
        </p:spPr>
        <p:txBody>
          <a:bodyPr>
            <a:normAutofit fontScale="90000"/>
          </a:bodyPr>
          <a:lstStyle/>
          <a:p>
            <a:r>
              <a:rPr lang="en-HK" dirty="0"/>
              <a:t>Enlarging a Dynamically Allocated 1-D Array: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225689"/>
            <a:ext cx="8676000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*foo, n;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foo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[n];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…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Suppose foo[0…n-1] are assigned some values here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Suppose now we want to enlarge foo to hold 2n integers,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and retain the existing data.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Solution: (1) Allocate a larger array;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(2) Copy the data from foo to the new array;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(3) Free up the space occupied by foo; and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(4) Make foo point to the new array space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 * n</a:t>
            </a:r>
            <a:r>
              <a:rPr lang="en-HK" sz="2000" dirty="0">
                <a:latin typeface="Consolas" panose="020B0609020204030204" pitchFamily="49" charset="0"/>
              </a:rPr>
              <a:t>];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(1)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(2)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= foo[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HK" sz="2000" dirty="0">
                <a:latin typeface="Consolas" panose="020B0609020204030204" pitchFamily="49" charset="0"/>
              </a:rPr>
              <a:t> [] foo;         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(3)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foo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             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(4)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25689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Dynamic 2-D Array: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825200"/>
            <a:ext cx="86760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Can also be interpreted as pointing to an array of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"pointers to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*/</a:t>
            </a:r>
          </a:p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**</a:t>
            </a:r>
            <a:r>
              <a:rPr lang="en-HK" sz="2000" dirty="0">
                <a:latin typeface="Consolas" panose="020B0609020204030204" pitchFamily="49" charset="0"/>
              </a:rPr>
              <a:t>foo;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row = 10;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foo stores the base address of this array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foo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*</a:t>
            </a:r>
            <a:r>
              <a:rPr lang="en-HK" sz="2000" dirty="0">
                <a:latin typeface="Consolas" panose="020B0609020204030204" pitchFamily="49" charset="0"/>
              </a:rPr>
              <a:t>[row];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Each element is an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-pointer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25200"/>
            <a:ext cx="46679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0312" y="508518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68171" y="5085184"/>
            <a:ext cx="648000" cy="39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08584" y="60367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08584" y="56371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08584" y="52375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endCxn id="32" idx="1"/>
          </p:cNvCxnSpPr>
          <p:nvPr/>
        </p:nvCxnSpPr>
        <p:spPr>
          <a:xfrm>
            <a:off x="1493080" y="5284984"/>
            <a:ext cx="1515504" cy="1523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32680" y="5437309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32680" y="5836909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32680" y="6236509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80680" y="523750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?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980680" y="563710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?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980680" y="603670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?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3008584" y="64363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⋮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7" grpId="0"/>
      <p:bldP spid="38" grpId="0"/>
      <p:bldP spid="39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Management</a:t>
            </a:r>
          </a:p>
          <a:p>
            <a:pPr lvl="8"/>
            <a:endParaRPr lang="en-US" dirty="0"/>
          </a:p>
          <a:p>
            <a:r>
              <a:rPr lang="en-US" dirty="0"/>
              <a:t>Dynamic Memory Management and Arrays</a:t>
            </a:r>
          </a:p>
          <a:p>
            <a:pPr lvl="1"/>
            <a:r>
              <a:rPr lang="en-US" dirty="0"/>
              <a:t>1-D array</a:t>
            </a:r>
          </a:p>
          <a:p>
            <a:pPr lvl="1"/>
            <a:r>
              <a:rPr lang="en-US" dirty="0"/>
              <a:t>2-D array</a:t>
            </a:r>
          </a:p>
          <a:p>
            <a:pPr lvl="8"/>
            <a:endParaRPr lang="en-US" dirty="0"/>
          </a:p>
          <a:p>
            <a:r>
              <a:rPr lang="en-US" dirty="0"/>
              <a:t>Dynamic Memory Management and Objects</a:t>
            </a:r>
          </a:p>
          <a:p>
            <a:pPr lvl="1"/>
            <a:r>
              <a:rPr lang="en-US" dirty="0"/>
              <a:t>Destructors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3332680" y="5437309"/>
            <a:ext cx="6480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32680" y="5836909"/>
            <a:ext cx="6480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32680" y="6236509"/>
            <a:ext cx="6480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96751"/>
          </a:xfrm>
        </p:spPr>
        <p:txBody>
          <a:bodyPr/>
          <a:lstStyle/>
          <a:p>
            <a:r>
              <a:rPr lang="en-HK" dirty="0"/>
              <a:t>Dynamic 2-D Array: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196752"/>
            <a:ext cx="8676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**foo;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row = 10, col = 4,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j;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foo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*[row];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Each element is an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-pointer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Allocate a 1-D array for each row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row;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foo[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 =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new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[col];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foo can be used as a row-by-col 2-D array of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row;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(j = 0; j &lt; col; </a:t>
            </a:r>
            <a:r>
              <a:rPr lang="en-HK" sz="2000" dirty="0" err="1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foo[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][j]</a:t>
            </a:r>
            <a:r>
              <a:rPr lang="en-HK" sz="2000" dirty="0">
                <a:latin typeface="Consolas" panose="020B0609020204030204" pitchFamily="49" charset="0"/>
              </a:rPr>
              <a:t> = …;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96752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312" y="508518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8171" y="5085184"/>
            <a:ext cx="648000" cy="39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8584" y="60367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8584" y="56371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8584" y="52375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1493080" y="5284984"/>
            <a:ext cx="1515504" cy="152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80680" y="523750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80680" y="563710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0680" y="603670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8584" y="64363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⋮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69931"/>
              </p:ext>
            </p:extLst>
          </p:nvPr>
        </p:nvGraphicFramePr>
        <p:xfrm>
          <a:off x="5067300" y="5361146"/>
          <a:ext cx="259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93429"/>
              </p:ext>
            </p:extLst>
          </p:nvPr>
        </p:nvGraphicFramePr>
        <p:xfrm>
          <a:off x="5179690" y="5871237"/>
          <a:ext cx="259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70712"/>
              </p:ext>
            </p:extLst>
          </p:nvPr>
        </p:nvGraphicFramePr>
        <p:xfrm>
          <a:off x="5292080" y="6381328"/>
          <a:ext cx="259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3332584" y="5438989"/>
            <a:ext cx="1734716" cy="120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1"/>
          </p:cNvCxnSpPr>
          <p:nvPr/>
        </p:nvCxnSpPr>
        <p:spPr>
          <a:xfrm>
            <a:off x="3332584" y="5833323"/>
            <a:ext cx="1847106" cy="2360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1"/>
          </p:cNvCxnSpPr>
          <p:nvPr/>
        </p:nvCxnSpPr>
        <p:spPr>
          <a:xfrm>
            <a:off x="3332584" y="6236509"/>
            <a:ext cx="1959496" cy="342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7647562" y="4869160"/>
            <a:ext cx="1496438" cy="442674"/>
          </a:xfrm>
          <a:prstGeom prst="wedgeRoundRectCallout">
            <a:avLst>
              <a:gd name="adj1" fmla="val -96215"/>
              <a:gd name="adj2" fmla="val 20728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foo[1][2]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/>
      <p:bldP spid="25" grpId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08584" y="60367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08584" y="56371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8584" y="52375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08584" y="6436309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⋮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51572"/>
              </p:ext>
            </p:extLst>
          </p:nvPr>
        </p:nvGraphicFramePr>
        <p:xfrm>
          <a:off x="5067300" y="5361146"/>
          <a:ext cx="259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85960"/>
              </p:ext>
            </p:extLst>
          </p:nvPr>
        </p:nvGraphicFramePr>
        <p:xfrm>
          <a:off x="5179690" y="5871237"/>
          <a:ext cx="259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58852"/>
              </p:ext>
            </p:extLst>
          </p:nvPr>
        </p:nvGraphicFramePr>
        <p:xfrm>
          <a:off x="5292080" y="6381328"/>
          <a:ext cx="259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96751"/>
          </a:xfrm>
        </p:spPr>
        <p:txBody>
          <a:bodyPr/>
          <a:lstStyle/>
          <a:p>
            <a:r>
              <a:rPr lang="en-HK" dirty="0"/>
              <a:t>Dynamic 2-D Array: Deallocation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196752"/>
            <a:ext cx="8676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**foo;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row = 10, col = 4,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j;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foo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*[row];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Each element is an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-pointer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Allocate a 1-D array for each row </a:t>
            </a: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sz="2000" dirty="0">
                <a:effectLst/>
                <a:latin typeface="Consolas" panose="020B0609020204030204" pitchFamily="49" charset="0"/>
              </a:rPr>
              <a:t> (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sz="2000" dirty="0">
                <a:effectLst/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 row;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sz="200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foo[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i</a:t>
            </a:r>
            <a:r>
              <a:rPr lang="en-HK" sz="2000" dirty="0">
                <a:effectLst/>
                <a:latin typeface="Consolas" panose="020B0609020204030204" pitchFamily="49" charset="0"/>
              </a:rPr>
              <a:t>] =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[col];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Free the space of each row first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row;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delete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[] foo[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delete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[] foo;</a:t>
            </a:r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Finally, free the array of pointers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96752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312" y="508518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8171" y="5085184"/>
            <a:ext cx="648000" cy="39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8584" y="6036709"/>
            <a:ext cx="648000" cy="399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8584" y="5637109"/>
            <a:ext cx="648000" cy="399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8584" y="5237509"/>
            <a:ext cx="648000" cy="39960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1493080" y="5284984"/>
            <a:ext cx="1515504" cy="152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08584" y="6436309"/>
            <a:ext cx="648000" cy="3996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⋮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47964"/>
              </p:ext>
            </p:extLst>
          </p:nvPr>
        </p:nvGraphicFramePr>
        <p:xfrm>
          <a:off x="5067300" y="5361146"/>
          <a:ext cx="259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49118"/>
              </p:ext>
            </p:extLst>
          </p:nvPr>
        </p:nvGraphicFramePr>
        <p:xfrm>
          <a:off x="5179690" y="5871237"/>
          <a:ext cx="259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1357"/>
              </p:ext>
            </p:extLst>
          </p:nvPr>
        </p:nvGraphicFramePr>
        <p:xfrm>
          <a:off x="5292080" y="6381328"/>
          <a:ext cx="259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3332584" y="5438989"/>
            <a:ext cx="1734716" cy="1202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1"/>
          </p:cNvCxnSpPr>
          <p:nvPr/>
        </p:nvCxnSpPr>
        <p:spPr>
          <a:xfrm>
            <a:off x="3332584" y="5833323"/>
            <a:ext cx="1847106" cy="2360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1"/>
          </p:cNvCxnSpPr>
          <p:nvPr/>
        </p:nvCxnSpPr>
        <p:spPr>
          <a:xfrm>
            <a:off x="3332584" y="6236509"/>
            <a:ext cx="1959496" cy="3429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7" presetClass="emph" presetSubtype="2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2-D Array: Allocation/Deallocation (Alternative)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825200"/>
            <a:ext cx="8676000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**foo, *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row = 10, col = 4,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Allocate space for an array of pointers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foo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*[row];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Alternative approach: 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Allocate a 1-D array big enough for all elements in the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2-D array and then share the space among all rows */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row * col</a:t>
            </a:r>
            <a:r>
              <a:rPr lang="en-HK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row;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= &amp;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col *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HK" sz="2000" dirty="0">
                <a:latin typeface="Consolas" panose="020B0609020204030204" pitchFamily="49" charset="0"/>
              </a:rPr>
              <a:t> []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HK" sz="2000" dirty="0">
                <a:latin typeface="Consolas" panose="020B0609020204030204" pitchFamily="49" charset="0"/>
              </a:rPr>
              <a:t> [] foo;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2520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53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2-D Array: Allocation/Deallocation (Alternative)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50599" y="5226784"/>
            <a:ext cx="3993401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**foo, *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foo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*[row];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row * col</a:t>
            </a:r>
            <a:r>
              <a:rPr lang="en-HK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row;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= &amp;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col *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56" y="300686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115" y="3006867"/>
            <a:ext cx="648000" cy="39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4528" y="4372216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4528" y="3972616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04528" y="3573016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89024" y="3206667"/>
            <a:ext cx="1515504" cy="43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04528" y="4771816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⋮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40779"/>
              </p:ext>
            </p:extLst>
          </p:nvPr>
        </p:nvGraphicFramePr>
        <p:xfrm>
          <a:off x="2188800" y="1825200"/>
          <a:ext cx="6955200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800">
                  <a:extLst>
                    <a:ext uri="{9D8B030D-6E8A-4147-A177-3AD203B41FA5}">
                      <a16:colId xmlns:a16="http://schemas.microsoft.com/office/drawing/2014/main" val="1707234967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4126938098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1235076969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1346054927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/>
                        <a:t>?</a:t>
                      </a:r>
                      <a:endParaRPr lang="en-US" sz="2000" b="0" dirty="0"/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204189"/>
                  </a:ext>
                </a:extLst>
              </a:tr>
            </a:tbl>
          </a:graphicData>
        </a:graphic>
      </p:graphicFrame>
      <p:sp>
        <p:nvSpPr>
          <p:cNvPr id="24" name="Rounded Rectangular Callout 23"/>
          <p:cNvSpPr/>
          <p:nvPr/>
        </p:nvSpPr>
        <p:spPr>
          <a:xfrm>
            <a:off x="4443714" y="3051127"/>
            <a:ext cx="1496438" cy="442674"/>
          </a:xfrm>
          <a:prstGeom prst="wedgeRoundRectCallout">
            <a:avLst>
              <a:gd name="adj1" fmla="val 17187"/>
              <a:gd name="adj2" fmla="val -18164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foo[1][2]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04528" y="5171416"/>
            <a:ext cx="648000" cy="3996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0018" y="35730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0018" y="39726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0018" y="4372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90018" y="51714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14865" y="4771816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⋮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256" y="24208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tmp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4115" y="2420888"/>
            <a:ext cx="648000" cy="39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989024" y="2419200"/>
            <a:ext cx="1202400" cy="201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431473" y="2617155"/>
            <a:ext cx="986004" cy="1156824"/>
          </a:xfrm>
          <a:custGeom>
            <a:avLst/>
            <a:gdLst>
              <a:gd name="connsiteX0" fmla="*/ 399011 w 986004"/>
              <a:gd name="connsiteY0" fmla="*/ 1159625 h 1159625"/>
              <a:gd name="connsiteX1" fmla="*/ 985058 w 986004"/>
              <a:gd name="connsiteY1" fmla="*/ 1043247 h 1159625"/>
              <a:gd name="connsiteX2" fmla="*/ 278476 w 986004"/>
              <a:gd name="connsiteY2" fmla="*/ 490451 h 1159625"/>
              <a:gd name="connsiteX3" fmla="*/ 0 w 986004"/>
              <a:gd name="connsiteY3" fmla="*/ 0 h 115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004" h="1159625">
                <a:moveTo>
                  <a:pt x="399011" y="1159625"/>
                </a:moveTo>
                <a:cubicBezTo>
                  <a:pt x="702079" y="1157200"/>
                  <a:pt x="1005147" y="1154776"/>
                  <a:pt x="985058" y="1043247"/>
                </a:cubicBezTo>
                <a:cubicBezTo>
                  <a:pt x="964969" y="931718"/>
                  <a:pt x="442652" y="664325"/>
                  <a:pt x="278476" y="490451"/>
                </a:cubicBezTo>
                <a:cubicBezTo>
                  <a:pt x="114300" y="316576"/>
                  <a:pt x="57150" y="15828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2830484" y="2615961"/>
            <a:ext cx="4572000" cy="2754061"/>
          </a:xfrm>
          <a:custGeom>
            <a:avLst/>
            <a:gdLst>
              <a:gd name="connsiteX0" fmla="*/ 0 w 4572000"/>
              <a:gd name="connsiteY0" fmla="*/ 2751513 h 2751513"/>
              <a:gd name="connsiteX1" fmla="*/ 3337560 w 4572000"/>
              <a:gd name="connsiteY1" fmla="*/ 1990898 h 2751513"/>
              <a:gd name="connsiteX2" fmla="*/ 4572000 w 4572000"/>
              <a:gd name="connsiteY2" fmla="*/ 0 h 275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2751513">
                <a:moveTo>
                  <a:pt x="0" y="2751513"/>
                </a:moveTo>
                <a:cubicBezTo>
                  <a:pt x="1287780" y="2600498"/>
                  <a:pt x="2575560" y="2449483"/>
                  <a:pt x="3337560" y="1990898"/>
                </a:cubicBezTo>
                <a:cubicBezTo>
                  <a:pt x="4099560" y="1532313"/>
                  <a:pt x="4335780" y="766156"/>
                  <a:pt x="4572000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830484" y="2617200"/>
            <a:ext cx="3578400" cy="1954800"/>
          </a:xfrm>
          <a:custGeom>
            <a:avLst/>
            <a:gdLst>
              <a:gd name="connsiteX0" fmla="*/ 0 w 4572000"/>
              <a:gd name="connsiteY0" fmla="*/ 2751513 h 2751513"/>
              <a:gd name="connsiteX1" fmla="*/ 3337560 w 4572000"/>
              <a:gd name="connsiteY1" fmla="*/ 1990898 h 2751513"/>
              <a:gd name="connsiteX2" fmla="*/ 4572000 w 4572000"/>
              <a:gd name="connsiteY2" fmla="*/ 0 h 275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2751513">
                <a:moveTo>
                  <a:pt x="0" y="2751513"/>
                </a:moveTo>
                <a:cubicBezTo>
                  <a:pt x="1287780" y="2600498"/>
                  <a:pt x="2575560" y="2449483"/>
                  <a:pt x="3337560" y="1990898"/>
                </a:cubicBezTo>
                <a:cubicBezTo>
                  <a:pt x="4099560" y="1532313"/>
                  <a:pt x="4335780" y="766156"/>
                  <a:pt x="4572000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2834640" y="2615961"/>
            <a:ext cx="1593344" cy="1555261"/>
          </a:xfrm>
          <a:custGeom>
            <a:avLst/>
            <a:gdLst>
              <a:gd name="connsiteX0" fmla="*/ 0 w 4572000"/>
              <a:gd name="connsiteY0" fmla="*/ 2751513 h 2751513"/>
              <a:gd name="connsiteX1" fmla="*/ 3337560 w 4572000"/>
              <a:gd name="connsiteY1" fmla="*/ 1990898 h 2751513"/>
              <a:gd name="connsiteX2" fmla="*/ 4572000 w 4572000"/>
              <a:gd name="connsiteY2" fmla="*/ 0 h 275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2751513">
                <a:moveTo>
                  <a:pt x="0" y="2751513"/>
                </a:moveTo>
                <a:cubicBezTo>
                  <a:pt x="1287780" y="2600498"/>
                  <a:pt x="2575560" y="2449483"/>
                  <a:pt x="3337560" y="1990898"/>
                </a:cubicBezTo>
                <a:cubicBezTo>
                  <a:pt x="4099560" y="1532313"/>
                  <a:pt x="4335780" y="766156"/>
                  <a:pt x="4572000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5632132"/>
            <a:ext cx="4572000" cy="12258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Allocate a 1-D array (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200" dirty="0">
                <a:solidFill>
                  <a:schemeClr val="tx1"/>
                </a:solidFill>
              </a:rPr>
              <a:t>) big enough for </a:t>
            </a:r>
            <a:r>
              <a:rPr lang="en-US" sz="2200" u="sng" dirty="0">
                <a:solidFill>
                  <a:schemeClr val="tx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 elements in the 2-D array and then share the space among all rows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64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with Classes and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748910"/>
            <a:ext cx="582723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Date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Date();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#1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Date(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#2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y, m, d;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303455"/>
            <a:ext cx="582723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Date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default constructor (#1)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Or:    new Date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the Constructor #2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Date(2046, 12, 25)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27236" y="1748910"/>
            <a:ext cx="3316764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34104" y="2597236"/>
            <a:ext cx="1274400" cy="1242000"/>
          </a:xfrm>
          <a:prstGeom prst="roundRect">
            <a:avLst>
              <a:gd name="adj" fmla="val 6567"/>
            </a:avLst>
          </a:prstGeom>
          <a:solidFill>
            <a:srgbClr val="FFFF99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48952"/>
              </p:ext>
            </p:extLst>
          </p:nvPr>
        </p:nvGraphicFramePr>
        <p:xfrm>
          <a:off x="7904673" y="2670676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/>
                        <a:t>…</a:t>
                      </a:r>
                      <a:endParaRPr lang="en-US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19567"/>
              </p:ext>
            </p:extLst>
          </p:nvPr>
        </p:nvGraphicFramePr>
        <p:xfrm>
          <a:off x="5827236" y="1822494"/>
          <a:ext cx="191248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246441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datePtr</a:t>
                      </a:r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17" name="Rounded Rectangular Callout 16"/>
          <p:cNvSpPr/>
          <p:nvPr/>
        </p:nvSpPr>
        <p:spPr>
          <a:xfrm>
            <a:off x="7020272" y="5121354"/>
            <a:ext cx="719444" cy="510778"/>
          </a:xfrm>
          <a:prstGeom prst="wedgeRoundRectCallout">
            <a:avLst>
              <a:gd name="adj1" fmla="val 86870"/>
              <a:gd name="adj2" fmla="val -28891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434000" y="2020614"/>
            <a:ext cx="852824" cy="572751"/>
          </a:xfrm>
          <a:custGeom>
            <a:avLst/>
            <a:gdLst>
              <a:gd name="connsiteX0" fmla="*/ 0 w 852824"/>
              <a:gd name="connsiteY0" fmla="*/ 0 h 572655"/>
              <a:gd name="connsiteX1" fmla="*/ 606521 w 852824"/>
              <a:gd name="connsiteY1" fmla="*/ 209358 h 572655"/>
              <a:gd name="connsiteX2" fmla="*/ 852824 w 852824"/>
              <a:gd name="connsiteY2" fmla="*/ 572655 h 5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24" h="572655">
                <a:moveTo>
                  <a:pt x="0" y="0"/>
                </a:moveTo>
                <a:cubicBezTo>
                  <a:pt x="232192" y="56958"/>
                  <a:pt x="464384" y="113916"/>
                  <a:pt x="606521" y="209358"/>
                </a:cubicBezTo>
                <a:cubicBezTo>
                  <a:pt x="748658" y="304800"/>
                  <a:pt x="800741" y="438727"/>
                  <a:pt x="852824" y="572655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5004048" y="5121354"/>
            <a:ext cx="3924000" cy="1736646"/>
          </a:xfrm>
          <a:prstGeom prst="wedgeRoundRectCallout">
            <a:avLst>
              <a:gd name="adj1" fmla="val -106302"/>
              <a:gd name="adj2" fmla="val -2567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dynamically allocated space stores an object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constructor of the object is called automatically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1" grpId="0" animBg="1"/>
      <p:bldP spid="22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with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3593" y="1825200"/>
            <a:ext cx="7096815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Date(2046, 1, 1);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(12);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(25);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datePtr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destructor implicitly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348000" y="4261217"/>
            <a:ext cx="5796000" cy="1328023"/>
          </a:xfrm>
          <a:prstGeom prst="wedgeRoundRectCallout">
            <a:avLst>
              <a:gd name="adj1" fmla="val -52101"/>
              <a:gd name="adj2" fmla="val -962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Releases the space occupied by the object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Automatically invokes the </a:t>
            </a:r>
            <a:r>
              <a:rPr lang="en-US" sz="2400" i="1" dirty="0">
                <a:solidFill>
                  <a:srgbClr val="FF0000"/>
                </a:solidFill>
              </a:rPr>
              <a:t>destructor</a:t>
            </a:r>
            <a:r>
              <a:rPr lang="en-US" sz="2400" dirty="0">
                <a:solidFill>
                  <a:schemeClr val="tx1"/>
                </a:solidFill>
              </a:rPr>
              <a:t> of the object (if there is 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94155"/>
            <a:ext cx="3316764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6868" y="5542481"/>
            <a:ext cx="1274400" cy="1242000"/>
          </a:xfrm>
          <a:prstGeom prst="roundRect">
            <a:avLst>
              <a:gd name="adj" fmla="val 6567"/>
            </a:avLst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00981"/>
              </p:ext>
            </p:extLst>
          </p:nvPr>
        </p:nvGraphicFramePr>
        <p:xfrm>
          <a:off x="2077437" y="5615921"/>
          <a:ext cx="1132523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3632251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m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2046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8218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47408"/>
              </p:ext>
            </p:extLst>
          </p:nvPr>
        </p:nvGraphicFramePr>
        <p:xfrm>
          <a:off x="0" y="4767739"/>
          <a:ext cx="191248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500787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9193586"/>
                    </a:ext>
                  </a:extLst>
                </a:gridCol>
              </a:tblGrid>
              <a:tr h="246441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datePtr</a:t>
                      </a:r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33798"/>
                  </a:ext>
                </a:extLst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1606764" y="4965859"/>
            <a:ext cx="852824" cy="572751"/>
          </a:xfrm>
          <a:custGeom>
            <a:avLst/>
            <a:gdLst>
              <a:gd name="connsiteX0" fmla="*/ 0 w 852824"/>
              <a:gd name="connsiteY0" fmla="*/ 0 h 572655"/>
              <a:gd name="connsiteX1" fmla="*/ 606521 w 852824"/>
              <a:gd name="connsiteY1" fmla="*/ 209358 h 572655"/>
              <a:gd name="connsiteX2" fmla="*/ 852824 w 852824"/>
              <a:gd name="connsiteY2" fmla="*/ 572655 h 5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24" h="572655">
                <a:moveTo>
                  <a:pt x="0" y="0"/>
                </a:moveTo>
                <a:cubicBezTo>
                  <a:pt x="232192" y="56958"/>
                  <a:pt x="464384" y="113916"/>
                  <a:pt x="606521" y="209358"/>
                </a:cubicBezTo>
                <a:cubicBezTo>
                  <a:pt x="748658" y="304800"/>
                  <a:pt x="800741" y="438727"/>
                  <a:pt x="852824" y="572655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8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553011"/>
            <a:ext cx="7886700" cy="23049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Destructor name: “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dirty="0"/>
              <a:t>” + class name</a:t>
            </a:r>
          </a:p>
          <a:p>
            <a:r>
              <a:rPr lang="en-US" dirty="0"/>
              <a:t>No return type; no parameters</a:t>
            </a:r>
          </a:p>
          <a:p>
            <a:r>
              <a:rPr lang="en-US" dirty="0"/>
              <a:t>At most one destructor per class</a:t>
            </a:r>
          </a:p>
          <a:p>
            <a:r>
              <a:rPr lang="en-US" dirty="0"/>
              <a:t>Used for “clean up” purpose</a:t>
            </a:r>
          </a:p>
          <a:p>
            <a:pPr lvl="1"/>
            <a:r>
              <a:rPr lang="en-US" dirty="0"/>
              <a:t>E.g., for freeing dynamically allocated data members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593" y="1690689"/>
            <a:ext cx="723787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Destructor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courseName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*grades;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Dynamically allocated array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9511" y="1690689"/>
            <a:ext cx="1541961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/>
              <a:t>GradeBook.h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825200"/>
            <a:ext cx="3711272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grades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Destructor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[] grades;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4305" y="1825200"/>
            <a:ext cx="1785617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/>
              <a:t>GradeBook.cpp</a:t>
            </a:r>
            <a:endParaRPr lang="en-US" sz="2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076000" y="2469020"/>
            <a:ext cx="4068000" cy="1328023"/>
          </a:xfrm>
          <a:prstGeom prst="wedgeRoundRectCallout">
            <a:avLst>
              <a:gd name="adj1" fmla="val -73854"/>
              <a:gd name="adj2" fmla="val -1131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2400" dirty="0">
                <a:solidFill>
                  <a:schemeClr val="tx1"/>
                </a:solidFill>
              </a:rPr>
              <a:t> object contains a dynamically allocated array data member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788000" y="4797152"/>
            <a:ext cx="4356000" cy="919401"/>
          </a:xfrm>
          <a:prstGeom prst="wedgeRoundRectCallout">
            <a:avLst>
              <a:gd name="adj1" fmla="val -76033"/>
              <a:gd name="adj2" fmla="val -6136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Need to free the allocated space of the array in the destructor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8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5303074"/>
            <a:ext cx="7886700" cy="1554925"/>
          </a:xfrm>
        </p:spPr>
        <p:txBody>
          <a:bodyPr/>
          <a:lstStyle/>
          <a:p>
            <a:r>
              <a:rPr lang="en-US" dirty="0"/>
              <a:t>Programmers </a:t>
            </a:r>
            <a:r>
              <a:rPr lang="en-US" u="sng" dirty="0"/>
              <a:t>cannot</a:t>
            </a:r>
            <a:r>
              <a:rPr lang="en-US" dirty="0"/>
              <a:t> call destructors explicitly</a:t>
            </a:r>
          </a:p>
          <a:p>
            <a:r>
              <a:rPr lang="en-US" dirty="0"/>
              <a:t>It is called </a:t>
            </a:r>
            <a:r>
              <a:rPr lang="en-US" u="sng" dirty="0"/>
              <a:t>automatically</a:t>
            </a:r>
            <a:r>
              <a:rPr lang="en-US" dirty="0"/>
              <a:t> when an object is being “deleted”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3061" y="1825200"/>
            <a:ext cx="7237879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*book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book-&gt;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processGrades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book;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Calls destructor implicitly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323" y="1825200"/>
            <a:ext cx="1785617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/>
              <a:t>GradeBook.cpp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29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)</a:t>
            </a:r>
          </a:p>
          <a:p>
            <a:r>
              <a:rPr lang="en-US" dirty="0"/>
              <a:t>Dynamic memory de-allocation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</a:t>
            </a:r>
          </a:p>
          <a:p>
            <a:pPr lvl="8"/>
            <a:endParaRPr lang="en-US" dirty="0"/>
          </a:p>
          <a:p>
            <a:r>
              <a:rPr lang="en-US" dirty="0"/>
              <a:t>Dynamic memory for creating/releasing 1-D arrays</a:t>
            </a:r>
          </a:p>
          <a:p>
            <a:pPr lvl="8"/>
            <a:endParaRPr lang="en-US" dirty="0"/>
          </a:p>
          <a:p>
            <a:r>
              <a:rPr lang="en-US" dirty="0"/>
              <a:t>Dynamic memory for 2-D arrays </a:t>
            </a:r>
            <a:r>
              <a:rPr lang="en-US" dirty="0">
                <a:solidFill>
                  <a:srgbClr val="FF0000"/>
                </a:solidFill>
              </a:rPr>
              <a:t>(Optional)</a:t>
            </a:r>
          </a:p>
          <a:p>
            <a:pPr lvl="8"/>
            <a:endParaRPr lang="en-US" dirty="0"/>
          </a:p>
          <a:p>
            <a:r>
              <a:rPr lang="en-US" dirty="0"/>
              <a:t>Dynamic memory </a:t>
            </a:r>
            <a:r>
              <a:rPr lang="en-US"/>
              <a:t>for objects </a:t>
            </a:r>
            <a:r>
              <a:rPr lang="en-US">
                <a:solidFill>
                  <a:srgbClr val="FF0000"/>
                </a:solidFill>
              </a:rPr>
              <a:t>(Optional)</a:t>
            </a:r>
            <a:endParaRPr lang="en-US" dirty="0"/>
          </a:p>
          <a:p>
            <a:r>
              <a:rPr lang="en-US" dirty="0"/>
              <a:t>Destructors </a:t>
            </a:r>
            <a:r>
              <a:rPr lang="en-US" dirty="0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memory usage </a:t>
            </a:r>
            <a:r>
              <a:rPr lang="en-US" u="sng" dirty="0"/>
              <a:t>at runtime</a:t>
            </a:r>
          </a:p>
          <a:p>
            <a:pPr lvl="8"/>
            <a:endParaRPr lang="en-US" dirty="0"/>
          </a:p>
          <a:p>
            <a:r>
              <a:rPr lang="en-US" dirty="0"/>
              <a:t>While you program is running, you can explicitly</a:t>
            </a:r>
          </a:p>
          <a:p>
            <a:pPr lvl="8"/>
            <a:endParaRPr lang="en-US" dirty="0"/>
          </a:p>
          <a:p>
            <a:pPr lvl="1"/>
            <a:r>
              <a:rPr lang="en-US" u="sng" dirty="0">
                <a:solidFill>
                  <a:srgbClr val="9933FF"/>
                </a:solidFill>
              </a:rPr>
              <a:t>Allocate</a:t>
            </a:r>
            <a:r>
              <a:rPr lang="en-US" dirty="0"/>
              <a:t> (or reserve) memory space to store data </a:t>
            </a:r>
          </a:p>
          <a:p>
            <a:pPr lvl="8"/>
            <a:endParaRPr lang="en-US" dirty="0"/>
          </a:p>
          <a:p>
            <a:pPr lvl="1"/>
            <a:r>
              <a:rPr lang="en-US" u="sng" dirty="0">
                <a:solidFill>
                  <a:srgbClr val="9933FF"/>
                </a:solidFill>
              </a:rPr>
              <a:t>Release</a:t>
            </a:r>
            <a:r>
              <a:rPr lang="en-US" dirty="0"/>
              <a:t> (or free up) the previously allocated memory space</a:t>
            </a:r>
          </a:p>
          <a:p>
            <a:pPr lvl="8"/>
            <a:endParaRPr lang="en-US" dirty="0"/>
          </a:p>
          <a:p>
            <a:r>
              <a:rPr lang="en-US" dirty="0"/>
              <a:t>You cannot just store/access data anywhere you want in the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22000"/>
            <a:ext cx="7886700" cy="2955600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is a pointer variable</a:t>
            </a:r>
          </a:p>
          <a:p>
            <a:r>
              <a:rPr lang="en-US" dirty="0"/>
              <a:t>It is automatically allocated a memory space for storing an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825625"/>
            <a:ext cx="18774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20208" y="3060795"/>
            <a:ext cx="11161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6208" y="1825625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41624" y="1825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20208" y="2010291"/>
            <a:ext cx="57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96208" y="182562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54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650" y="1825625"/>
            <a:ext cx="18774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22000"/>
            <a:ext cx="7886700" cy="2955600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reserves a memory space that is big enough to store a value of type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Typically 32 bits for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20208" y="3060795"/>
            <a:ext cx="11161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368" y="1825625"/>
            <a:ext cx="648000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208" y="1825625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41624" y="1825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0208" y="2010291"/>
            <a:ext cx="57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6208" y="182562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825625"/>
            <a:ext cx="187743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03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8650" y="1825625"/>
            <a:ext cx="18774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22000"/>
            <a:ext cx="7886700" cy="2955600"/>
          </a:xfrm>
        </p:spPr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returns the address of the reserved space and the address is assigned to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lvl="1"/>
            <a:r>
              <a:rPr lang="en-US" dirty="0"/>
              <a:t>Pointer assignment</a:t>
            </a:r>
          </a:p>
          <a:p>
            <a:pPr lvl="8"/>
            <a:endParaRPr lang="en-US" dirty="0"/>
          </a:p>
          <a:p>
            <a:r>
              <a:rPr lang="en-US" dirty="0"/>
              <a:t>Allocated space will still remain reserved until explicitly released (later) or the program terminates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825625"/>
            <a:ext cx="187743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 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20208" y="3060795"/>
            <a:ext cx="11161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368" y="1825625"/>
            <a:ext cx="648000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96208" y="1825625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41624" y="1825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20208" y="2010291"/>
            <a:ext cx="5760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6208" y="182562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20208" y="2010291"/>
            <a:ext cx="11161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22000"/>
            <a:ext cx="7886700" cy="2955600"/>
          </a:xfrm>
        </p:spPr>
        <p:txBody>
          <a:bodyPr/>
          <a:lstStyle/>
          <a:p>
            <a:r>
              <a:rPr lang="en-US" dirty="0"/>
              <a:t>Store 10 in the allocated space targeted by pointer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r>
              <a:rPr lang="en-US" dirty="0"/>
              <a:t>The allocated space is “like an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variable”, except that it has no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825625"/>
            <a:ext cx="18774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*p = 10;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20208" y="3060795"/>
            <a:ext cx="11161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368" y="1825625"/>
            <a:ext cx="648000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96208" y="1825625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41624" y="1825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20208" y="2010291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368" y="1825625"/>
            <a:ext cx="64800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sz="2400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1825625"/>
            <a:ext cx="187743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 = 10;</a:t>
            </a:r>
          </a:p>
        </p:txBody>
      </p:sp>
    </p:spTree>
    <p:extLst>
      <p:ext uri="{BB962C8B-B14F-4D97-AF65-F5344CB8AC3E}">
        <p14:creationId xmlns:p14="http://schemas.microsoft.com/office/powerpoint/2010/main" val="37954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6120208" y="2010291"/>
            <a:ext cx="11161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Losing Allocated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22000"/>
            <a:ext cx="7886700" cy="31320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allocated space has no corresponding name in the program</a:t>
            </a:r>
          </a:p>
          <a:p>
            <a:pPr lvl="8"/>
            <a:endParaRPr lang="en-US" dirty="0"/>
          </a:p>
          <a:p>
            <a:r>
              <a:rPr lang="en-US" dirty="0"/>
              <a:t>If you lose the memory address of an allocated space, you </a:t>
            </a:r>
            <a:r>
              <a:rPr lang="en-US" u="sng" dirty="0"/>
              <a:t>lose access to the data</a:t>
            </a:r>
            <a:r>
              <a:rPr lang="en-US" dirty="0"/>
              <a:t> stored in that space</a:t>
            </a:r>
          </a:p>
          <a:p>
            <a:pPr lvl="8"/>
            <a:endParaRPr lang="en-US" dirty="0"/>
          </a:p>
          <a:p>
            <a:r>
              <a:rPr lang="en-US" dirty="0"/>
              <a:t>Allocated space will stay reserved until explicitly released (see later) or program terminates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825625"/>
            <a:ext cx="18774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 = 10;</a:t>
            </a:r>
          </a:p>
          <a:p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20208" y="3060795"/>
            <a:ext cx="11161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368" y="1825625"/>
            <a:ext cx="648000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96208" y="1825625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36368" y="2779732"/>
            <a:ext cx="648000" cy="36933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41624" y="1825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6120208" y="2010291"/>
            <a:ext cx="1116160" cy="954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7375232" y="908720"/>
            <a:ext cx="1768768" cy="649188"/>
          </a:xfrm>
          <a:prstGeom prst="wedgeEllipseCallout">
            <a:avLst>
              <a:gd name="adj1" fmla="val -31545"/>
              <a:gd name="adj2" fmla="val 99299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Bye </a:t>
            </a:r>
            <a:r>
              <a:rPr lang="en-US" sz="2400" dirty="0" err="1">
                <a:solidFill>
                  <a:schemeClr val="tx1"/>
                </a:solidFill>
              </a:rPr>
              <a:t>bye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37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is for allocating memory space to store data</a:t>
            </a:r>
          </a:p>
          <a:p>
            <a:pPr lvl="1"/>
            <a:r>
              <a:rPr lang="en-US" dirty="0"/>
              <a:t>It reserves a continuous chunk of memory space that is big enough to store a particular type of data</a:t>
            </a:r>
          </a:p>
          <a:p>
            <a:pPr lvl="1"/>
            <a:r>
              <a:rPr lang="en-US" dirty="0"/>
              <a:t>Upon successful allocation, it returns the </a:t>
            </a:r>
            <a:r>
              <a:rPr lang="en-US" u="sng" dirty="0"/>
              <a:t>memory address</a:t>
            </a:r>
            <a:r>
              <a:rPr lang="en-US" dirty="0"/>
              <a:t> of the allocated space</a:t>
            </a:r>
          </a:p>
          <a:p>
            <a:pPr lvl="1"/>
            <a:r>
              <a:rPr lang="en-US" dirty="0"/>
              <a:t>You should always use a pointer variable to save the memory address returned by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/>
              <a:t>Unless the reserved space is explicitly freed (released), it cannot be reallocated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26485</TotalTime>
  <Words>2513</Words>
  <PresentationFormat>On-screen Show (4:3)</PresentationFormat>
  <Paragraphs>709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CSCI1540 Fundamental Computing with C++</vt:lpstr>
      <vt:lpstr>Outline</vt:lpstr>
      <vt:lpstr>Dynamic Memory Management</vt:lpstr>
      <vt:lpstr>Memory Allocation: Operator new</vt:lpstr>
      <vt:lpstr>Memory Allocation: Operator new</vt:lpstr>
      <vt:lpstr>Memory Allocation: Operator new</vt:lpstr>
      <vt:lpstr>Memory Allocation: Operator new</vt:lpstr>
      <vt:lpstr>Losing Allocated Space</vt:lpstr>
      <vt:lpstr>Memory Allocation: Operator new</vt:lpstr>
      <vt:lpstr>Memory Deallocation: Operator delete</vt:lpstr>
      <vt:lpstr>Operator delete: Example</vt:lpstr>
      <vt:lpstr>Operator delete: Example</vt:lpstr>
      <vt:lpstr>Operator delete: Example</vt:lpstr>
      <vt:lpstr>Operator delete: Example</vt:lpstr>
      <vt:lpstr>Pitfalls in Using delete</vt:lpstr>
      <vt:lpstr>Pitfalls in Using delete</vt:lpstr>
      <vt:lpstr>Using new and delete with 1-D Arrays</vt:lpstr>
      <vt:lpstr>Enlarging a Dynamically Allocated 1-D Array: Example</vt:lpstr>
      <vt:lpstr>Dynamic 2-D Array: Allocation</vt:lpstr>
      <vt:lpstr>Dynamic 2-D Array: Allocation</vt:lpstr>
      <vt:lpstr>Dynamic 2-D Array: Deallocation</vt:lpstr>
      <vt:lpstr>Dynamic 2-D Array: Allocation/Deallocation (Alternative)</vt:lpstr>
      <vt:lpstr>Dynamic 2-D Array: Allocation/Deallocation (Alternative)</vt:lpstr>
      <vt:lpstr>Using new with Classes and Objects</vt:lpstr>
      <vt:lpstr>Using delete with Objects</vt:lpstr>
      <vt:lpstr>Destructor</vt:lpstr>
      <vt:lpstr>Destructor</vt:lpstr>
      <vt:lpstr>Destructor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2019-11-20T04:55:28Z</dcterms:modified>
</cp:coreProperties>
</file>