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7"/>
  </p:notesMasterIdLst>
  <p:sldIdLst>
    <p:sldId id="256" r:id="rId2"/>
    <p:sldId id="257" r:id="rId3"/>
    <p:sldId id="316" r:id="rId4"/>
    <p:sldId id="317" r:id="rId5"/>
    <p:sldId id="319" r:id="rId6"/>
    <p:sldId id="272" r:id="rId7"/>
    <p:sldId id="273" r:id="rId8"/>
    <p:sldId id="274" r:id="rId9"/>
    <p:sldId id="320" r:id="rId10"/>
    <p:sldId id="289" r:id="rId11"/>
    <p:sldId id="302" r:id="rId12"/>
    <p:sldId id="281" r:id="rId13"/>
    <p:sldId id="292" r:id="rId14"/>
    <p:sldId id="293" r:id="rId15"/>
    <p:sldId id="304" r:id="rId16"/>
    <p:sldId id="303" r:id="rId17"/>
    <p:sldId id="305" r:id="rId18"/>
    <p:sldId id="306" r:id="rId19"/>
    <p:sldId id="307" r:id="rId20"/>
    <p:sldId id="309" r:id="rId21"/>
    <p:sldId id="310" r:id="rId22"/>
    <p:sldId id="311" r:id="rId23"/>
    <p:sldId id="314" r:id="rId24"/>
    <p:sldId id="315" r:id="rId25"/>
    <p:sldId id="30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231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9"/>
    <p:restoredTop sz="90349"/>
  </p:normalViewPr>
  <p:slideViewPr>
    <p:cSldViewPr snapToGrid="0" snapToObjects="1">
      <p:cViewPr varScale="1">
        <p:scale>
          <a:sx n="83" d="100"/>
          <a:sy n="83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E50C-8D29-CD49-81E6-E25A0B0BA059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492C7-60C5-8F48-BF9C-0C2A11D676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19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492C7-60C5-8F48-BF9C-0C2A11D676B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717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492C7-60C5-8F48-BF9C-0C2A11D676B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552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492C7-60C5-8F48-BF9C-0C2A11D676B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633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492C7-60C5-8F48-BF9C-0C2A11D676B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742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array-index-</a:t>
            </a:r>
            <a:r>
              <a:rPr lang="en-US" altLang="zh-CN" dirty="0" err="1"/>
              <a:t>out-of</a:t>
            </a:r>
            <a:r>
              <a:rPr lang="en-US" altLang="zh-CN" dirty="0"/>
              <a:t> bounds errors (stack overflow).</a:t>
            </a:r>
          </a:p>
          <a:p>
            <a:r>
              <a:rPr kumimoji="1" lang="en-US" altLang="zh-CN" dirty="0" err="1"/>
              <a:t>Realloc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492C7-60C5-8F48-BF9C-0C2A11D676B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0916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492C7-60C5-8F48-BF9C-0C2A11D676B4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29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7D8BB8-EF75-4149-AD46-252DF1C5668D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8BB8-EF75-4149-AD46-252DF1C5668D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7D8BB8-EF75-4149-AD46-252DF1C5668D}" type="datetimeFigureOut">
              <a:rPr kumimoji="1" lang="zh-CN" altLang="en-US" smtClean="0"/>
              <a:t>2020/2/20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6AE904-116B-CF46-80CD-420BCD58D1B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0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186609"/>
            <a:ext cx="10058400" cy="2098747"/>
          </a:xfrm>
        </p:spPr>
        <p:txBody>
          <a:bodyPr>
            <a:normAutofit/>
          </a:bodyPr>
          <a:lstStyle/>
          <a:p>
            <a:r>
              <a:rPr kumimoji="1" lang="en-US" altLang="zh-CN" sz="6600" dirty="0"/>
              <a:t>Tutorial 02: </a:t>
            </a:r>
            <a:br>
              <a:rPr kumimoji="1" lang="en-US" altLang="zh-CN" sz="6600" dirty="0"/>
            </a:br>
            <a:r>
              <a:rPr kumimoji="1" lang="en-US" altLang="zh-CN" sz="6600" dirty="0"/>
              <a:t>Stack and</a:t>
            </a:r>
            <a:r>
              <a:rPr kumimoji="1" lang="zh-CN" altLang="en-US" sz="6600" dirty="0"/>
              <a:t> </a:t>
            </a:r>
            <a:r>
              <a:rPr kumimoji="1" lang="en-US" altLang="zh-CN" sz="6600" dirty="0"/>
              <a:t>Queue</a:t>
            </a:r>
            <a:r>
              <a:rPr kumimoji="1" lang="zh-CN" altLang="en-US" sz="6600" dirty="0"/>
              <a:t>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415866"/>
            <a:ext cx="10055629" cy="11430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/>
              <a:t>CSCI2520 - </a:t>
            </a:r>
            <a:r>
              <a:rPr lang="en-US" altLang="zh-CN" dirty="0"/>
              <a:t>Data Structures and Applications</a:t>
            </a:r>
          </a:p>
          <a:p>
            <a:pPr algn="ctr"/>
            <a:r>
              <a:rPr lang="en-US" altLang="zh-CN" dirty="0"/>
              <a:t>Tutor:</a:t>
            </a:r>
            <a:r>
              <a:rPr lang="zh-CN" altLang="en-US" dirty="0"/>
              <a:t> </a:t>
            </a:r>
            <a:r>
              <a:rPr lang="en-US" altLang="zh-CN" dirty="0"/>
              <a:t>Zheng </a:t>
            </a:r>
            <a:r>
              <a:rPr lang="en-US" altLang="zh-CN" dirty="0" err="1"/>
              <a:t>chenguang</a:t>
            </a:r>
            <a:endParaRPr lang="en-US" altLang="zh-CN" dirty="0"/>
          </a:p>
          <a:p>
            <a:pPr algn="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85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Data Type (ADT)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9585064" cy="4587339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2800" b="1" dirty="0">
                <a:solidFill>
                  <a:prstClr val="black"/>
                </a:solidFill>
              </a:rPr>
              <a:t>Data Type </a:t>
            </a:r>
            <a:r>
              <a:rPr lang="en-US" altLang="zh-CN" sz="2800" dirty="0">
                <a:solidFill>
                  <a:prstClr val="black"/>
                </a:solidFill>
              </a:rPr>
              <a:t>is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400" dirty="0">
                <a:solidFill>
                  <a:prstClr val="black"/>
                </a:solidFill>
              </a:rPr>
              <a:t>a set of values, associated with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400" dirty="0">
                <a:solidFill>
                  <a:prstClr val="black"/>
                </a:solidFill>
              </a:rPr>
              <a:t>a set of operations applied on these values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2800" b="1" dirty="0">
                <a:solidFill>
                  <a:prstClr val="black"/>
                </a:solidFill>
              </a:rPr>
              <a:t>Data abstraction </a:t>
            </a:r>
            <a:r>
              <a:rPr lang="en-US" altLang="zh-CN" sz="2800" dirty="0">
                <a:solidFill>
                  <a:prstClr val="black"/>
                </a:solidFill>
              </a:rPr>
              <a:t>is the separation between the specification of a data object and its implementation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2800" b="1" dirty="0">
                <a:solidFill>
                  <a:prstClr val="black"/>
                </a:solidFill>
              </a:rPr>
              <a:t>Data Encapsulation </a:t>
            </a:r>
            <a:r>
              <a:rPr lang="en-US" altLang="zh-CN" sz="2800" dirty="0">
                <a:solidFill>
                  <a:prstClr val="black"/>
                </a:solidFill>
              </a:rPr>
              <a:t>or </a:t>
            </a:r>
            <a:r>
              <a:rPr lang="en-US" altLang="zh-CN" sz="2800" b="1" dirty="0">
                <a:solidFill>
                  <a:prstClr val="black"/>
                </a:solidFill>
              </a:rPr>
              <a:t>Information Hiding </a:t>
            </a:r>
            <a:r>
              <a:rPr lang="en-US" altLang="zh-CN" sz="2800" dirty="0">
                <a:solidFill>
                  <a:prstClr val="black"/>
                </a:solidFill>
              </a:rPr>
              <a:t>is the concealing of the implementation of a data object from the outside world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2800" b="1" dirty="0">
                <a:solidFill>
                  <a:prstClr val="black"/>
                </a:solidFill>
              </a:rPr>
              <a:t>ADT</a:t>
            </a:r>
            <a:r>
              <a:rPr lang="en-US" altLang="zh-CN" sz="2800" dirty="0">
                <a:solidFill>
                  <a:prstClr val="black"/>
                </a:solidFill>
              </a:rPr>
              <a:t> is a </a:t>
            </a:r>
            <a:r>
              <a:rPr lang="en-US" altLang="zh-CN" sz="2800" b="1" dirty="0">
                <a:solidFill>
                  <a:prstClr val="black"/>
                </a:solidFill>
              </a:rPr>
              <a:t>Data Type</a:t>
            </a:r>
            <a:r>
              <a:rPr lang="en-US" altLang="zh-CN" sz="2800" dirty="0">
                <a:solidFill>
                  <a:prstClr val="black"/>
                </a:solidFill>
              </a:rPr>
              <a:t>, uses the idea </a:t>
            </a:r>
            <a:r>
              <a:rPr lang="en-US" altLang="zh-CN" sz="2800" b="1" dirty="0">
                <a:solidFill>
                  <a:prstClr val="black"/>
                </a:solidFill>
              </a:rPr>
              <a:t>Data Abstraction</a:t>
            </a:r>
            <a:r>
              <a:rPr lang="en-US" altLang="zh-CN" sz="2800" dirty="0">
                <a:solidFill>
                  <a:prstClr val="black"/>
                </a:solidFill>
              </a:rPr>
              <a:t>, and helps </a:t>
            </a:r>
            <a:r>
              <a:rPr lang="en-US" altLang="zh-CN" sz="2800" b="1" dirty="0">
                <a:solidFill>
                  <a:prstClr val="black"/>
                </a:solidFill>
              </a:rPr>
              <a:t>Data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4009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Data Type (ADT)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9585064" cy="4587339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We already have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400" dirty="0" err="1">
                <a:solidFill>
                  <a:prstClr val="black"/>
                </a:solidFill>
              </a:rPr>
              <a:t>rationalADT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400" dirty="0" err="1">
                <a:solidFill>
                  <a:prstClr val="black"/>
                </a:solidFill>
              </a:rPr>
              <a:t>stackADT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400" dirty="0" err="1">
                <a:solidFill>
                  <a:prstClr val="black"/>
                </a:solidFill>
              </a:rPr>
              <a:t>queueADT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For an ADT, we have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400" dirty="0">
                <a:solidFill>
                  <a:prstClr val="black"/>
                </a:solidFill>
              </a:rPr>
              <a:t>ADT definition/specification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400" dirty="0">
                <a:solidFill>
                  <a:prstClr val="black"/>
                </a:solidFill>
              </a:rPr>
              <a:t>ADT implementation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400" dirty="0">
                <a:solidFill>
                  <a:prstClr val="black"/>
                </a:solidFill>
              </a:rPr>
              <a:t>ADT Application Program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2800" b="1" dirty="0">
                <a:solidFill>
                  <a:prstClr val="black"/>
                </a:solidFill>
              </a:rPr>
              <a:t>Question</a:t>
            </a:r>
            <a:r>
              <a:rPr lang="en-US" altLang="zh-CN" sz="2800" dirty="0">
                <a:solidFill>
                  <a:prstClr val="black"/>
                </a:solidFill>
              </a:rPr>
              <a:t>: why ADT?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lang="en-US" altLang="zh-CN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3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60" y="-302201"/>
            <a:ext cx="10058400" cy="1450757"/>
          </a:xfrm>
        </p:spPr>
        <p:txBody>
          <a:bodyPr/>
          <a:lstStyle/>
          <a:p>
            <a:r>
              <a:rPr lang="en-US" dirty="0"/>
              <a:t>Why ADT?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CSCI2520 Tutorial 2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11BA90-5DE4-417A-A1A2-3E410EB0D420}" type="slidenum">
              <a:rPr lang="en-US" altLang="zh-TW" sz="1200">
                <a:solidFill>
                  <a:srgbClr val="898989"/>
                </a:solidFill>
                <a:latin typeface="Arial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20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524000" y="4054475"/>
            <a:ext cx="4572000" cy="2808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463550">
              <a:spcBef>
                <a:spcPct val="20000"/>
              </a:spcBef>
              <a:buFont typeface="Arial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defTabSz="463550">
              <a:spcBef>
                <a:spcPct val="20000"/>
              </a:spcBef>
              <a:buFont typeface="Arial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defTabSz="463550">
              <a:spcBef>
                <a:spcPct val="20000"/>
              </a:spcBef>
              <a:buFont typeface="Arial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defTabSz="463550">
              <a:spcBef>
                <a:spcPct val="20000"/>
              </a:spcBef>
              <a:buFont typeface="Arial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defTabSz="463550">
              <a:spcBef>
                <a:spcPct val="20000"/>
              </a:spcBef>
              <a:buFont typeface="Arial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#include </a:t>
            </a:r>
            <a:r>
              <a:rPr lang="en-US" altLang="zh-TW" sz="1200" b="1">
                <a:latin typeface="Courier New" pitchFamily="49" charset="0"/>
              </a:rPr>
              <a:t>"</a:t>
            </a: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rational.h</a:t>
            </a:r>
            <a:r>
              <a:rPr lang="en-US" altLang="zh-TW" sz="1200" b="1">
                <a:latin typeface="Courier New" pitchFamily="49" charset="0"/>
              </a:rPr>
              <a:t>"</a:t>
            </a:r>
            <a:endParaRPr lang="en-US" altLang="zh-TW" sz="1200" b="1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struct rationalCDT {   </a:t>
            </a:r>
            <a:r>
              <a:rPr lang="en-US" altLang="zh-TW" sz="12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// Implementation </a:t>
            </a:r>
            <a:r>
              <a:rPr lang="en-US" altLang="zh-TW" sz="12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   int arr[2];   </a:t>
            </a:r>
            <a:r>
              <a:rPr lang="en-US" altLang="zh-TW" sz="12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// rational num = arr[0]/arr[1]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rationalADT r_num(int a, int b)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   rationalADT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   x = (rationalADT)malloc(sizeof(*x));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   x-&gt;arr[0]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   x-&gt;arr[1]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   return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……   // other functions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0" y="1555750"/>
            <a:ext cx="5329238" cy="208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463550">
              <a:spcBef>
                <a:spcPct val="20000"/>
              </a:spcBef>
              <a:buFont typeface="Arial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defTabSz="463550">
              <a:spcBef>
                <a:spcPct val="20000"/>
              </a:spcBef>
              <a:buFont typeface="Arial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defTabSz="463550">
              <a:spcBef>
                <a:spcPct val="20000"/>
              </a:spcBef>
              <a:buFont typeface="Arial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defTabSz="463550">
              <a:spcBef>
                <a:spcPct val="20000"/>
              </a:spcBef>
              <a:buFont typeface="Arial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defTabSz="463550">
              <a:spcBef>
                <a:spcPct val="20000"/>
              </a:spcBef>
              <a:buFont typeface="Arial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typedef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struct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rationalCDT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 *</a:t>
            </a:r>
            <a:r>
              <a:rPr lang="en-US" altLang="zh-TW" sz="1200" b="1" dirty="0" err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rationalADT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 dirty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rationalADT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r_read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rationalADT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r_add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rationalADT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 x, </a:t>
            </a: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rationalADT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 y);   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⊕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rationalADT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r_minus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rationalADT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 x, </a:t>
            </a: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rationalADT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 y); 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⊖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rationalADT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r_mult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rationalADT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 x, </a:t>
            </a: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rationalADT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 y);  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rationalADT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r_div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rationalADT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 x, </a:t>
            </a: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rationalADT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 y);   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rationalADT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r_num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 p, </a:t>
            </a: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 q);   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zh-TW" sz="1200" b="1" baseline="30000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p</a:t>
            </a:r>
            <a:r>
              <a:rPr lang="en-US" altLang="zh-TW" sz="1200" b="1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/</a:t>
            </a:r>
            <a:r>
              <a:rPr lang="en-US" altLang="zh-TW" sz="1200" b="1" baseline="-25000" dirty="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q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void </a:t>
            </a: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r_print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rationalADT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 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 dirty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rationalADT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r_simplify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zh-TW" sz="1200" b="1" dirty="0" err="1">
                <a:latin typeface="Courier New" pitchFamily="49" charset="0"/>
                <a:cs typeface="Times New Roman" pitchFamily="18" charset="0"/>
              </a:rPr>
              <a:t>rationalADT</a:t>
            </a:r>
            <a:r>
              <a:rPr lang="en-US" altLang="zh-TW" sz="1200" b="1" dirty="0">
                <a:latin typeface="Courier New" pitchFamily="49" charset="0"/>
                <a:cs typeface="Times New Roman" pitchFamily="18" charset="0"/>
              </a:rPr>
              <a:t> x);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130926" y="4630739"/>
            <a:ext cx="4537075" cy="223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463550">
              <a:spcBef>
                <a:spcPct val="20000"/>
              </a:spcBef>
              <a:buFont typeface="Arial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defTabSz="463550">
              <a:spcBef>
                <a:spcPct val="20000"/>
              </a:spcBef>
              <a:buFont typeface="Arial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defTabSz="463550">
              <a:spcBef>
                <a:spcPct val="20000"/>
              </a:spcBef>
              <a:buFont typeface="Arial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defTabSz="463550">
              <a:spcBef>
                <a:spcPct val="20000"/>
              </a:spcBef>
              <a:buFont typeface="Arial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defTabSz="463550">
              <a:spcBef>
                <a:spcPct val="20000"/>
              </a:spcBef>
              <a:buFont typeface="Arial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defTabSz="46355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#include </a:t>
            </a:r>
            <a:r>
              <a:rPr lang="en-US" altLang="zh-TW" sz="1200" b="1">
                <a:latin typeface="Courier New" pitchFamily="49" charset="0"/>
              </a:rPr>
              <a:t>"</a:t>
            </a: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rational.h</a:t>
            </a:r>
            <a:r>
              <a:rPr lang="en-US" altLang="zh-TW" sz="1200" b="1">
                <a:latin typeface="Courier New" pitchFamily="49" charset="0"/>
              </a:rPr>
              <a:t>"</a:t>
            </a:r>
            <a:endParaRPr lang="en-US" altLang="zh-TW" sz="1200" b="1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200" b="1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int main()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   </a:t>
            </a:r>
            <a:r>
              <a:rPr lang="en-US" altLang="zh-TW" sz="12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rationalADT</a:t>
            </a: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 x, y, t, result;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   x = r_read();   </a:t>
            </a:r>
            <a:r>
              <a:rPr lang="en-US" altLang="zh-TW" sz="12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// read rational number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   y = r_read();   </a:t>
            </a:r>
            <a:r>
              <a:rPr lang="en-US" altLang="zh-TW" sz="12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// read rational number 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   result = </a:t>
            </a:r>
            <a:r>
              <a:rPr lang="en-US" altLang="zh-TW" sz="12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r_add(x, y)</a:t>
            </a: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;   </a:t>
            </a:r>
            <a:r>
              <a:rPr lang="en-US" altLang="zh-TW" sz="12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// x </a:t>
            </a:r>
            <a:r>
              <a:rPr lang="en-US" altLang="zh-TW" sz="1200" b="1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zh-TW" sz="1200" b="1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zh-TW" sz="12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   t = </a:t>
            </a:r>
            <a:r>
              <a:rPr lang="en-US" altLang="zh-TW" sz="12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r_num(6, 7)</a:t>
            </a: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;   </a:t>
            </a:r>
            <a:r>
              <a:rPr lang="en-US" altLang="zh-TW" sz="12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zh-TW" sz="1200" b="1" baseline="3000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6</a:t>
            </a:r>
            <a:r>
              <a:rPr lang="en-US" altLang="zh-TW" sz="1200" b="1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/</a:t>
            </a:r>
            <a:r>
              <a:rPr lang="en-US" altLang="zh-TW" sz="1200" b="1" baseline="-25000">
                <a:solidFill>
                  <a:srgbClr val="0000FF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   result = </a:t>
            </a:r>
            <a:r>
              <a:rPr lang="en-US" altLang="zh-TW" sz="1200" b="1">
                <a:solidFill>
                  <a:srgbClr val="FF0000"/>
                </a:solidFill>
                <a:latin typeface="Courier New" pitchFamily="49" charset="0"/>
                <a:cs typeface="Times New Roman" pitchFamily="18" charset="0"/>
              </a:rPr>
              <a:t>r_mult(result, t)</a:t>
            </a: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;</a:t>
            </a:r>
            <a:r>
              <a:rPr lang="en-US" altLang="zh-TW" sz="1200">
                <a:latin typeface="Courier New" pitchFamily="49" charset="0"/>
              </a:rPr>
              <a:t> </a:t>
            </a:r>
            <a:r>
              <a:rPr lang="en-US" altLang="zh-TW" sz="1200" b="1">
                <a:solidFill>
                  <a:srgbClr val="0000FF"/>
                </a:solidFill>
                <a:latin typeface="Courier New" pitchFamily="49" charset="0"/>
              </a:rPr>
              <a:t>// (x </a:t>
            </a:r>
            <a:r>
              <a:rPr lang="en-US" altLang="zh-TW" sz="1200" b="1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zh-TW" sz="1200" b="1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 y) </a:t>
            </a:r>
            <a:r>
              <a:rPr lang="en-US" altLang="zh-TW" sz="1200" b="1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⊗</a:t>
            </a:r>
            <a:r>
              <a:rPr lang="en-US" altLang="zh-TW" sz="1200" b="1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 </a:t>
            </a:r>
            <a:r>
              <a:rPr lang="en-US" altLang="zh-TW" sz="1200" b="1" baseline="3000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6</a:t>
            </a:r>
            <a:r>
              <a:rPr lang="en-US" altLang="zh-TW" sz="1200" b="1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/</a:t>
            </a:r>
            <a:r>
              <a:rPr lang="en-US" altLang="zh-TW" sz="1200" b="1" baseline="-2500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7</a:t>
            </a:r>
            <a:endParaRPr lang="en-US" altLang="zh-TW" sz="1200" b="1" baseline="-25000">
              <a:solidFill>
                <a:srgbClr val="0000FF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   r_print(result);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0" y="1177926"/>
            <a:ext cx="3354388" cy="3778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0000FF"/>
                </a:solidFill>
                <a:latin typeface="Courier New" pitchFamily="49" charset="0"/>
              </a:rPr>
              <a:t>rational.h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129339" y="4252914"/>
            <a:ext cx="3354387" cy="3778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0000FF"/>
                </a:solidFill>
                <a:latin typeface="Courier New" pitchFamily="49" charset="0"/>
              </a:rPr>
              <a:t>calculate.c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0" y="3676651"/>
            <a:ext cx="3563938" cy="3778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 dirty="0" err="1">
                <a:solidFill>
                  <a:srgbClr val="0000FF"/>
                </a:solidFill>
                <a:latin typeface="Courier New" pitchFamily="49" charset="0"/>
              </a:rPr>
              <a:t>rational.c</a:t>
            </a:r>
            <a:r>
              <a:rPr lang="en-US" altLang="zh-TW" sz="1800" dirty="0">
                <a:solidFill>
                  <a:srgbClr val="0000FF"/>
                </a:solidFill>
                <a:latin typeface="Arial" pitchFamily="34" charset="0"/>
              </a:rPr>
              <a:t> (Implementation </a:t>
            </a:r>
            <a:r>
              <a:rPr lang="en-US" altLang="zh-TW" sz="1800" b="1" dirty="0">
                <a:solidFill>
                  <a:srgbClr val="FF0000"/>
                </a:solidFill>
                <a:latin typeface="Arial" pitchFamily="34" charset="0"/>
              </a:rPr>
              <a:t>2</a:t>
            </a:r>
            <a:r>
              <a:rPr lang="en-US" altLang="zh-TW" sz="1800" dirty="0">
                <a:solidFill>
                  <a:srgbClr val="0000FF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63975" y="1916114"/>
            <a:ext cx="3600450" cy="1296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solidFill>
                  <a:srgbClr val="FF0000"/>
                </a:solidFill>
                <a:latin typeface="Arial" pitchFamily="34" charset="0"/>
              </a:rPr>
              <a:t>ADT Definition/Specification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solidFill>
                  <a:srgbClr val="0000FF"/>
                </a:solidFill>
                <a:latin typeface="Arial" pitchFamily="34" charset="0"/>
              </a:rPr>
              <a:t>(No Change!)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063750" y="4868864"/>
            <a:ext cx="3600450" cy="1296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solidFill>
                  <a:srgbClr val="FF0000"/>
                </a:solidFill>
                <a:latin typeface="Arial" pitchFamily="34" charset="0"/>
              </a:rPr>
              <a:t>ADT Implementation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>
                <a:solidFill>
                  <a:srgbClr val="0000FF"/>
                </a:solidFill>
                <a:latin typeface="Arial" pitchFamily="34" charset="0"/>
              </a:rPr>
              <a:t>(Changed)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7032625" y="5229225"/>
            <a:ext cx="3600450" cy="129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 dirty="0">
                <a:solidFill>
                  <a:srgbClr val="FF0000"/>
                </a:solidFill>
                <a:latin typeface="Arial" pitchFamily="34" charset="0"/>
              </a:rPr>
              <a:t>ADT Application Program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 dirty="0">
                <a:solidFill>
                  <a:srgbClr val="0000FF"/>
                </a:solidFill>
                <a:latin typeface="Arial" pitchFamily="34" charset="0"/>
              </a:rPr>
              <a:t>(No Change!)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 rot="18290510">
            <a:off x="4225133" y="3499645"/>
            <a:ext cx="1366837" cy="9366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 rot="14129885">
            <a:off x="7140575" y="3716338"/>
            <a:ext cx="1944688" cy="1008062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7967664" y="1628775"/>
            <a:ext cx="2700337" cy="1079500"/>
          </a:xfrm>
          <a:prstGeom prst="wedgeRoundRectCallout">
            <a:avLst>
              <a:gd name="adj1" fmla="val -118079"/>
              <a:gd name="adj2" fmla="val 171324"/>
              <a:gd name="adj3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000" b="1" i="1">
                <a:solidFill>
                  <a:srgbClr val="FF0000"/>
                </a:solidFill>
                <a:latin typeface="Arial" pitchFamily="34" charset="0"/>
              </a:rPr>
              <a:t>Again</a:t>
            </a:r>
            <a:r>
              <a:rPr lang="en-US" altLang="zh-TW" sz="2000">
                <a:latin typeface="Arial" pitchFamily="34" charset="0"/>
              </a:rPr>
              <a:t>, users do not need to know the content of </a:t>
            </a:r>
            <a:r>
              <a:rPr lang="en-US" altLang="zh-TW" sz="2000">
                <a:solidFill>
                  <a:srgbClr val="0000FF"/>
                </a:solidFill>
                <a:latin typeface="Arial" pitchFamily="34" charset="0"/>
              </a:rPr>
              <a:t>rational.c</a:t>
            </a:r>
            <a:r>
              <a:rPr lang="en-US" altLang="zh-TW" sz="2000">
                <a:latin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42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ADT?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6473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3200" b="1" dirty="0">
                <a:solidFill>
                  <a:prstClr val="black"/>
                </a:solidFill>
              </a:rPr>
              <a:t>Hiding</a:t>
            </a:r>
            <a:r>
              <a:rPr lang="en-US" altLang="zh-CN" sz="3200" dirty="0">
                <a:solidFill>
                  <a:prstClr val="black"/>
                </a:solidFill>
              </a:rPr>
              <a:t> the implementation of an ADT from the user means there are fewer details for the user to understand.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</a:rPr>
              <a:t>A programmer who implements an ADT is </a:t>
            </a:r>
            <a:r>
              <a:rPr lang="en-US" altLang="zh-CN" sz="3200" b="1" dirty="0">
                <a:solidFill>
                  <a:prstClr val="black"/>
                </a:solidFill>
              </a:rPr>
              <a:t>flexible</a:t>
            </a:r>
            <a:r>
              <a:rPr lang="en-US" altLang="zh-CN" sz="3200" dirty="0">
                <a:solidFill>
                  <a:prstClr val="black"/>
                </a:solidFill>
              </a:rPr>
              <a:t> to change its underlying representation.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</a:rPr>
              <a:t>An ADT interface acts as a </a:t>
            </a:r>
            <a:r>
              <a:rPr lang="en-US" altLang="zh-CN" sz="3200" b="1" dirty="0">
                <a:solidFill>
                  <a:prstClr val="black"/>
                </a:solidFill>
              </a:rPr>
              <a:t>wall</a:t>
            </a:r>
            <a:r>
              <a:rPr lang="en-US" altLang="zh-CN" sz="3200" dirty="0">
                <a:solidFill>
                  <a:prstClr val="black"/>
                </a:solidFill>
              </a:rPr>
              <a:t> that protects the implementation and the user from each other.</a:t>
            </a:r>
          </a:p>
        </p:txBody>
      </p:sp>
    </p:spTree>
    <p:extLst>
      <p:ext uri="{BB962C8B-B14F-4D97-AF65-F5344CB8AC3E}">
        <p14:creationId xmlns:p14="http://schemas.microsoft.com/office/powerpoint/2010/main" val="401888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236089"/>
          </a:xfrm>
        </p:spPr>
        <p:txBody>
          <a:bodyPr>
            <a:normAutofit fontScale="925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An ordered list in which all insertions and deletions are made at the </a:t>
            </a:r>
            <a:r>
              <a:rPr lang="en-US" altLang="zh-CN" sz="2800" dirty="0">
                <a:solidFill>
                  <a:srgbClr val="C00000"/>
                </a:solidFill>
              </a:rPr>
              <a:t>top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LIFO – Last In First Out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Fundamental operations include: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400" dirty="0">
                <a:solidFill>
                  <a:prstClr val="black"/>
                </a:solidFill>
              </a:rPr>
              <a:t>Push() – insert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400" dirty="0">
                <a:solidFill>
                  <a:prstClr val="black"/>
                </a:solidFill>
              </a:rPr>
              <a:t>Pop() – delete most recently inserted one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More operations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400" dirty="0" err="1">
                <a:solidFill>
                  <a:prstClr val="black"/>
                </a:solidFill>
              </a:rPr>
              <a:t>EmptyStack</a:t>
            </a:r>
            <a:r>
              <a:rPr lang="en-US" altLang="zh-CN" sz="2400" dirty="0">
                <a:solidFill>
                  <a:prstClr val="black"/>
                </a:solidFill>
              </a:rPr>
              <a:t>() – return a new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empty stack to the user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400" dirty="0" err="1">
                <a:solidFill>
                  <a:prstClr val="black"/>
                </a:solidFill>
              </a:rPr>
              <a:t>StackDepth</a:t>
            </a:r>
            <a:r>
              <a:rPr lang="en-US" altLang="zh-CN" sz="2400" dirty="0">
                <a:solidFill>
                  <a:prstClr val="black"/>
                </a:solidFill>
              </a:rPr>
              <a:t>() – return the size of the stack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400" dirty="0" err="1">
                <a:solidFill>
                  <a:prstClr val="black"/>
                </a:solidFill>
              </a:rPr>
              <a:t>StackIsEmpty</a:t>
            </a:r>
            <a:r>
              <a:rPr lang="en-US" altLang="zh-CN" sz="2400" dirty="0">
                <a:solidFill>
                  <a:prstClr val="black"/>
                </a:solidFill>
              </a:rPr>
              <a:t>() – return true if the stack is empty</a:t>
            </a:r>
          </a:p>
        </p:txBody>
      </p:sp>
    </p:spTree>
    <p:extLst>
      <p:ext uri="{BB962C8B-B14F-4D97-AF65-F5344CB8AC3E}">
        <p14:creationId xmlns:p14="http://schemas.microsoft.com/office/powerpoint/2010/main" val="64240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23608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</a:rPr>
              <a:t>Ways to implement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800" dirty="0">
                <a:solidFill>
                  <a:prstClr val="black"/>
                </a:solidFill>
              </a:rPr>
              <a:t>fixed-sized array</a:t>
            </a:r>
            <a:r>
              <a:rPr lang="zh-CN" altLang="en-US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prstClr val="black"/>
                </a:solidFill>
              </a:rPr>
              <a:t>(Ver 1.0)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800" dirty="0">
                <a:solidFill>
                  <a:prstClr val="black"/>
                </a:solidFill>
              </a:rPr>
              <a:t>dynamic array (Ver 2.0)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3200" b="1" dirty="0">
                <a:solidFill>
                  <a:prstClr val="black"/>
                </a:solidFill>
              </a:rPr>
              <a:t>Question</a:t>
            </a:r>
            <a:r>
              <a:rPr lang="en-US" altLang="zh-CN" sz="3200" dirty="0">
                <a:solidFill>
                  <a:prstClr val="black"/>
                </a:solidFill>
              </a:rPr>
              <a:t>: what is the difference between the two?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lang="en-US" altLang="zh-CN" sz="32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93519FB-511B-6F4E-92D7-AFD6668B6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1863" y="4607035"/>
            <a:ext cx="4482388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struct </a:t>
            </a:r>
            <a:r>
              <a:rPr lang="en-US" altLang="zh-TW" sz="1800" b="1" dirty="0" err="1">
                <a:latin typeface="Courier New" pitchFamily="49" charset="0"/>
              </a:rPr>
              <a:t>stackCDT</a:t>
            </a:r>
            <a:r>
              <a:rPr lang="en-US" altLang="zh-TW" sz="1800" b="1" dirty="0">
                <a:latin typeface="Courier New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   </a:t>
            </a:r>
            <a:r>
              <a:rPr lang="en-US" altLang="zh-TW" sz="1800" b="1" dirty="0" err="1">
                <a:latin typeface="Courier New" pitchFamily="49" charset="0"/>
              </a:rPr>
              <a:t>stackElementT</a:t>
            </a:r>
            <a:r>
              <a:rPr lang="en-US" altLang="zh-TW" sz="1800" b="1" dirty="0">
                <a:latin typeface="Courier New" pitchFamily="49" charset="0"/>
              </a:rPr>
              <a:t> *elements;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   int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   int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};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E401EAD-ED66-3348-95B0-F72F16393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110" y="4607035"/>
            <a:ext cx="4482388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 err="1">
                <a:latin typeface="Courier New" pitchFamily="49" charset="0"/>
              </a:rPr>
              <a:t>struct</a:t>
            </a: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</a:rPr>
              <a:t>stackCDT</a:t>
            </a:r>
            <a:r>
              <a:rPr lang="en-US" altLang="zh-TW" sz="1800" b="1" dirty="0">
                <a:latin typeface="Courier New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   </a:t>
            </a:r>
            <a:r>
              <a:rPr lang="en-US" altLang="zh-TW" sz="1800" b="1" dirty="0" err="1">
                <a:latin typeface="Courier New" pitchFamily="49" charset="0"/>
              </a:rPr>
              <a:t>stackElementT</a:t>
            </a:r>
            <a:r>
              <a:rPr lang="en-US" altLang="zh-TW" sz="1800" b="1" dirty="0">
                <a:latin typeface="Courier New" pitchFamily="49" charset="0"/>
              </a:rPr>
              <a:t> elements[100];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   </a:t>
            </a:r>
            <a:r>
              <a:rPr lang="en-US" altLang="zh-TW" sz="1800" b="1" dirty="0" err="1">
                <a:latin typeface="Courier New" pitchFamily="49" charset="0"/>
              </a:rPr>
              <a:t>int</a:t>
            </a:r>
            <a:r>
              <a:rPr lang="en-US" altLang="zh-TW" sz="1800" b="1" dirty="0">
                <a:latin typeface="Courier New" pitchFamily="49" charset="0"/>
              </a:rPr>
              <a:t>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5085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236089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2700" dirty="0">
                <a:solidFill>
                  <a:prstClr val="black"/>
                </a:solidFill>
              </a:rPr>
              <a:t>An ordered list in which all </a:t>
            </a:r>
            <a:r>
              <a:rPr lang="en-US" altLang="zh-CN" sz="2700" dirty="0">
                <a:solidFill>
                  <a:srgbClr val="C00000"/>
                </a:solidFill>
              </a:rPr>
              <a:t>insertions</a:t>
            </a:r>
            <a:r>
              <a:rPr lang="en-US" altLang="zh-CN" sz="2700" dirty="0">
                <a:solidFill>
                  <a:prstClr val="black"/>
                </a:solidFill>
              </a:rPr>
              <a:t> take place at the </a:t>
            </a:r>
            <a:r>
              <a:rPr lang="en-US" altLang="zh-CN" sz="2700" dirty="0">
                <a:solidFill>
                  <a:srgbClr val="C00000"/>
                </a:solidFill>
              </a:rPr>
              <a:t>tail</a:t>
            </a:r>
            <a:r>
              <a:rPr lang="en-US" altLang="zh-CN" sz="2700" dirty="0">
                <a:solidFill>
                  <a:prstClr val="black"/>
                </a:solidFill>
              </a:rPr>
              <a:t>, while all </a:t>
            </a:r>
            <a:r>
              <a:rPr lang="en-US" altLang="zh-CN" sz="2700" dirty="0">
                <a:solidFill>
                  <a:srgbClr val="0070C0"/>
                </a:solidFill>
              </a:rPr>
              <a:t>deletions</a:t>
            </a:r>
            <a:r>
              <a:rPr lang="en-US" altLang="zh-CN" sz="2700" dirty="0">
                <a:solidFill>
                  <a:prstClr val="black"/>
                </a:solidFill>
              </a:rPr>
              <a:t> take place at the </a:t>
            </a:r>
            <a:r>
              <a:rPr lang="en-US" altLang="zh-CN" sz="2700" dirty="0">
                <a:solidFill>
                  <a:srgbClr val="0070C0"/>
                </a:solidFill>
              </a:rPr>
              <a:t>head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2700" dirty="0">
                <a:solidFill>
                  <a:prstClr val="black"/>
                </a:solidFill>
              </a:rPr>
              <a:t>FIFO – First In First Out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2700" dirty="0">
                <a:solidFill>
                  <a:prstClr val="black"/>
                </a:solidFill>
              </a:rPr>
              <a:t>Fundamental operations include: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400" dirty="0">
                <a:solidFill>
                  <a:prstClr val="black"/>
                </a:solidFill>
              </a:rPr>
              <a:t>Enqueue() – insert an element at the tail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400" dirty="0">
                <a:solidFill>
                  <a:prstClr val="black"/>
                </a:solidFill>
              </a:rPr>
              <a:t>Dequeue() – return and delete the element at the head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2700" dirty="0">
                <a:solidFill>
                  <a:prstClr val="black"/>
                </a:solidFill>
              </a:rPr>
              <a:t>More operations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400" dirty="0" err="1"/>
              <a:t>EmptyQueue</a:t>
            </a:r>
            <a:r>
              <a:rPr lang="en-US" altLang="zh-CN" sz="2400" dirty="0">
                <a:solidFill>
                  <a:prstClr val="black"/>
                </a:solidFill>
              </a:rPr>
              <a:t>() – return a new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empty queue to the user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400" dirty="0" err="1">
                <a:solidFill>
                  <a:prstClr val="black"/>
                </a:solidFill>
              </a:rPr>
              <a:t>QueueLength</a:t>
            </a:r>
            <a:r>
              <a:rPr lang="en-US" altLang="zh-CN" sz="2400" dirty="0">
                <a:solidFill>
                  <a:prstClr val="black"/>
                </a:solidFill>
              </a:rPr>
              <a:t>() – return the number of elements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400" dirty="0" err="1"/>
              <a:t>QueueIsEmpty</a:t>
            </a:r>
            <a:r>
              <a:rPr lang="en-US" altLang="zh-CN" sz="2400" dirty="0">
                <a:solidFill>
                  <a:prstClr val="black"/>
                </a:solidFill>
              </a:rPr>
              <a:t>() – return true if the queue is empty</a:t>
            </a:r>
          </a:p>
        </p:txBody>
      </p:sp>
    </p:spTree>
    <p:extLst>
      <p:ext uri="{BB962C8B-B14F-4D97-AF65-F5344CB8AC3E}">
        <p14:creationId xmlns:p14="http://schemas.microsoft.com/office/powerpoint/2010/main" val="140248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23608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</a:rPr>
              <a:t>Ways to implement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800" dirty="0">
                <a:solidFill>
                  <a:prstClr val="black"/>
                </a:solidFill>
              </a:rPr>
              <a:t>fixed-sized array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800" dirty="0">
                <a:solidFill>
                  <a:prstClr val="black"/>
                </a:solidFill>
              </a:rPr>
              <a:t>dynamic array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US" altLang="zh-CN" sz="2800" dirty="0">
                <a:solidFill>
                  <a:prstClr val="black"/>
                </a:solidFill>
              </a:rPr>
              <a:t>linked list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–"/>
            </a:pP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20B51C6-585E-AD4B-8634-353B3B6B5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6934" y="1845734"/>
            <a:ext cx="3606800" cy="24447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typedef struct </a:t>
            </a:r>
            <a:r>
              <a:rPr lang="en-US" altLang="zh-TW" sz="1800" b="1" dirty="0" err="1">
                <a:latin typeface="Courier New" pitchFamily="49" charset="0"/>
              </a:rPr>
              <a:t>cellT</a:t>
            </a:r>
            <a:r>
              <a:rPr lang="en-US" altLang="zh-TW" sz="1800" b="1" dirty="0"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   </a:t>
            </a:r>
            <a:r>
              <a:rPr lang="en-US" altLang="zh-TW" sz="1800" b="1" dirty="0" err="1">
                <a:latin typeface="Courier New" pitchFamily="49" charset="0"/>
              </a:rPr>
              <a:t>queueElementT</a:t>
            </a:r>
            <a:r>
              <a:rPr lang="en-US" altLang="zh-TW" sz="1800" b="1" dirty="0">
                <a:latin typeface="Courier New" pitchFamily="49" charset="0"/>
              </a:rPr>
              <a:t> element;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   struct </a:t>
            </a:r>
            <a:r>
              <a:rPr lang="en-US" altLang="zh-TW" sz="1800" b="1" dirty="0" err="1">
                <a:latin typeface="Courier New" pitchFamily="49" charset="0"/>
              </a:rPr>
              <a:t>cellT</a:t>
            </a:r>
            <a:r>
              <a:rPr lang="en-US" altLang="zh-TW" sz="1800" b="1" dirty="0">
                <a:latin typeface="Courier New" pitchFamily="49" charset="0"/>
              </a:rPr>
              <a:t> *next;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} </a:t>
            </a:r>
            <a:r>
              <a:rPr lang="en-US" altLang="zh-TW" sz="1800" b="1" dirty="0" err="1">
                <a:latin typeface="Courier New" pitchFamily="49" charset="0"/>
              </a:rPr>
              <a:t>cellT</a:t>
            </a:r>
            <a:r>
              <a:rPr lang="en-US" altLang="zh-TW" sz="18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1800" b="1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struct </a:t>
            </a:r>
            <a:r>
              <a:rPr lang="en-US" altLang="zh-TW" sz="1800" b="1" dirty="0" err="1">
                <a:latin typeface="Courier New" pitchFamily="49" charset="0"/>
              </a:rPr>
              <a:t>queueCDT</a:t>
            </a:r>
            <a:r>
              <a:rPr lang="en-US" altLang="zh-TW" sz="1800" b="1" dirty="0"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   </a:t>
            </a:r>
            <a:r>
              <a:rPr lang="en-US" altLang="zh-TW" sz="1800" b="1" dirty="0" err="1">
                <a:latin typeface="Courier New" pitchFamily="49" charset="0"/>
              </a:rPr>
              <a:t>cellT</a:t>
            </a:r>
            <a:r>
              <a:rPr lang="en-US" altLang="zh-TW" sz="1800" b="1" dirty="0">
                <a:latin typeface="Courier New" pitchFamily="49" charset="0"/>
              </a:rPr>
              <a:t> *head;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   </a:t>
            </a:r>
            <a:r>
              <a:rPr lang="en-US" altLang="zh-TW" sz="1800" b="1" dirty="0" err="1">
                <a:latin typeface="Courier New" pitchFamily="49" charset="0"/>
              </a:rPr>
              <a:t>cellT</a:t>
            </a:r>
            <a:r>
              <a:rPr lang="en-US" altLang="zh-TW" sz="1800" b="1" dirty="0">
                <a:latin typeface="Courier New" pitchFamily="49" charset="0"/>
              </a:rPr>
              <a:t> *tail;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};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448DE89-CD1C-994E-89D1-26AABA0DD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167" y="4440772"/>
            <a:ext cx="4425950" cy="14747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 err="1">
                <a:latin typeface="Courier New" pitchFamily="49" charset="0"/>
              </a:rPr>
              <a:t>struct</a:t>
            </a: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</a:rPr>
              <a:t>queueCDT</a:t>
            </a:r>
            <a:r>
              <a:rPr lang="en-US" altLang="zh-TW" sz="1800" b="1" dirty="0">
                <a:latin typeface="Courier New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   </a:t>
            </a:r>
            <a:r>
              <a:rPr lang="en-US" altLang="zh-TW" sz="1800" b="1" dirty="0" err="1">
                <a:latin typeface="Courier New" pitchFamily="49" charset="0"/>
              </a:rPr>
              <a:t>queueElementT</a:t>
            </a:r>
            <a:r>
              <a:rPr lang="en-US" altLang="zh-TW" sz="1800" b="1" dirty="0">
                <a:latin typeface="Courier New" pitchFamily="49" charset="0"/>
              </a:rPr>
              <a:t> elements[100];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   </a:t>
            </a:r>
            <a:r>
              <a:rPr lang="en-US" altLang="zh-TW" sz="1800" b="1" dirty="0" err="1">
                <a:latin typeface="Courier New" pitchFamily="49" charset="0"/>
              </a:rPr>
              <a:t>int</a:t>
            </a:r>
            <a:r>
              <a:rPr lang="en-US" altLang="zh-TW" sz="1800" b="1" dirty="0">
                <a:latin typeface="Courier New" pitchFamily="49" charset="0"/>
              </a:rPr>
              <a:t> head;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   </a:t>
            </a:r>
            <a:r>
              <a:rPr lang="en-US" altLang="zh-TW" sz="1800" b="1" dirty="0" err="1">
                <a:latin typeface="Courier New" pitchFamily="49" charset="0"/>
              </a:rPr>
              <a:t>int</a:t>
            </a:r>
            <a:r>
              <a:rPr lang="en-US" altLang="zh-TW" sz="1800" b="1" dirty="0">
                <a:latin typeface="Courier New" pitchFamily="49" charset="0"/>
              </a:rPr>
              <a:t> tail;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37B43C6C-E399-9B47-BAA3-C0366E373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3884" y="4440772"/>
            <a:ext cx="3879850" cy="17494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struct </a:t>
            </a:r>
            <a:r>
              <a:rPr lang="en-US" altLang="zh-TW" sz="1800" b="1" dirty="0" err="1">
                <a:latin typeface="Courier New" pitchFamily="49" charset="0"/>
              </a:rPr>
              <a:t>queueCDT</a:t>
            </a:r>
            <a:r>
              <a:rPr lang="en-US" altLang="zh-TW" sz="1800" b="1" dirty="0">
                <a:latin typeface="Courier New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   </a:t>
            </a:r>
            <a:r>
              <a:rPr lang="en-US" altLang="zh-TW" sz="1800" b="1" dirty="0" err="1">
                <a:latin typeface="Courier New" pitchFamily="49" charset="0"/>
              </a:rPr>
              <a:t>queueElementT</a:t>
            </a:r>
            <a:r>
              <a:rPr lang="en-US" altLang="zh-TW" sz="1800" b="1" dirty="0">
                <a:latin typeface="Courier New" pitchFamily="49" charset="0"/>
              </a:rPr>
              <a:t> *elements;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   int head;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   int tail;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   int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409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Queue </a:t>
            </a:r>
            <a:r>
              <a:rPr lang="en-US" altLang="zh-CN" dirty="0"/>
              <a:t>Implementation V1.0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236089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3200" dirty="0">
                <a:solidFill>
                  <a:prstClr val="black"/>
                </a:solidFill>
              </a:rPr>
              <a:t>Implement the queue with array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</a:pPr>
            <a:endParaRPr lang="en-US" altLang="zh-CN" sz="32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</a:pPr>
            <a:endParaRPr lang="en-US" altLang="zh-CN" sz="32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</a:pPr>
            <a:endParaRPr lang="en-US" altLang="zh-CN" sz="3200" b="1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</a:pPr>
            <a:endParaRPr lang="en-US" altLang="zh-CN" sz="3200" b="1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3200" b="1" dirty="0">
                <a:solidFill>
                  <a:prstClr val="black"/>
                </a:solidFill>
              </a:rPr>
              <a:t>Question</a:t>
            </a:r>
            <a:r>
              <a:rPr lang="en-US" altLang="zh-CN" sz="3200" dirty="0">
                <a:solidFill>
                  <a:prstClr val="black"/>
                </a:solidFill>
              </a:rPr>
              <a:t>: what if we enqueue and dequeue for many (e.g. millions of) times?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</a:pPr>
            <a:endParaRPr lang="en-US" altLang="zh-CN" sz="3200" dirty="0">
              <a:solidFill>
                <a:prstClr val="black"/>
              </a:solidFill>
            </a:endParaRPr>
          </a:p>
        </p:txBody>
      </p:sp>
      <p:pic>
        <p:nvPicPr>
          <p:cNvPr id="9" name="图片 8" descr="图片包含 游戏机, 标志, 钟表, 画&#10;&#10;描述已自动生成">
            <a:extLst>
              <a:ext uri="{FF2B5EF4-FFF2-40B4-BE49-F238E27FC236}">
                <a16:creationId xmlns:a16="http://schemas.microsoft.com/office/drawing/2014/main" id="{E3ED09C6-933B-034E-9212-ED40F5B86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53" y="2764465"/>
            <a:ext cx="6450458" cy="16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33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Implementation V3.0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236089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US" altLang="zh-CN" sz="3200" dirty="0">
                <a:solidFill>
                  <a:prstClr val="black"/>
                </a:solidFill>
              </a:rPr>
              <a:t>Implement the queue with linked list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US" altLang="zh-CN" sz="3200" dirty="0">
                <a:solidFill>
                  <a:prstClr val="black"/>
                </a:solidFill>
              </a:rPr>
              <a:t>Use pointers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endParaRPr lang="en-US" altLang="zh-CN" sz="32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endParaRPr lang="en-US" altLang="zh-CN" sz="32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endParaRPr lang="en-US" altLang="zh-CN" sz="32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endParaRPr lang="en-US" altLang="zh-CN" sz="32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endParaRPr lang="en-US" altLang="zh-CN" sz="32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US" altLang="zh-CN" sz="3200" dirty="0">
                <a:solidFill>
                  <a:prstClr val="black"/>
                </a:solidFill>
              </a:rPr>
              <a:t>What is the advantage of V3.0?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defRPr/>
            </a:pPr>
            <a:endParaRPr lang="en-US" altLang="zh-CN" sz="3200" dirty="0">
              <a:solidFill>
                <a:prstClr val="black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B031C8-92AB-E14C-BEA1-BB5B7EE4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529" y="2983700"/>
            <a:ext cx="6495903" cy="214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600" dirty="0"/>
              <a:t>Outlines</a:t>
            </a:r>
            <a:endParaRPr kumimoji="1" lang="zh-CN" altLang="en-US" sz="6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dirty="0"/>
              <a:t> 1. Exercises about C </a:t>
            </a:r>
          </a:p>
          <a:p>
            <a:r>
              <a:rPr kumimoji="1" lang="en-US" altLang="zh-CN" sz="2800" dirty="0"/>
              <a:t>2. </a:t>
            </a:r>
            <a:r>
              <a:rPr lang="en-US" altLang="zh-CN" sz="2800" dirty="0"/>
              <a:t>Abstract Data Type (ADT)</a:t>
            </a:r>
          </a:p>
          <a:p>
            <a:r>
              <a:rPr lang="en-US" altLang="zh-CN" sz="2800" dirty="0"/>
              <a:t>3. Stack</a:t>
            </a:r>
          </a:p>
          <a:p>
            <a:r>
              <a:rPr lang="en-US" altLang="zh-CN" sz="2800" dirty="0"/>
              <a:t>4. Queue</a:t>
            </a:r>
          </a:p>
          <a:p>
            <a:r>
              <a:rPr lang="en-US" altLang="zh-CN" sz="2800" dirty="0"/>
              <a:t>5. Exercise</a:t>
            </a:r>
          </a:p>
        </p:txBody>
      </p:sp>
    </p:spTree>
    <p:extLst>
      <p:ext uri="{BB962C8B-B14F-4D97-AF65-F5344CB8AC3E}">
        <p14:creationId xmlns:p14="http://schemas.microsoft.com/office/powerpoint/2010/main" val="23588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23608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</a:rPr>
              <a:t>Extend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the Queue V1.0</a:t>
            </a:r>
            <a:r>
              <a:rPr lang="zh-CN" altLang="en-US" sz="3200" dirty="0">
                <a:solidFill>
                  <a:prstClr val="black"/>
                </a:solidFill>
              </a:rPr>
              <a:t> </a:t>
            </a:r>
            <a:r>
              <a:rPr lang="en-US" altLang="zh-CN" sz="3200" dirty="0">
                <a:solidFill>
                  <a:prstClr val="black"/>
                </a:solidFill>
              </a:rPr>
              <a:t>to Circular Queue with the following specification.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9082B57-338B-CE46-83C4-20A76ABD2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8281" y="2908263"/>
            <a:ext cx="8352928" cy="341632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1800" b="1" dirty="0" err="1">
                <a:latin typeface="Courier New" pitchFamily="49" charset="0"/>
              </a:rPr>
              <a:t>typedef</a:t>
            </a: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</a:rPr>
              <a:t>struct</a:t>
            </a: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</a:rPr>
              <a:t>queueCDT</a:t>
            </a:r>
            <a:r>
              <a:rPr lang="en-US" altLang="zh-TW" sz="1800" b="1" dirty="0">
                <a:latin typeface="Courier New" pitchFamily="49" charset="0"/>
              </a:rPr>
              <a:t> *</a:t>
            </a:r>
            <a:r>
              <a:rPr lang="en-US" altLang="zh-TW" sz="1800" b="1" dirty="0" err="1">
                <a:latin typeface="Courier New" pitchFamily="49" charset="0"/>
              </a:rPr>
              <a:t>queueADT</a:t>
            </a:r>
            <a:r>
              <a:rPr lang="en-US" altLang="zh-TW" sz="1800" b="1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 err="1">
                <a:latin typeface="Courier New" pitchFamily="49" charset="0"/>
              </a:rPr>
              <a:t>typedef</a:t>
            </a: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</a:rPr>
              <a:t>int</a:t>
            </a: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</a:rPr>
              <a:t>queueElementT</a:t>
            </a:r>
            <a:r>
              <a:rPr lang="en-US" altLang="zh-TW" sz="1800" b="1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struct </a:t>
            </a:r>
            <a:r>
              <a:rPr lang="en-US" altLang="zh-TW" sz="1800" b="1" dirty="0" err="1">
                <a:latin typeface="Courier New" pitchFamily="49" charset="0"/>
              </a:rPr>
              <a:t>queueCDT</a:t>
            </a:r>
            <a:r>
              <a:rPr lang="en-US" altLang="zh-TW" sz="1800" b="1" dirty="0">
                <a:latin typeface="Courier New" pitchFamily="49" charset="0"/>
              </a:rPr>
              <a:t> {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</a:t>
            </a:r>
            <a:r>
              <a:rPr lang="en-US" altLang="zh-TW" sz="1800" b="1" dirty="0" err="1">
                <a:latin typeface="Courier New" pitchFamily="49" charset="0"/>
              </a:rPr>
              <a:t>queueElementT</a:t>
            </a:r>
            <a:r>
              <a:rPr lang="en-US" altLang="zh-TW" sz="1800" b="1" dirty="0">
                <a:latin typeface="Courier New" pitchFamily="49" charset="0"/>
              </a:rPr>
              <a:t> elements[10];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int head;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int tail;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};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 err="1">
                <a:latin typeface="Courier New" pitchFamily="49" charset="0"/>
              </a:rPr>
              <a:t>queueADT</a:t>
            </a: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</a:rPr>
              <a:t>EmptyQueue</a:t>
            </a:r>
            <a:r>
              <a:rPr lang="en-US" altLang="zh-TW" sz="18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void </a:t>
            </a:r>
            <a:r>
              <a:rPr lang="en-US" altLang="zh-TW" sz="1800" b="1" dirty="0" err="1">
                <a:latin typeface="Courier New" pitchFamily="49" charset="0"/>
              </a:rPr>
              <a:t>Enqueue</a:t>
            </a:r>
            <a:r>
              <a:rPr lang="en-US" altLang="zh-TW" sz="1800" b="1" dirty="0">
                <a:latin typeface="Courier New" pitchFamily="49" charset="0"/>
              </a:rPr>
              <a:t>(</a:t>
            </a:r>
            <a:r>
              <a:rPr lang="en-US" altLang="zh-TW" sz="1800" b="1" dirty="0" err="1">
                <a:latin typeface="Courier New" pitchFamily="49" charset="0"/>
              </a:rPr>
              <a:t>queueADT</a:t>
            </a:r>
            <a:r>
              <a:rPr lang="en-US" altLang="zh-TW" sz="1800" b="1" dirty="0">
                <a:latin typeface="Courier New" pitchFamily="49" charset="0"/>
              </a:rPr>
              <a:t> queue, </a:t>
            </a:r>
            <a:r>
              <a:rPr lang="en-US" altLang="zh-TW" sz="1800" b="1" dirty="0" err="1">
                <a:latin typeface="Courier New" pitchFamily="49" charset="0"/>
              </a:rPr>
              <a:t>queueElementT</a:t>
            </a:r>
            <a:r>
              <a:rPr lang="en-US" altLang="zh-TW" sz="1800" b="1" dirty="0">
                <a:latin typeface="Courier New" pitchFamily="49" charset="0"/>
              </a:rPr>
              <a:t> element);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 err="1">
                <a:latin typeface="Courier New" pitchFamily="49" charset="0"/>
              </a:rPr>
              <a:t>queueElementT</a:t>
            </a: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</a:rPr>
              <a:t>Dequeue</a:t>
            </a:r>
            <a:r>
              <a:rPr lang="en-US" altLang="zh-TW" sz="1800" b="1" dirty="0">
                <a:latin typeface="Courier New" pitchFamily="49" charset="0"/>
              </a:rPr>
              <a:t>(</a:t>
            </a:r>
            <a:r>
              <a:rPr lang="en-US" altLang="zh-TW" sz="1800" b="1" dirty="0" err="1">
                <a:latin typeface="Courier New" pitchFamily="49" charset="0"/>
              </a:rPr>
              <a:t>queueADT</a:t>
            </a:r>
            <a:r>
              <a:rPr lang="en-US" altLang="zh-TW" sz="1800" b="1" dirty="0">
                <a:latin typeface="Courier New" pitchFamily="49" charset="0"/>
              </a:rPr>
              <a:t> queue);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 err="1">
                <a:latin typeface="Courier New" pitchFamily="49" charset="0"/>
              </a:rPr>
              <a:t>int</a:t>
            </a: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</a:rPr>
              <a:t>QueueLength</a:t>
            </a:r>
            <a:r>
              <a:rPr lang="en-US" altLang="zh-TW" sz="1800" b="1" dirty="0">
                <a:latin typeface="Courier New" pitchFamily="49" charset="0"/>
              </a:rPr>
              <a:t>(</a:t>
            </a:r>
            <a:r>
              <a:rPr lang="en-US" altLang="zh-TW" sz="1800" b="1" dirty="0" err="1">
                <a:latin typeface="Courier New" pitchFamily="49" charset="0"/>
              </a:rPr>
              <a:t>queueADT</a:t>
            </a:r>
            <a:r>
              <a:rPr lang="en-US" altLang="zh-TW" sz="1800" b="1" dirty="0">
                <a:latin typeface="Courier New" pitchFamily="49" charset="0"/>
              </a:rPr>
              <a:t> queue);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 err="1">
                <a:latin typeface="Courier New" pitchFamily="49" charset="0"/>
              </a:rPr>
              <a:t>int</a:t>
            </a: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</a:rPr>
              <a:t>QueueIsEmpty</a:t>
            </a:r>
            <a:r>
              <a:rPr lang="en-US" altLang="zh-TW" sz="1800" b="1" dirty="0">
                <a:latin typeface="Courier New" pitchFamily="49" charset="0"/>
              </a:rPr>
              <a:t>(</a:t>
            </a:r>
            <a:r>
              <a:rPr lang="en-US" altLang="zh-TW" sz="1800" b="1" dirty="0" err="1">
                <a:latin typeface="Courier New" pitchFamily="49" charset="0"/>
              </a:rPr>
              <a:t>queueADT</a:t>
            </a:r>
            <a:r>
              <a:rPr lang="en-US" altLang="zh-TW" sz="1800" b="1" dirty="0">
                <a:latin typeface="Courier New" pitchFamily="49" charset="0"/>
              </a:rPr>
              <a:t> queue);</a:t>
            </a:r>
          </a:p>
        </p:txBody>
      </p:sp>
    </p:spTree>
    <p:extLst>
      <p:ext uri="{BB962C8B-B14F-4D97-AF65-F5344CB8AC3E}">
        <p14:creationId xmlns:p14="http://schemas.microsoft.com/office/powerpoint/2010/main" val="2450100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23608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Circular Queue: Wrap around front and rear whenever it gets to the end of the array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2800" dirty="0"/>
              <a:t>Hint: Use the </a:t>
            </a:r>
            <a:r>
              <a:rPr lang="en-US" altLang="zh-CN" sz="2800" b="1" dirty="0"/>
              <a:t>modulus</a:t>
            </a:r>
            <a:r>
              <a:rPr lang="en-US" altLang="zh-CN" sz="2800" dirty="0"/>
              <a:t> operator (%)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</a:pPr>
            <a:endParaRPr lang="en-US" altLang="zh-CN" sz="28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</a:pPr>
            <a:endParaRPr lang="en-US" altLang="zh-CN" sz="2800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BB60DA74-3322-8E48-971B-0B702052C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627" y="3479801"/>
            <a:ext cx="18646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727272"/>
                </a:solidFill>
                <a:latin typeface="Calibri" pitchFamily="34" charset="0"/>
                <a:ea typeface="新細明體" pitchFamily="18" charset="-120"/>
                <a:sym typeface="Marker Felt"/>
              </a:defRPr>
            </a:lvl1pPr>
            <a:lvl2pPr marL="742950" indent="-285750">
              <a:defRPr sz="2800">
                <a:solidFill>
                  <a:srgbClr val="727272"/>
                </a:solidFill>
                <a:latin typeface="Calibri" pitchFamily="34" charset="0"/>
                <a:ea typeface="新細明體" pitchFamily="18" charset="-120"/>
                <a:sym typeface="Marker Felt"/>
              </a:defRPr>
            </a:lvl2pPr>
            <a:lvl3pPr marL="1143000" indent="-228600">
              <a:defRPr sz="2800">
                <a:solidFill>
                  <a:srgbClr val="727272"/>
                </a:solidFill>
                <a:latin typeface="Calibri" pitchFamily="34" charset="0"/>
                <a:ea typeface="新細明體" pitchFamily="18" charset="-120"/>
                <a:sym typeface="Marker Felt"/>
              </a:defRPr>
            </a:lvl3pPr>
            <a:lvl4pPr marL="1600200" indent="-228600">
              <a:defRPr sz="2800">
                <a:solidFill>
                  <a:srgbClr val="727272"/>
                </a:solidFill>
                <a:latin typeface="Calibri" pitchFamily="34" charset="0"/>
                <a:ea typeface="新細明體" pitchFamily="18" charset="-120"/>
                <a:sym typeface="Marker Felt"/>
              </a:defRPr>
            </a:lvl4pPr>
            <a:lvl5pPr marL="2057400" indent="-228600">
              <a:defRPr sz="2800">
                <a:solidFill>
                  <a:srgbClr val="727272"/>
                </a:solidFill>
                <a:latin typeface="Calibri" pitchFamily="34" charset="0"/>
                <a:ea typeface="新細明體" pitchFamily="18" charset="-120"/>
                <a:sym typeface="Marker Fel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727272"/>
                </a:solidFill>
                <a:latin typeface="Calibri" pitchFamily="34" charset="0"/>
                <a:ea typeface="新細明體" pitchFamily="18" charset="-120"/>
                <a:sym typeface="Marker Fel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727272"/>
                </a:solidFill>
                <a:latin typeface="Calibri" pitchFamily="34" charset="0"/>
                <a:ea typeface="新細明體" pitchFamily="18" charset="-120"/>
                <a:sym typeface="Marker Fel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727272"/>
                </a:solidFill>
                <a:latin typeface="Calibri" pitchFamily="34" charset="0"/>
                <a:ea typeface="新細明體" pitchFamily="18" charset="-120"/>
                <a:sym typeface="Marker Fel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727272"/>
                </a:solidFill>
                <a:latin typeface="Calibri" pitchFamily="34" charset="0"/>
                <a:ea typeface="新細明體" pitchFamily="18" charset="-120"/>
                <a:sym typeface="Marker Felt"/>
              </a:defRPr>
            </a:lvl9pPr>
          </a:lstStyle>
          <a:p>
            <a:r>
              <a:rPr lang="en-US" altLang="en-US" sz="2600" dirty="0"/>
              <a:t>Queue V1.0:</a:t>
            </a:r>
          </a:p>
        </p:txBody>
      </p:sp>
      <p:pic>
        <p:nvPicPr>
          <p:cNvPr id="7" name="图片 6" descr="图片包含 游戏机, 标志, 钟表, 画&#10;&#10;描述已自动生成">
            <a:extLst>
              <a:ext uri="{FF2B5EF4-FFF2-40B4-BE49-F238E27FC236}">
                <a16:creationId xmlns:a16="http://schemas.microsoft.com/office/drawing/2014/main" id="{D2CF8396-E921-FD41-805E-BEECF9553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857" y="3245248"/>
            <a:ext cx="4699591" cy="1185219"/>
          </a:xfrm>
          <a:prstGeom prst="rect">
            <a:avLst/>
          </a:prstGeom>
        </p:spPr>
      </p:pic>
      <p:sp>
        <p:nvSpPr>
          <p:cNvPr id="8" name="Rectangle 18">
            <a:extLst>
              <a:ext uri="{FF2B5EF4-FFF2-40B4-BE49-F238E27FC236}">
                <a16:creationId xmlns:a16="http://schemas.microsoft.com/office/drawing/2014/main" id="{584ACAC4-63FD-6E42-9627-29AF52DDA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459" y="4931662"/>
            <a:ext cx="22909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727272"/>
                </a:solidFill>
                <a:latin typeface="Calibri" pitchFamily="34" charset="0"/>
                <a:ea typeface="新細明體" pitchFamily="18" charset="-120"/>
                <a:sym typeface="Marker Felt"/>
              </a:defRPr>
            </a:lvl1pPr>
            <a:lvl2pPr marL="742950" indent="-285750">
              <a:defRPr sz="2800">
                <a:solidFill>
                  <a:srgbClr val="727272"/>
                </a:solidFill>
                <a:latin typeface="Calibri" pitchFamily="34" charset="0"/>
                <a:ea typeface="新細明體" pitchFamily="18" charset="-120"/>
                <a:sym typeface="Marker Felt"/>
              </a:defRPr>
            </a:lvl2pPr>
            <a:lvl3pPr marL="1143000" indent="-228600">
              <a:defRPr sz="2800">
                <a:solidFill>
                  <a:srgbClr val="727272"/>
                </a:solidFill>
                <a:latin typeface="Calibri" pitchFamily="34" charset="0"/>
                <a:ea typeface="新細明體" pitchFamily="18" charset="-120"/>
                <a:sym typeface="Marker Felt"/>
              </a:defRPr>
            </a:lvl3pPr>
            <a:lvl4pPr marL="1600200" indent="-228600">
              <a:defRPr sz="2800">
                <a:solidFill>
                  <a:srgbClr val="727272"/>
                </a:solidFill>
                <a:latin typeface="Calibri" pitchFamily="34" charset="0"/>
                <a:ea typeface="新細明體" pitchFamily="18" charset="-120"/>
                <a:sym typeface="Marker Felt"/>
              </a:defRPr>
            </a:lvl4pPr>
            <a:lvl5pPr marL="2057400" indent="-228600">
              <a:defRPr sz="2800">
                <a:solidFill>
                  <a:srgbClr val="727272"/>
                </a:solidFill>
                <a:latin typeface="Calibri" pitchFamily="34" charset="0"/>
                <a:ea typeface="新細明體" pitchFamily="18" charset="-120"/>
                <a:sym typeface="Marker Fel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727272"/>
                </a:solidFill>
                <a:latin typeface="Calibri" pitchFamily="34" charset="0"/>
                <a:ea typeface="新細明體" pitchFamily="18" charset="-120"/>
                <a:sym typeface="Marker Fel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727272"/>
                </a:solidFill>
                <a:latin typeface="Calibri" pitchFamily="34" charset="0"/>
                <a:ea typeface="新細明體" pitchFamily="18" charset="-120"/>
                <a:sym typeface="Marker Fel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727272"/>
                </a:solidFill>
                <a:latin typeface="Calibri" pitchFamily="34" charset="0"/>
                <a:ea typeface="新細明體" pitchFamily="18" charset="-120"/>
                <a:sym typeface="Marker Fel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727272"/>
                </a:solidFill>
                <a:latin typeface="Calibri" pitchFamily="34" charset="0"/>
                <a:ea typeface="新細明體" pitchFamily="18" charset="-120"/>
                <a:sym typeface="Marker Felt"/>
              </a:defRPr>
            </a:lvl9pPr>
          </a:lstStyle>
          <a:p>
            <a:r>
              <a:rPr lang="en-US" altLang="en-US" sz="2600" dirty="0"/>
              <a:t>Circular Queue: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2D966A-9415-1E40-9ADA-58B9D0D1E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050" y="4430467"/>
            <a:ext cx="2191698" cy="18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57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Solution</a:t>
            </a:r>
            <a:endParaRPr kumimoji="1" lang="zh-CN" altLang="en-US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428E81B9-F9E7-6241-AD4E-13C18984F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99" y="1922123"/>
            <a:ext cx="8352928" cy="369331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None/>
            </a:pPr>
            <a:endParaRPr lang="en-US" altLang="zh-TW" sz="18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 err="1">
                <a:latin typeface="Courier New" pitchFamily="49" charset="0"/>
              </a:rPr>
              <a:t>queueADT</a:t>
            </a: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</a:rPr>
              <a:t>EmptyQueue</a:t>
            </a:r>
            <a:r>
              <a:rPr lang="en-US" altLang="zh-TW" sz="1800" b="1" dirty="0">
                <a:latin typeface="Courier New" pitchFamily="49" charset="0"/>
              </a:rPr>
              <a:t>(){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</a:t>
            </a:r>
            <a:r>
              <a:rPr lang="en-US" altLang="zh-TW" sz="1800" b="1" dirty="0" err="1">
                <a:latin typeface="Courier New" pitchFamily="49" charset="0"/>
              </a:rPr>
              <a:t>queueADT</a:t>
            </a:r>
            <a:r>
              <a:rPr lang="en-US" altLang="zh-TW" sz="1800" b="1" dirty="0">
                <a:latin typeface="Courier New" pitchFamily="49" charset="0"/>
              </a:rPr>
              <a:t> queue;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queue = (</a:t>
            </a:r>
            <a:r>
              <a:rPr lang="en-US" altLang="zh-TW" sz="1800" b="1" dirty="0" err="1">
                <a:latin typeface="Courier New" pitchFamily="49" charset="0"/>
              </a:rPr>
              <a:t>queueADT</a:t>
            </a:r>
            <a:r>
              <a:rPr lang="en-US" altLang="zh-TW" sz="1800" b="1" dirty="0">
                <a:latin typeface="Courier New" pitchFamily="49" charset="0"/>
              </a:rPr>
              <a:t>)malloc(</a:t>
            </a:r>
            <a:r>
              <a:rPr lang="en-US" altLang="zh-TW" sz="1800" b="1" dirty="0" err="1">
                <a:latin typeface="Courier New" pitchFamily="49" charset="0"/>
              </a:rPr>
              <a:t>sizeof</a:t>
            </a:r>
            <a:r>
              <a:rPr lang="en-US" altLang="zh-TW" sz="1800" b="1" dirty="0">
                <a:latin typeface="Courier New" pitchFamily="49" charset="0"/>
              </a:rPr>
              <a:t>(struct </a:t>
            </a:r>
            <a:r>
              <a:rPr lang="en-US" altLang="zh-TW" sz="1800" b="1" dirty="0" err="1">
                <a:latin typeface="Courier New" pitchFamily="49" charset="0"/>
              </a:rPr>
              <a:t>queueCDT</a:t>
            </a:r>
            <a:r>
              <a:rPr lang="en-US" altLang="zh-TW" sz="1800" b="1" dirty="0">
                <a:latin typeface="Courier New" pitchFamily="49" charset="0"/>
              </a:rPr>
              <a:t>));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queue-&gt;head = 0;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queue-&gt;tail = 0;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return queue;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None/>
            </a:pPr>
            <a:endParaRPr lang="en-US" altLang="zh-TW" sz="18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void Enqueue(</a:t>
            </a:r>
            <a:r>
              <a:rPr lang="en-US" altLang="zh-TW" sz="1800" b="1" dirty="0" err="1">
                <a:latin typeface="Courier New" pitchFamily="49" charset="0"/>
              </a:rPr>
              <a:t>queueADT</a:t>
            </a:r>
            <a:r>
              <a:rPr lang="en-US" altLang="zh-TW" sz="1800" b="1" dirty="0">
                <a:latin typeface="Courier New" pitchFamily="49" charset="0"/>
              </a:rPr>
              <a:t> queue, </a:t>
            </a:r>
            <a:r>
              <a:rPr lang="en-US" altLang="zh-TW" sz="1800" b="1" dirty="0" err="1">
                <a:latin typeface="Courier New" pitchFamily="49" charset="0"/>
              </a:rPr>
              <a:t>queueElementT</a:t>
            </a:r>
            <a:r>
              <a:rPr lang="en-US" altLang="zh-TW" sz="1800" b="1" dirty="0">
                <a:latin typeface="Courier New" pitchFamily="49" charset="0"/>
              </a:rPr>
              <a:t> element){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queue-&gt;elements[queue-&gt;tail] = element;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queue-&gt;tail = (queue-&gt;tail + 1) % 10;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4354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Solution</a:t>
            </a:r>
            <a:endParaRPr kumimoji="1" lang="zh-CN" altLang="en-US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428E81B9-F9E7-6241-AD4E-13C18984F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099" y="1922123"/>
            <a:ext cx="8352928" cy="397031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1800" b="1" dirty="0" err="1">
                <a:latin typeface="Courier New" pitchFamily="49" charset="0"/>
              </a:rPr>
              <a:t>queueElementT</a:t>
            </a:r>
            <a:r>
              <a:rPr lang="en-US" altLang="zh-TW" sz="1800" b="1" dirty="0">
                <a:latin typeface="Courier New" pitchFamily="49" charset="0"/>
              </a:rPr>
              <a:t> Dequeue(</a:t>
            </a:r>
            <a:r>
              <a:rPr lang="en-US" altLang="zh-TW" sz="1800" b="1" dirty="0" err="1">
                <a:latin typeface="Courier New" pitchFamily="49" charset="0"/>
              </a:rPr>
              <a:t>queueADT</a:t>
            </a:r>
            <a:r>
              <a:rPr lang="en-US" altLang="zh-TW" sz="1800" b="1" dirty="0">
                <a:latin typeface="Courier New" pitchFamily="49" charset="0"/>
              </a:rPr>
              <a:t> queue){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</a:t>
            </a:r>
            <a:r>
              <a:rPr lang="en-US" altLang="zh-TW" sz="1800" b="1" dirty="0" err="1">
                <a:latin typeface="Courier New" pitchFamily="49" charset="0"/>
              </a:rPr>
              <a:t>queueElementT</a:t>
            </a: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</a:rPr>
              <a:t>returnValue</a:t>
            </a:r>
            <a:r>
              <a:rPr lang="en-US" altLang="zh-TW" sz="1800" b="1" dirty="0">
                <a:latin typeface="Courier New" pitchFamily="49" charset="0"/>
              </a:rPr>
              <a:t> = queue-&gt;elements[queue-&gt;head];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queue-&gt;head = (queue-&gt;head + 1) % 10;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return </a:t>
            </a:r>
            <a:r>
              <a:rPr lang="en-US" altLang="zh-TW" sz="1800" b="1" dirty="0" err="1">
                <a:latin typeface="Courier New" pitchFamily="49" charset="0"/>
              </a:rPr>
              <a:t>returnValue</a:t>
            </a:r>
            <a:r>
              <a:rPr lang="en-US" altLang="zh-TW" sz="1800" b="1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None/>
            </a:pPr>
            <a:endParaRPr lang="en-US" altLang="zh-TW" sz="18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int </a:t>
            </a:r>
            <a:r>
              <a:rPr lang="en-US" altLang="zh-TW" sz="1800" b="1" dirty="0" err="1">
                <a:latin typeface="Courier New" pitchFamily="49" charset="0"/>
              </a:rPr>
              <a:t>QueueLength</a:t>
            </a:r>
            <a:r>
              <a:rPr lang="en-US" altLang="zh-TW" sz="1800" b="1" dirty="0">
                <a:latin typeface="Courier New" pitchFamily="49" charset="0"/>
              </a:rPr>
              <a:t>(</a:t>
            </a:r>
            <a:r>
              <a:rPr lang="en-US" altLang="zh-TW" sz="1800" b="1" dirty="0" err="1">
                <a:latin typeface="Courier New" pitchFamily="49" charset="0"/>
              </a:rPr>
              <a:t>queueADT</a:t>
            </a:r>
            <a:r>
              <a:rPr lang="en-US" altLang="zh-TW" sz="1800" b="1" dirty="0">
                <a:latin typeface="Courier New" pitchFamily="49" charset="0"/>
              </a:rPr>
              <a:t> queue){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return (queue-&gt;tail - queue-&gt;head + 10) % 10;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None/>
            </a:pPr>
            <a:endParaRPr lang="en-US" altLang="zh-TW" sz="18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int </a:t>
            </a:r>
            <a:r>
              <a:rPr lang="en-US" altLang="zh-TW" sz="1800" b="1" dirty="0" err="1">
                <a:latin typeface="Courier New" pitchFamily="49" charset="0"/>
              </a:rPr>
              <a:t>QueueIsEmpty</a:t>
            </a:r>
            <a:r>
              <a:rPr lang="en-US" altLang="zh-TW" sz="1800" b="1" dirty="0">
                <a:latin typeface="Courier New" pitchFamily="49" charset="0"/>
              </a:rPr>
              <a:t>(</a:t>
            </a:r>
            <a:r>
              <a:rPr lang="en-US" altLang="zh-TW" sz="1800" b="1" dirty="0" err="1">
                <a:latin typeface="Courier New" pitchFamily="49" charset="0"/>
              </a:rPr>
              <a:t>queueADT</a:t>
            </a:r>
            <a:r>
              <a:rPr lang="en-US" altLang="zh-TW" sz="1800" b="1" dirty="0">
                <a:latin typeface="Courier New" pitchFamily="49" charset="0"/>
              </a:rPr>
              <a:t> queue){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return (queue-&gt;tail == queue-&gt;head);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4443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Solution</a:t>
            </a:r>
            <a:endParaRPr kumimoji="1" lang="zh-CN" altLang="en-US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428E81B9-F9E7-6241-AD4E-13C18984F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936" y="1737360"/>
            <a:ext cx="10619794" cy="452431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void main(){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</a:t>
            </a:r>
            <a:r>
              <a:rPr lang="en-US" altLang="zh-TW" sz="1800" b="1" dirty="0" err="1">
                <a:latin typeface="Courier New" pitchFamily="49" charset="0"/>
              </a:rPr>
              <a:t>queueADT</a:t>
            </a:r>
            <a:r>
              <a:rPr lang="en-US" altLang="zh-TW" sz="1800" b="1" dirty="0">
                <a:latin typeface="Courier New" pitchFamily="49" charset="0"/>
              </a:rPr>
              <a:t> </a:t>
            </a:r>
            <a:r>
              <a:rPr lang="en-US" altLang="zh-TW" sz="1800" b="1" dirty="0" err="1">
                <a:latin typeface="Courier New" pitchFamily="49" charset="0"/>
              </a:rPr>
              <a:t>myQueue</a:t>
            </a:r>
            <a:r>
              <a:rPr lang="en-US" altLang="zh-TW" sz="1800" b="1" dirty="0">
                <a:latin typeface="Courier New" pitchFamily="49" charset="0"/>
              </a:rPr>
              <a:t> = </a:t>
            </a:r>
            <a:r>
              <a:rPr lang="en-US" altLang="zh-TW" sz="1800" b="1" dirty="0" err="1">
                <a:latin typeface="Courier New" pitchFamily="49" charset="0"/>
              </a:rPr>
              <a:t>EmptyQueue</a:t>
            </a:r>
            <a:r>
              <a:rPr lang="en-US" altLang="zh-TW" sz="1800" b="1" dirty="0">
                <a:latin typeface="Courier New" pitchFamily="49" charset="0"/>
              </a:rPr>
              <a:t>();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Enqueue(</a:t>
            </a:r>
            <a:r>
              <a:rPr lang="en-US" altLang="zh-TW" sz="1800" b="1" dirty="0" err="1">
                <a:latin typeface="Courier New" pitchFamily="49" charset="0"/>
              </a:rPr>
              <a:t>myQueue</a:t>
            </a:r>
            <a:r>
              <a:rPr lang="en-US" altLang="zh-TW" sz="1800" b="1" dirty="0">
                <a:latin typeface="Courier New" pitchFamily="49" charset="0"/>
              </a:rPr>
              <a:t>, 1);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Enqueue(</a:t>
            </a:r>
            <a:r>
              <a:rPr lang="en-US" altLang="zh-TW" sz="1800" b="1" dirty="0" err="1">
                <a:latin typeface="Courier New" pitchFamily="49" charset="0"/>
              </a:rPr>
              <a:t>myQueue</a:t>
            </a:r>
            <a:r>
              <a:rPr lang="en-US" altLang="zh-TW" sz="1800" b="1" dirty="0">
                <a:latin typeface="Courier New" pitchFamily="49" charset="0"/>
              </a:rPr>
              <a:t>, 2); 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Enqueue(</a:t>
            </a:r>
            <a:r>
              <a:rPr lang="en-US" altLang="zh-TW" sz="1800" b="1" dirty="0" err="1">
                <a:latin typeface="Courier New" pitchFamily="49" charset="0"/>
              </a:rPr>
              <a:t>myQueue</a:t>
            </a:r>
            <a:r>
              <a:rPr lang="en-US" altLang="zh-TW" sz="1800" b="1" dirty="0">
                <a:latin typeface="Courier New" pitchFamily="49" charset="0"/>
              </a:rPr>
              <a:t>, 3); 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Enqueue(</a:t>
            </a:r>
            <a:r>
              <a:rPr lang="en-US" altLang="zh-TW" sz="1800" b="1" dirty="0" err="1">
                <a:latin typeface="Courier New" pitchFamily="49" charset="0"/>
              </a:rPr>
              <a:t>myQueue</a:t>
            </a:r>
            <a:r>
              <a:rPr lang="en-US" altLang="zh-TW" sz="1800" b="1" dirty="0">
                <a:latin typeface="Courier New" pitchFamily="49" charset="0"/>
              </a:rPr>
              <a:t>, 4);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Enqueue(</a:t>
            </a:r>
            <a:r>
              <a:rPr lang="en-US" altLang="zh-TW" sz="1800" b="1" dirty="0" err="1">
                <a:latin typeface="Courier New" pitchFamily="49" charset="0"/>
              </a:rPr>
              <a:t>myQueue</a:t>
            </a:r>
            <a:r>
              <a:rPr lang="en-US" altLang="zh-TW" sz="1800" b="1" dirty="0">
                <a:latin typeface="Courier New" pitchFamily="49" charset="0"/>
              </a:rPr>
              <a:t>, 5);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Enqueue(</a:t>
            </a:r>
            <a:r>
              <a:rPr lang="en-US" altLang="zh-TW" sz="1800" b="1" dirty="0" err="1">
                <a:latin typeface="Courier New" pitchFamily="49" charset="0"/>
              </a:rPr>
              <a:t>myQueue</a:t>
            </a:r>
            <a:r>
              <a:rPr lang="en-US" altLang="zh-TW" sz="1800" b="1" dirty="0">
                <a:latin typeface="Courier New" pitchFamily="49" charset="0"/>
              </a:rPr>
              <a:t>, 6);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for (int num = 7; num &lt;= 12; ++num){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    Enqueue(</a:t>
            </a:r>
            <a:r>
              <a:rPr lang="en-US" altLang="zh-TW" sz="1800" b="1" dirty="0" err="1">
                <a:latin typeface="Courier New" pitchFamily="49" charset="0"/>
              </a:rPr>
              <a:t>myQueue</a:t>
            </a:r>
            <a:r>
              <a:rPr lang="en-US" altLang="zh-TW" sz="1800" b="1" dirty="0">
                <a:latin typeface="Courier New" pitchFamily="49" charset="0"/>
              </a:rPr>
              <a:t>, num);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    </a:t>
            </a:r>
            <a:r>
              <a:rPr lang="en-US" altLang="zh-TW" sz="1800" b="1" dirty="0" err="1">
                <a:latin typeface="Courier New" pitchFamily="49" charset="0"/>
              </a:rPr>
              <a:t>printf</a:t>
            </a:r>
            <a:r>
              <a:rPr lang="en-US" altLang="zh-TW" sz="1800" b="1" dirty="0">
                <a:latin typeface="Courier New" pitchFamily="49" charset="0"/>
              </a:rPr>
              <a:t>("Enqueue %d, length becomes %d\n", num, </a:t>
            </a:r>
            <a:r>
              <a:rPr lang="en-US" altLang="zh-TW" sz="1800" b="1" dirty="0" err="1">
                <a:latin typeface="Courier New" pitchFamily="49" charset="0"/>
              </a:rPr>
              <a:t>QueueLength</a:t>
            </a:r>
            <a:r>
              <a:rPr lang="en-US" altLang="zh-TW" sz="1800" b="1" dirty="0">
                <a:latin typeface="Courier New" pitchFamily="49" charset="0"/>
              </a:rPr>
              <a:t>(</a:t>
            </a:r>
            <a:r>
              <a:rPr lang="en-US" altLang="zh-TW" sz="1800" b="1" dirty="0" err="1">
                <a:latin typeface="Courier New" pitchFamily="49" charset="0"/>
              </a:rPr>
              <a:t>myQueue</a:t>
            </a:r>
            <a:r>
              <a:rPr lang="en-US" altLang="zh-TW" sz="1800" b="1" dirty="0">
                <a:latin typeface="Courier New" pitchFamily="49" charset="0"/>
              </a:rPr>
              <a:t>));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    int ret = Dequeue(</a:t>
            </a:r>
            <a:r>
              <a:rPr lang="en-US" altLang="zh-TW" sz="1800" b="1" dirty="0" err="1">
                <a:latin typeface="Courier New" pitchFamily="49" charset="0"/>
              </a:rPr>
              <a:t>myQueue</a:t>
            </a:r>
            <a:r>
              <a:rPr lang="en-US" altLang="zh-TW" sz="1800" b="1" dirty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    </a:t>
            </a:r>
            <a:r>
              <a:rPr lang="en-US" altLang="zh-TW" sz="1800" b="1" dirty="0" err="1">
                <a:latin typeface="Courier New" pitchFamily="49" charset="0"/>
              </a:rPr>
              <a:t>printf</a:t>
            </a:r>
            <a:r>
              <a:rPr lang="en-US" altLang="zh-TW" sz="1800" b="1" dirty="0">
                <a:latin typeface="Courier New" pitchFamily="49" charset="0"/>
              </a:rPr>
              <a:t>("Dequeue and get %d, length becomes %d\n", ret, </a:t>
            </a:r>
            <a:r>
              <a:rPr lang="en-US" altLang="zh-TW" sz="1800" b="1" dirty="0" err="1">
                <a:latin typeface="Courier New" pitchFamily="49" charset="0"/>
              </a:rPr>
              <a:t>QueueLength</a:t>
            </a:r>
            <a:r>
              <a:rPr lang="en-US" altLang="zh-TW" sz="1800" b="1" dirty="0">
                <a:latin typeface="Courier New" pitchFamily="49" charset="0"/>
              </a:rPr>
              <a:t>(</a:t>
            </a:r>
            <a:r>
              <a:rPr lang="en-US" altLang="zh-TW" sz="1800" b="1" dirty="0" err="1">
                <a:latin typeface="Courier New" pitchFamily="49" charset="0"/>
              </a:rPr>
              <a:t>myQueue</a:t>
            </a:r>
            <a:r>
              <a:rPr lang="en-US" altLang="zh-TW" sz="1800" b="1" dirty="0">
                <a:latin typeface="Courier New" pitchFamily="49" charset="0"/>
              </a:rPr>
              <a:t>));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None/>
            </a:pPr>
            <a:r>
              <a:rPr lang="en-US" altLang="zh-TW" sz="18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2204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Q&amp;A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5"/>
            <a:ext cx="10058399" cy="3984910"/>
          </a:xfrm>
        </p:spPr>
        <p:txBody>
          <a:bodyPr>
            <a:normAutofit/>
          </a:bodyPr>
          <a:lstStyle/>
          <a:p>
            <a:pPr algn="ctr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195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 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9585064" cy="4587339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</a:rPr>
              <a:t>What is the output?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0BEBE0B-5149-8A4A-B66B-BC7FCC27FF6C}"/>
              </a:ext>
            </a:extLst>
          </p:cNvPr>
          <p:cNvSpPr txBox="1"/>
          <p:nvPr/>
        </p:nvSpPr>
        <p:spPr>
          <a:xfrm>
            <a:off x="1836315" y="2473412"/>
            <a:ext cx="558358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 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pPr lvl="1"/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5,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secondvalue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15;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*p1, *p2;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p1 = 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p2 = &amp;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secondvalue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*p1 = 10;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*p2 = *p1;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p1 = p2;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*p1 = 20;</a:t>
            </a:r>
          </a:p>
          <a:p>
            <a:pPr lvl="1"/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72020"/>
                </a:solidFill>
                <a:highlight>
                  <a:srgbClr val="FFFFFF"/>
                </a:highlight>
                <a:latin typeface="Consolas"/>
              </a:rPr>
              <a:t>"first value is %d\n",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72020"/>
                </a:solidFill>
                <a:highlight>
                  <a:srgbClr val="FFFFFF"/>
                </a:highlight>
                <a:latin typeface="Consolas"/>
              </a:rPr>
              <a:t>"second value is %d\n"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secondvalue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756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1 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9585064" cy="4587339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</a:rPr>
              <a:t>What is the output?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0BEBE0B-5149-8A4A-B66B-BC7FCC27FF6C}"/>
              </a:ext>
            </a:extLst>
          </p:cNvPr>
          <p:cNvSpPr txBox="1"/>
          <p:nvPr/>
        </p:nvSpPr>
        <p:spPr>
          <a:xfrm>
            <a:off x="1836315" y="2473412"/>
            <a:ext cx="83888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firstvalue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5,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secondvalue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15;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*p1, *p2;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p1 = &amp;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firstvalue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p1 = address of </a:t>
            </a:r>
            <a:r>
              <a:rPr lang="en-US" altLang="zh-CN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firstvalue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p2 = &amp;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secondvalue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p2 = address of </a:t>
            </a:r>
            <a:r>
              <a:rPr lang="en-US" altLang="zh-CN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secondvalue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*p1 = 10;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value pointed to by p1 = 10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*p2 = *p1;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value pointed to by p2 = value pointed to by p1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p1 = p2; 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p1 = p2 (value of pointer is copied)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*p1 = 20;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value pointed to by p1 = 20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600" dirty="0">
                <a:solidFill>
                  <a:srgbClr val="A72020"/>
                </a:solidFill>
                <a:highlight>
                  <a:srgbClr val="FFFFFF"/>
                </a:highlight>
                <a:latin typeface="Consolas"/>
              </a:rPr>
              <a:t>"first value is %d\n",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firstvalue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600" dirty="0">
                <a:solidFill>
                  <a:srgbClr val="A72020"/>
                </a:solidFill>
                <a:highlight>
                  <a:srgbClr val="FFFFFF"/>
                </a:highlight>
                <a:latin typeface="Consolas"/>
              </a:rPr>
              <a:t>"second value is %d\n"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secondvalue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altLang="zh-CN" sz="1600" dirty="0">
              <a:highlight>
                <a:srgbClr val="FFFFFF"/>
              </a:highlight>
            </a:endParaRPr>
          </a:p>
        </p:txBody>
      </p:sp>
      <p:pic>
        <p:nvPicPr>
          <p:cNvPr id="5" name="Picture 8" descr="Screen Clipping">
            <a:extLst>
              <a:ext uri="{FF2B5EF4-FFF2-40B4-BE49-F238E27FC236}">
                <a16:creationId xmlns:a16="http://schemas.microsoft.com/office/drawing/2014/main" id="{1A11361C-B8EE-7A4D-83CC-94722D9BC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866" y="1674841"/>
            <a:ext cx="3389854" cy="7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9585064" cy="4587339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</a:rPr>
              <a:t>What is the output?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0BEBE0B-5149-8A4A-B66B-BC7FCC27FF6C}"/>
              </a:ext>
            </a:extLst>
          </p:cNvPr>
          <p:cNvSpPr txBox="1"/>
          <p:nvPr/>
        </p:nvSpPr>
        <p:spPr>
          <a:xfrm>
            <a:off x="1836315" y="2473412"/>
            <a:ext cx="48013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numbers[5];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p;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numbers;  *p = 10;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p++;  *p = 20;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&amp;numbers[2];  *p = 30;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numbers + 3;  *p = 40;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numbers;  *(p + 4) = 50;</a:t>
            </a:r>
          </a:p>
          <a:p>
            <a:pPr lvl="1"/>
            <a:r>
              <a:rPr lang="pt-B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t-BR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 </a:t>
            </a:r>
            <a:r>
              <a:rPr lang="pt-BR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&lt;5; </a:t>
            </a:r>
            <a:r>
              <a:rPr lang="pt-BR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dirty="0">
                <a:solidFill>
                  <a:srgbClr val="A72020"/>
                </a:solidFill>
                <a:highlight>
                  <a:srgbClr val="FFFFFF"/>
                </a:highlight>
                <a:latin typeface="Consolas"/>
              </a:rPr>
              <a:t>"%d, 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numbers[n]);	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7BBF8F-2569-9149-A7D1-7171B8D57822}"/>
              </a:ext>
            </a:extLst>
          </p:cNvPr>
          <p:cNvSpPr/>
          <p:nvPr/>
        </p:nvSpPr>
        <p:spPr>
          <a:xfrm>
            <a:off x="7376664" y="2104080"/>
            <a:ext cx="3114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highlight>
                  <a:srgbClr val="C0C0C0"/>
                </a:highlight>
              </a:rPr>
              <a:t>10, 20, 30, 40, 50,    </a:t>
            </a:r>
          </a:p>
        </p:txBody>
      </p:sp>
    </p:spTree>
    <p:extLst>
      <p:ext uri="{BB962C8B-B14F-4D97-AF65-F5344CB8AC3E}">
        <p14:creationId xmlns:p14="http://schemas.microsoft.com/office/powerpoint/2010/main" val="97697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</a:rPr>
              <a:t>What is the output?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5215" y="2349832"/>
            <a:ext cx="7128792" cy="36933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 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 /*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 */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exchange(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temp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temp;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3, b = 7;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"Before exchanging: a=%d, b=%d\n"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a, b);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exchange(a, b);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"After exchanging: a=%d, b=%d\n"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a, b);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95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</a:rPr>
              <a:t>What is the output?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2420" y="2378355"/>
            <a:ext cx="7128792" cy="36933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 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  /*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 */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exchange(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temp = *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*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temp;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3, b = 7;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"Before exchanging: a=%d, b=%d\n"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a, b);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exchange(&amp;a, &amp;b);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"After exchanging: a=%d, b=%d\n"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a, b);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2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</a:rPr>
              <a:t>What is the output?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0468" y="2471120"/>
            <a:ext cx="7128792" cy="36933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 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  /*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 */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exchange(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*b) 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temp = a;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 = b;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 = temp;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3, b = 7;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"Before exchanging: a=%d, b=%d\n"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a, b);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exchange(&amp;a, &amp;b);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"After exchanging: a=%d, b=%d\n"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a, b);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0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0468" y="2471120"/>
            <a:ext cx="712879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4312CF4-99A2-9A45-935C-51AF06C03F91}"/>
              </a:ext>
            </a:extLst>
          </p:cNvPr>
          <p:cNvSpPr txBox="1"/>
          <p:nvPr/>
        </p:nvSpPr>
        <p:spPr>
          <a:xfrm>
            <a:off x="1667229" y="2335387"/>
            <a:ext cx="8591038" cy="32932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Student_Data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Student_Data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SdataPtr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Student_Data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name[50];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age;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 {</a:t>
            </a:r>
          </a:p>
          <a:p>
            <a:pPr lvl="1"/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p;</a:t>
            </a:r>
          </a:p>
          <a:p>
            <a:pPr lvl="1"/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SdataPtr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p2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*)malloc(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p2 = (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SdataPtr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)malloc(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Sdata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p-&gt;age = 10; // equals (*p).age = 10;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ED12E9-9141-3948-941A-935F175F2966}"/>
              </a:ext>
            </a:extLst>
          </p:cNvPr>
          <p:cNvSpPr/>
          <p:nvPr/>
        </p:nvSpPr>
        <p:spPr>
          <a:xfrm>
            <a:off x="1036320" y="1737360"/>
            <a:ext cx="4410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</a:rPr>
              <a:t>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559409227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4510</TotalTime>
  <Words>2035</Words>
  <Application>Microsoft Macintosh PowerPoint</Application>
  <PresentationFormat>宽屏</PresentationFormat>
  <Paragraphs>345</Paragraphs>
  <Slides>25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DengXian</vt:lpstr>
      <vt:lpstr>Arial</vt:lpstr>
      <vt:lpstr>Calibri</vt:lpstr>
      <vt:lpstr>Calibri Light</vt:lpstr>
      <vt:lpstr>Consolas</vt:lpstr>
      <vt:lpstr>Courier New</vt:lpstr>
      <vt:lpstr>怀旧</vt:lpstr>
      <vt:lpstr>Tutorial 02:  Stack and Queue </vt:lpstr>
      <vt:lpstr>Outlines</vt:lpstr>
      <vt:lpstr>Exercise 1</vt:lpstr>
      <vt:lpstr>Exercise 1 Solution</vt:lpstr>
      <vt:lpstr>Exercise 2</vt:lpstr>
      <vt:lpstr>Exercise 3.1</vt:lpstr>
      <vt:lpstr>Exercise 3.2</vt:lpstr>
      <vt:lpstr>Exercise 3.3</vt:lpstr>
      <vt:lpstr>Exercise 4</vt:lpstr>
      <vt:lpstr>Abstract Data Type (ADT)</vt:lpstr>
      <vt:lpstr>Abstract Data Type (ADT)</vt:lpstr>
      <vt:lpstr>Why ADT?</vt:lpstr>
      <vt:lpstr>Why ADT?</vt:lpstr>
      <vt:lpstr>Stack</vt:lpstr>
      <vt:lpstr>Stack</vt:lpstr>
      <vt:lpstr>Queue</vt:lpstr>
      <vt:lpstr>Queue</vt:lpstr>
      <vt:lpstr>Queue Implementation V1.0</vt:lpstr>
      <vt:lpstr>Queue Implementation V3.0</vt:lpstr>
      <vt:lpstr>Exercise</vt:lpstr>
      <vt:lpstr>Exercise</vt:lpstr>
      <vt:lpstr>Exercise Solution</vt:lpstr>
      <vt:lpstr>Exercise Solution</vt:lpstr>
      <vt:lpstr>Exercise Solution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Spatial-temporal big data index solution</dc:title>
  <dc:creator>Kenny</dc:creator>
  <cp:lastModifiedBy>ZHENG, Chenguang</cp:lastModifiedBy>
  <cp:revision>834</cp:revision>
  <cp:lastPrinted>2020-01-13T12:05:32Z</cp:lastPrinted>
  <dcterms:created xsi:type="dcterms:W3CDTF">2019-08-13T01:55:28Z</dcterms:created>
  <dcterms:modified xsi:type="dcterms:W3CDTF">2020-02-20T10:17:21Z</dcterms:modified>
</cp:coreProperties>
</file>