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72" r:id="rId2"/>
    <p:sldId id="286" r:id="rId3"/>
    <p:sldId id="280" r:id="rId4"/>
    <p:sldId id="281" r:id="rId5"/>
    <p:sldId id="290" r:id="rId6"/>
    <p:sldId id="288" r:id="rId7"/>
    <p:sldId id="291" r:id="rId8"/>
    <p:sldId id="304" r:id="rId9"/>
    <p:sldId id="287" r:id="rId10"/>
    <p:sldId id="273" r:id="rId11"/>
    <p:sldId id="278" r:id="rId12"/>
    <p:sldId id="275" r:id="rId13"/>
    <p:sldId id="274" r:id="rId14"/>
    <p:sldId id="276" r:id="rId15"/>
    <p:sldId id="277" r:id="rId16"/>
    <p:sldId id="301" r:id="rId17"/>
    <p:sldId id="292" r:id="rId18"/>
    <p:sldId id="293" r:id="rId19"/>
    <p:sldId id="294" r:id="rId20"/>
    <p:sldId id="295" r:id="rId21"/>
    <p:sldId id="296" r:id="rId22"/>
    <p:sldId id="302" r:id="rId23"/>
    <p:sldId id="299" r:id="rId24"/>
    <p:sldId id="300" r:id="rId25"/>
    <p:sldId id="282" r:id="rId26"/>
    <p:sldId id="283" r:id="rId27"/>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547" y="91"/>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512" y="-90"/>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sp>
        <p:nvSpPr>
          <p:cNvPr id="2" name="TextBox 1">
            <a:extLst>
              <a:ext uri="{FF2B5EF4-FFF2-40B4-BE49-F238E27FC236}">
                <a16:creationId xmlns:a16="http://schemas.microsoft.com/office/drawing/2014/main" id="{D56687D7-76F0-8040-93B6-084C7529F854}"/>
              </a:ext>
            </a:extLst>
          </p:cNvPr>
          <p:cNvSpPr txBox="1"/>
          <p:nvPr userDrawn="1"/>
        </p:nvSpPr>
        <p:spPr>
          <a:xfrm>
            <a:off x="4705815" y="4780156"/>
            <a:ext cx="184731" cy="369332"/>
          </a:xfrm>
          <a:prstGeom prst="rect">
            <a:avLst/>
          </a:prstGeom>
          <a:noFill/>
        </p:spPr>
        <p:txBody>
          <a:bodyPr wrap="none" rtlCol="0">
            <a:spAutoFit/>
          </a:bodyPr>
          <a:lstStyle/>
          <a:p>
            <a:endParaRPr lang="en-US" dirty="0"/>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6561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5" name="Rectangle 24">
            <a:extLst>
              <a:ext uri="{FF2B5EF4-FFF2-40B4-BE49-F238E27FC236}">
                <a16:creationId xmlns:a16="http://schemas.microsoft.com/office/drawing/2014/main" id="{7815B5F2-A5A7-1E49-BC30-BA3F75996177}"/>
              </a:ext>
            </a:extLst>
          </p:cNvPr>
          <p:cNvSpPr>
            <a:spLocks noGrp="1" noChangeArrowheads="1"/>
          </p:cNvSpPr>
          <p:nvPr>
            <p:ph type="sldNum" sz="quarter" idx="10"/>
          </p:nvPr>
        </p:nvSpPr>
        <p:spPr>
          <a:xfrm>
            <a:off x="6642100" y="4439927"/>
            <a:ext cx="2133600" cy="154782"/>
          </a:xfrm>
        </p:spPr>
        <p:txBody>
          <a:bodyPr/>
          <a:lstStyle>
            <a:lvl1pPr>
              <a:defRPr>
                <a:solidFill>
                  <a:schemeClr val="tx1"/>
                </a:solidFill>
              </a:defRPr>
            </a:lvl1pPr>
          </a:lstStyle>
          <a:p>
            <a:pPr>
              <a:defRPr/>
            </a:pPr>
            <a:fld id="{03BA23CF-AA30-4A18-B744-605C3E9DBF07}" type="slidenum">
              <a:rPr lang="en-US" smtClean="0"/>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35468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5" descr="A picture containing drawing, cup&#10;&#10;Description automatically generated">
            <a:extLst>
              <a:ext uri="{FF2B5EF4-FFF2-40B4-BE49-F238E27FC236}">
                <a16:creationId xmlns:a16="http://schemas.microsoft.com/office/drawing/2014/main" id="{7CC34E39-7310-7442-846F-66689DD005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29868" y="4782676"/>
            <a:ext cx="1563597" cy="191106"/>
          </a:xfrm>
          <a:prstGeom prst="rect">
            <a:avLst/>
          </a:prstGeom>
        </p:spPr>
      </p:pic>
    </p:spTree>
    <p:extLst>
      <p:ext uri="{BB962C8B-B14F-4D97-AF65-F5344CB8AC3E}">
        <p14:creationId xmlns:p14="http://schemas.microsoft.com/office/powerpoint/2010/main" val="79681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pic>
        <p:nvPicPr>
          <p:cNvPr id="5"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pic>
        <p:nvPicPr>
          <p:cNvPr id="8"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pic>
        <p:nvPicPr>
          <p:cNvPr id="4"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67503" y="444279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cxnSp>
        <p:nvCxnSpPr>
          <p:cNvPr id="3" name="Straight Connector 2">
            <a:extLst>
              <a:ext uri="{FF2B5EF4-FFF2-40B4-BE49-F238E27FC236}">
                <a16:creationId xmlns:a16="http://schemas.microsoft.com/office/drawing/2014/main" id="{92663C74-62AB-B64B-BCBB-0866ABE6E2D3}"/>
              </a:ext>
            </a:extLst>
          </p:cNvPr>
          <p:cNvCxnSpPr>
            <a:cxnSpLocks/>
          </p:cNvCxnSpPr>
          <p:nvPr userDrawn="1"/>
        </p:nvCxnSpPr>
        <p:spPr>
          <a:xfrm>
            <a:off x="0" y="4656947"/>
            <a:ext cx="89288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 Box 31">
            <a:extLst>
              <a:ext uri="{FF2B5EF4-FFF2-40B4-BE49-F238E27FC236}">
                <a16:creationId xmlns:a16="http://schemas.microsoft.com/office/drawing/2014/main" id="{BBEA79FD-0CFB-464E-959F-0C18C604804A}"/>
              </a:ext>
            </a:extLst>
          </p:cNvPr>
          <p:cNvSpPr txBox="1">
            <a:spLocks noChangeArrowheads="1"/>
          </p:cNvSpPr>
          <p:nvPr userDrawn="1"/>
        </p:nvSpPr>
        <p:spPr bwMode="auto">
          <a:xfrm>
            <a:off x="334013" y="4646685"/>
            <a:ext cx="2111375" cy="184642"/>
          </a:xfrm>
          <a:prstGeom prst="rect">
            <a:avLst/>
          </a:prstGeom>
          <a:noFill/>
          <a:ln w="9525">
            <a:noFill/>
            <a:miter lim="800000"/>
            <a:headEnd/>
            <a:tailEnd/>
          </a:ln>
          <a:effectLst/>
        </p:spPr>
        <p:txBody>
          <a:bodyPr lIns="76179" tIns="38088" rIns="76179" bIns="38088">
            <a:spAutoFit/>
          </a:bodyPr>
          <a:lstStyle/>
          <a:p>
            <a:pPr>
              <a:spcBef>
                <a:spcPct val="50000"/>
              </a:spcBef>
              <a:defRPr/>
            </a:pPr>
            <a:r>
              <a:rPr lang="en-US" sz="700" dirty="0">
                <a:cs typeface="+mn-cs"/>
              </a:rPr>
              <a:t>TI Confidential – NDA Restrictions</a:t>
            </a:r>
          </a:p>
        </p:txBody>
      </p:sp>
    </p:spTree>
  </p:cSld>
  <p:clrMap bg1="lt1" tx1="dk1" bg2="lt2" tx2="dk2" accent1="accent1" accent2="accent2" accent3="accent3" accent4="accent4" accent5="accent5" accent6="accent6" hlink="hlink" folHlink="folHlink"/>
  <p:sldLayoutIdLst>
    <p:sldLayoutId id="2147483719" r:id="rId1"/>
    <p:sldLayoutId id="2147483726" r:id="rId2"/>
    <p:sldLayoutId id="2147483735" r:id="rId3"/>
    <p:sldLayoutId id="2147483750" r:id="rId4"/>
    <p:sldLayoutId id="2147483709" r:id="rId5"/>
    <p:sldLayoutId id="2147483711" r:id="rId6"/>
    <p:sldLayoutId id="2147483712" r:id="rId7"/>
    <p:sldLayoutId id="2147483713" r:id="rId8"/>
    <p:sldLayoutId id="2147483715" r:id="rId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t>TPS65992BG GUI TOOL</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pPr eaLnBrk="1" hangingPunct="1"/>
            <a:r>
              <a:rPr lang="en-US" dirty="0"/>
              <a:t>PPS Specific and General Overview</a:t>
            </a:r>
          </a:p>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1</a:t>
            </a:fld>
            <a:endParaRPr lang="en-US"/>
          </a:p>
        </p:txBody>
      </p:sp>
    </p:spTree>
    <p:extLst>
      <p:ext uri="{BB962C8B-B14F-4D97-AF65-F5344CB8AC3E}">
        <p14:creationId xmlns:p14="http://schemas.microsoft.com/office/powerpoint/2010/main" val="192917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E7A5161-1AD9-4E48-9669-A590BBC31294}"/>
              </a:ext>
            </a:extLst>
          </p:cNvPr>
          <p:cNvPicPr>
            <a:picLocks noGrp="1" noChangeAspect="1"/>
          </p:cNvPicPr>
          <p:nvPr>
            <p:ph sz="half" idx="2"/>
          </p:nvPr>
        </p:nvPicPr>
        <p:blipFill>
          <a:blip r:embed="rId2"/>
          <a:stretch>
            <a:fillRect/>
          </a:stretch>
        </p:blipFill>
        <p:spPr>
          <a:xfrm>
            <a:off x="4643438" y="1021305"/>
            <a:ext cx="4157662" cy="3254878"/>
          </a:xfrm>
          <a:prstGeom prst="rect">
            <a:avLst/>
          </a:prstGeom>
        </p:spPr>
      </p:pic>
      <p:sp>
        <p:nvSpPr>
          <p:cNvPr id="2" name="Title 1">
            <a:extLst>
              <a:ext uri="{FF2B5EF4-FFF2-40B4-BE49-F238E27FC236}">
                <a16:creationId xmlns:a16="http://schemas.microsoft.com/office/drawing/2014/main" id="{0FEF34F9-4E9A-435F-890A-4E2402B98E9B}"/>
              </a:ext>
            </a:extLst>
          </p:cNvPr>
          <p:cNvSpPr>
            <a:spLocks noGrp="1"/>
          </p:cNvSpPr>
          <p:nvPr>
            <p:ph type="title"/>
          </p:nvPr>
        </p:nvSpPr>
        <p:spPr/>
        <p:txBody>
          <a:bodyPr/>
          <a:lstStyle/>
          <a:p>
            <a:r>
              <a:rPr lang="en-US" dirty="0"/>
              <a:t>Access I2C Controller Events Table</a:t>
            </a:r>
          </a:p>
        </p:txBody>
      </p:sp>
      <p:sp>
        <p:nvSpPr>
          <p:cNvPr id="5" name="Slide Number Placeholder 4">
            <a:extLst>
              <a:ext uri="{FF2B5EF4-FFF2-40B4-BE49-F238E27FC236}">
                <a16:creationId xmlns:a16="http://schemas.microsoft.com/office/drawing/2014/main" id="{B55E4AB2-0481-42BD-9599-26137BA817FB}"/>
              </a:ext>
            </a:extLst>
          </p:cNvPr>
          <p:cNvSpPr>
            <a:spLocks noGrp="1"/>
          </p:cNvSpPr>
          <p:nvPr>
            <p:ph type="sldNum" sz="quarter" idx="10"/>
          </p:nvPr>
        </p:nvSpPr>
        <p:spPr/>
        <p:txBody>
          <a:bodyPr/>
          <a:lstStyle/>
          <a:p>
            <a:pPr>
              <a:defRPr/>
            </a:pPr>
            <a:fld id="{B53548F6-AAA9-4A8D-A869-511B3DFE3256}" type="slidenum">
              <a:rPr lang="en-US" smtClean="0"/>
              <a:pPr>
                <a:defRPr/>
              </a:pPr>
              <a:t>10</a:t>
            </a:fld>
            <a:endParaRPr lang="en-US"/>
          </a:p>
        </p:txBody>
      </p:sp>
      <p:pic>
        <p:nvPicPr>
          <p:cNvPr id="9" name="Content Placeholder 5">
            <a:extLst>
              <a:ext uri="{FF2B5EF4-FFF2-40B4-BE49-F238E27FC236}">
                <a16:creationId xmlns:a16="http://schemas.microsoft.com/office/drawing/2014/main" id="{0A97EC8E-1B66-4CAD-A401-F20AFAAA704C}"/>
              </a:ext>
            </a:extLst>
          </p:cNvPr>
          <p:cNvPicPr>
            <a:picLocks noGrp="1" noChangeAspect="1"/>
          </p:cNvPicPr>
          <p:nvPr>
            <p:ph sz="half" idx="1"/>
          </p:nvPr>
        </p:nvPicPr>
        <p:blipFill>
          <a:blip r:embed="rId3"/>
          <a:stretch>
            <a:fillRect/>
          </a:stretch>
        </p:blipFill>
        <p:spPr>
          <a:xfrm>
            <a:off x="333375" y="1079309"/>
            <a:ext cx="4157663" cy="3138870"/>
          </a:xfrm>
          <a:prstGeom prst="rect">
            <a:avLst/>
          </a:prstGeom>
        </p:spPr>
      </p:pic>
      <p:sp>
        <p:nvSpPr>
          <p:cNvPr id="7" name="Rectangle 6">
            <a:extLst>
              <a:ext uri="{FF2B5EF4-FFF2-40B4-BE49-F238E27FC236}">
                <a16:creationId xmlns:a16="http://schemas.microsoft.com/office/drawing/2014/main" id="{B8B1B966-7DBA-41C3-8ED7-8751D0B84A9F}"/>
              </a:ext>
            </a:extLst>
          </p:cNvPr>
          <p:cNvSpPr/>
          <p:nvPr/>
        </p:nvSpPr>
        <p:spPr>
          <a:xfrm>
            <a:off x="1016000" y="1546225"/>
            <a:ext cx="1193800" cy="1206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AC25D67-476C-4109-940B-91F72530F041}"/>
              </a:ext>
            </a:extLst>
          </p:cNvPr>
          <p:cNvSpPr/>
          <p:nvPr/>
        </p:nvSpPr>
        <p:spPr>
          <a:xfrm>
            <a:off x="4473575" y="2324100"/>
            <a:ext cx="11112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62D389-FD1C-47C5-9E1A-5632CB7CC711}"/>
              </a:ext>
            </a:extLst>
          </p:cNvPr>
          <p:cNvSpPr txBox="1"/>
          <p:nvPr/>
        </p:nvSpPr>
        <p:spPr>
          <a:xfrm>
            <a:off x="4643438" y="4324350"/>
            <a:ext cx="3605212" cy="369332"/>
          </a:xfrm>
          <a:prstGeom prst="rect">
            <a:avLst/>
          </a:prstGeom>
          <a:noFill/>
        </p:spPr>
        <p:txBody>
          <a:bodyPr wrap="square" rtlCol="0">
            <a:spAutoFit/>
          </a:bodyPr>
          <a:lstStyle/>
          <a:p>
            <a:r>
              <a:rPr lang="en-US" dirty="0"/>
              <a:t>Record index 0 always empty</a:t>
            </a:r>
          </a:p>
        </p:txBody>
      </p:sp>
      <p:sp>
        <p:nvSpPr>
          <p:cNvPr id="13" name="TextBox 12">
            <a:extLst>
              <a:ext uri="{FF2B5EF4-FFF2-40B4-BE49-F238E27FC236}">
                <a16:creationId xmlns:a16="http://schemas.microsoft.com/office/drawing/2014/main" id="{98ADB995-945F-497C-BC89-92B83DA26F63}"/>
              </a:ext>
            </a:extLst>
          </p:cNvPr>
          <p:cNvSpPr txBox="1"/>
          <p:nvPr/>
        </p:nvSpPr>
        <p:spPr>
          <a:xfrm>
            <a:off x="231775" y="689106"/>
            <a:ext cx="3605212" cy="307777"/>
          </a:xfrm>
          <a:prstGeom prst="rect">
            <a:avLst/>
          </a:prstGeom>
          <a:noFill/>
        </p:spPr>
        <p:txBody>
          <a:bodyPr wrap="square" rtlCol="0">
            <a:spAutoFit/>
          </a:bodyPr>
          <a:lstStyle/>
          <a:p>
            <a:r>
              <a:rPr lang="en-US" sz="1400" dirty="0"/>
              <a:t>To access the I2C Controller Events Table:</a:t>
            </a:r>
          </a:p>
        </p:txBody>
      </p:sp>
    </p:spTree>
    <p:extLst>
      <p:ext uri="{BB962C8B-B14F-4D97-AF65-F5344CB8AC3E}">
        <p14:creationId xmlns:p14="http://schemas.microsoft.com/office/powerpoint/2010/main" val="241761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917039-A457-4FE2-9759-E35203671F2D}"/>
              </a:ext>
            </a:extLst>
          </p:cNvPr>
          <p:cNvSpPr>
            <a:spLocks noGrp="1"/>
          </p:cNvSpPr>
          <p:nvPr>
            <p:ph sz="half" idx="1"/>
          </p:nvPr>
        </p:nvSpPr>
        <p:spPr/>
        <p:txBody>
          <a:bodyPr/>
          <a:lstStyle/>
          <a:p>
            <a:r>
              <a:rPr lang="en-US" dirty="0"/>
              <a:t>To enable the PD controller to communicate with external devices, such as a battery charger, via I2C, when certain events are triggered by the PD controller.</a:t>
            </a:r>
          </a:p>
        </p:txBody>
      </p:sp>
      <p:pic>
        <p:nvPicPr>
          <p:cNvPr id="10" name="Content Placeholder 9">
            <a:extLst>
              <a:ext uri="{FF2B5EF4-FFF2-40B4-BE49-F238E27FC236}">
                <a16:creationId xmlns:a16="http://schemas.microsoft.com/office/drawing/2014/main" id="{0E7A5161-1AD9-4E48-9669-A590BBC31294}"/>
              </a:ext>
            </a:extLst>
          </p:cNvPr>
          <p:cNvPicPr>
            <a:picLocks noGrp="1" noChangeAspect="1"/>
          </p:cNvPicPr>
          <p:nvPr>
            <p:ph sz="half" idx="2"/>
          </p:nvPr>
        </p:nvPicPr>
        <p:blipFill>
          <a:blip r:embed="rId2"/>
          <a:stretch>
            <a:fillRect/>
          </a:stretch>
        </p:blipFill>
        <p:spPr>
          <a:xfrm>
            <a:off x="4643438" y="1021305"/>
            <a:ext cx="4157662" cy="3254878"/>
          </a:xfrm>
          <a:prstGeom prst="rect">
            <a:avLst/>
          </a:prstGeom>
        </p:spPr>
      </p:pic>
      <p:sp>
        <p:nvSpPr>
          <p:cNvPr id="2" name="Title 1">
            <a:extLst>
              <a:ext uri="{FF2B5EF4-FFF2-40B4-BE49-F238E27FC236}">
                <a16:creationId xmlns:a16="http://schemas.microsoft.com/office/drawing/2014/main" id="{0FEF34F9-4E9A-435F-890A-4E2402B98E9B}"/>
              </a:ext>
            </a:extLst>
          </p:cNvPr>
          <p:cNvSpPr>
            <a:spLocks noGrp="1"/>
          </p:cNvSpPr>
          <p:nvPr>
            <p:ph type="title"/>
          </p:nvPr>
        </p:nvSpPr>
        <p:spPr/>
        <p:txBody>
          <a:bodyPr/>
          <a:lstStyle/>
          <a:p>
            <a:r>
              <a:rPr lang="en-US" dirty="0"/>
              <a:t>I2C Controller Events Table Purpose</a:t>
            </a:r>
          </a:p>
        </p:txBody>
      </p:sp>
      <p:sp>
        <p:nvSpPr>
          <p:cNvPr id="5" name="Slide Number Placeholder 4">
            <a:extLst>
              <a:ext uri="{FF2B5EF4-FFF2-40B4-BE49-F238E27FC236}">
                <a16:creationId xmlns:a16="http://schemas.microsoft.com/office/drawing/2014/main" id="{B55E4AB2-0481-42BD-9599-26137BA817FB}"/>
              </a:ext>
            </a:extLst>
          </p:cNvPr>
          <p:cNvSpPr>
            <a:spLocks noGrp="1"/>
          </p:cNvSpPr>
          <p:nvPr>
            <p:ph type="sldNum" sz="quarter" idx="10"/>
          </p:nvPr>
        </p:nvSpPr>
        <p:spPr/>
        <p:txBody>
          <a:bodyPr/>
          <a:lstStyle/>
          <a:p>
            <a:pPr>
              <a:defRPr/>
            </a:pPr>
            <a:fld id="{B53548F6-AAA9-4A8D-A869-511B3DFE3256}" type="slidenum">
              <a:rPr lang="en-US" smtClean="0"/>
              <a:pPr>
                <a:defRPr/>
              </a:pPr>
              <a:t>11</a:t>
            </a:fld>
            <a:endParaRPr lang="en-US"/>
          </a:p>
        </p:txBody>
      </p:sp>
      <p:sp>
        <p:nvSpPr>
          <p:cNvPr id="12" name="TextBox 11">
            <a:extLst>
              <a:ext uri="{FF2B5EF4-FFF2-40B4-BE49-F238E27FC236}">
                <a16:creationId xmlns:a16="http://schemas.microsoft.com/office/drawing/2014/main" id="{2F62D389-FD1C-47C5-9E1A-5632CB7CC711}"/>
              </a:ext>
            </a:extLst>
          </p:cNvPr>
          <p:cNvSpPr txBox="1"/>
          <p:nvPr/>
        </p:nvSpPr>
        <p:spPr>
          <a:xfrm>
            <a:off x="4643438" y="4324350"/>
            <a:ext cx="3605212" cy="369332"/>
          </a:xfrm>
          <a:prstGeom prst="rect">
            <a:avLst/>
          </a:prstGeom>
          <a:noFill/>
        </p:spPr>
        <p:txBody>
          <a:bodyPr wrap="square" rtlCol="0">
            <a:spAutoFit/>
          </a:bodyPr>
          <a:lstStyle/>
          <a:p>
            <a:r>
              <a:rPr lang="en-US" dirty="0"/>
              <a:t>Record index 0 is always empty</a:t>
            </a:r>
          </a:p>
        </p:txBody>
      </p:sp>
    </p:spTree>
    <p:extLst>
      <p:ext uri="{BB962C8B-B14F-4D97-AF65-F5344CB8AC3E}">
        <p14:creationId xmlns:p14="http://schemas.microsoft.com/office/powerpoint/2010/main" val="392805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I2C Addressing – External DCDC</a:t>
            </a:r>
          </a:p>
        </p:txBody>
      </p:sp>
      <p:pic>
        <p:nvPicPr>
          <p:cNvPr id="6" name="Content Placeholder 5">
            <a:extLst>
              <a:ext uri="{FF2B5EF4-FFF2-40B4-BE49-F238E27FC236}">
                <a16:creationId xmlns:a16="http://schemas.microsoft.com/office/drawing/2014/main" id="{88EBBB6F-0FFD-4B85-B8FA-CAAEA884B271}"/>
              </a:ext>
            </a:extLst>
          </p:cNvPr>
          <p:cNvPicPr>
            <a:picLocks noGrp="1" noChangeAspect="1"/>
          </p:cNvPicPr>
          <p:nvPr>
            <p:ph sz="half" idx="1"/>
          </p:nvPr>
        </p:nvPicPr>
        <p:blipFill>
          <a:blip r:embed="rId2"/>
          <a:stretch>
            <a:fillRect/>
          </a:stretch>
        </p:blipFill>
        <p:spPr>
          <a:xfrm>
            <a:off x="333375" y="1024467"/>
            <a:ext cx="4157663" cy="3248553"/>
          </a:xfrm>
          <a:prstGeom prst="rect">
            <a:avLst/>
          </a:prstGeom>
        </p:spPr>
      </p:pic>
      <p:pic>
        <p:nvPicPr>
          <p:cNvPr id="7" name="Content Placeholder 6">
            <a:extLst>
              <a:ext uri="{FF2B5EF4-FFF2-40B4-BE49-F238E27FC236}">
                <a16:creationId xmlns:a16="http://schemas.microsoft.com/office/drawing/2014/main" id="{EC995DDC-9C80-4FFF-8945-4DF041A9A55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9745" y="1026242"/>
            <a:ext cx="4145048" cy="3245004"/>
          </a:xfrm>
          <a:prstGeom prst="rect">
            <a:avLst/>
          </a:prstGeom>
        </p:spPr>
      </p:pic>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12</a:t>
            </a:fld>
            <a:endParaRPr lang="en-US"/>
          </a:p>
        </p:txBody>
      </p:sp>
      <p:sp>
        <p:nvSpPr>
          <p:cNvPr id="8" name="Rectangle 7">
            <a:extLst>
              <a:ext uri="{FF2B5EF4-FFF2-40B4-BE49-F238E27FC236}">
                <a16:creationId xmlns:a16="http://schemas.microsoft.com/office/drawing/2014/main" id="{89418C52-53E9-493C-BC74-937BBA98DBB9}"/>
              </a:ext>
            </a:extLst>
          </p:cNvPr>
          <p:cNvSpPr/>
          <p:nvPr/>
        </p:nvSpPr>
        <p:spPr>
          <a:xfrm>
            <a:off x="2044700" y="3730648"/>
            <a:ext cx="1193800" cy="1206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80E2B7-868D-4BE7-B276-0CE0DFAF2B80}"/>
              </a:ext>
            </a:extLst>
          </p:cNvPr>
          <p:cNvSpPr txBox="1"/>
          <p:nvPr/>
        </p:nvSpPr>
        <p:spPr>
          <a:xfrm>
            <a:off x="2495550" y="2556410"/>
            <a:ext cx="1301750" cy="184666"/>
          </a:xfrm>
          <a:prstGeom prst="rect">
            <a:avLst/>
          </a:prstGeom>
          <a:noFill/>
        </p:spPr>
        <p:txBody>
          <a:bodyPr wrap="square" rtlCol="0">
            <a:spAutoFit/>
          </a:bodyPr>
          <a:lstStyle/>
          <a:p>
            <a:r>
              <a:rPr lang="en-US" sz="600" dirty="0"/>
              <a:t>Target Address Index 0</a:t>
            </a:r>
          </a:p>
        </p:txBody>
      </p:sp>
      <p:sp>
        <p:nvSpPr>
          <p:cNvPr id="10" name="TextBox 9">
            <a:extLst>
              <a:ext uri="{FF2B5EF4-FFF2-40B4-BE49-F238E27FC236}">
                <a16:creationId xmlns:a16="http://schemas.microsoft.com/office/drawing/2014/main" id="{D0BC1FFB-572A-457E-B60E-3DB8AF608ECB}"/>
              </a:ext>
            </a:extLst>
          </p:cNvPr>
          <p:cNvSpPr txBox="1"/>
          <p:nvPr/>
        </p:nvSpPr>
        <p:spPr>
          <a:xfrm>
            <a:off x="2495550" y="3230049"/>
            <a:ext cx="1301750" cy="184666"/>
          </a:xfrm>
          <a:prstGeom prst="rect">
            <a:avLst/>
          </a:prstGeom>
          <a:noFill/>
        </p:spPr>
        <p:txBody>
          <a:bodyPr wrap="square" rtlCol="0">
            <a:spAutoFit/>
          </a:bodyPr>
          <a:lstStyle/>
          <a:p>
            <a:r>
              <a:rPr lang="en-US" sz="600" dirty="0"/>
              <a:t>Target Address Index 7</a:t>
            </a:r>
          </a:p>
        </p:txBody>
      </p:sp>
      <p:sp>
        <p:nvSpPr>
          <p:cNvPr id="11" name="TextBox 10">
            <a:extLst>
              <a:ext uri="{FF2B5EF4-FFF2-40B4-BE49-F238E27FC236}">
                <a16:creationId xmlns:a16="http://schemas.microsoft.com/office/drawing/2014/main" id="{44347085-730B-491A-9A03-683E6BE66BEC}"/>
              </a:ext>
            </a:extLst>
          </p:cNvPr>
          <p:cNvSpPr txBox="1"/>
          <p:nvPr/>
        </p:nvSpPr>
        <p:spPr>
          <a:xfrm rot="5400000">
            <a:off x="2736794" y="2892369"/>
            <a:ext cx="634595" cy="184666"/>
          </a:xfrm>
          <a:prstGeom prst="rect">
            <a:avLst/>
          </a:prstGeom>
          <a:noFill/>
        </p:spPr>
        <p:txBody>
          <a:bodyPr wrap="square" rtlCol="0">
            <a:spAutoFit/>
          </a:bodyPr>
          <a:lstStyle/>
          <a:p>
            <a:r>
              <a:rPr lang="en-US" sz="600" dirty="0"/>
              <a:t>…..................</a:t>
            </a:r>
          </a:p>
        </p:txBody>
      </p:sp>
      <p:sp>
        <p:nvSpPr>
          <p:cNvPr id="12" name="Rectangle 11">
            <a:extLst>
              <a:ext uri="{FF2B5EF4-FFF2-40B4-BE49-F238E27FC236}">
                <a16:creationId xmlns:a16="http://schemas.microsoft.com/office/drawing/2014/main" id="{D956BEBD-393C-42B3-B43E-7A0BDCE13C18}"/>
              </a:ext>
            </a:extLst>
          </p:cNvPr>
          <p:cNvSpPr/>
          <p:nvPr/>
        </p:nvSpPr>
        <p:spPr>
          <a:xfrm>
            <a:off x="6375400" y="2589238"/>
            <a:ext cx="971550" cy="1518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008F4C-2000-4AEA-BA7B-8500F8CB3228}"/>
              </a:ext>
            </a:extLst>
          </p:cNvPr>
          <p:cNvSpPr txBox="1"/>
          <p:nvPr/>
        </p:nvSpPr>
        <p:spPr>
          <a:xfrm>
            <a:off x="231774" y="689106"/>
            <a:ext cx="8124825" cy="276999"/>
          </a:xfrm>
          <a:prstGeom prst="rect">
            <a:avLst/>
          </a:prstGeom>
          <a:noFill/>
        </p:spPr>
        <p:txBody>
          <a:bodyPr wrap="square" rtlCol="0">
            <a:spAutoFit/>
          </a:bodyPr>
          <a:lstStyle/>
          <a:p>
            <a:r>
              <a:rPr lang="en-US" sz="1200" dirty="0"/>
              <a:t>Trigger Events that begin with “I2C_MASTER_EVENT_EXTDCDC…” relate to the External DCDC Slave Address.</a:t>
            </a:r>
          </a:p>
        </p:txBody>
      </p:sp>
    </p:spTree>
    <p:extLst>
      <p:ext uri="{BB962C8B-B14F-4D97-AF65-F5344CB8AC3E}">
        <p14:creationId xmlns:p14="http://schemas.microsoft.com/office/powerpoint/2010/main" val="96743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I2C Addressing</a:t>
            </a:r>
          </a:p>
        </p:txBody>
      </p:sp>
      <p:pic>
        <p:nvPicPr>
          <p:cNvPr id="6" name="Content Placeholder 5">
            <a:extLst>
              <a:ext uri="{FF2B5EF4-FFF2-40B4-BE49-F238E27FC236}">
                <a16:creationId xmlns:a16="http://schemas.microsoft.com/office/drawing/2014/main" id="{88EBBB6F-0FFD-4B85-B8FA-CAAEA884B271}"/>
              </a:ext>
            </a:extLst>
          </p:cNvPr>
          <p:cNvPicPr>
            <a:picLocks noGrp="1" noChangeAspect="1"/>
          </p:cNvPicPr>
          <p:nvPr>
            <p:ph sz="half" idx="1"/>
          </p:nvPr>
        </p:nvPicPr>
        <p:blipFill>
          <a:blip r:embed="rId2"/>
          <a:stretch>
            <a:fillRect/>
          </a:stretch>
        </p:blipFill>
        <p:spPr>
          <a:xfrm>
            <a:off x="333375" y="1024467"/>
            <a:ext cx="4157663" cy="3248553"/>
          </a:xfrm>
          <a:prstGeom prst="rect">
            <a:avLst/>
          </a:prstGeom>
        </p:spPr>
      </p:pic>
      <p:pic>
        <p:nvPicPr>
          <p:cNvPr id="7" name="Content Placeholder 6">
            <a:extLst>
              <a:ext uri="{FF2B5EF4-FFF2-40B4-BE49-F238E27FC236}">
                <a16:creationId xmlns:a16="http://schemas.microsoft.com/office/drawing/2014/main" id="{EC995DDC-9C80-4FFF-8945-4DF041A9A554}"/>
              </a:ext>
            </a:extLst>
          </p:cNvPr>
          <p:cNvPicPr>
            <a:picLocks noGrp="1" noChangeAspect="1"/>
          </p:cNvPicPr>
          <p:nvPr>
            <p:ph sz="half" idx="2"/>
          </p:nvPr>
        </p:nvPicPr>
        <p:blipFill>
          <a:blip r:embed="rId3"/>
          <a:stretch>
            <a:fillRect/>
          </a:stretch>
        </p:blipFill>
        <p:spPr>
          <a:xfrm>
            <a:off x="4643438" y="1026242"/>
            <a:ext cx="4157662" cy="3245004"/>
          </a:xfrm>
          <a:prstGeom prst="rect">
            <a:avLst/>
          </a:prstGeom>
        </p:spPr>
      </p:pic>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13</a:t>
            </a:fld>
            <a:endParaRPr lang="en-US"/>
          </a:p>
        </p:txBody>
      </p:sp>
      <p:sp>
        <p:nvSpPr>
          <p:cNvPr id="8" name="Rectangle 7">
            <a:extLst>
              <a:ext uri="{FF2B5EF4-FFF2-40B4-BE49-F238E27FC236}">
                <a16:creationId xmlns:a16="http://schemas.microsoft.com/office/drawing/2014/main" id="{89418C52-53E9-493C-BC74-937BBA98DBB9}"/>
              </a:ext>
            </a:extLst>
          </p:cNvPr>
          <p:cNvSpPr/>
          <p:nvPr/>
        </p:nvSpPr>
        <p:spPr>
          <a:xfrm>
            <a:off x="5568950" y="2784475"/>
            <a:ext cx="1193800" cy="1206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80E2B7-868D-4BE7-B276-0CE0DFAF2B80}"/>
              </a:ext>
            </a:extLst>
          </p:cNvPr>
          <p:cNvSpPr txBox="1"/>
          <p:nvPr/>
        </p:nvSpPr>
        <p:spPr>
          <a:xfrm>
            <a:off x="2495550" y="2556410"/>
            <a:ext cx="1301750" cy="184666"/>
          </a:xfrm>
          <a:prstGeom prst="rect">
            <a:avLst/>
          </a:prstGeom>
          <a:noFill/>
        </p:spPr>
        <p:txBody>
          <a:bodyPr wrap="square" rtlCol="0">
            <a:spAutoFit/>
          </a:bodyPr>
          <a:lstStyle/>
          <a:p>
            <a:r>
              <a:rPr lang="en-US" sz="600" dirty="0"/>
              <a:t>Target Address Index 0</a:t>
            </a:r>
          </a:p>
        </p:txBody>
      </p:sp>
      <p:sp>
        <p:nvSpPr>
          <p:cNvPr id="10" name="TextBox 9">
            <a:extLst>
              <a:ext uri="{FF2B5EF4-FFF2-40B4-BE49-F238E27FC236}">
                <a16:creationId xmlns:a16="http://schemas.microsoft.com/office/drawing/2014/main" id="{D0BC1FFB-572A-457E-B60E-3DB8AF608ECB}"/>
              </a:ext>
            </a:extLst>
          </p:cNvPr>
          <p:cNvSpPr txBox="1"/>
          <p:nvPr/>
        </p:nvSpPr>
        <p:spPr>
          <a:xfrm>
            <a:off x="2495550" y="3230049"/>
            <a:ext cx="1301750" cy="184666"/>
          </a:xfrm>
          <a:prstGeom prst="rect">
            <a:avLst/>
          </a:prstGeom>
          <a:noFill/>
        </p:spPr>
        <p:txBody>
          <a:bodyPr wrap="square" rtlCol="0">
            <a:spAutoFit/>
          </a:bodyPr>
          <a:lstStyle/>
          <a:p>
            <a:r>
              <a:rPr lang="en-US" sz="600" dirty="0"/>
              <a:t>Target Address Index 7</a:t>
            </a:r>
          </a:p>
        </p:txBody>
      </p:sp>
      <p:sp>
        <p:nvSpPr>
          <p:cNvPr id="11" name="TextBox 10">
            <a:extLst>
              <a:ext uri="{FF2B5EF4-FFF2-40B4-BE49-F238E27FC236}">
                <a16:creationId xmlns:a16="http://schemas.microsoft.com/office/drawing/2014/main" id="{44347085-730B-491A-9A03-683E6BE66BEC}"/>
              </a:ext>
            </a:extLst>
          </p:cNvPr>
          <p:cNvSpPr txBox="1"/>
          <p:nvPr/>
        </p:nvSpPr>
        <p:spPr>
          <a:xfrm rot="5400000">
            <a:off x="2736794" y="2892369"/>
            <a:ext cx="634595" cy="184666"/>
          </a:xfrm>
          <a:prstGeom prst="rect">
            <a:avLst/>
          </a:prstGeom>
          <a:noFill/>
        </p:spPr>
        <p:txBody>
          <a:bodyPr wrap="square" rtlCol="0">
            <a:spAutoFit/>
          </a:bodyPr>
          <a:lstStyle/>
          <a:p>
            <a:r>
              <a:rPr lang="en-US" sz="600" dirty="0"/>
              <a:t>…..................</a:t>
            </a:r>
          </a:p>
        </p:txBody>
      </p:sp>
      <p:sp>
        <p:nvSpPr>
          <p:cNvPr id="12" name="TextBox 11">
            <a:extLst>
              <a:ext uri="{FF2B5EF4-FFF2-40B4-BE49-F238E27FC236}">
                <a16:creationId xmlns:a16="http://schemas.microsoft.com/office/drawing/2014/main" id="{20A67B16-9D12-4ED8-A3FF-90D35D7A1913}"/>
              </a:ext>
            </a:extLst>
          </p:cNvPr>
          <p:cNvSpPr txBox="1"/>
          <p:nvPr/>
        </p:nvSpPr>
        <p:spPr>
          <a:xfrm>
            <a:off x="231774" y="689106"/>
            <a:ext cx="8124825" cy="276999"/>
          </a:xfrm>
          <a:prstGeom prst="rect">
            <a:avLst/>
          </a:prstGeom>
          <a:noFill/>
        </p:spPr>
        <p:txBody>
          <a:bodyPr wrap="square" rtlCol="0">
            <a:spAutoFit/>
          </a:bodyPr>
          <a:lstStyle/>
          <a:p>
            <a:r>
              <a:rPr lang="en-US" sz="1200" dirty="0"/>
              <a:t>Slave Address [#] corresponds to the Target Address Index, when mapping I2C addresses.</a:t>
            </a:r>
          </a:p>
        </p:txBody>
      </p:sp>
    </p:spTree>
    <p:extLst>
      <p:ext uri="{BB962C8B-B14F-4D97-AF65-F5344CB8AC3E}">
        <p14:creationId xmlns:p14="http://schemas.microsoft.com/office/powerpoint/2010/main" val="93956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I2C Events Configuration</a:t>
            </a:r>
          </a:p>
        </p:txBody>
      </p:sp>
      <p:pic>
        <p:nvPicPr>
          <p:cNvPr id="7" name="Content Placeholder 6">
            <a:extLst>
              <a:ext uri="{FF2B5EF4-FFF2-40B4-BE49-F238E27FC236}">
                <a16:creationId xmlns:a16="http://schemas.microsoft.com/office/drawing/2014/main" id="{EC995DDC-9C80-4FFF-8945-4DF041A9A55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9745" y="1275286"/>
            <a:ext cx="4145048" cy="2746916"/>
          </a:xfrm>
          <a:prstGeom prst="rect">
            <a:avLst/>
          </a:prstGeom>
        </p:spPr>
      </p:pic>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14</a:t>
            </a:fld>
            <a:endParaRPr lang="en-US"/>
          </a:p>
        </p:txBody>
      </p:sp>
      <p:pic>
        <p:nvPicPr>
          <p:cNvPr id="13" name="Picture 12">
            <a:extLst>
              <a:ext uri="{FF2B5EF4-FFF2-40B4-BE49-F238E27FC236}">
                <a16:creationId xmlns:a16="http://schemas.microsoft.com/office/drawing/2014/main" id="{8F14C94E-C891-4FFC-9789-80E6A5FC663C}"/>
              </a:ext>
            </a:extLst>
          </p:cNvPr>
          <p:cNvPicPr>
            <a:picLocks noChangeAspect="1"/>
          </p:cNvPicPr>
          <p:nvPr/>
        </p:nvPicPr>
        <p:blipFill>
          <a:blip r:embed="rId3"/>
          <a:stretch>
            <a:fillRect/>
          </a:stretch>
        </p:blipFill>
        <p:spPr>
          <a:xfrm>
            <a:off x="349207" y="884172"/>
            <a:ext cx="4133581" cy="2746916"/>
          </a:xfrm>
          <a:prstGeom prst="rect">
            <a:avLst/>
          </a:prstGeom>
        </p:spPr>
      </p:pic>
      <p:pic>
        <p:nvPicPr>
          <p:cNvPr id="14" name="Picture 13">
            <a:extLst>
              <a:ext uri="{FF2B5EF4-FFF2-40B4-BE49-F238E27FC236}">
                <a16:creationId xmlns:a16="http://schemas.microsoft.com/office/drawing/2014/main" id="{821692AD-2C6A-422E-82B6-8077E5C48644}"/>
              </a:ext>
            </a:extLst>
          </p:cNvPr>
          <p:cNvPicPr>
            <a:picLocks noChangeAspect="1"/>
          </p:cNvPicPr>
          <p:nvPr/>
        </p:nvPicPr>
        <p:blipFill>
          <a:blip r:embed="rId4"/>
          <a:stretch>
            <a:fillRect/>
          </a:stretch>
        </p:blipFill>
        <p:spPr>
          <a:xfrm>
            <a:off x="1016000" y="3692018"/>
            <a:ext cx="2819400" cy="600582"/>
          </a:xfrm>
          <a:prstGeom prst="rect">
            <a:avLst/>
          </a:prstGeom>
        </p:spPr>
      </p:pic>
      <p:sp>
        <p:nvSpPr>
          <p:cNvPr id="15" name="Rectangle 14">
            <a:extLst>
              <a:ext uri="{FF2B5EF4-FFF2-40B4-BE49-F238E27FC236}">
                <a16:creationId xmlns:a16="http://schemas.microsoft.com/office/drawing/2014/main" id="{55714D85-B6B7-449C-A53D-76572CB8E242}"/>
              </a:ext>
            </a:extLst>
          </p:cNvPr>
          <p:cNvSpPr/>
          <p:nvPr/>
        </p:nvSpPr>
        <p:spPr>
          <a:xfrm>
            <a:off x="6026150" y="2857500"/>
            <a:ext cx="1695450" cy="1968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B074A5-CFB6-49ED-AE4A-A1B0949810D0}"/>
              </a:ext>
            </a:extLst>
          </p:cNvPr>
          <p:cNvSpPr/>
          <p:nvPr/>
        </p:nvSpPr>
        <p:spPr>
          <a:xfrm>
            <a:off x="1016000" y="1901824"/>
            <a:ext cx="825500" cy="1365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050A11-BB4F-49BE-A5E2-110648B30CE3}"/>
              </a:ext>
            </a:extLst>
          </p:cNvPr>
          <p:cNvSpPr/>
          <p:nvPr/>
        </p:nvSpPr>
        <p:spPr>
          <a:xfrm>
            <a:off x="933450" y="3660781"/>
            <a:ext cx="825500" cy="1365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5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BQ25792 Registers for Configuring DCDC</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15</a:t>
            </a:fld>
            <a:endParaRPr lang="en-US"/>
          </a:p>
        </p:txBody>
      </p:sp>
      <p:sp>
        <p:nvSpPr>
          <p:cNvPr id="15" name="Content Placeholder 3">
            <a:extLst>
              <a:ext uri="{FF2B5EF4-FFF2-40B4-BE49-F238E27FC236}">
                <a16:creationId xmlns:a16="http://schemas.microsoft.com/office/drawing/2014/main" id="{1994338C-CB69-4137-A36F-CF62652CBDCB}"/>
              </a:ext>
            </a:extLst>
          </p:cNvPr>
          <p:cNvSpPr txBox="1">
            <a:spLocks/>
          </p:cNvSpPr>
          <p:nvPr/>
        </p:nvSpPr>
        <p:spPr bwMode="auto">
          <a:xfrm>
            <a:off x="342897" y="3752798"/>
            <a:ext cx="8465820" cy="705566"/>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lang="en-US" sz="1700" smtClean="0">
                <a:solidFill>
                  <a:schemeClr val="tx1"/>
                </a:solidFill>
                <a:latin typeface="+mn-lt"/>
                <a:ea typeface="+mn-ea"/>
                <a:cs typeface="+mn-cs"/>
              </a:defRPr>
            </a:lvl1pPr>
            <a:lvl2pPr marL="478763" indent="-194416" algn="l" rtl="0" eaLnBrk="0" fontAlgn="base" hangingPunct="0">
              <a:spcBef>
                <a:spcPct val="20000"/>
              </a:spcBef>
              <a:spcAft>
                <a:spcPct val="0"/>
              </a:spcAft>
              <a:buChar char="–"/>
              <a:defRPr lang="en-US" sz="1500" smtClean="0">
                <a:solidFill>
                  <a:schemeClr val="tx1"/>
                </a:solidFill>
                <a:latin typeface="+mn-lt"/>
                <a:ea typeface="+mn-ea"/>
                <a:cs typeface="+mn-cs"/>
              </a:defRPr>
            </a:lvl2pPr>
            <a:lvl3pPr marL="711530" indent="-137548" algn="l" rtl="0" eaLnBrk="0" fontAlgn="base" hangingPunct="0">
              <a:spcBef>
                <a:spcPct val="15000"/>
              </a:spcBef>
              <a:spcAft>
                <a:spcPct val="0"/>
              </a:spcAft>
              <a:buChar char="•"/>
              <a:defRPr lang="en-US" sz="1500" smtClean="0">
                <a:solidFill>
                  <a:schemeClr val="tx1"/>
                </a:solidFill>
                <a:latin typeface="+mn-lt"/>
                <a:ea typeface="+mn-ea"/>
                <a:cs typeface="+mn-cs"/>
              </a:defRPr>
            </a:lvl3pPr>
            <a:lvl4pPr marL="1001168" indent="-194416" algn="l" rtl="0" eaLnBrk="0" fontAlgn="base" hangingPunct="0">
              <a:spcBef>
                <a:spcPct val="5000"/>
              </a:spcBef>
              <a:spcAft>
                <a:spcPct val="0"/>
              </a:spcAft>
              <a:buChar char="–"/>
              <a:defRPr lang="en-US" sz="1500" smtClean="0">
                <a:solidFill>
                  <a:schemeClr val="tx1"/>
                </a:solidFill>
                <a:latin typeface="+mn-lt"/>
                <a:ea typeface="+mn-ea"/>
                <a:cs typeface="+mn-cs"/>
              </a:defRPr>
            </a:lvl4pPr>
            <a:lvl5pPr marL="1240546" indent="-144163" algn="l" rtl="0" eaLnBrk="0" fontAlgn="base" hangingPunct="0">
              <a:spcBef>
                <a:spcPct val="0"/>
              </a:spcBef>
              <a:spcAft>
                <a:spcPct val="0"/>
              </a:spcAft>
              <a:buChar char="»"/>
              <a:defRPr lang="en-US" sz="1500">
                <a:solidFill>
                  <a:schemeClr val="tx1"/>
                </a:solidFill>
                <a:latin typeface="+mn-lt"/>
                <a:ea typeface="+mn-ea"/>
                <a:cs typeface="+mn-cs"/>
              </a:defRPr>
            </a:lvl5pPr>
            <a:lvl6pPr marL="1621441" indent="-144163" algn="l" rtl="0" eaLnBrk="1" fontAlgn="base" hangingPunct="1">
              <a:spcBef>
                <a:spcPct val="0"/>
              </a:spcBef>
              <a:spcAft>
                <a:spcPct val="0"/>
              </a:spcAft>
              <a:buChar char="»"/>
              <a:defRPr sz="1500">
                <a:solidFill>
                  <a:schemeClr val="tx1"/>
                </a:solidFill>
                <a:latin typeface="+mn-lt"/>
              </a:defRPr>
            </a:lvl6pPr>
            <a:lvl7pPr marL="2002336" indent="-144163" algn="l" rtl="0" eaLnBrk="1" fontAlgn="base" hangingPunct="1">
              <a:spcBef>
                <a:spcPct val="0"/>
              </a:spcBef>
              <a:spcAft>
                <a:spcPct val="0"/>
              </a:spcAft>
              <a:buChar char="»"/>
              <a:defRPr sz="1500">
                <a:solidFill>
                  <a:schemeClr val="tx1"/>
                </a:solidFill>
                <a:latin typeface="+mn-lt"/>
              </a:defRPr>
            </a:lvl7pPr>
            <a:lvl8pPr marL="2383230" indent="-144163" algn="l" rtl="0" eaLnBrk="1" fontAlgn="base" hangingPunct="1">
              <a:spcBef>
                <a:spcPct val="0"/>
              </a:spcBef>
              <a:spcAft>
                <a:spcPct val="0"/>
              </a:spcAft>
              <a:buChar char="»"/>
              <a:defRPr sz="1500">
                <a:solidFill>
                  <a:schemeClr val="tx1"/>
                </a:solidFill>
                <a:latin typeface="+mn-lt"/>
              </a:defRPr>
            </a:lvl8pPr>
            <a:lvl9pPr marL="2764124" indent="-144163" algn="l" rtl="0" eaLnBrk="1" fontAlgn="base" hangingPunct="1">
              <a:spcBef>
                <a:spcPct val="0"/>
              </a:spcBef>
              <a:spcAft>
                <a:spcPct val="0"/>
              </a:spcAft>
              <a:buChar char="»"/>
              <a:defRPr sz="1500">
                <a:solidFill>
                  <a:schemeClr val="tx1"/>
                </a:solidFill>
                <a:latin typeface="+mn-lt"/>
              </a:defRPr>
            </a:lvl9pPr>
          </a:lstStyle>
          <a:p>
            <a:pPr marL="0" indent="0">
              <a:buNone/>
            </a:pPr>
            <a:r>
              <a:rPr lang="en-US" sz="1800" i="1" kern="0" dirty="0"/>
              <a:t>These registers are referenced in the subsequent slides (slides 16 – 24) to provide an example of how to configure an external DCDC with this PD controller.</a:t>
            </a:r>
            <a:endParaRPr lang="en-US" sz="2000" kern="0" dirty="0"/>
          </a:p>
        </p:txBody>
      </p:sp>
      <p:pic>
        <p:nvPicPr>
          <p:cNvPr id="3" name="Picture 2">
            <a:extLst>
              <a:ext uri="{FF2B5EF4-FFF2-40B4-BE49-F238E27FC236}">
                <a16:creationId xmlns:a16="http://schemas.microsoft.com/office/drawing/2014/main" id="{AD089CDA-3228-4D89-8715-1C08A548F6C6}"/>
              </a:ext>
            </a:extLst>
          </p:cNvPr>
          <p:cNvPicPr>
            <a:picLocks noChangeAspect="1"/>
          </p:cNvPicPr>
          <p:nvPr/>
        </p:nvPicPr>
        <p:blipFill rotWithShape="1">
          <a:blip r:embed="rId2"/>
          <a:srcRect r="3508"/>
          <a:stretch/>
        </p:blipFill>
        <p:spPr>
          <a:xfrm>
            <a:off x="93659" y="934443"/>
            <a:ext cx="4367216" cy="2730500"/>
          </a:xfrm>
          <a:prstGeom prst="rect">
            <a:avLst/>
          </a:prstGeom>
        </p:spPr>
      </p:pic>
      <p:pic>
        <p:nvPicPr>
          <p:cNvPr id="4" name="Picture 3">
            <a:extLst>
              <a:ext uri="{FF2B5EF4-FFF2-40B4-BE49-F238E27FC236}">
                <a16:creationId xmlns:a16="http://schemas.microsoft.com/office/drawing/2014/main" id="{33510582-6B0D-4DC5-9AA3-4DD567DA50A0}"/>
              </a:ext>
            </a:extLst>
          </p:cNvPr>
          <p:cNvPicPr>
            <a:picLocks noChangeAspect="1"/>
          </p:cNvPicPr>
          <p:nvPr/>
        </p:nvPicPr>
        <p:blipFill>
          <a:blip r:embed="rId3"/>
          <a:stretch>
            <a:fillRect/>
          </a:stretch>
        </p:blipFill>
        <p:spPr>
          <a:xfrm>
            <a:off x="4460875" y="805809"/>
            <a:ext cx="4599120" cy="2816225"/>
          </a:xfrm>
          <a:prstGeom prst="rect">
            <a:avLst/>
          </a:prstGeom>
        </p:spPr>
      </p:pic>
    </p:spTree>
    <p:extLst>
      <p:ext uri="{BB962C8B-B14F-4D97-AF65-F5344CB8AC3E}">
        <p14:creationId xmlns:p14="http://schemas.microsoft.com/office/powerpoint/2010/main" val="306088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16</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LSB Voltage (</a:t>
            </a:r>
            <a:r>
              <a:rPr lang="en-US" sz="1800" b="1" i="1" dirty="0" err="1"/>
              <a:t>uV</a:t>
            </a:r>
            <a:r>
              <a:rPr lang="en-US" sz="1800" b="1" i="1" dirty="0"/>
              <a:t>/Code)</a:t>
            </a:r>
            <a:r>
              <a:rPr lang="en-US" sz="1800" dirty="0"/>
              <a:t>:  Enter the step size for the voltage output in </a:t>
            </a:r>
            <a:r>
              <a:rPr lang="en-US" sz="1800" dirty="0" err="1"/>
              <a:t>uV</a:t>
            </a:r>
            <a:r>
              <a:rPr lang="en-US" sz="1800" dirty="0"/>
              <a:t>/code (Step).  </a:t>
            </a:r>
            <a:endParaRPr lang="en-US" sz="2400" dirty="0"/>
          </a:p>
          <a:p>
            <a:pPr lvl="1"/>
            <a:r>
              <a:rPr lang="en-US" sz="1600" dirty="0"/>
              <a:t>Example:  the output voltage for the BQ25792 is configured in register 0x0b.  In Table 9-33/22 above, it is seen that the Bit Step size is 10mV, so 10000 </a:t>
            </a:r>
            <a:r>
              <a:rPr lang="en-US" sz="1600" dirty="0" err="1"/>
              <a:t>uV</a:t>
            </a:r>
            <a:r>
              <a:rPr lang="en-US" sz="1600" dirty="0"/>
              <a:t>/Code would be entered here.</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spTree>
    <p:extLst>
      <p:ext uri="{BB962C8B-B14F-4D97-AF65-F5344CB8AC3E}">
        <p14:creationId xmlns:p14="http://schemas.microsoft.com/office/powerpoint/2010/main" val="36086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17</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Code 0 Voltage</a:t>
            </a:r>
            <a:r>
              <a:rPr lang="en-US" sz="1800" dirty="0"/>
              <a:t>:  This is the voltage (in </a:t>
            </a:r>
            <a:r>
              <a:rPr lang="en-US" sz="1800" dirty="0" err="1"/>
              <a:t>uV</a:t>
            </a:r>
            <a:r>
              <a:rPr lang="en-US" sz="1800" dirty="0"/>
              <a:t>) that will be output if a code value of 0 is set.</a:t>
            </a:r>
            <a:endParaRPr lang="en-US" sz="2400" dirty="0"/>
          </a:p>
          <a:p>
            <a:pPr lvl="1"/>
            <a:r>
              <a:rPr lang="en-US" sz="1400" dirty="0"/>
              <a:t>Example:  for the BQ25792, the minimum output voltage is 2.8V, (as listed in Table 9-22 above), as shown by the “Range” field of Table 9-33. Therefore, a code ‘0’ will result in 2.8V output. We have reduced our code ‘0’ voltage to 2400000uV to account for ~400mV drop in cable loss for demo purposes.</a:t>
            </a:r>
            <a:endParaRPr lang="en-US"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spTree>
    <p:extLst>
      <p:ext uri="{BB962C8B-B14F-4D97-AF65-F5344CB8AC3E}">
        <p14:creationId xmlns:p14="http://schemas.microsoft.com/office/powerpoint/2010/main" val="2675895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18</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LSB Current (</a:t>
            </a:r>
            <a:r>
              <a:rPr lang="en-US" sz="1800" b="1" i="1" dirty="0" err="1"/>
              <a:t>uA</a:t>
            </a:r>
            <a:r>
              <a:rPr lang="en-US" sz="1800" b="1" i="1" dirty="0"/>
              <a:t>/Code)</a:t>
            </a:r>
            <a:r>
              <a:rPr lang="en-US" sz="1800" dirty="0"/>
              <a:t>:  Enter the step size for the current limit in </a:t>
            </a:r>
            <a:r>
              <a:rPr lang="en-US" sz="1800" dirty="0" err="1"/>
              <a:t>uA</a:t>
            </a:r>
            <a:r>
              <a:rPr lang="en-US" sz="1800" dirty="0"/>
              <a:t>/Code.</a:t>
            </a:r>
            <a:endParaRPr lang="en-US" sz="2400" dirty="0"/>
          </a:p>
          <a:p>
            <a:pPr lvl="1"/>
            <a:r>
              <a:rPr lang="en-US" sz="1600" dirty="0"/>
              <a:t>Example:  the current limit for the BQ25792 is configured in register 0x0d.  In Table 9-34/23, it is seen that the Bit Step size is 40mA, so 40000 </a:t>
            </a:r>
            <a:r>
              <a:rPr lang="en-US" sz="1600" dirty="0" err="1"/>
              <a:t>uA</a:t>
            </a:r>
            <a:r>
              <a:rPr lang="en-US" sz="1600" dirty="0"/>
              <a:t>/Code would be entered here.</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spTree>
    <p:extLst>
      <p:ext uri="{BB962C8B-B14F-4D97-AF65-F5344CB8AC3E}">
        <p14:creationId xmlns:p14="http://schemas.microsoft.com/office/powerpoint/2010/main" val="349022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19</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Code 0 Current</a:t>
            </a:r>
            <a:r>
              <a:rPr lang="en-US" sz="1800" dirty="0"/>
              <a:t>:  This is the current in </a:t>
            </a:r>
            <a:r>
              <a:rPr lang="en-US" sz="1800" dirty="0" err="1"/>
              <a:t>uA</a:t>
            </a:r>
            <a:r>
              <a:rPr lang="en-US" sz="1800" dirty="0"/>
              <a:t> that will be output if a code value of 0 is set.</a:t>
            </a:r>
            <a:endParaRPr lang="en-US" sz="2400" dirty="0"/>
          </a:p>
          <a:p>
            <a:pPr lvl="1"/>
            <a:r>
              <a:rPr lang="en-US" sz="1600" dirty="0"/>
              <a:t>Example:  for the BQ25792, the fixed offset current is 0mA, therefore there is no need to set a current code 0. </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spTree>
    <p:extLst>
      <p:ext uri="{BB962C8B-B14F-4D97-AF65-F5344CB8AC3E}">
        <p14:creationId xmlns:p14="http://schemas.microsoft.com/office/powerpoint/2010/main" val="235797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C76EA-3B72-414A-89D0-6EB83130975F}"/>
              </a:ext>
            </a:extLst>
          </p:cNvPr>
          <p:cNvSpPr>
            <a:spLocks noGrp="1"/>
          </p:cNvSpPr>
          <p:nvPr>
            <p:ph type="ctrTitle"/>
          </p:nvPr>
        </p:nvSpPr>
        <p:spPr>
          <a:xfrm>
            <a:off x="147918" y="159690"/>
            <a:ext cx="8458200" cy="1102519"/>
          </a:xfrm>
        </p:spPr>
        <p:txBody>
          <a:bodyPr/>
          <a:lstStyle/>
          <a:p>
            <a:r>
              <a:rPr lang="en-US" dirty="0"/>
              <a:t>General GUI Overview</a:t>
            </a:r>
          </a:p>
        </p:txBody>
      </p:sp>
      <p:sp>
        <p:nvSpPr>
          <p:cNvPr id="4" name="Slide Number Placeholder 3">
            <a:extLst>
              <a:ext uri="{FF2B5EF4-FFF2-40B4-BE49-F238E27FC236}">
                <a16:creationId xmlns:a16="http://schemas.microsoft.com/office/drawing/2014/main" id="{036EC94B-9D6C-4D83-9C5D-341C82D7930A}"/>
              </a:ext>
            </a:extLst>
          </p:cNvPr>
          <p:cNvSpPr>
            <a:spLocks noGrp="1"/>
          </p:cNvSpPr>
          <p:nvPr>
            <p:ph type="sldNum" sz="quarter" idx="10"/>
          </p:nvPr>
        </p:nvSpPr>
        <p:spPr/>
        <p:txBody>
          <a:bodyPr/>
          <a:lstStyle/>
          <a:p>
            <a:pPr>
              <a:defRPr/>
            </a:pPr>
            <a:fld id="{03BA23CF-AA30-4A18-B744-605C3E9DBF07}" type="slidenum">
              <a:rPr lang="en-US" smtClean="0"/>
              <a:pPr>
                <a:defRPr/>
              </a:pPr>
              <a:t>2</a:t>
            </a:fld>
            <a:endParaRPr lang="en-US"/>
          </a:p>
        </p:txBody>
      </p:sp>
      <p:pic>
        <p:nvPicPr>
          <p:cNvPr id="5" name="Picture 4">
            <a:extLst>
              <a:ext uri="{FF2B5EF4-FFF2-40B4-BE49-F238E27FC236}">
                <a16:creationId xmlns:a16="http://schemas.microsoft.com/office/drawing/2014/main" id="{94D47CAD-A3F5-481C-BF4C-8597E3474995}"/>
              </a:ext>
            </a:extLst>
          </p:cNvPr>
          <p:cNvPicPr>
            <a:picLocks noChangeAspect="1"/>
          </p:cNvPicPr>
          <p:nvPr/>
        </p:nvPicPr>
        <p:blipFill>
          <a:blip r:embed="rId2"/>
          <a:stretch>
            <a:fillRect/>
          </a:stretch>
        </p:blipFill>
        <p:spPr>
          <a:xfrm>
            <a:off x="1075764" y="897859"/>
            <a:ext cx="6992471" cy="3619459"/>
          </a:xfrm>
          <a:prstGeom prst="rect">
            <a:avLst/>
          </a:prstGeom>
        </p:spPr>
      </p:pic>
    </p:spTree>
    <p:extLst>
      <p:ext uri="{BB962C8B-B14F-4D97-AF65-F5344CB8AC3E}">
        <p14:creationId xmlns:p14="http://schemas.microsoft.com/office/powerpoint/2010/main" val="134718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20</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Voltage Code Offset</a:t>
            </a:r>
            <a:r>
              <a:rPr lang="en-US" sz="1800" dirty="0"/>
              <a:t>:  This field represents where in the I2C command the actual voltage code value would reside.  </a:t>
            </a:r>
            <a:endParaRPr lang="en-US" sz="2400" dirty="0"/>
          </a:p>
          <a:p>
            <a:pPr lvl="1"/>
            <a:r>
              <a:rPr lang="en-US" sz="1200" dirty="0"/>
              <a:t>Example:  As mentioned above, the code value for output voltage setting resides in register 0x0b.  If you refer to that register, you will note the least significant bit is used in VOTG setting, so the value is not offset by any amount.  By reviewing the BQ25792 datasheet further you will notice that the I2C command to set the output voltage is sent with the register first (0x0b).  The offset would be 8 bits (8 bits for the register address) + the 0 bits for the offset within register 0x0b.  The user would enter a value of 0x8 for the Voltage Code Offset.</a:t>
            </a:r>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pic>
        <p:nvPicPr>
          <p:cNvPr id="3" name="Picture 2">
            <a:extLst>
              <a:ext uri="{FF2B5EF4-FFF2-40B4-BE49-F238E27FC236}">
                <a16:creationId xmlns:a16="http://schemas.microsoft.com/office/drawing/2014/main" id="{4E0EED27-1AAC-4857-9BAD-E462A6837C43}"/>
              </a:ext>
            </a:extLst>
          </p:cNvPr>
          <p:cNvPicPr>
            <a:picLocks noChangeAspect="1"/>
          </p:cNvPicPr>
          <p:nvPr/>
        </p:nvPicPr>
        <p:blipFill>
          <a:blip r:embed="rId3"/>
          <a:stretch>
            <a:fillRect/>
          </a:stretch>
        </p:blipFill>
        <p:spPr>
          <a:xfrm>
            <a:off x="136887" y="3650233"/>
            <a:ext cx="4323988" cy="953001"/>
          </a:xfrm>
          <a:prstGeom prst="rect">
            <a:avLst/>
          </a:prstGeom>
        </p:spPr>
      </p:pic>
      <p:cxnSp>
        <p:nvCxnSpPr>
          <p:cNvPr id="8" name="Straight Connector 7">
            <a:extLst>
              <a:ext uri="{FF2B5EF4-FFF2-40B4-BE49-F238E27FC236}">
                <a16:creationId xmlns:a16="http://schemas.microsoft.com/office/drawing/2014/main" id="{34129288-C93F-457B-AE3D-F32647970862}"/>
              </a:ext>
            </a:extLst>
          </p:cNvPr>
          <p:cNvCxnSpPr/>
          <p:nvPr/>
        </p:nvCxnSpPr>
        <p:spPr>
          <a:xfrm>
            <a:off x="2825750" y="4013200"/>
            <a:ext cx="157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B63BDD-D956-4678-A1FE-8111135456A1}"/>
              </a:ext>
            </a:extLst>
          </p:cNvPr>
          <p:cNvCxnSpPr>
            <a:cxnSpLocks/>
          </p:cNvCxnSpPr>
          <p:nvPr/>
        </p:nvCxnSpPr>
        <p:spPr>
          <a:xfrm>
            <a:off x="231775" y="4408886"/>
            <a:ext cx="4168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16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21</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Voltage Code Length</a:t>
            </a:r>
            <a:r>
              <a:rPr lang="en-US" sz="1800" dirty="0"/>
              <a:t>:  This field represents the number of bits that are used for the voltage output of the external DCDC converter.</a:t>
            </a:r>
            <a:endParaRPr lang="en-US" sz="2400" dirty="0"/>
          </a:p>
          <a:p>
            <a:pPr lvl="1"/>
            <a:r>
              <a:rPr lang="en-US" sz="1600" dirty="0"/>
              <a:t>Example: Referring to register 0x0b for the BQ25792 datasheet, you will notice that the VOTG goes from bit 0 through bit 10, which is 11 total bits to represent the output voltage.  The user would enter a value of 0xb for the Voltage Code Length.</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pic>
        <p:nvPicPr>
          <p:cNvPr id="11" name="Picture 10">
            <a:extLst>
              <a:ext uri="{FF2B5EF4-FFF2-40B4-BE49-F238E27FC236}">
                <a16:creationId xmlns:a16="http://schemas.microsoft.com/office/drawing/2014/main" id="{44360E61-A630-43EE-8D1B-5F2858223529}"/>
              </a:ext>
            </a:extLst>
          </p:cNvPr>
          <p:cNvPicPr>
            <a:picLocks noChangeAspect="1"/>
          </p:cNvPicPr>
          <p:nvPr/>
        </p:nvPicPr>
        <p:blipFill>
          <a:blip r:embed="rId3"/>
          <a:stretch>
            <a:fillRect/>
          </a:stretch>
        </p:blipFill>
        <p:spPr>
          <a:xfrm>
            <a:off x="136887" y="3650233"/>
            <a:ext cx="4323988" cy="953001"/>
          </a:xfrm>
          <a:prstGeom prst="rect">
            <a:avLst/>
          </a:prstGeom>
        </p:spPr>
      </p:pic>
      <p:cxnSp>
        <p:nvCxnSpPr>
          <p:cNvPr id="12" name="Straight Connector 11">
            <a:extLst>
              <a:ext uri="{FF2B5EF4-FFF2-40B4-BE49-F238E27FC236}">
                <a16:creationId xmlns:a16="http://schemas.microsoft.com/office/drawing/2014/main" id="{E108DD60-2FDB-43E1-8FF7-5FE63082A14E}"/>
              </a:ext>
            </a:extLst>
          </p:cNvPr>
          <p:cNvCxnSpPr/>
          <p:nvPr/>
        </p:nvCxnSpPr>
        <p:spPr>
          <a:xfrm>
            <a:off x="2825750" y="4013200"/>
            <a:ext cx="157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00BBB78-13FD-4959-8902-5DF8555E0193}"/>
              </a:ext>
            </a:extLst>
          </p:cNvPr>
          <p:cNvCxnSpPr>
            <a:cxnSpLocks/>
          </p:cNvCxnSpPr>
          <p:nvPr/>
        </p:nvCxnSpPr>
        <p:spPr>
          <a:xfrm>
            <a:off x="204788" y="4408886"/>
            <a:ext cx="419576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7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22</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Current Code Offset</a:t>
            </a:r>
            <a:r>
              <a:rPr lang="en-US" sz="1800" dirty="0"/>
              <a:t>:  This field represents where in the I2C command the actual current limit code value would reside.  </a:t>
            </a:r>
            <a:endParaRPr lang="en-US" sz="2400" dirty="0"/>
          </a:p>
          <a:p>
            <a:pPr lvl="1"/>
            <a:r>
              <a:rPr lang="en-US" sz="1200" dirty="0"/>
              <a:t>Example:  As mentioned above, the code value for the current limit setting resides in register 0x0d.  If you refer to that register, you will note the least significant bit is used in IOTG setting, so the value is not offset by any amount. By reviewing the BQ25792 datasheet further you will notice that the I2C command to set the current limit is sent with the register first (0x0d).  The offset would be 8 bits (8 bits for the register address) + the 0 bits for the offset within register 0x0d.  The user would enter a value of 0x8 for the Current Code Offset.</a:t>
            </a:r>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pic>
        <p:nvPicPr>
          <p:cNvPr id="7" name="Picture 6">
            <a:extLst>
              <a:ext uri="{FF2B5EF4-FFF2-40B4-BE49-F238E27FC236}">
                <a16:creationId xmlns:a16="http://schemas.microsoft.com/office/drawing/2014/main" id="{990D6974-B8C2-46AF-8A62-38F22727F175}"/>
              </a:ext>
            </a:extLst>
          </p:cNvPr>
          <p:cNvPicPr>
            <a:picLocks noChangeAspect="1"/>
          </p:cNvPicPr>
          <p:nvPr/>
        </p:nvPicPr>
        <p:blipFill>
          <a:blip r:embed="rId3"/>
          <a:stretch>
            <a:fillRect/>
          </a:stretch>
        </p:blipFill>
        <p:spPr>
          <a:xfrm>
            <a:off x="44450" y="3709991"/>
            <a:ext cx="4598988" cy="609960"/>
          </a:xfrm>
          <a:prstGeom prst="rect">
            <a:avLst/>
          </a:prstGeom>
        </p:spPr>
      </p:pic>
      <p:cxnSp>
        <p:nvCxnSpPr>
          <p:cNvPr id="8" name="Straight Connector 7">
            <a:extLst>
              <a:ext uri="{FF2B5EF4-FFF2-40B4-BE49-F238E27FC236}">
                <a16:creationId xmlns:a16="http://schemas.microsoft.com/office/drawing/2014/main" id="{2733A071-FF4E-4B2C-85A5-CD2C7C7C0511}"/>
              </a:ext>
            </a:extLst>
          </p:cNvPr>
          <p:cNvCxnSpPr>
            <a:cxnSpLocks/>
          </p:cNvCxnSpPr>
          <p:nvPr/>
        </p:nvCxnSpPr>
        <p:spPr>
          <a:xfrm>
            <a:off x="641350" y="4095750"/>
            <a:ext cx="39306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00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23</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Current Code Length</a:t>
            </a:r>
            <a:r>
              <a:rPr lang="en-US" sz="1800" dirty="0"/>
              <a:t>:  This field represents the number of bits that are used for the current limit of the external DCDC converter.</a:t>
            </a:r>
            <a:endParaRPr lang="en-US" sz="2400" dirty="0"/>
          </a:p>
          <a:p>
            <a:pPr lvl="1"/>
            <a:r>
              <a:rPr lang="en-US" sz="1600" dirty="0"/>
              <a:t>Example: Referring to register 0x0d for the BQ25792 datasheet, you will notice that the IOTG goes from bit 0 through bit 6, which is 7 total bits to represent the current limit.  The user would enter a value of 0x7 for the Current Code Length.</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pic>
        <p:nvPicPr>
          <p:cNvPr id="7" name="Picture 6">
            <a:extLst>
              <a:ext uri="{FF2B5EF4-FFF2-40B4-BE49-F238E27FC236}">
                <a16:creationId xmlns:a16="http://schemas.microsoft.com/office/drawing/2014/main" id="{56718242-1A16-479D-892C-6216FE7E1548}"/>
              </a:ext>
            </a:extLst>
          </p:cNvPr>
          <p:cNvPicPr>
            <a:picLocks noChangeAspect="1"/>
          </p:cNvPicPr>
          <p:nvPr/>
        </p:nvPicPr>
        <p:blipFill>
          <a:blip r:embed="rId3"/>
          <a:stretch>
            <a:fillRect/>
          </a:stretch>
        </p:blipFill>
        <p:spPr>
          <a:xfrm>
            <a:off x="44450" y="3709991"/>
            <a:ext cx="4598988" cy="609960"/>
          </a:xfrm>
          <a:prstGeom prst="rect">
            <a:avLst/>
          </a:prstGeom>
        </p:spPr>
      </p:pic>
      <p:cxnSp>
        <p:nvCxnSpPr>
          <p:cNvPr id="8" name="Straight Connector 7">
            <a:extLst>
              <a:ext uri="{FF2B5EF4-FFF2-40B4-BE49-F238E27FC236}">
                <a16:creationId xmlns:a16="http://schemas.microsoft.com/office/drawing/2014/main" id="{AD149041-1002-4749-BEBE-CF8AABB91253}"/>
              </a:ext>
            </a:extLst>
          </p:cNvPr>
          <p:cNvCxnSpPr>
            <a:cxnSpLocks/>
          </p:cNvCxnSpPr>
          <p:nvPr/>
        </p:nvCxnSpPr>
        <p:spPr>
          <a:xfrm>
            <a:off x="641350" y="4095750"/>
            <a:ext cx="39306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04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External DCDC Parameters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24</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p:txBody>
          <a:bodyPr/>
          <a:lstStyle/>
          <a:p>
            <a:pPr lvl="0"/>
            <a:r>
              <a:rPr lang="en-US" sz="1800" b="1" i="1" dirty="0"/>
              <a:t>Big Endian</a:t>
            </a:r>
            <a:r>
              <a:rPr lang="en-US" sz="1800" dirty="0"/>
              <a:t>:  This box gets set if the registers are represented as big endian within the external DCDC converter.</a:t>
            </a:r>
            <a:endParaRPr lang="en-US" sz="2400" dirty="0"/>
          </a:p>
          <a:p>
            <a:pPr lvl="1"/>
            <a:r>
              <a:rPr lang="en-US" sz="1600" dirty="0"/>
              <a:t>Example:  The I2C interface description within the BQ25792 datasheet states that the registers are defined as Little Endian, so this box would not get selected for the BQ25792.</a:t>
            </a:r>
            <a:endParaRPr lang="en-US" sz="2000" dirty="0"/>
          </a:p>
        </p:txBody>
      </p:sp>
      <p:pic>
        <p:nvPicPr>
          <p:cNvPr id="6" name="Picture 5">
            <a:extLst>
              <a:ext uri="{FF2B5EF4-FFF2-40B4-BE49-F238E27FC236}">
                <a16:creationId xmlns:a16="http://schemas.microsoft.com/office/drawing/2014/main" id="{8E554ED1-7BF0-4D1C-B637-B2EBC6AA0479}"/>
              </a:ext>
            </a:extLst>
          </p:cNvPr>
          <p:cNvPicPr>
            <a:picLocks noChangeAspect="1"/>
          </p:cNvPicPr>
          <p:nvPr/>
        </p:nvPicPr>
        <p:blipFill>
          <a:blip r:embed="rId2"/>
          <a:stretch>
            <a:fillRect/>
          </a:stretch>
        </p:blipFill>
        <p:spPr>
          <a:xfrm>
            <a:off x="176575" y="889398"/>
            <a:ext cx="4323988" cy="2820592"/>
          </a:xfrm>
          <a:prstGeom prst="rect">
            <a:avLst/>
          </a:prstGeom>
        </p:spPr>
      </p:pic>
    </p:spTree>
    <p:extLst>
      <p:ext uri="{BB962C8B-B14F-4D97-AF65-F5344CB8AC3E}">
        <p14:creationId xmlns:p14="http://schemas.microsoft.com/office/powerpoint/2010/main" val="308670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Transmit Source Capabilities: PDOs 1-3</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25</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158218"/>
            <a:ext cx="1343025" cy="3439356"/>
          </a:xfrm>
        </p:spPr>
        <p:txBody>
          <a:bodyPr/>
          <a:lstStyle/>
          <a:p>
            <a:r>
              <a:rPr lang="en-US" dirty="0"/>
              <a:t>PDO 1 must be a 5 V contract.</a:t>
            </a:r>
          </a:p>
          <a:p>
            <a:r>
              <a:rPr lang="en-US" dirty="0"/>
              <a:t>PDOs 2-7 can be whatever you want (fixed PDO or APDO).</a:t>
            </a:r>
          </a:p>
        </p:txBody>
      </p:sp>
      <p:pic>
        <p:nvPicPr>
          <p:cNvPr id="3" name="Picture 2">
            <a:extLst>
              <a:ext uri="{FF2B5EF4-FFF2-40B4-BE49-F238E27FC236}">
                <a16:creationId xmlns:a16="http://schemas.microsoft.com/office/drawing/2014/main" id="{14D16611-AB44-4D48-9BDD-260496B6A5CC}"/>
              </a:ext>
            </a:extLst>
          </p:cNvPr>
          <p:cNvPicPr>
            <a:picLocks noChangeAspect="1"/>
          </p:cNvPicPr>
          <p:nvPr/>
        </p:nvPicPr>
        <p:blipFill>
          <a:blip r:embed="rId2"/>
          <a:stretch>
            <a:fillRect/>
          </a:stretch>
        </p:blipFill>
        <p:spPr>
          <a:xfrm>
            <a:off x="1574800" y="1158218"/>
            <a:ext cx="7470912" cy="2929310"/>
          </a:xfrm>
          <a:prstGeom prst="rect">
            <a:avLst/>
          </a:prstGeom>
        </p:spPr>
      </p:pic>
    </p:spTree>
    <p:extLst>
      <p:ext uri="{BB962C8B-B14F-4D97-AF65-F5344CB8AC3E}">
        <p14:creationId xmlns:p14="http://schemas.microsoft.com/office/powerpoint/2010/main" val="2748460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Transmit Source Capabilities: PDOs 4-7</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26</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075061"/>
            <a:ext cx="1362075" cy="3333825"/>
          </a:xfrm>
        </p:spPr>
        <p:txBody>
          <a:bodyPr/>
          <a:lstStyle/>
          <a:p>
            <a:r>
              <a:rPr lang="en-US" dirty="0"/>
              <a:t>PDOs 1-4 are currently fixed contracts.</a:t>
            </a:r>
          </a:p>
          <a:p>
            <a:r>
              <a:rPr lang="en-US" dirty="0"/>
              <a:t>PDOs 5-7 are currently PPS (APDO) contracts.</a:t>
            </a:r>
          </a:p>
        </p:txBody>
      </p:sp>
      <p:pic>
        <p:nvPicPr>
          <p:cNvPr id="3" name="Picture 2">
            <a:extLst>
              <a:ext uri="{FF2B5EF4-FFF2-40B4-BE49-F238E27FC236}">
                <a16:creationId xmlns:a16="http://schemas.microsoft.com/office/drawing/2014/main" id="{724E901C-0AF1-4FCA-94BC-5B5F3A3507D2}"/>
              </a:ext>
            </a:extLst>
          </p:cNvPr>
          <p:cNvPicPr>
            <a:picLocks noChangeAspect="1"/>
          </p:cNvPicPr>
          <p:nvPr/>
        </p:nvPicPr>
        <p:blipFill>
          <a:blip r:embed="rId2"/>
          <a:stretch>
            <a:fillRect/>
          </a:stretch>
        </p:blipFill>
        <p:spPr>
          <a:xfrm>
            <a:off x="1666052" y="904837"/>
            <a:ext cx="7360637" cy="3333825"/>
          </a:xfrm>
          <a:prstGeom prst="rect">
            <a:avLst/>
          </a:prstGeom>
        </p:spPr>
      </p:pic>
    </p:spTree>
    <p:extLst>
      <p:ext uri="{BB962C8B-B14F-4D97-AF65-F5344CB8AC3E}">
        <p14:creationId xmlns:p14="http://schemas.microsoft.com/office/powerpoint/2010/main" val="74622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Port Configuration</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3</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3486150"/>
            <a:ext cx="8569325" cy="922736"/>
          </a:xfrm>
        </p:spPr>
        <p:txBody>
          <a:bodyPr/>
          <a:lstStyle/>
          <a:p>
            <a:r>
              <a:rPr lang="en-US" dirty="0"/>
              <a:t>Preferred sink power role with DRP state machine. Therefore, PD will request to be a sink for most connections, will still be able to source for Samsung phones.</a:t>
            </a:r>
          </a:p>
        </p:txBody>
      </p:sp>
      <p:pic>
        <p:nvPicPr>
          <p:cNvPr id="3" name="Picture 2">
            <a:extLst>
              <a:ext uri="{FF2B5EF4-FFF2-40B4-BE49-F238E27FC236}">
                <a16:creationId xmlns:a16="http://schemas.microsoft.com/office/drawing/2014/main" id="{8C8AA088-FFA3-4B62-9A04-3B1FC24C9900}"/>
              </a:ext>
            </a:extLst>
          </p:cNvPr>
          <p:cNvPicPr>
            <a:picLocks noChangeAspect="1"/>
          </p:cNvPicPr>
          <p:nvPr/>
        </p:nvPicPr>
        <p:blipFill>
          <a:blip r:embed="rId2"/>
          <a:stretch>
            <a:fillRect/>
          </a:stretch>
        </p:blipFill>
        <p:spPr>
          <a:xfrm>
            <a:off x="585787" y="751860"/>
            <a:ext cx="7861300" cy="2591364"/>
          </a:xfrm>
          <a:prstGeom prst="rect">
            <a:avLst/>
          </a:prstGeom>
        </p:spPr>
      </p:pic>
      <p:sp>
        <p:nvSpPr>
          <p:cNvPr id="7" name="Rectangle 6">
            <a:extLst>
              <a:ext uri="{FF2B5EF4-FFF2-40B4-BE49-F238E27FC236}">
                <a16:creationId xmlns:a16="http://schemas.microsoft.com/office/drawing/2014/main" id="{47B1D91F-4C1D-4415-BC17-00223852F17B}"/>
              </a:ext>
            </a:extLst>
          </p:cNvPr>
          <p:cNvSpPr/>
          <p:nvPr/>
        </p:nvSpPr>
        <p:spPr>
          <a:xfrm>
            <a:off x="2381250" y="1247781"/>
            <a:ext cx="6007100" cy="2698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11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Port Control</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4</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113001" y="1668780"/>
            <a:ext cx="1479579" cy="2587706"/>
          </a:xfrm>
        </p:spPr>
        <p:txBody>
          <a:bodyPr/>
          <a:lstStyle/>
          <a:p>
            <a:pPr marL="0" indent="0">
              <a:buNone/>
            </a:pPr>
            <a:r>
              <a:rPr lang="en-US" sz="1600" dirty="0"/>
              <a:t>DCP Auto 2 (1.2V and 2.7V) are Apple and Samsung charging indicators for legacy devices on D+/D-.</a:t>
            </a:r>
          </a:p>
        </p:txBody>
      </p:sp>
      <p:pic>
        <p:nvPicPr>
          <p:cNvPr id="6" name="Picture 5">
            <a:extLst>
              <a:ext uri="{FF2B5EF4-FFF2-40B4-BE49-F238E27FC236}">
                <a16:creationId xmlns:a16="http://schemas.microsoft.com/office/drawing/2014/main" id="{2D53BBCD-3219-4BBB-B3B6-9927A5502C22}"/>
              </a:ext>
            </a:extLst>
          </p:cNvPr>
          <p:cNvPicPr>
            <a:picLocks noChangeAspect="1"/>
          </p:cNvPicPr>
          <p:nvPr/>
        </p:nvPicPr>
        <p:blipFill>
          <a:blip r:embed="rId2"/>
          <a:stretch>
            <a:fillRect/>
          </a:stretch>
        </p:blipFill>
        <p:spPr>
          <a:xfrm>
            <a:off x="1668751" y="1075061"/>
            <a:ext cx="7362248" cy="3367731"/>
          </a:xfrm>
          <a:prstGeom prst="rect">
            <a:avLst/>
          </a:prstGeom>
        </p:spPr>
      </p:pic>
      <p:sp>
        <p:nvSpPr>
          <p:cNvPr id="8" name="Rectangle 7">
            <a:extLst>
              <a:ext uri="{FF2B5EF4-FFF2-40B4-BE49-F238E27FC236}">
                <a16:creationId xmlns:a16="http://schemas.microsoft.com/office/drawing/2014/main" id="{06C2F19A-9AC8-48B0-ABAD-CF90E99E0FBB}"/>
              </a:ext>
            </a:extLst>
          </p:cNvPr>
          <p:cNvSpPr/>
          <p:nvPr/>
        </p:nvSpPr>
        <p:spPr>
          <a:xfrm>
            <a:off x="1653511" y="3959377"/>
            <a:ext cx="6007100" cy="154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92E571-0B92-4BA7-98CC-41190F6EBFF6}"/>
              </a:ext>
            </a:extLst>
          </p:cNvPr>
          <p:cNvSpPr/>
          <p:nvPr/>
        </p:nvSpPr>
        <p:spPr>
          <a:xfrm>
            <a:off x="4808220" y="4015740"/>
            <a:ext cx="289560" cy="90799"/>
          </a:xfrm>
          <a:prstGeom prst="rect">
            <a:avLst/>
          </a:prstGeom>
          <a:solidFill>
            <a:srgbClr val="FFFF00">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63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Transmit Sink Capabilities</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5</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735583"/>
            <a:ext cx="1349375" cy="2046686"/>
          </a:xfrm>
        </p:spPr>
        <p:txBody>
          <a:bodyPr/>
          <a:lstStyle/>
          <a:p>
            <a:pPr marL="0" indent="0">
              <a:buNone/>
            </a:pPr>
            <a:r>
              <a:rPr lang="en-US" dirty="0"/>
              <a:t>Sink PDOs can be configured in Transmit Sink Capabilities register.</a:t>
            </a:r>
          </a:p>
        </p:txBody>
      </p:sp>
      <p:pic>
        <p:nvPicPr>
          <p:cNvPr id="6" name="Picture 5">
            <a:extLst>
              <a:ext uri="{FF2B5EF4-FFF2-40B4-BE49-F238E27FC236}">
                <a16:creationId xmlns:a16="http://schemas.microsoft.com/office/drawing/2014/main" id="{2D53BBCD-3219-4BBB-B3B6-9927A550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51" y="1514694"/>
            <a:ext cx="7362248" cy="2488465"/>
          </a:xfrm>
          <a:prstGeom prst="rect">
            <a:avLst/>
          </a:prstGeom>
        </p:spPr>
      </p:pic>
    </p:spTree>
    <p:extLst>
      <p:ext uri="{BB962C8B-B14F-4D97-AF65-F5344CB8AC3E}">
        <p14:creationId xmlns:p14="http://schemas.microsoft.com/office/powerpoint/2010/main" val="141566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IO Config</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6</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042670"/>
            <a:ext cx="1209675" cy="2077166"/>
          </a:xfrm>
        </p:spPr>
        <p:txBody>
          <a:bodyPr/>
          <a:lstStyle/>
          <a:p>
            <a:pPr marL="0" indent="0">
              <a:buNone/>
            </a:pPr>
            <a:r>
              <a:rPr lang="en-US" dirty="0"/>
              <a:t>GPIOs are mapped and configured in IO config. </a:t>
            </a:r>
          </a:p>
          <a:p>
            <a:pPr marL="0" indent="0">
              <a:buNone/>
            </a:pPr>
            <a:r>
              <a:rPr lang="en-US" dirty="0"/>
              <a:t>You can use the mapped event from TRM to configure GPIO.</a:t>
            </a:r>
          </a:p>
        </p:txBody>
      </p:sp>
      <p:pic>
        <p:nvPicPr>
          <p:cNvPr id="6" name="Picture 5">
            <a:extLst>
              <a:ext uri="{FF2B5EF4-FFF2-40B4-BE49-F238E27FC236}">
                <a16:creationId xmlns:a16="http://schemas.microsoft.com/office/drawing/2014/main" id="{2D53BBCD-3219-4BBB-B3B6-9927A550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51" y="1230545"/>
            <a:ext cx="7362248" cy="3056763"/>
          </a:xfrm>
          <a:prstGeom prst="rect">
            <a:avLst/>
          </a:prstGeom>
        </p:spPr>
      </p:pic>
    </p:spTree>
    <p:extLst>
      <p:ext uri="{BB962C8B-B14F-4D97-AF65-F5344CB8AC3E}">
        <p14:creationId xmlns:p14="http://schemas.microsoft.com/office/powerpoint/2010/main" val="407891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IO Config Continued</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7</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522069"/>
            <a:ext cx="1315085" cy="2625806"/>
          </a:xfrm>
        </p:spPr>
        <p:txBody>
          <a:bodyPr/>
          <a:lstStyle/>
          <a:p>
            <a:r>
              <a:rPr lang="en-US" dirty="0"/>
              <a:t>GPIO 4 and 5 are used for D+ and D- (other GPIOs not capable of D+/D-)</a:t>
            </a:r>
          </a:p>
        </p:txBody>
      </p:sp>
      <p:pic>
        <p:nvPicPr>
          <p:cNvPr id="6" name="Picture 5">
            <a:extLst>
              <a:ext uri="{FF2B5EF4-FFF2-40B4-BE49-F238E27FC236}">
                <a16:creationId xmlns:a16="http://schemas.microsoft.com/office/drawing/2014/main" id="{2D53BBCD-3219-4BBB-B3B6-9927A550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51" y="1522069"/>
            <a:ext cx="7362248" cy="2473715"/>
          </a:xfrm>
          <a:prstGeom prst="rect">
            <a:avLst/>
          </a:prstGeom>
        </p:spPr>
      </p:pic>
      <p:sp>
        <p:nvSpPr>
          <p:cNvPr id="7" name="Rectangle 6">
            <a:extLst>
              <a:ext uri="{FF2B5EF4-FFF2-40B4-BE49-F238E27FC236}">
                <a16:creationId xmlns:a16="http://schemas.microsoft.com/office/drawing/2014/main" id="{38E5FB34-CF06-47E1-81E7-00D6F320E18C}"/>
              </a:ext>
            </a:extLst>
          </p:cNvPr>
          <p:cNvSpPr/>
          <p:nvPr/>
        </p:nvSpPr>
        <p:spPr>
          <a:xfrm>
            <a:off x="6217919" y="1927861"/>
            <a:ext cx="228601" cy="1219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408234-C726-46D6-A78D-C13BEB1D33A9}"/>
              </a:ext>
            </a:extLst>
          </p:cNvPr>
          <p:cNvSpPr/>
          <p:nvPr/>
        </p:nvSpPr>
        <p:spPr>
          <a:xfrm>
            <a:off x="6233158" y="2682241"/>
            <a:ext cx="228601" cy="1219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98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4E2A-406C-443E-9646-5DED5B515857}"/>
              </a:ext>
            </a:extLst>
          </p:cNvPr>
          <p:cNvSpPr>
            <a:spLocks noGrp="1"/>
          </p:cNvSpPr>
          <p:nvPr>
            <p:ph type="title"/>
          </p:nvPr>
        </p:nvSpPr>
        <p:spPr/>
        <p:txBody>
          <a:bodyPr/>
          <a:lstStyle/>
          <a:p>
            <a:r>
              <a:rPr lang="en-US" dirty="0"/>
              <a:t>IO Config Continued</a:t>
            </a:r>
          </a:p>
        </p:txBody>
      </p:sp>
      <p:sp>
        <p:nvSpPr>
          <p:cNvPr id="5" name="Slide Number Placeholder 4">
            <a:extLst>
              <a:ext uri="{FF2B5EF4-FFF2-40B4-BE49-F238E27FC236}">
                <a16:creationId xmlns:a16="http://schemas.microsoft.com/office/drawing/2014/main" id="{4E2E7D9C-742A-4C3F-AE7D-2DEFFCB5E6ED}"/>
              </a:ext>
            </a:extLst>
          </p:cNvPr>
          <p:cNvSpPr>
            <a:spLocks noGrp="1"/>
          </p:cNvSpPr>
          <p:nvPr>
            <p:ph type="sldNum" sz="quarter" idx="10"/>
          </p:nvPr>
        </p:nvSpPr>
        <p:spPr/>
        <p:txBody>
          <a:bodyPr/>
          <a:lstStyle/>
          <a:p>
            <a:pPr>
              <a:defRPr/>
            </a:pPr>
            <a:fld id="{B53548F6-AAA9-4A8D-A869-511B3DFE3256}" type="slidenum">
              <a:rPr lang="en-US" smtClean="0"/>
              <a:pPr>
                <a:defRPr/>
              </a:pPr>
              <a:t>8</a:t>
            </a:fld>
            <a:endParaRPr lang="en-US"/>
          </a:p>
        </p:txBody>
      </p:sp>
      <p:sp>
        <p:nvSpPr>
          <p:cNvPr id="4" name="Content Placeholder 3">
            <a:extLst>
              <a:ext uri="{FF2B5EF4-FFF2-40B4-BE49-F238E27FC236}">
                <a16:creationId xmlns:a16="http://schemas.microsoft.com/office/drawing/2014/main" id="{29B5A49E-F41D-4B5F-B87E-FCABE31D4618}"/>
              </a:ext>
            </a:extLst>
          </p:cNvPr>
          <p:cNvSpPr>
            <a:spLocks noGrp="1"/>
          </p:cNvSpPr>
          <p:nvPr>
            <p:ph sz="half" idx="2"/>
          </p:nvPr>
        </p:nvSpPr>
        <p:spPr>
          <a:xfrm>
            <a:off x="231775" y="1522069"/>
            <a:ext cx="1315085" cy="2625806"/>
          </a:xfrm>
        </p:spPr>
        <p:txBody>
          <a:bodyPr/>
          <a:lstStyle/>
          <a:p>
            <a:r>
              <a:rPr lang="en-US" dirty="0"/>
              <a:t>GPIO 4 and 5 are used for D+ and D- (other GPIOs not capable of D+/D-)</a:t>
            </a:r>
          </a:p>
        </p:txBody>
      </p:sp>
      <p:pic>
        <p:nvPicPr>
          <p:cNvPr id="6" name="Picture 5">
            <a:extLst>
              <a:ext uri="{FF2B5EF4-FFF2-40B4-BE49-F238E27FC236}">
                <a16:creationId xmlns:a16="http://schemas.microsoft.com/office/drawing/2014/main" id="{2D53BBCD-3219-4BBB-B3B6-9927A550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51" y="1522069"/>
            <a:ext cx="7362248" cy="2473715"/>
          </a:xfrm>
          <a:prstGeom prst="rect">
            <a:avLst/>
          </a:prstGeom>
        </p:spPr>
      </p:pic>
      <p:sp>
        <p:nvSpPr>
          <p:cNvPr id="7" name="Rectangle 6">
            <a:extLst>
              <a:ext uri="{FF2B5EF4-FFF2-40B4-BE49-F238E27FC236}">
                <a16:creationId xmlns:a16="http://schemas.microsoft.com/office/drawing/2014/main" id="{38E5FB34-CF06-47E1-81E7-00D6F320E18C}"/>
              </a:ext>
            </a:extLst>
          </p:cNvPr>
          <p:cNvSpPr/>
          <p:nvPr/>
        </p:nvSpPr>
        <p:spPr>
          <a:xfrm>
            <a:off x="6217919" y="1927861"/>
            <a:ext cx="228601" cy="1219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408234-C726-46D6-A78D-C13BEB1D33A9}"/>
              </a:ext>
            </a:extLst>
          </p:cNvPr>
          <p:cNvSpPr/>
          <p:nvPr/>
        </p:nvSpPr>
        <p:spPr>
          <a:xfrm>
            <a:off x="6233158" y="2682241"/>
            <a:ext cx="228601" cy="1219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91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C76EA-3B72-414A-89D0-6EB83130975F}"/>
              </a:ext>
            </a:extLst>
          </p:cNvPr>
          <p:cNvSpPr>
            <a:spLocks noGrp="1"/>
          </p:cNvSpPr>
          <p:nvPr>
            <p:ph type="ctrTitle"/>
          </p:nvPr>
        </p:nvSpPr>
        <p:spPr/>
        <p:txBody>
          <a:bodyPr/>
          <a:lstStyle/>
          <a:p>
            <a:r>
              <a:rPr lang="en-US" dirty="0"/>
              <a:t>PPS Specific GUI Overview</a:t>
            </a:r>
          </a:p>
        </p:txBody>
      </p:sp>
      <p:sp>
        <p:nvSpPr>
          <p:cNvPr id="4" name="Slide Number Placeholder 3">
            <a:extLst>
              <a:ext uri="{FF2B5EF4-FFF2-40B4-BE49-F238E27FC236}">
                <a16:creationId xmlns:a16="http://schemas.microsoft.com/office/drawing/2014/main" id="{036EC94B-9D6C-4D83-9C5D-341C82D7930A}"/>
              </a:ext>
            </a:extLst>
          </p:cNvPr>
          <p:cNvSpPr>
            <a:spLocks noGrp="1"/>
          </p:cNvSpPr>
          <p:nvPr>
            <p:ph type="sldNum" sz="quarter" idx="10"/>
          </p:nvPr>
        </p:nvSpPr>
        <p:spPr/>
        <p:txBody>
          <a:bodyPr/>
          <a:lstStyle/>
          <a:p>
            <a:pPr>
              <a:defRPr/>
            </a:pPr>
            <a:fld id="{03BA23CF-AA30-4A18-B744-605C3E9DBF07}" type="slidenum">
              <a:rPr lang="en-US" smtClean="0"/>
              <a:pPr>
                <a:defRPr/>
              </a:pPr>
              <a:t>9</a:t>
            </a:fld>
            <a:endParaRPr lang="en-US"/>
          </a:p>
        </p:txBody>
      </p:sp>
    </p:spTree>
    <p:extLst>
      <p:ext uri="{BB962C8B-B14F-4D97-AF65-F5344CB8AC3E}">
        <p14:creationId xmlns:p14="http://schemas.microsoft.com/office/powerpoint/2010/main" val="3236227221"/>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631CA30-24D9-4364-9488-FDB07E7FECF5}" vid="{48BA85CE-0C6B-49C4-A166-2FCF3F2F44D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 NDA Restrictions</Template>
  <TotalTime>345</TotalTime>
  <Words>1155</Words>
  <Application>Microsoft Office PowerPoint</Application>
  <PresentationFormat>On-screen Show (16:9)</PresentationFormat>
  <Paragraphs>95</Paragraphs>
  <Slides>26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FinalPowerpoint</vt:lpstr>
      <vt:lpstr>TPS65992BG GUI TOOL</vt:lpstr>
      <vt:lpstr>General GUI Overview</vt:lpstr>
      <vt:lpstr>Port Configuration</vt:lpstr>
      <vt:lpstr>Port Control</vt:lpstr>
      <vt:lpstr>Transmit Sink Capabilities</vt:lpstr>
      <vt:lpstr>IO Config</vt:lpstr>
      <vt:lpstr>IO Config Continued</vt:lpstr>
      <vt:lpstr>IO Config Continued</vt:lpstr>
      <vt:lpstr>PPS Specific GUI Overview</vt:lpstr>
      <vt:lpstr>Access I2C Controller Events Table</vt:lpstr>
      <vt:lpstr>I2C Controller Events Table Purpose</vt:lpstr>
      <vt:lpstr>I2C Addressing – External DCDC</vt:lpstr>
      <vt:lpstr>I2C Addressing</vt:lpstr>
      <vt:lpstr>I2C Events Configuration</vt:lpstr>
      <vt:lpstr>BQ25792 Registers for Configuring DCDC</vt:lpstr>
      <vt:lpstr>External DCDC Parameters</vt:lpstr>
      <vt:lpstr>External DCDC Parameters</vt:lpstr>
      <vt:lpstr>External DCDC Parameters</vt:lpstr>
      <vt:lpstr>External DCDC Parameters</vt:lpstr>
      <vt:lpstr>External DCDC Parameters</vt:lpstr>
      <vt:lpstr>External DCDC Parameters</vt:lpstr>
      <vt:lpstr>External DCDC Parameters</vt:lpstr>
      <vt:lpstr>External DCDC Parameters</vt:lpstr>
      <vt:lpstr>External DCDC Parameters</vt:lpstr>
      <vt:lpstr>Transmit Source Capabilities: PDOs 1-3</vt:lpstr>
      <vt:lpstr>Transmit Source Capabilities: PDOs 4-7</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TPS65992BG PPS</dc:title>
  <dc:creator>Gillette, Conner</dc:creator>
  <cp:keywords>NDA Restrictions</cp:keywords>
  <cp:lastModifiedBy>Cheng, Anderson</cp:lastModifiedBy>
  <cp:revision>46</cp:revision>
  <dcterms:created xsi:type="dcterms:W3CDTF">2023-05-10T16:27:15Z</dcterms:created>
  <dcterms:modified xsi:type="dcterms:W3CDTF">2023-10-10T16:48:56Z</dcterms:modified>
</cp:coreProperties>
</file>