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4616" r:id="rId2"/>
    <p:sldId id="4618" r:id="rId3"/>
    <p:sldId id="4619" r:id="rId4"/>
    <p:sldId id="4625" r:id="rId5"/>
    <p:sldId id="4627" r:id="rId6"/>
    <p:sldId id="4628" r:id="rId7"/>
    <p:sldId id="4624" r:id="rId8"/>
    <p:sldId id="4626" r:id="rId9"/>
    <p:sldId id="4632" r:id="rId10"/>
    <p:sldId id="4621" r:id="rId11"/>
    <p:sldId id="4623" r:id="rId12"/>
    <p:sldId id="4622" r:id="rId13"/>
    <p:sldId id="273" r:id="rId14"/>
    <p:sldId id="274" r:id="rId15"/>
    <p:sldId id="275" r:id="rId16"/>
    <p:sldId id="272" r:id="rId17"/>
    <p:sldId id="4613" r:id="rId18"/>
    <p:sldId id="308" r:id="rId19"/>
    <p:sldId id="4612" r:id="rId20"/>
    <p:sldId id="4629" r:id="rId21"/>
    <p:sldId id="4630" r:id="rId22"/>
    <p:sldId id="4631" r:id="rId23"/>
    <p:sldId id="4633" r:id="rId24"/>
    <p:sldId id="4634" r:id="rId25"/>
  </p:sldIdLst>
  <p:sldSz cx="9144000" cy="5143500" type="screen16x9"/>
  <p:notesSz cx="9296400" cy="14770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380895" algn="l" rtl="0" fontAlgn="base">
      <a:spcBef>
        <a:spcPct val="0"/>
      </a:spcBef>
      <a:spcAft>
        <a:spcPct val="0"/>
      </a:spcAft>
      <a:defRPr kern="1200">
        <a:solidFill>
          <a:schemeClr val="tx1"/>
        </a:solidFill>
        <a:latin typeface="Arial" charset="0"/>
        <a:ea typeface="+mn-ea"/>
        <a:cs typeface="+mn-cs"/>
      </a:defRPr>
    </a:lvl2pPr>
    <a:lvl3pPr marL="761790" algn="l" rtl="0" fontAlgn="base">
      <a:spcBef>
        <a:spcPct val="0"/>
      </a:spcBef>
      <a:spcAft>
        <a:spcPct val="0"/>
      </a:spcAft>
      <a:defRPr kern="1200">
        <a:solidFill>
          <a:schemeClr val="tx1"/>
        </a:solidFill>
        <a:latin typeface="Arial" charset="0"/>
        <a:ea typeface="+mn-ea"/>
        <a:cs typeface="+mn-cs"/>
      </a:defRPr>
    </a:lvl3pPr>
    <a:lvl4pPr marL="1142683" algn="l" rtl="0" fontAlgn="base">
      <a:spcBef>
        <a:spcPct val="0"/>
      </a:spcBef>
      <a:spcAft>
        <a:spcPct val="0"/>
      </a:spcAft>
      <a:defRPr kern="1200">
        <a:solidFill>
          <a:schemeClr val="tx1"/>
        </a:solidFill>
        <a:latin typeface="Arial" charset="0"/>
        <a:ea typeface="+mn-ea"/>
        <a:cs typeface="+mn-cs"/>
      </a:defRPr>
    </a:lvl4pPr>
    <a:lvl5pPr marL="1523573" algn="l" rtl="0" fontAlgn="base">
      <a:spcBef>
        <a:spcPct val="0"/>
      </a:spcBef>
      <a:spcAft>
        <a:spcPct val="0"/>
      </a:spcAft>
      <a:defRPr kern="1200">
        <a:solidFill>
          <a:schemeClr val="tx1"/>
        </a:solidFill>
        <a:latin typeface="Arial" charset="0"/>
        <a:ea typeface="+mn-ea"/>
        <a:cs typeface="+mn-cs"/>
      </a:defRPr>
    </a:lvl5pPr>
    <a:lvl6pPr marL="1904467" algn="l" defTabSz="761790" rtl="0" eaLnBrk="1" latinLnBrk="0" hangingPunct="1">
      <a:defRPr kern="1200">
        <a:solidFill>
          <a:schemeClr val="tx1"/>
        </a:solidFill>
        <a:latin typeface="Arial" charset="0"/>
        <a:ea typeface="+mn-ea"/>
        <a:cs typeface="+mn-cs"/>
      </a:defRPr>
    </a:lvl6pPr>
    <a:lvl7pPr marL="2285362" algn="l" defTabSz="761790" rtl="0" eaLnBrk="1" latinLnBrk="0" hangingPunct="1">
      <a:defRPr kern="1200">
        <a:solidFill>
          <a:schemeClr val="tx1"/>
        </a:solidFill>
        <a:latin typeface="Arial" charset="0"/>
        <a:ea typeface="+mn-ea"/>
        <a:cs typeface="+mn-cs"/>
      </a:defRPr>
    </a:lvl7pPr>
    <a:lvl8pPr marL="2666253" algn="l" defTabSz="761790" rtl="0" eaLnBrk="1" latinLnBrk="0" hangingPunct="1">
      <a:defRPr kern="1200">
        <a:solidFill>
          <a:schemeClr val="tx1"/>
        </a:solidFill>
        <a:latin typeface="Arial" charset="0"/>
        <a:ea typeface="+mn-ea"/>
        <a:cs typeface="+mn-cs"/>
      </a:defRPr>
    </a:lvl8pPr>
    <a:lvl9pPr marL="3047146" algn="l" defTabSz="76179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78">
          <p15:clr>
            <a:srgbClr val="A4A3A4"/>
          </p15:clr>
        </p15:guide>
      </p15:sldGuideLst>
    </p:ext>
    <p:ext uri="{2D200454-40CA-4A62-9FC3-DE9A4176ACB9}">
      <p15:notesGuideLst xmlns:p15="http://schemas.microsoft.com/office/powerpoint/2012/main">
        <p15:guide id="1" orient="horz" pos="4652">
          <p15:clr>
            <a:srgbClr val="A4A3A4"/>
          </p15:clr>
        </p15:guide>
        <p15:guide id="2" pos="29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598" autoAdjust="0"/>
  </p:normalViewPr>
  <p:slideViewPr>
    <p:cSldViewPr snapToGrid="0">
      <p:cViewPr varScale="1">
        <p:scale>
          <a:sx n="114" d="100"/>
          <a:sy n="114" d="100"/>
        </p:scale>
        <p:origin x="528" y="91"/>
      </p:cViewPr>
      <p:guideLst>
        <p:guide orient="horz" pos="1620"/>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1512" y="-90"/>
      </p:cViewPr>
      <p:guideLst>
        <p:guide orient="horz" pos="4652"/>
        <p:guide pos="29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2"/>
            <a:ext cx="4027944"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defRPr sz="1800"/>
            </a:lvl1pPr>
          </a:lstStyle>
          <a:p>
            <a:pPr>
              <a:defRPr/>
            </a:pPr>
            <a:endParaRPr lang="en-US"/>
          </a:p>
        </p:txBody>
      </p:sp>
      <p:sp>
        <p:nvSpPr>
          <p:cNvPr id="122883" name="Rectangle 3"/>
          <p:cNvSpPr>
            <a:spLocks noGrp="1" noChangeArrowheads="1"/>
          </p:cNvSpPr>
          <p:nvPr>
            <p:ph type="dt" sz="quarter" idx="1"/>
          </p:nvPr>
        </p:nvSpPr>
        <p:spPr bwMode="auto">
          <a:xfrm>
            <a:off x="5266329" y="2"/>
            <a:ext cx="4027943"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lgn="r">
              <a:defRPr sz="1800"/>
            </a:lvl1pPr>
          </a:lstStyle>
          <a:p>
            <a:pPr>
              <a:defRPr/>
            </a:pPr>
            <a:endParaRPr lang="en-US"/>
          </a:p>
        </p:txBody>
      </p:sp>
      <p:sp>
        <p:nvSpPr>
          <p:cNvPr id="122884" name="Rectangle 4"/>
          <p:cNvSpPr>
            <a:spLocks noGrp="1" noChangeArrowheads="1"/>
          </p:cNvSpPr>
          <p:nvPr>
            <p:ph type="ftr" sz="quarter" idx="2"/>
          </p:nvPr>
        </p:nvSpPr>
        <p:spPr bwMode="auto">
          <a:xfrm>
            <a:off x="0" y="14030071"/>
            <a:ext cx="4027944"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defRPr sz="1800"/>
            </a:lvl1pPr>
          </a:lstStyle>
          <a:p>
            <a:pPr>
              <a:defRPr/>
            </a:pPr>
            <a:endParaRPr lang="en-US"/>
          </a:p>
        </p:txBody>
      </p:sp>
      <p:sp>
        <p:nvSpPr>
          <p:cNvPr id="122885" name="Rectangle 5"/>
          <p:cNvSpPr>
            <a:spLocks noGrp="1" noChangeArrowheads="1"/>
          </p:cNvSpPr>
          <p:nvPr>
            <p:ph type="sldNum" sz="quarter" idx="3"/>
          </p:nvPr>
        </p:nvSpPr>
        <p:spPr bwMode="auto">
          <a:xfrm>
            <a:off x="5266329" y="14030071"/>
            <a:ext cx="4027943"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lgn="r">
              <a:defRPr sz="1800"/>
            </a:lvl1pPr>
          </a:lstStyle>
          <a:p>
            <a:pPr>
              <a:defRPr/>
            </a:pPr>
            <a:fld id="{8D56EAE8-38CB-4EE5-8A34-F5F49B68F2DE}" type="slidenum">
              <a:rPr lang="en-US"/>
              <a:pPr>
                <a:defRPr/>
              </a:pPr>
              <a:t>‹#›</a:t>
            </a:fld>
            <a:endParaRPr lang="en-US"/>
          </a:p>
        </p:txBody>
      </p:sp>
    </p:spTree>
    <p:extLst>
      <p:ext uri="{BB962C8B-B14F-4D97-AF65-F5344CB8AC3E}">
        <p14:creationId xmlns:p14="http://schemas.microsoft.com/office/powerpoint/2010/main" val="372300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2"/>
            <a:ext cx="4027944"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defRPr sz="1800"/>
            </a:lvl1pPr>
          </a:lstStyle>
          <a:p>
            <a:pPr>
              <a:defRPr/>
            </a:pPr>
            <a:endParaRPr lang="en-US"/>
          </a:p>
        </p:txBody>
      </p:sp>
      <p:sp>
        <p:nvSpPr>
          <p:cNvPr id="121859" name="Rectangle 3"/>
          <p:cNvSpPr>
            <a:spLocks noGrp="1" noChangeArrowheads="1"/>
          </p:cNvSpPr>
          <p:nvPr>
            <p:ph type="dt" idx="1"/>
          </p:nvPr>
        </p:nvSpPr>
        <p:spPr bwMode="auto">
          <a:xfrm>
            <a:off x="5266329" y="2"/>
            <a:ext cx="4027943"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lgn="r">
              <a:defRPr sz="18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74638" y="1108075"/>
            <a:ext cx="9845676" cy="5538788"/>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929854" y="7016308"/>
            <a:ext cx="7436693" cy="6645019"/>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1862" name="Rectangle 6"/>
          <p:cNvSpPr>
            <a:spLocks noGrp="1" noChangeArrowheads="1"/>
          </p:cNvSpPr>
          <p:nvPr>
            <p:ph type="ftr" sz="quarter" idx="4"/>
          </p:nvPr>
        </p:nvSpPr>
        <p:spPr bwMode="auto">
          <a:xfrm>
            <a:off x="0" y="14030071"/>
            <a:ext cx="4027944"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defRPr sz="1800"/>
            </a:lvl1pPr>
          </a:lstStyle>
          <a:p>
            <a:pPr>
              <a:defRPr/>
            </a:pPr>
            <a:endParaRPr lang="en-US"/>
          </a:p>
        </p:txBody>
      </p:sp>
      <p:sp>
        <p:nvSpPr>
          <p:cNvPr id="121863" name="Rectangle 7"/>
          <p:cNvSpPr>
            <a:spLocks noGrp="1" noChangeArrowheads="1"/>
          </p:cNvSpPr>
          <p:nvPr>
            <p:ph type="sldNum" sz="quarter" idx="5"/>
          </p:nvPr>
        </p:nvSpPr>
        <p:spPr bwMode="auto">
          <a:xfrm>
            <a:off x="5266329" y="14030071"/>
            <a:ext cx="4027943"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lgn="r">
              <a:defRPr sz="1800"/>
            </a:lvl1pPr>
          </a:lstStyle>
          <a:p>
            <a:pPr>
              <a:defRPr/>
            </a:pPr>
            <a:fld id="{BED2394B-E06C-4DC9-BCC2-551C3DED9AAD}" type="slidenum">
              <a:rPr lang="en-US"/>
              <a:pPr>
                <a:defRPr/>
              </a:pPr>
              <a:t>‹#›</a:t>
            </a:fld>
            <a:endParaRPr lang="en-US"/>
          </a:p>
        </p:txBody>
      </p:sp>
    </p:spTree>
    <p:extLst>
      <p:ext uri="{BB962C8B-B14F-4D97-AF65-F5344CB8AC3E}">
        <p14:creationId xmlns:p14="http://schemas.microsoft.com/office/powerpoint/2010/main" val="3747035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380895" algn="l" rtl="0" eaLnBrk="0" fontAlgn="base" hangingPunct="0">
      <a:spcBef>
        <a:spcPct val="30000"/>
      </a:spcBef>
      <a:spcAft>
        <a:spcPct val="0"/>
      </a:spcAft>
      <a:defRPr sz="1000" kern="1200">
        <a:solidFill>
          <a:schemeClr val="tx1"/>
        </a:solidFill>
        <a:latin typeface="Arial" charset="0"/>
        <a:ea typeface="+mn-ea"/>
        <a:cs typeface="+mn-cs"/>
      </a:defRPr>
    </a:lvl2pPr>
    <a:lvl3pPr marL="761790" algn="l" rtl="0" eaLnBrk="0" fontAlgn="base" hangingPunct="0">
      <a:spcBef>
        <a:spcPct val="30000"/>
      </a:spcBef>
      <a:spcAft>
        <a:spcPct val="0"/>
      </a:spcAft>
      <a:defRPr sz="1000" kern="1200">
        <a:solidFill>
          <a:schemeClr val="tx1"/>
        </a:solidFill>
        <a:latin typeface="Arial" charset="0"/>
        <a:ea typeface="+mn-ea"/>
        <a:cs typeface="+mn-cs"/>
      </a:defRPr>
    </a:lvl3pPr>
    <a:lvl4pPr marL="1142683" algn="l" rtl="0" eaLnBrk="0" fontAlgn="base" hangingPunct="0">
      <a:spcBef>
        <a:spcPct val="30000"/>
      </a:spcBef>
      <a:spcAft>
        <a:spcPct val="0"/>
      </a:spcAft>
      <a:defRPr sz="1000" kern="1200">
        <a:solidFill>
          <a:schemeClr val="tx1"/>
        </a:solidFill>
        <a:latin typeface="Arial" charset="0"/>
        <a:ea typeface="+mn-ea"/>
        <a:cs typeface="+mn-cs"/>
      </a:defRPr>
    </a:lvl4pPr>
    <a:lvl5pPr marL="1523573" algn="l" rtl="0" eaLnBrk="0" fontAlgn="base" hangingPunct="0">
      <a:spcBef>
        <a:spcPct val="30000"/>
      </a:spcBef>
      <a:spcAft>
        <a:spcPct val="0"/>
      </a:spcAft>
      <a:defRPr sz="1000" kern="1200">
        <a:solidFill>
          <a:schemeClr val="tx1"/>
        </a:solidFill>
        <a:latin typeface="Arial" charset="0"/>
        <a:ea typeface="+mn-ea"/>
        <a:cs typeface="+mn-cs"/>
      </a:defRPr>
    </a:lvl5pPr>
    <a:lvl6pPr marL="1904467" algn="l" defTabSz="761790" rtl="0" eaLnBrk="1" latinLnBrk="0" hangingPunct="1">
      <a:defRPr sz="1000" kern="1200">
        <a:solidFill>
          <a:schemeClr val="tx1"/>
        </a:solidFill>
        <a:latin typeface="+mn-lt"/>
        <a:ea typeface="+mn-ea"/>
        <a:cs typeface="+mn-cs"/>
      </a:defRPr>
    </a:lvl6pPr>
    <a:lvl7pPr marL="2285362" algn="l" defTabSz="761790" rtl="0" eaLnBrk="1" latinLnBrk="0" hangingPunct="1">
      <a:defRPr sz="1000" kern="1200">
        <a:solidFill>
          <a:schemeClr val="tx1"/>
        </a:solidFill>
        <a:latin typeface="+mn-lt"/>
        <a:ea typeface="+mn-ea"/>
        <a:cs typeface="+mn-cs"/>
      </a:defRPr>
    </a:lvl7pPr>
    <a:lvl8pPr marL="2666253" algn="l" defTabSz="761790" rtl="0" eaLnBrk="1" latinLnBrk="0" hangingPunct="1">
      <a:defRPr sz="1000" kern="1200">
        <a:solidFill>
          <a:schemeClr val="tx1"/>
        </a:solidFill>
        <a:latin typeface="+mn-lt"/>
        <a:ea typeface="+mn-ea"/>
        <a:cs typeface="+mn-cs"/>
      </a:defRPr>
    </a:lvl8pPr>
    <a:lvl9pPr marL="3047146" algn="l" defTabSz="761790"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439927"/>
            <a:ext cx="2133600" cy="154782"/>
          </a:xfrm>
        </p:spPr>
        <p:txBody>
          <a:bodyPr/>
          <a:lstStyle>
            <a:lvl1pPr>
              <a:defRPr/>
            </a:lvl1pPr>
          </a:lstStyle>
          <a:p>
            <a:pPr>
              <a:defRPr/>
            </a:pPr>
            <a:fld id="{03BA23CF-AA30-4A18-B744-605C3E9DBF07}" type="slidenum">
              <a:rPr lang="en-US"/>
              <a:pPr>
                <a:defRPr/>
              </a:pPr>
              <a:t>‹#›</a:t>
            </a:fld>
            <a:endParaRPr lang="en-US"/>
          </a:p>
        </p:txBody>
      </p:sp>
      <p:sp>
        <p:nvSpPr>
          <p:cNvPr id="2" name="TextBox 1">
            <a:extLst>
              <a:ext uri="{FF2B5EF4-FFF2-40B4-BE49-F238E27FC236}">
                <a16:creationId xmlns:a16="http://schemas.microsoft.com/office/drawing/2014/main" id="{D56687D7-76F0-8040-93B6-084C7529F854}"/>
              </a:ext>
            </a:extLst>
          </p:cNvPr>
          <p:cNvSpPr txBox="1"/>
          <p:nvPr userDrawn="1"/>
        </p:nvSpPr>
        <p:spPr>
          <a:xfrm>
            <a:off x="4705815" y="4780156"/>
            <a:ext cx="184731" cy="369332"/>
          </a:xfrm>
          <a:prstGeom prst="rect">
            <a:avLst/>
          </a:prstGeom>
          <a:noFill/>
        </p:spPr>
        <p:txBody>
          <a:bodyPr wrap="none" rtlCol="0">
            <a:spAutoFit/>
          </a:bodyPr>
          <a:lstStyle/>
          <a:p>
            <a:endParaRPr lang="en-US" dirty="0"/>
          </a:p>
        </p:txBody>
      </p:sp>
      <p:pic>
        <p:nvPicPr>
          <p:cNvPr id="6" name="Picture 27" descr="ti_logo_powerpoint_1_line.png"/>
          <p:cNvPicPr>
            <a:picLocks noChangeAspect="1"/>
          </p:cNvPicPr>
          <p:nvPr userDrawn="1"/>
        </p:nvPicPr>
        <p:blipFill>
          <a:blip r:embed="rId3"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5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5" name="Rectangle 24">
            <a:extLst>
              <a:ext uri="{FF2B5EF4-FFF2-40B4-BE49-F238E27FC236}">
                <a16:creationId xmlns:a16="http://schemas.microsoft.com/office/drawing/2014/main" id="{73F1F293-7B5B-6248-AEF0-BCB7B73543E3}"/>
              </a:ext>
            </a:extLst>
          </p:cNvPr>
          <p:cNvSpPr>
            <a:spLocks noGrp="1" noChangeArrowheads="1"/>
          </p:cNvSpPr>
          <p:nvPr>
            <p:ph type="sldNum" sz="quarter" idx="10"/>
          </p:nvPr>
        </p:nvSpPr>
        <p:spPr>
          <a:xfrm>
            <a:off x="6642100" y="4439927"/>
            <a:ext cx="2133600" cy="154782"/>
          </a:xfrm>
        </p:spPr>
        <p:txBody>
          <a:bodyPr/>
          <a:lstStyle>
            <a:lvl1pPr>
              <a:defRPr/>
            </a:lvl1pPr>
          </a:lstStyle>
          <a:p>
            <a:pPr>
              <a:defRPr/>
            </a:pPr>
            <a:fld id="{03BA23CF-AA30-4A18-B744-605C3E9DBF07}" type="slidenum">
              <a:rPr lang="en-US"/>
              <a:pPr>
                <a:defRPr/>
              </a:pPr>
              <a:t>‹#›</a:t>
            </a:fld>
            <a:endParaRPr lang="en-US"/>
          </a:p>
        </p:txBody>
      </p:sp>
      <p:pic>
        <p:nvPicPr>
          <p:cNvPr id="6" name="Picture 27" descr="ti_logo_powerpoint_1_line.png"/>
          <p:cNvPicPr>
            <a:picLocks noChangeAspect="1"/>
          </p:cNvPicPr>
          <p:nvPr userDrawn="1"/>
        </p:nvPicPr>
        <p:blipFill>
          <a:blip r:embed="rId3" cstate="print"/>
          <a:srcRect/>
          <a:stretch>
            <a:fillRect/>
          </a:stretch>
        </p:blipFill>
        <p:spPr bwMode="auto">
          <a:xfrm>
            <a:off x="7329362" y="4782264"/>
            <a:ext cx="1562364" cy="193146"/>
          </a:xfrm>
          <a:prstGeom prst="rect">
            <a:avLst/>
          </a:prstGeom>
          <a:noFill/>
          <a:ln w="9525">
            <a:noFill/>
            <a:miter lim="800000"/>
            <a:headEnd/>
            <a:tailEnd/>
          </a:ln>
        </p:spPr>
      </p:pic>
    </p:spTree>
    <p:extLst>
      <p:ext uri="{BB962C8B-B14F-4D97-AF65-F5344CB8AC3E}">
        <p14:creationId xmlns:p14="http://schemas.microsoft.com/office/powerpoint/2010/main" val="65610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10"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5" name="Rectangle 24">
            <a:extLst>
              <a:ext uri="{FF2B5EF4-FFF2-40B4-BE49-F238E27FC236}">
                <a16:creationId xmlns:a16="http://schemas.microsoft.com/office/drawing/2014/main" id="{7815B5F2-A5A7-1E49-BC30-BA3F75996177}"/>
              </a:ext>
            </a:extLst>
          </p:cNvPr>
          <p:cNvSpPr>
            <a:spLocks noGrp="1" noChangeArrowheads="1"/>
          </p:cNvSpPr>
          <p:nvPr>
            <p:ph type="sldNum" sz="quarter" idx="10"/>
          </p:nvPr>
        </p:nvSpPr>
        <p:spPr>
          <a:xfrm>
            <a:off x="6642100" y="4439927"/>
            <a:ext cx="2133600" cy="154782"/>
          </a:xfrm>
        </p:spPr>
        <p:txBody>
          <a:bodyPr/>
          <a:lstStyle>
            <a:lvl1pPr>
              <a:defRPr>
                <a:solidFill>
                  <a:schemeClr val="tx1"/>
                </a:solidFill>
              </a:defRPr>
            </a:lvl1pPr>
          </a:lstStyle>
          <a:p>
            <a:pPr>
              <a:defRPr/>
            </a:pPr>
            <a:fld id="{03BA23CF-AA30-4A18-B744-605C3E9DBF07}" type="slidenum">
              <a:rPr lang="en-US" smtClean="0"/>
              <a:pPr>
                <a:defRPr/>
              </a:pPr>
              <a:t>‹#›</a:t>
            </a:fld>
            <a:endParaRPr lang="en-US"/>
          </a:p>
        </p:txBody>
      </p:sp>
      <p:pic>
        <p:nvPicPr>
          <p:cNvPr id="6" name="Picture 27" descr="ti_logo_powerpoint_1_line.png"/>
          <p:cNvPicPr>
            <a:picLocks noChangeAspect="1"/>
          </p:cNvPicPr>
          <p:nvPr userDrawn="1"/>
        </p:nvPicPr>
        <p:blipFill>
          <a:blip r:embed="rId3" cstate="print"/>
          <a:srcRect/>
          <a:stretch>
            <a:fillRect/>
          </a:stretch>
        </p:blipFill>
        <p:spPr bwMode="auto">
          <a:xfrm>
            <a:off x="7329362" y="4782264"/>
            <a:ext cx="1562364" cy="193146"/>
          </a:xfrm>
          <a:prstGeom prst="rect">
            <a:avLst/>
          </a:prstGeom>
          <a:noFill/>
          <a:ln w="9525">
            <a:noFill/>
            <a:miter lim="800000"/>
            <a:headEnd/>
            <a:tailEnd/>
          </a:ln>
        </p:spPr>
      </p:pic>
    </p:spTree>
    <p:extLst>
      <p:ext uri="{BB962C8B-B14F-4D97-AF65-F5344CB8AC3E}">
        <p14:creationId xmlns:p14="http://schemas.microsoft.com/office/powerpoint/2010/main" val="35468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5" name="Rectangle 24">
            <a:extLst>
              <a:ext uri="{FF2B5EF4-FFF2-40B4-BE49-F238E27FC236}">
                <a16:creationId xmlns:a16="http://schemas.microsoft.com/office/drawing/2014/main" id="{73F1F293-7B5B-6248-AEF0-BCB7B73543E3}"/>
              </a:ext>
            </a:extLst>
          </p:cNvPr>
          <p:cNvSpPr>
            <a:spLocks noGrp="1" noChangeArrowheads="1"/>
          </p:cNvSpPr>
          <p:nvPr>
            <p:ph type="sldNum" sz="quarter" idx="10"/>
          </p:nvPr>
        </p:nvSpPr>
        <p:spPr>
          <a:xfrm>
            <a:off x="6642100" y="4439927"/>
            <a:ext cx="2133600" cy="154782"/>
          </a:xfrm>
        </p:spPr>
        <p:txBody>
          <a:bodyPr/>
          <a:lstStyle>
            <a:lvl1pPr>
              <a:defRPr/>
            </a:lvl1pPr>
          </a:lstStyle>
          <a:p>
            <a:pPr>
              <a:defRPr/>
            </a:pPr>
            <a:fld id="{03BA23CF-AA30-4A18-B744-605C3E9DBF07}" type="slidenum">
              <a:rPr lang="en-US"/>
              <a:pPr>
                <a:defRPr/>
              </a:pPr>
              <a:t>‹#›</a:t>
            </a:fld>
            <a:endParaRPr lang="en-US"/>
          </a:p>
        </p:txBody>
      </p:sp>
      <p:pic>
        <p:nvPicPr>
          <p:cNvPr id="6" name="Picture 5" descr="A picture containing drawing, cup&#10;&#10;Description automatically generated">
            <a:extLst>
              <a:ext uri="{FF2B5EF4-FFF2-40B4-BE49-F238E27FC236}">
                <a16:creationId xmlns:a16="http://schemas.microsoft.com/office/drawing/2014/main" id="{7CC34E39-7310-7442-846F-66689DD005D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29868" y="4782676"/>
            <a:ext cx="1563597" cy="191106"/>
          </a:xfrm>
          <a:prstGeom prst="rect">
            <a:avLst/>
          </a:prstGeom>
        </p:spPr>
      </p:pic>
    </p:spTree>
    <p:extLst>
      <p:ext uri="{BB962C8B-B14F-4D97-AF65-F5344CB8AC3E}">
        <p14:creationId xmlns:p14="http://schemas.microsoft.com/office/powerpoint/2010/main" val="79681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333378" y="786357"/>
            <a:ext cx="8467725" cy="3709449"/>
          </a:xfrm>
        </p:spPr>
        <p:txBody>
          <a:bodyPr/>
          <a:lstStyle>
            <a:lvl1pPr>
              <a:spcBef>
                <a:spcPts val="667"/>
              </a:spcBef>
              <a:defRPr/>
            </a:lvl1pPr>
            <a:lvl3pPr>
              <a:defRPr sz="1500"/>
            </a:lvl3pPr>
            <a:lvl4pPr>
              <a:defRPr sz="1500"/>
            </a:lvl4pPr>
            <a:lvl5pPr>
              <a:defRPr sz="15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2B97888F-6AF7-4263-B69D-592D8C33BAC7}" type="slidenum">
              <a:rPr lang="en-US"/>
              <a:pPr>
                <a:defRPr/>
              </a:pPr>
              <a:t>‹#›</a:t>
            </a:fld>
            <a:endParaRPr lang="en-US"/>
          </a:p>
        </p:txBody>
      </p:sp>
      <p:pic>
        <p:nvPicPr>
          <p:cNvPr id="5"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375" y="889398"/>
            <a:ext cx="4157663"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3438" y="889398"/>
            <a:ext cx="4157662"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B53548F6-AAA9-4A8D-A869-511B3DFE3256}" type="slidenum">
              <a:rPr lang="en-US"/>
              <a:pPr>
                <a:defRPr/>
              </a:pPr>
              <a:t>‹#›</a:t>
            </a:fld>
            <a:endParaRPr lang="en-US"/>
          </a:p>
        </p:txBody>
      </p:sp>
      <p:pic>
        <p:nvPicPr>
          <p:cNvPr id="6"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a:t>Edit Master text styles</a:t>
            </a:r>
          </a:p>
        </p:txBody>
      </p:sp>
      <p:sp>
        <p:nvSpPr>
          <p:cNvPr id="4" name="Content Placeholder 3"/>
          <p:cNvSpPr>
            <a:spLocks noGrp="1"/>
          </p:cNvSpPr>
          <p:nvPr>
            <p:ph sz="half" idx="2"/>
          </p:nvPr>
        </p:nvSpPr>
        <p:spPr>
          <a:xfrm>
            <a:off x="457200" y="1631157"/>
            <a:ext cx="4040188"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a:t>Edit Master text styles</a:t>
            </a:r>
          </a:p>
        </p:txBody>
      </p:sp>
      <p:sp>
        <p:nvSpPr>
          <p:cNvPr id="6" name="Content Placeholder 5"/>
          <p:cNvSpPr>
            <a:spLocks noGrp="1"/>
          </p:cNvSpPr>
          <p:nvPr>
            <p:ph sz="quarter" idx="4"/>
          </p:nvPr>
        </p:nvSpPr>
        <p:spPr>
          <a:xfrm>
            <a:off x="4645028" y="1631157"/>
            <a:ext cx="4041775"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204C35C9-3222-4444-B33E-8AB075BE83C6}" type="slidenum">
              <a:rPr lang="en-US"/>
              <a:pPr>
                <a:defRPr/>
              </a:pPr>
              <a:t>‹#›</a:t>
            </a:fld>
            <a:endParaRPr lang="en-US"/>
          </a:p>
        </p:txBody>
      </p:sp>
      <p:pic>
        <p:nvPicPr>
          <p:cNvPr id="8"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D4C52F08-588C-488E-A5AB-DF69250DE862}" type="slidenum">
              <a:rPr lang="en-US"/>
              <a:pPr>
                <a:defRPr/>
              </a:pPr>
              <a:t>‹#›</a:t>
            </a:fld>
            <a:endParaRPr lang="en-US"/>
          </a:p>
        </p:txBody>
      </p:sp>
      <p:pic>
        <p:nvPicPr>
          <p:cNvPr id="4"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8"/>
          </a:xfrm>
        </p:spPr>
        <p:txBody>
          <a:bodyPr anchor="b"/>
          <a:lstStyle>
            <a:lvl1pPr algn="l">
              <a:defRPr sz="2700" b="1">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076325"/>
            <a:ext cx="3008313" cy="3518298"/>
          </a:xfrm>
        </p:spPr>
        <p:txBody>
          <a:bodyPr/>
          <a:lstStyle>
            <a:lvl1pPr marL="0" indent="0">
              <a:buNone/>
              <a:defRPr sz="1700"/>
            </a:lvl1pPr>
            <a:lvl2pPr marL="380895" indent="0">
              <a:buNone/>
              <a:defRPr sz="1000"/>
            </a:lvl2pPr>
            <a:lvl3pPr marL="761790" indent="0">
              <a:buNone/>
              <a:defRPr sz="800"/>
            </a:lvl3pPr>
            <a:lvl4pPr marL="1142683" indent="0">
              <a:buNone/>
              <a:defRPr sz="700"/>
            </a:lvl4pPr>
            <a:lvl5pPr marL="1523573" indent="0">
              <a:buNone/>
              <a:defRPr sz="700"/>
            </a:lvl5pPr>
            <a:lvl6pPr marL="1904467" indent="0">
              <a:buNone/>
              <a:defRPr sz="700"/>
            </a:lvl6pPr>
            <a:lvl7pPr marL="2285362" indent="0">
              <a:buNone/>
              <a:defRPr sz="700"/>
            </a:lvl7pPr>
            <a:lvl8pPr marL="2666253" indent="0">
              <a:buNone/>
              <a:defRPr sz="700"/>
            </a:lvl8pPr>
            <a:lvl9pPr marL="3047146" indent="0">
              <a:buNone/>
              <a:defRPr sz="7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9B97EEC-B5BC-42C5-B73F-31CC660D4D8A}" type="slidenum">
              <a:rPr lang="en-US"/>
              <a:pPr>
                <a:defRPr/>
              </a:pPr>
              <a:t>‹#›</a:t>
            </a:fld>
            <a:endParaRPr lang="en-US"/>
          </a:p>
        </p:txBody>
      </p:sp>
      <p:pic>
        <p:nvPicPr>
          <p:cNvPr id="6"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1775" y="107163"/>
            <a:ext cx="8458200" cy="610791"/>
          </a:xfrm>
          <a:prstGeom prst="rect">
            <a:avLst/>
          </a:prstGeom>
          <a:noFill/>
          <a:ln w="9525">
            <a:noFill/>
            <a:miter lim="800000"/>
            <a:headEnd/>
            <a:tailEnd/>
          </a:ln>
        </p:spPr>
        <p:txBody>
          <a:bodyPr vert="horz" wrap="square" lIns="76179" tIns="38088" rIns="76179" bIns="38088"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33378" y="794149"/>
            <a:ext cx="8467725" cy="3701653"/>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0" name="Rectangle 6"/>
          <p:cNvSpPr>
            <a:spLocks noGrp="1" noChangeArrowheads="1"/>
          </p:cNvSpPr>
          <p:nvPr>
            <p:ph type="sldNum" sz="quarter" idx="4"/>
          </p:nvPr>
        </p:nvSpPr>
        <p:spPr bwMode="auto">
          <a:xfrm>
            <a:off x="6667503" y="4442792"/>
            <a:ext cx="2133600" cy="154782"/>
          </a:xfrm>
          <a:prstGeom prst="rect">
            <a:avLst/>
          </a:prstGeom>
          <a:noFill/>
          <a:ln w="9525">
            <a:noFill/>
            <a:miter lim="800000"/>
            <a:headEnd/>
            <a:tailEnd/>
          </a:ln>
          <a:effectLst/>
        </p:spPr>
        <p:txBody>
          <a:bodyPr vert="horz" wrap="square" lIns="76179" tIns="38088" rIns="76179" bIns="38088" numCol="1" anchor="t" anchorCtr="0" compatLnSpc="1">
            <a:prstTxWarp prst="textNoShape">
              <a:avLst/>
            </a:prstTxWarp>
          </a:bodyPr>
          <a:lstStyle>
            <a:lvl1pPr algn="r">
              <a:defRPr sz="700"/>
            </a:lvl1pPr>
          </a:lstStyle>
          <a:p>
            <a:pPr>
              <a:defRPr/>
            </a:pPr>
            <a:fld id="{B6C70261-DCF8-4A97-9502-E8EEF2364CDE}" type="slidenum">
              <a:rPr lang="en-US"/>
              <a:pPr>
                <a:defRPr/>
              </a:pPr>
              <a:t>‹#›</a:t>
            </a:fld>
            <a:endParaRPr lang="en-US"/>
          </a:p>
        </p:txBody>
      </p:sp>
      <p:cxnSp>
        <p:nvCxnSpPr>
          <p:cNvPr id="3" name="Straight Connector 2">
            <a:extLst>
              <a:ext uri="{FF2B5EF4-FFF2-40B4-BE49-F238E27FC236}">
                <a16:creationId xmlns:a16="http://schemas.microsoft.com/office/drawing/2014/main" id="{92663C74-62AB-B64B-BCBB-0866ABE6E2D3}"/>
              </a:ext>
            </a:extLst>
          </p:cNvPr>
          <p:cNvCxnSpPr>
            <a:cxnSpLocks/>
          </p:cNvCxnSpPr>
          <p:nvPr userDrawn="1"/>
        </p:nvCxnSpPr>
        <p:spPr>
          <a:xfrm>
            <a:off x="0" y="4656947"/>
            <a:ext cx="89288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 Box 31">
            <a:extLst>
              <a:ext uri="{FF2B5EF4-FFF2-40B4-BE49-F238E27FC236}">
                <a16:creationId xmlns:a16="http://schemas.microsoft.com/office/drawing/2014/main" id="{BBEA79FD-0CFB-464E-959F-0C18C604804A}"/>
              </a:ext>
            </a:extLst>
          </p:cNvPr>
          <p:cNvSpPr txBox="1">
            <a:spLocks noChangeArrowheads="1"/>
          </p:cNvSpPr>
          <p:nvPr userDrawn="1"/>
        </p:nvSpPr>
        <p:spPr bwMode="auto">
          <a:xfrm>
            <a:off x="334013" y="4646685"/>
            <a:ext cx="2111375" cy="184642"/>
          </a:xfrm>
          <a:prstGeom prst="rect">
            <a:avLst/>
          </a:prstGeom>
          <a:noFill/>
          <a:ln w="9525">
            <a:noFill/>
            <a:miter lim="800000"/>
            <a:headEnd/>
            <a:tailEnd/>
          </a:ln>
          <a:effectLst/>
        </p:spPr>
        <p:txBody>
          <a:bodyPr lIns="76179" tIns="38088" rIns="76179" bIns="38088">
            <a:spAutoFit/>
          </a:bodyPr>
          <a:lstStyle/>
          <a:p>
            <a:pPr>
              <a:spcBef>
                <a:spcPct val="50000"/>
              </a:spcBef>
              <a:defRPr/>
            </a:pPr>
            <a:r>
              <a:rPr lang="en-US" sz="700" dirty="0">
                <a:cs typeface="+mn-cs"/>
              </a:rPr>
              <a:t>TI Confidential – NDA Restrictions</a:t>
            </a:r>
          </a:p>
        </p:txBody>
      </p:sp>
    </p:spTree>
  </p:cSld>
  <p:clrMap bg1="lt1" tx1="dk1" bg2="lt2" tx2="dk2" accent1="accent1" accent2="accent2" accent3="accent3" accent4="accent4" accent5="accent5" accent6="accent6" hlink="hlink" folHlink="folHlink"/>
  <p:sldLayoutIdLst>
    <p:sldLayoutId id="2147483719" r:id="rId1"/>
    <p:sldLayoutId id="2147483726" r:id="rId2"/>
    <p:sldLayoutId id="2147483735" r:id="rId3"/>
    <p:sldLayoutId id="2147483750" r:id="rId4"/>
    <p:sldLayoutId id="2147483709" r:id="rId5"/>
    <p:sldLayoutId id="2147483711" r:id="rId6"/>
    <p:sldLayoutId id="2147483712" r:id="rId7"/>
    <p:sldLayoutId id="2147483713" r:id="rId8"/>
    <p:sldLayoutId id="2147483715" r:id="rId9"/>
  </p:sldLayoutIdLst>
  <p:hf hdr="0" ftr="0" dt="0"/>
  <p:txStyles>
    <p:titleStyle>
      <a:lvl1pPr algn="l" rtl="0" eaLnBrk="1" fontAlgn="base" hangingPunct="1">
        <a:lnSpc>
          <a:spcPct val="85000"/>
        </a:lnSpc>
        <a:spcBef>
          <a:spcPct val="0"/>
        </a:spcBef>
        <a:spcAft>
          <a:spcPct val="0"/>
        </a:spcAft>
        <a:defRPr sz="2700" b="1">
          <a:solidFill>
            <a:schemeClr val="tx2"/>
          </a:solidFill>
          <a:latin typeface="+mj-lt"/>
          <a:ea typeface="+mj-ea"/>
          <a:cs typeface="+mj-cs"/>
        </a:defRPr>
      </a:lvl1pPr>
      <a:lvl2pPr algn="l" rtl="0" eaLnBrk="1" fontAlgn="base" hangingPunct="1">
        <a:lnSpc>
          <a:spcPct val="85000"/>
        </a:lnSpc>
        <a:spcBef>
          <a:spcPct val="0"/>
        </a:spcBef>
        <a:spcAft>
          <a:spcPct val="0"/>
        </a:spcAft>
        <a:defRPr sz="2700" b="1">
          <a:solidFill>
            <a:schemeClr val="tx2"/>
          </a:solidFill>
          <a:latin typeface="Arial" charset="0"/>
        </a:defRPr>
      </a:lvl2pPr>
      <a:lvl3pPr algn="l" rtl="0" eaLnBrk="1" fontAlgn="base" hangingPunct="1">
        <a:lnSpc>
          <a:spcPct val="85000"/>
        </a:lnSpc>
        <a:spcBef>
          <a:spcPct val="0"/>
        </a:spcBef>
        <a:spcAft>
          <a:spcPct val="0"/>
        </a:spcAft>
        <a:defRPr sz="2700" b="1">
          <a:solidFill>
            <a:schemeClr val="tx2"/>
          </a:solidFill>
          <a:latin typeface="Arial" charset="0"/>
        </a:defRPr>
      </a:lvl3pPr>
      <a:lvl4pPr algn="l" rtl="0" eaLnBrk="1" fontAlgn="base" hangingPunct="1">
        <a:lnSpc>
          <a:spcPct val="85000"/>
        </a:lnSpc>
        <a:spcBef>
          <a:spcPct val="0"/>
        </a:spcBef>
        <a:spcAft>
          <a:spcPct val="0"/>
        </a:spcAft>
        <a:defRPr sz="2700" b="1">
          <a:solidFill>
            <a:schemeClr val="tx2"/>
          </a:solidFill>
          <a:latin typeface="Arial" charset="0"/>
        </a:defRPr>
      </a:lvl4pPr>
      <a:lvl5pPr algn="l" rtl="0" eaLnBrk="1" fontAlgn="base" hangingPunct="1">
        <a:lnSpc>
          <a:spcPct val="85000"/>
        </a:lnSpc>
        <a:spcBef>
          <a:spcPct val="0"/>
        </a:spcBef>
        <a:spcAft>
          <a:spcPct val="0"/>
        </a:spcAft>
        <a:defRPr sz="2700" b="1">
          <a:solidFill>
            <a:schemeClr val="tx2"/>
          </a:solidFill>
          <a:latin typeface="Arial" charset="0"/>
        </a:defRPr>
      </a:lvl5pPr>
      <a:lvl6pPr marL="380895" algn="l" rtl="0" eaLnBrk="1" fontAlgn="base" hangingPunct="1">
        <a:lnSpc>
          <a:spcPct val="85000"/>
        </a:lnSpc>
        <a:spcBef>
          <a:spcPct val="0"/>
        </a:spcBef>
        <a:spcAft>
          <a:spcPct val="0"/>
        </a:spcAft>
        <a:defRPr sz="2700" b="1">
          <a:solidFill>
            <a:srgbClr val="FF0000"/>
          </a:solidFill>
          <a:latin typeface="Arial" charset="0"/>
        </a:defRPr>
      </a:lvl6pPr>
      <a:lvl7pPr marL="761790" algn="l" rtl="0" eaLnBrk="1" fontAlgn="base" hangingPunct="1">
        <a:lnSpc>
          <a:spcPct val="85000"/>
        </a:lnSpc>
        <a:spcBef>
          <a:spcPct val="0"/>
        </a:spcBef>
        <a:spcAft>
          <a:spcPct val="0"/>
        </a:spcAft>
        <a:defRPr sz="2700" b="1">
          <a:solidFill>
            <a:srgbClr val="FF0000"/>
          </a:solidFill>
          <a:latin typeface="Arial" charset="0"/>
        </a:defRPr>
      </a:lvl7pPr>
      <a:lvl8pPr marL="1142683" algn="l" rtl="0" eaLnBrk="1" fontAlgn="base" hangingPunct="1">
        <a:lnSpc>
          <a:spcPct val="85000"/>
        </a:lnSpc>
        <a:spcBef>
          <a:spcPct val="0"/>
        </a:spcBef>
        <a:spcAft>
          <a:spcPct val="0"/>
        </a:spcAft>
        <a:defRPr sz="2700" b="1">
          <a:solidFill>
            <a:srgbClr val="FF0000"/>
          </a:solidFill>
          <a:latin typeface="Arial" charset="0"/>
        </a:defRPr>
      </a:lvl8pPr>
      <a:lvl9pPr marL="1523573" algn="l" rtl="0" eaLnBrk="1" fontAlgn="base" hangingPunct="1">
        <a:lnSpc>
          <a:spcPct val="85000"/>
        </a:lnSpc>
        <a:spcBef>
          <a:spcPct val="0"/>
        </a:spcBef>
        <a:spcAft>
          <a:spcPct val="0"/>
        </a:spcAft>
        <a:defRPr sz="2700" b="1">
          <a:solidFill>
            <a:srgbClr val="FF0000"/>
          </a:solidFill>
          <a:latin typeface="Arial" charset="0"/>
        </a:defRPr>
      </a:lvl9pPr>
    </p:titleStyle>
    <p:bodyStyle>
      <a:lvl1pPr marL="189124" indent="-189124" algn="l" rtl="0" eaLnBrk="1" fontAlgn="base" hangingPunct="1">
        <a:spcBef>
          <a:spcPts val="667"/>
        </a:spcBef>
        <a:spcAft>
          <a:spcPct val="0"/>
        </a:spcAft>
        <a:buChar char="•"/>
        <a:defRPr sz="18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600">
          <a:solidFill>
            <a:schemeClr val="tx1"/>
          </a:solidFill>
          <a:latin typeface="+mn-lt"/>
        </a:defRPr>
      </a:lvl2pPr>
      <a:lvl3pPr marL="711530" indent="-137548" algn="l" rtl="0" eaLnBrk="1" fontAlgn="base" hangingPunct="1">
        <a:spcBef>
          <a:spcPct val="15000"/>
        </a:spcBef>
        <a:spcAft>
          <a:spcPct val="0"/>
        </a:spcAft>
        <a:buChar char="•"/>
        <a:defRPr sz="1600">
          <a:solidFill>
            <a:schemeClr val="tx1"/>
          </a:solidFill>
          <a:latin typeface="+mn-lt"/>
        </a:defRPr>
      </a:lvl3pPr>
      <a:lvl4pPr marL="1001168" indent="-194416" algn="l" rtl="0" eaLnBrk="1" fontAlgn="base" hangingPunct="1">
        <a:spcBef>
          <a:spcPct val="5000"/>
        </a:spcBef>
        <a:spcAft>
          <a:spcPct val="0"/>
        </a:spcAft>
        <a:buChar char="–"/>
        <a:defRPr sz="1600">
          <a:solidFill>
            <a:schemeClr val="tx1"/>
          </a:solidFill>
          <a:latin typeface="+mn-lt"/>
        </a:defRPr>
      </a:lvl4pPr>
      <a:lvl5pPr marL="1240546" indent="-144163" algn="l" rtl="0" eaLnBrk="1" fontAlgn="base" hangingPunct="1">
        <a:spcBef>
          <a:spcPct val="0"/>
        </a:spcBef>
        <a:spcAft>
          <a:spcPct val="0"/>
        </a:spcAft>
        <a:buChar char="»"/>
        <a:defRPr sz="16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p:bodyStyle>
    <p:otherStyle>
      <a:defPPr>
        <a:defRPr lang="en-US"/>
      </a:defPPr>
      <a:lvl1pPr marL="0" algn="l" defTabSz="761790" rtl="0" eaLnBrk="1" latinLnBrk="0" hangingPunct="1">
        <a:defRPr sz="1500" kern="1200">
          <a:solidFill>
            <a:schemeClr val="tx1"/>
          </a:solidFill>
          <a:latin typeface="+mn-lt"/>
          <a:ea typeface="+mn-ea"/>
          <a:cs typeface="+mn-cs"/>
        </a:defRPr>
      </a:lvl1pPr>
      <a:lvl2pPr marL="380895" algn="l" defTabSz="761790" rtl="0" eaLnBrk="1" latinLnBrk="0" hangingPunct="1">
        <a:defRPr sz="1500" kern="1200">
          <a:solidFill>
            <a:schemeClr val="tx1"/>
          </a:solidFill>
          <a:latin typeface="+mn-lt"/>
          <a:ea typeface="+mn-ea"/>
          <a:cs typeface="+mn-cs"/>
        </a:defRPr>
      </a:lvl2pPr>
      <a:lvl3pPr marL="761790" algn="l" defTabSz="761790" rtl="0" eaLnBrk="1" latinLnBrk="0" hangingPunct="1">
        <a:defRPr sz="1500" kern="1200">
          <a:solidFill>
            <a:schemeClr val="tx1"/>
          </a:solidFill>
          <a:latin typeface="+mn-lt"/>
          <a:ea typeface="+mn-ea"/>
          <a:cs typeface="+mn-cs"/>
        </a:defRPr>
      </a:lvl3pPr>
      <a:lvl4pPr marL="1142683" algn="l" defTabSz="761790" rtl="0" eaLnBrk="1" latinLnBrk="0" hangingPunct="1">
        <a:defRPr sz="1500" kern="1200">
          <a:solidFill>
            <a:schemeClr val="tx1"/>
          </a:solidFill>
          <a:latin typeface="+mn-lt"/>
          <a:ea typeface="+mn-ea"/>
          <a:cs typeface="+mn-cs"/>
        </a:defRPr>
      </a:lvl4pPr>
      <a:lvl5pPr marL="1523573" algn="l" defTabSz="761790" rtl="0" eaLnBrk="1" latinLnBrk="0" hangingPunct="1">
        <a:defRPr sz="1500" kern="1200">
          <a:solidFill>
            <a:schemeClr val="tx1"/>
          </a:solidFill>
          <a:latin typeface="+mn-lt"/>
          <a:ea typeface="+mn-ea"/>
          <a:cs typeface="+mn-cs"/>
        </a:defRPr>
      </a:lvl5pPr>
      <a:lvl6pPr marL="1904467" algn="l" defTabSz="761790" rtl="0" eaLnBrk="1" latinLnBrk="0" hangingPunct="1">
        <a:defRPr sz="1500" kern="1200">
          <a:solidFill>
            <a:schemeClr val="tx1"/>
          </a:solidFill>
          <a:latin typeface="+mn-lt"/>
          <a:ea typeface="+mn-ea"/>
          <a:cs typeface="+mn-cs"/>
        </a:defRPr>
      </a:lvl6pPr>
      <a:lvl7pPr marL="2285362" algn="l" defTabSz="761790" rtl="0" eaLnBrk="1" latinLnBrk="0" hangingPunct="1">
        <a:defRPr sz="1500" kern="1200">
          <a:solidFill>
            <a:schemeClr val="tx1"/>
          </a:solidFill>
          <a:latin typeface="+mn-lt"/>
          <a:ea typeface="+mn-ea"/>
          <a:cs typeface="+mn-cs"/>
        </a:defRPr>
      </a:lvl7pPr>
      <a:lvl8pPr marL="2666253" algn="l" defTabSz="761790" rtl="0" eaLnBrk="1" latinLnBrk="0" hangingPunct="1">
        <a:defRPr sz="1500" kern="1200">
          <a:solidFill>
            <a:schemeClr val="tx1"/>
          </a:solidFill>
          <a:latin typeface="+mn-lt"/>
          <a:ea typeface="+mn-ea"/>
          <a:cs typeface="+mn-cs"/>
        </a:defRPr>
      </a:lvl8pPr>
      <a:lvl9pPr marL="3047146" algn="l" defTabSz="76179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7.png"/><Relationship Id="rId2" Type="http://schemas.openxmlformats.org/officeDocument/2006/relationships/slide" Target="slide7.xml"/><Relationship Id="rId1" Type="http://schemas.openxmlformats.org/officeDocument/2006/relationships/slideLayout" Target="../slideLayouts/slideLayout5.xml"/><Relationship Id="rId6" Type="http://schemas.openxmlformats.org/officeDocument/2006/relationships/slide" Target="slide23.xml"/><Relationship Id="rId5" Type="http://schemas.openxmlformats.org/officeDocument/2006/relationships/slide" Target="slide20.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4B4B-5F03-48FF-8775-8F1914F0FD08}"/>
              </a:ext>
            </a:extLst>
          </p:cNvPr>
          <p:cNvSpPr>
            <a:spLocks noGrp="1"/>
          </p:cNvSpPr>
          <p:nvPr>
            <p:ph type="ctrTitle"/>
          </p:nvPr>
        </p:nvSpPr>
        <p:spPr/>
        <p:txBody>
          <a:bodyPr/>
          <a:lstStyle/>
          <a:p>
            <a:r>
              <a:rPr lang="en-US" dirty="0"/>
              <a:t>JBL Charge 6 USB Type-C Proposal</a:t>
            </a:r>
          </a:p>
        </p:txBody>
      </p:sp>
      <p:sp>
        <p:nvSpPr>
          <p:cNvPr id="3" name="Subtitle 2">
            <a:extLst>
              <a:ext uri="{FF2B5EF4-FFF2-40B4-BE49-F238E27FC236}">
                <a16:creationId xmlns:a16="http://schemas.microsoft.com/office/drawing/2014/main" id="{25579DA3-052E-4F4A-8B8F-6CED5B40606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22664170-25A9-48BE-AD11-03177F6599D1}"/>
              </a:ext>
            </a:extLst>
          </p:cNvPr>
          <p:cNvSpPr>
            <a:spLocks noGrp="1"/>
          </p:cNvSpPr>
          <p:nvPr>
            <p:ph type="sldNum" sz="quarter" idx="10"/>
          </p:nvPr>
        </p:nvSpPr>
        <p:spPr/>
        <p:txBody>
          <a:bodyPr/>
          <a:lstStyle/>
          <a:p>
            <a:pPr>
              <a:defRPr/>
            </a:pPr>
            <a:fld id="{03BA23CF-AA30-4A18-B744-605C3E9DBF07}" type="slidenum">
              <a:rPr lang="en-US" smtClean="0"/>
              <a:pPr>
                <a:defRPr/>
              </a:pPr>
              <a:t>1</a:t>
            </a:fld>
            <a:endParaRPr lang="en-US"/>
          </a:p>
        </p:txBody>
      </p:sp>
    </p:spTree>
    <p:extLst>
      <p:ext uri="{BB962C8B-B14F-4D97-AF65-F5344CB8AC3E}">
        <p14:creationId xmlns:p14="http://schemas.microsoft.com/office/powerpoint/2010/main" val="4033730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A065-9139-244A-86CE-7E7BF673FC0F}"/>
              </a:ext>
            </a:extLst>
          </p:cNvPr>
          <p:cNvSpPr>
            <a:spLocks noGrp="1"/>
          </p:cNvSpPr>
          <p:nvPr>
            <p:ph type="ctrTitle"/>
          </p:nvPr>
        </p:nvSpPr>
        <p:spPr/>
        <p:txBody>
          <a:bodyPr/>
          <a:lstStyle/>
          <a:p>
            <a:r>
              <a:rPr lang="en-US" dirty="0"/>
              <a:t>Firmware loading and update via I2C (Patch Bundle Mode)</a:t>
            </a:r>
          </a:p>
        </p:txBody>
      </p:sp>
      <p:sp>
        <p:nvSpPr>
          <p:cNvPr id="3" name="Subtitle 2">
            <a:extLst>
              <a:ext uri="{FF2B5EF4-FFF2-40B4-BE49-F238E27FC236}">
                <a16:creationId xmlns:a16="http://schemas.microsoft.com/office/drawing/2014/main" id="{97E82DED-767D-4547-AF13-5AC0A5F27DE6}"/>
              </a:ext>
            </a:extLst>
          </p:cNvPr>
          <p:cNvSpPr>
            <a:spLocks noGrp="1"/>
          </p:cNvSpPr>
          <p:nvPr>
            <p:ph type="subTitle" idx="1"/>
          </p:nvPr>
        </p:nvSpPr>
        <p:spPr/>
        <p:txBody>
          <a:bodyPr/>
          <a:lstStyle/>
          <a:p>
            <a:endParaRPr lang="en-US" dirty="0"/>
          </a:p>
        </p:txBody>
      </p:sp>
      <p:sp>
        <p:nvSpPr>
          <p:cNvPr id="5" name="Rectangle 24">
            <a:extLst>
              <a:ext uri="{FF2B5EF4-FFF2-40B4-BE49-F238E27FC236}">
                <a16:creationId xmlns:a16="http://schemas.microsoft.com/office/drawing/2014/main" id="{BF4BDD6C-DF5D-6045-B8B0-A93D8BE41299}"/>
              </a:ext>
            </a:extLst>
          </p:cNvPr>
          <p:cNvSpPr>
            <a:spLocks noGrp="1" noChangeArrowheads="1"/>
          </p:cNvSpPr>
          <p:nvPr>
            <p:ph type="sldNum" sz="quarter" idx="10"/>
          </p:nvPr>
        </p:nvSpPr>
        <p:spPr>
          <a:xfrm>
            <a:off x="6667500" y="4448217"/>
            <a:ext cx="2133600" cy="154782"/>
          </a:xfrm>
        </p:spPr>
        <p:txBody>
          <a:bodyPr/>
          <a:lstStyle/>
          <a:p>
            <a:fld id="{07B5736C-021E-4EDA-A2F9-FF199D20DBAA}" type="slidenum">
              <a:rPr lang="en-US" smtClean="0"/>
              <a:pPr/>
              <a:t>10</a:t>
            </a:fld>
            <a:endParaRPr lang="en-US"/>
          </a:p>
        </p:txBody>
      </p:sp>
    </p:spTree>
    <p:extLst>
      <p:ext uri="{BB962C8B-B14F-4D97-AF65-F5344CB8AC3E}">
        <p14:creationId xmlns:p14="http://schemas.microsoft.com/office/powerpoint/2010/main" val="34677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EFAC-DF60-4699-BD65-71DF8096D14C}"/>
              </a:ext>
            </a:extLst>
          </p:cNvPr>
          <p:cNvSpPr>
            <a:spLocks noGrp="1"/>
          </p:cNvSpPr>
          <p:nvPr>
            <p:ph type="title"/>
          </p:nvPr>
        </p:nvSpPr>
        <p:spPr/>
        <p:txBody>
          <a:bodyPr/>
          <a:lstStyle/>
          <a:p>
            <a:r>
              <a:rPr lang="en-US" sz="2800" dirty="0"/>
              <a:t>What is the Patch Bundle?</a:t>
            </a:r>
            <a:endParaRPr lang="en-US" dirty="0"/>
          </a:p>
        </p:txBody>
      </p:sp>
      <p:sp>
        <p:nvSpPr>
          <p:cNvPr id="4" name="Slide Number Placeholder 3">
            <a:extLst>
              <a:ext uri="{FF2B5EF4-FFF2-40B4-BE49-F238E27FC236}">
                <a16:creationId xmlns:a16="http://schemas.microsoft.com/office/drawing/2014/main" id="{62BD7BFD-AC0B-45F1-8A6E-2F53FFB9F5FE}"/>
              </a:ext>
            </a:extLst>
          </p:cNvPr>
          <p:cNvSpPr>
            <a:spLocks noGrp="1"/>
          </p:cNvSpPr>
          <p:nvPr>
            <p:ph type="sldNum" sz="quarter" idx="10"/>
          </p:nvPr>
        </p:nvSpPr>
        <p:spPr>
          <a:xfrm>
            <a:off x="6667503" y="4442792"/>
            <a:ext cx="2133600" cy="154782"/>
          </a:xfrm>
        </p:spPr>
        <p:txBody>
          <a:bodyPr/>
          <a:lstStyle/>
          <a:p>
            <a:pPr>
              <a:defRPr/>
            </a:pPr>
            <a:fld id="{2B97888F-6AF7-4263-B69D-592D8C33BAC7}" type="slidenum">
              <a:rPr lang="en-US" smtClean="0"/>
              <a:pPr>
                <a:defRPr/>
              </a:pPr>
              <a:t>11</a:t>
            </a:fld>
            <a:endParaRPr lang="en-US"/>
          </a:p>
        </p:txBody>
      </p:sp>
      <p:sp>
        <p:nvSpPr>
          <p:cNvPr id="5" name="Rectangle 4">
            <a:extLst>
              <a:ext uri="{FF2B5EF4-FFF2-40B4-BE49-F238E27FC236}">
                <a16:creationId xmlns:a16="http://schemas.microsoft.com/office/drawing/2014/main" id="{44F38A26-E115-4D57-855D-EAB2D9E6FD6C}"/>
              </a:ext>
            </a:extLst>
          </p:cNvPr>
          <p:cNvSpPr/>
          <p:nvPr/>
        </p:nvSpPr>
        <p:spPr>
          <a:xfrm>
            <a:off x="160414" y="860457"/>
            <a:ext cx="2654913" cy="25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TPS65992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Rectangle 5">
            <a:extLst>
              <a:ext uri="{FF2B5EF4-FFF2-40B4-BE49-F238E27FC236}">
                <a16:creationId xmlns:a16="http://schemas.microsoft.com/office/drawing/2014/main" id="{023E1363-AC6F-4AC9-9972-E9CF35ABFE55}"/>
              </a:ext>
            </a:extLst>
          </p:cNvPr>
          <p:cNvSpPr/>
          <p:nvPr/>
        </p:nvSpPr>
        <p:spPr>
          <a:xfrm>
            <a:off x="267620" y="1382899"/>
            <a:ext cx="1109892" cy="17089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HW</a:t>
            </a:r>
          </a:p>
        </p:txBody>
      </p:sp>
      <p:sp>
        <p:nvSpPr>
          <p:cNvPr id="7" name="Rectangle 6">
            <a:extLst>
              <a:ext uri="{FF2B5EF4-FFF2-40B4-BE49-F238E27FC236}">
                <a16:creationId xmlns:a16="http://schemas.microsoft.com/office/drawing/2014/main" id="{01C46F02-8941-44C5-8A5F-4648991E4E51}"/>
              </a:ext>
            </a:extLst>
          </p:cNvPr>
          <p:cNvSpPr/>
          <p:nvPr/>
        </p:nvSpPr>
        <p:spPr>
          <a:xfrm>
            <a:off x="1487871" y="1382899"/>
            <a:ext cx="1109892" cy="17089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FW</a:t>
            </a:r>
          </a:p>
          <a:p>
            <a:pPr algn="ctr"/>
            <a:endParaRPr lang="en-US" dirty="0"/>
          </a:p>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4E8CC5EA-11D1-47D2-B89C-D8EB6259B421}"/>
              </a:ext>
            </a:extLst>
          </p:cNvPr>
          <p:cNvSpPr/>
          <p:nvPr/>
        </p:nvSpPr>
        <p:spPr>
          <a:xfrm>
            <a:off x="1602959" y="1981989"/>
            <a:ext cx="909671" cy="3218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ROM</a:t>
            </a:r>
          </a:p>
        </p:txBody>
      </p:sp>
      <p:sp>
        <p:nvSpPr>
          <p:cNvPr id="9" name="Rectangle 8">
            <a:extLst>
              <a:ext uri="{FF2B5EF4-FFF2-40B4-BE49-F238E27FC236}">
                <a16:creationId xmlns:a16="http://schemas.microsoft.com/office/drawing/2014/main" id="{0BA45BD3-6F38-4FE4-829B-C30BAAC9A30B}"/>
              </a:ext>
            </a:extLst>
          </p:cNvPr>
          <p:cNvSpPr/>
          <p:nvPr/>
        </p:nvSpPr>
        <p:spPr>
          <a:xfrm>
            <a:off x="1602959" y="2536935"/>
            <a:ext cx="909671" cy="3218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RAM</a:t>
            </a:r>
          </a:p>
        </p:txBody>
      </p:sp>
      <p:cxnSp>
        <p:nvCxnSpPr>
          <p:cNvPr id="10" name="Straight Arrow Connector 9">
            <a:extLst>
              <a:ext uri="{FF2B5EF4-FFF2-40B4-BE49-F238E27FC236}">
                <a16:creationId xmlns:a16="http://schemas.microsoft.com/office/drawing/2014/main" id="{5CB464DD-D2AE-4B8A-B8BE-A9E003DAA87B}"/>
              </a:ext>
            </a:extLst>
          </p:cNvPr>
          <p:cNvCxnSpPr>
            <a:cxnSpLocks/>
            <a:stCxn id="9" idx="3"/>
            <a:endCxn id="11" idx="1"/>
          </p:cNvCxnSpPr>
          <p:nvPr/>
        </p:nvCxnSpPr>
        <p:spPr>
          <a:xfrm flipV="1">
            <a:off x="2512630" y="2114903"/>
            <a:ext cx="884620" cy="582959"/>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B74F2B60-0393-4438-B58C-D3E6D626E7E4}"/>
              </a:ext>
            </a:extLst>
          </p:cNvPr>
          <p:cNvSpPr/>
          <p:nvPr/>
        </p:nvSpPr>
        <p:spPr>
          <a:xfrm>
            <a:off x="3397250" y="860457"/>
            <a:ext cx="1993899" cy="25088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RAM</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4" name="TextBox 13">
            <a:extLst>
              <a:ext uri="{FF2B5EF4-FFF2-40B4-BE49-F238E27FC236}">
                <a16:creationId xmlns:a16="http://schemas.microsoft.com/office/drawing/2014/main" id="{6186E398-4BE9-455B-A4C2-B47E65C976B9}"/>
              </a:ext>
            </a:extLst>
          </p:cNvPr>
          <p:cNvSpPr txBox="1"/>
          <p:nvPr/>
        </p:nvSpPr>
        <p:spPr>
          <a:xfrm>
            <a:off x="368515" y="3511852"/>
            <a:ext cx="4870234" cy="1015663"/>
          </a:xfrm>
          <a:prstGeom prst="rect">
            <a:avLst/>
          </a:prstGeom>
          <a:noFill/>
        </p:spPr>
        <p:txBody>
          <a:bodyPr wrap="square" rtlCol="0">
            <a:spAutoFit/>
          </a:bodyPr>
          <a:lstStyle/>
          <a:p>
            <a:r>
              <a:rPr lang="en-US" sz="1200" b="1" u="sng" dirty="0"/>
              <a:t>Read Only Memory (ROM)</a:t>
            </a:r>
            <a:r>
              <a:rPr lang="en-US" sz="1200" dirty="0"/>
              <a:t>: Cannot be changed. Firmware is physically etched into the device silicon </a:t>
            </a:r>
          </a:p>
          <a:p>
            <a:r>
              <a:rPr lang="en-US" sz="1200" b="1" u="sng" dirty="0"/>
              <a:t>Random Access Memory (RAM)</a:t>
            </a:r>
            <a:r>
              <a:rPr lang="en-US" sz="1200" dirty="0"/>
              <a:t>: Contains both the application configuration and the firmware base image. Loaded onto the TPS65992 either via an external EEPROM or an external MCU</a:t>
            </a:r>
            <a:endParaRPr lang="en-US" sz="1200" b="1" u="sng" dirty="0"/>
          </a:p>
        </p:txBody>
      </p:sp>
      <p:sp>
        <p:nvSpPr>
          <p:cNvPr id="15" name="TextBox 14">
            <a:extLst>
              <a:ext uri="{FF2B5EF4-FFF2-40B4-BE49-F238E27FC236}">
                <a16:creationId xmlns:a16="http://schemas.microsoft.com/office/drawing/2014/main" id="{AC3ADC9E-046E-4B99-94B3-0E99B6C6EA39}"/>
              </a:ext>
            </a:extLst>
          </p:cNvPr>
          <p:cNvSpPr txBox="1"/>
          <p:nvPr/>
        </p:nvSpPr>
        <p:spPr>
          <a:xfrm>
            <a:off x="5657850" y="623315"/>
            <a:ext cx="3416300" cy="3416320"/>
          </a:xfrm>
          <a:prstGeom prst="rect">
            <a:avLst/>
          </a:prstGeom>
          <a:noFill/>
        </p:spPr>
        <p:txBody>
          <a:bodyPr wrap="square" rtlCol="0">
            <a:spAutoFit/>
          </a:bodyPr>
          <a:lstStyle/>
          <a:p>
            <a:r>
              <a:rPr lang="en-US" sz="1200" b="1" u="sng" dirty="0"/>
              <a:t>Customer Settings:</a:t>
            </a:r>
            <a:r>
              <a:rPr lang="en-US" sz="1200" dirty="0"/>
              <a:t> </a:t>
            </a:r>
          </a:p>
          <a:p>
            <a:r>
              <a:rPr lang="en-US" sz="1200" dirty="0"/>
              <a:t>Created using the Application Customization Tool (GUI). The host interface technical reference manual outlines all of the configurable registers within the TPS65992, and a vast majority of them can be controlled using our GUI tool. </a:t>
            </a:r>
          </a:p>
          <a:p>
            <a:endParaRPr lang="en-US" sz="1200" dirty="0"/>
          </a:p>
          <a:p>
            <a:r>
              <a:rPr lang="en-US" sz="1200" b="1" u="sng" dirty="0"/>
              <a:t>Firmware Base Image “Patch”:</a:t>
            </a:r>
            <a:r>
              <a:rPr lang="en-US" sz="1200" dirty="0"/>
              <a:t> </a:t>
            </a:r>
          </a:p>
          <a:p>
            <a:r>
              <a:rPr lang="en-US" sz="1200" dirty="0"/>
              <a:t>Implements code to either fix bug issues found in the ROM or implement new features that were not included in the original ROM image.</a:t>
            </a:r>
          </a:p>
          <a:p>
            <a:endParaRPr lang="en-US" sz="1200" b="1" u="sng" dirty="0"/>
          </a:p>
          <a:p>
            <a:r>
              <a:rPr lang="en-US" sz="1200" b="1" u="sng" dirty="0"/>
              <a:t>Patch Bundle:</a:t>
            </a:r>
          </a:p>
          <a:p>
            <a:r>
              <a:rPr lang="en-US" sz="1200" dirty="0"/>
              <a:t>The combination of the Application Configuration + Firmware Base Image which is generated by the Application Customization Tool (GUI)</a:t>
            </a:r>
          </a:p>
        </p:txBody>
      </p:sp>
      <p:sp>
        <p:nvSpPr>
          <p:cNvPr id="18" name="Rectangle 17">
            <a:extLst>
              <a:ext uri="{FF2B5EF4-FFF2-40B4-BE49-F238E27FC236}">
                <a16:creationId xmlns:a16="http://schemas.microsoft.com/office/drawing/2014/main" id="{E64A6408-15F3-4C7B-8657-733CDB80BC29}"/>
              </a:ext>
            </a:extLst>
          </p:cNvPr>
          <p:cNvSpPr/>
          <p:nvPr/>
        </p:nvSpPr>
        <p:spPr>
          <a:xfrm>
            <a:off x="3550458" y="1382898"/>
            <a:ext cx="1680278" cy="19254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Patch Bundle</a:t>
            </a:r>
          </a:p>
          <a:p>
            <a:pPr algn="ctr"/>
            <a:endParaRPr lang="en-US" dirty="0"/>
          </a:p>
          <a:p>
            <a:pPr algn="ctr"/>
            <a:endParaRPr lang="en-US" dirty="0"/>
          </a:p>
          <a:p>
            <a:pPr algn="ctr"/>
            <a:endParaRPr lang="en-US" dirty="0"/>
          </a:p>
          <a:p>
            <a:pPr algn="ctr"/>
            <a:endParaRPr lang="en-US" dirty="0"/>
          </a:p>
          <a:p>
            <a:pPr algn="ctr"/>
            <a:endParaRPr lang="en-US" dirty="0"/>
          </a:p>
        </p:txBody>
      </p:sp>
      <p:sp>
        <p:nvSpPr>
          <p:cNvPr id="12" name="Rectangle 11">
            <a:extLst>
              <a:ext uri="{FF2B5EF4-FFF2-40B4-BE49-F238E27FC236}">
                <a16:creationId xmlns:a16="http://schemas.microsoft.com/office/drawing/2014/main" id="{F72232E6-FD45-4AE8-B5A5-466747B7957F}"/>
              </a:ext>
            </a:extLst>
          </p:cNvPr>
          <p:cNvSpPr/>
          <p:nvPr/>
        </p:nvSpPr>
        <p:spPr>
          <a:xfrm>
            <a:off x="3683328" y="1865301"/>
            <a:ext cx="1406677" cy="5850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Customer Settings</a:t>
            </a:r>
          </a:p>
        </p:txBody>
      </p:sp>
      <p:sp>
        <p:nvSpPr>
          <p:cNvPr id="13" name="Rectangle 12">
            <a:extLst>
              <a:ext uri="{FF2B5EF4-FFF2-40B4-BE49-F238E27FC236}">
                <a16:creationId xmlns:a16="http://schemas.microsoft.com/office/drawing/2014/main" id="{0AE2DCA2-475E-4479-92C4-9C1822D200D6}"/>
              </a:ext>
            </a:extLst>
          </p:cNvPr>
          <p:cNvSpPr/>
          <p:nvPr/>
        </p:nvSpPr>
        <p:spPr>
          <a:xfrm>
            <a:off x="3659111" y="2567238"/>
            <a:ext cx="1406677" cy="5850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Firmware Base Image</a:t>
            </a:r>
          </a:p>
          <a:p>
            <a:pPr algn="ctr"/>
            <a:r>
              <a:rPr lang="en-US" sz="1200" dirty="0"/>
              <a:t>“Patch”</a:t>
            </a:r>
          </a:p>
        </p:txBody>
      </p:sp>
    </p:spTree>
    <p:extLst>
      <p:ext uri="{BB962C8B-B14F-4D97-AF65-F5344CB8AC3E}">
        <p14:creationId xmlns:p14="http://schemas.microsoft.com/office/powerpoint/2010/main" val="124113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4" grpId="0"/>
      <p:bldP spid="15" grpId="0"/>
      <p:bldP spid="18"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6F98B1-FC06-4873-ADE8-700D496BE4F4}"/>
              </a:ext>
            </a:extLst>
          </p:cNvPr>
          <p:cNvSpPr>
            <a:spLocks noGrp="1"/>
          </p:cNvSpPr>
          <p:nvPr>
            <p:ph type="title"/>
          </p:nvPr>
        </p:nvSpPr>
        <p:spPr/>
        <p:txBody>
          <a:bodyPr/>
          <a:lstStyle/>
          <a:p>
            <a:r>
              <a:rPr lang="en-US" dirty="0"/>
              <a:t>Patch Bundle Mode</a:t>
            </a:r>
          </a:p>
        </p:txBody>
      </p:sp>
      <p:sp>
        <p:nvSpPr>
          <p:cNvPr id="6" name="Content Placeholder 5">
            <a:extLst>
              <a:ext uri="{FF2B5EF4-FFF2-40B4-BE49-F238E27FC236}">
                <a16:creationId xmlns:a16="http://schemas.microsoft.com/office/drawing/2014/main" id="{37B0A6DF-EB37-45E8-B794-F593C7B9EB6C}"/>
              </a:ext>
            </a:extLst>
          </p:cNvPr>
          <p:cNvSpPr>
            <a:spLocks noGrp="1"/>
          </p:cNvSpPr>
          <p:nvPr>
            <p:ph idx="1"/>
          </p:nvPr>
        </p:nvSpPr>
        <p:spPr/>
        <p:txBody>
          <a:bodyPr/>
          <a:lstStyle/>
          <a:p>
            <a:r>
              <a:rPr lang="en-US" dirty="0"/>
              <a:t>The Patch Bundle Mode is used to load the patch bundle onto the Type-C PD controller from the MCU via I2C</a:t>
            </a:r>
          </a:p>
          <a:p>
            <a:r>
              <a:rPr lang="en-US" dirty="0"/>
              <a:t>This process is used to load the firmware onto the Type-C PD controller as well as update the firmware if a software update is done to the system as a whole</a:t>
            </a:r>
          </a:p>
        </p:txBody>
      </p:sp>
      <p:sp>
        <p:nvSpPr>
          <p:cNvPr id="4" name="Slide Number Placeholder 3">
            <a:extLst>
              <a:ext uri="{FF2B5EF4-FFF2-40B4-BE49-F238E27FC236}">
                <a16:creationId xmlns:a16="http://schemas.microsoft.com/office/drawing/2014/main" id="{B8835CBE-8348-43B5-B483-3B9176D80B0E}"/>
              </a:ext>
            </a:extLst>
          </p:cNvPr>
          <p:cNvSpPr>
            <a:spLocks noGrp="1"/>
          </p:cNvSpPr>
          <p:nvPr>
            <p:ph type="sldNum" sz="quarter" idx="10"/>
          </p:nvPr>
        </p:nvSpPr>
        <p:spPr/>
        <p:txBody>
          <a:bodyPr/>
          <a:lstStyle/>
          <a:p>
            <a:pPr>
              <a:defRPr/>
            </a:pPr>
            <a:fld id="{03BA23CF-AA30-4A18-B744-605C3E9DBF07}" type="slidenum">
              <a:rPr lang="en-US" smtClean="0"/>
              <a:pPr>
                <a:defRPr/>
              </a:pPr>
              <a:t>12</a:t>
            </a:fld>
            <a:endParaRPr lang="en-US"/>
          </a:p>
        </p:txBody>
      </p:sp>
    </p:spTree>
    <p:extLst>
      <p:ext uri="{BB962C8B-B14F-4D97-AF65-F5344CB8AC3E}">
        <p14:creationId xmlns:p14="http://schemas.microsoft.com/office/powerpoint/2010/main" val="1499906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90B6-573D-4DCE-93ED-2F57B990B273}"/>
              </a:ext>
            </a:extLst>
          </p:cNvPr>
          <p:cNvSpPr>
            <a:spLocks noGrp="1"/>
          </p:cNvSpPr>
          <p:nvPr>
            <p:ph type="title"/>
          </p:nvPr>
        </p:nvSpPr>
        <p:spPr/>
        <p:txBody>
          <a:bodyPr/>
          <a:lstStyle/>
          <a:p>
            <a:r>
              <a:rPr lang="en-US" sz="2800" dirty="0"/>
              <a:t>Patch Bundle Mode Flowchart</a:t>
            </a:r>
            <a:endParaRPr lang="en-US" dirty="0"/>
          </a:p>
        </p:txBody>
      </p:sp>
      <p:sp>
        <p:nvSpPr>
          <p:cNvPr id="4" name="Slide Number Placeholder 3">
            <a:extLst>
              <a:ext uri="{FF2B5EF4-FFF2-40B4-BE49-F238E27FC236}">
                <a16:creationId xmlns:a16="http://schemas.microsoft.com/office/drawing/2014/main" id="{E10810CB-7196-4F5D-A08F-164F1EC2A8BD}"/>
              </a:ext>
            </a:extLst>
          </p:cNvPr>
          <p:cNvSpPr>
            <a:spLocks noGrp="1"/>
          </p:cNvSpPr>
          <p:nvPr>
            <p:ph type="sldNum" sz="quarter" idx="10"/>
          </p:nvPr>
        </p:nvSpPr>
        <p:spPr/>
        <p:txBody>
          <a:bodyPr/>
          <a:lstStyle/>
          <a:p>
            <a:pPr>
              <a:defRPr/>
            </a:pPr>
            <a:fld id="{2B97888F-6AF7-4263-B69D-592D8C33BAC7}" type="slidenum">
              <a:rPr lang="en-US" smtClean="0"/>
              <a:pPr>
                <a:defRPr/>
              </a:pPr>
              <a:t>13</a:t>
            </a:fld>
            <a:endParaRPr lang="en-US"/>
          </a:p>
        </p:txBody>
      </p:sp>
      <p:pic>
        <p:nvPicPr>
          <p:cNvPr id="5" name="Content Placeholder 13">
            <a:extLst>
              <a:ext uri="{FF2B5EF4-FFF2-40B4-BE49-F238E27FC236}">
                <a16:creationId xmlns:a16="http://schemas.microsoft.com/office/drawing/2014/main" id="{BA6D288A-0EDD-4D82-B079-4098DDF94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801280" y="786357"/>
            <a:ext cx="1350435" cy="3709987"/>
          </a:xfrm>
          <a:prstGeom prst="rect">
            <a:avLst/>
          </a:prstGeom>
          <a:noFill/>
          <a:ln w="9525" algn="ctr">
            <a:noFill/>
            <a:miter lim="800000"/>
            <a:headEnd/>
            <a:tailEnd/>
          </a:ln>
        </p:spPr>
      </p:pic>
      <p:sp>
        <p:nvSpPr>
          <p:cNvPr id="6" name="TextBox 5">
            <a:extLst>
              <a:ext uri="{FF2B5EF4-FFF2-40B4-BE49-F238E27FC236}">
                <a16:creationId xmlns:a16="http://schemas.microsoft.com/office/drawing/2014/main" id="{7037C05D-A043-4443-8EA8-49478691B997}"/>
              </a:ext>
            </a:extLst>
          </p:cNvPr>
          <p:cNvSpPr txBox="1"/>
          <p:nvPr/>
        </p:nvSpPr>
        <p:spPr>
          <a:xfrm>
            <a:off x="3510274" y="786357"/>
            <a:ext cx="4372377" cy="461665"/>
          </a:xfrm>
          <a:prstGeom prst="rect">
            <a:avLst/>
          </a:prstGeom>
          <a:noFill/>
        </p:spPr>
        <p:txBody>
          <a:bodyPr wrap="square" rtlCol="0">
            <a:spAutoFit/>
          </a:bodyPr>
          <a:lstStyle/>
          <a:p>
            <a:r>
              <a:rPr lang="en-US" sz="1200" dirty="0"/>
              <a:t>Use Go2P command to force PD controller to patch mode (PTCH) if PD controller is not in PTCH mode</a:t>
            </a:r>
          </a:p>
        </p:txBody>
      </p:sp>
      <p:sp>
        <p:nvSpPr>
          <p:cNvPr id="7" name="TextBox 6">
            <a:extLst>
              <a:ext uri="{FF2B5EF4-FFF2-40B4-BE49-F238E27FC236}">
                <a16:creationId xmlns:a16="http://schemas.microsoft.com/office/drawing/2014/main" id="{969BE07C-7EA3-47EF-B6B6-54BB36BE1253}"/>
              </a:ext>
            </a:extLst>
          </p:cNvPr>
          <p:cNvSpPr txBox="1"/>
          <p:nvPr/>
        </p:nvSpPr>
        <p:spPr>
          <a:xfrm>
            <a:off x="3510273" y="1626782"/>
            <a:ext cx="4372377" cy="461665"/>
          </a:xfrm>
          <a:prstGeom prst="rect">
            <a:avLst/>
          </a:prstGeom>
          <a:noFill/>
        </p:spPr>
        <p:txBody>
          <a:bodyPr wrap="square" rtlCol="0">
            <a:spAutoFit/>
          </a:bodyPr>
          <a:lstStyle/>
          <a:p>
            <a:r>
              <a:rPr lang="en-US" sz="1200" dirty="0"/>
              <a:t>Use PBMs command to start patch burst mode download sequence</a:t>
            </a:r>
          </a:p>
        </p:txBody>
      </p:sp>
      <p:sp>
        <p:nvSpPr>
          <p:cNvPr id="8" name="TextBox 7">
            <a:extLst>
              <a:ext uri="{FF2B5EF4-FFF2-40B4-BE49-F238E27FC236}">
                <a16:creationId xmlns:a16="http://schemas.microsoft.com/office/drawing/2014/main" id="{3F50CC11-849F-498A-BFA3-E6A56B31684F}"/>
              </a:ext>
            </a:extLst>
          </p:cNvPr>
          <p:cNvSpPr txBox="1"/>
          <p:nvPr/>
        </p:nvSpPr>
        <p:spPr>
          <a:xfrm>
            <a:off x="3510272" y="2652608"/>
            <a:ext cx="4372377" cy="276999"/>
          </a:xfrm>
          <a:prstGeom prst="rect">
            <a:avLst/>
          </a:prstGeom>
          <a:noFill/>
        </p:spPr>
        <p:txBody>
          <a:bodyPr wrap="square" rtlCol="0">
            <a:spAutoFit/>
          </a:bodyPr>
          <a:lstStyle/>
          <a:p>
            <a:r>
              <a:rPr lang="en-US" sz="1200" dirty="0"/>
              <a:t>Downloading the configuration to the specified I2C address</a:t>
            </a:r>
          </a:p>
        </p:txBody>
      </p:sp>
      <p:sp>
        <p:nvSpPr>
          <p:cNvPr id="9" name="TextBox 8">
            <a:extLst>
              <a:ext uri="{FF2B5EF4-FFF2-40B4-BE49-F238E27FC236}">
                <a16:creationId xmlns:a16="http://schemas.microsoft.com/office/drawing/2014/main" id="{AF2AF2E7-70A8-4F3D-A7F3-CE2ADF917B7C}"/>
              </a:ext>
            </a:extLst>
          </p:cNvPr>
          <p:cNvSpPr txBox="1"/>
          <p:nvPr/>
        </p:nvSpPr>
        <p:spPr>
          <a:xfrm>
            <a:off x="3510273" y="3585366"/>
            <a:ext cx="4372377" cy="461665"/>
          </a:xfrm>
          <a:prstGeom prst="rect">
            <a:avLst/>
          </a:prstGeom>
          <a:noFill/>
        </p:spPr>
        <p:txBody>
          <a:bodyPr wrap="square" rtlCol="0">
            <a:spAutoFit/>
          </a:bodyPr>
          <a:lstStyle/>
          <a:p>
            <a:r>
              <a:rPr lang="en-US" sz="1200" dirty="0"/>
              <a:t>Use </a:t>
            </a:r>
            <a:r>
              <a:rPr lang="en-US" sz="1200" dirty="0" err="1"/>
              <a:t>PBMc</a:t>
            </a:r>
            <a:r>
              <a:rPr lang="en-US" sz="1200" dirty="0"/>
              <a:t> command to end the patch loading sequence and change device into “APP” mode</a:t>
            </a:r>
          </a:p>
        </p:txBody>
      </p:sp>
    </p:spTree>
    <p:extLst>
      <p:ext uri="{BB962C8B-B14F-4D97-AF65-F5344CB8AC3E}">
        <p14:creationId xmlns:p14="http://schemas.microsoft.com/office/powerpoint/2010/main" val="273078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C299-071C-40B8-AD1D-F1CDAEBC6FC4}"/>
              </a:ext>
            </a:extLst>
          </p:cNvPr>
          <p:cNvSpPr>
            <a:spLocks noGrp="1"/>
          </p:cNvSpPr>
          <p:nvPr>
            <p:ph type="title"/>
          </p:nvPr>
        </p:nvSpPr>
        <p:spPr>
          <a:xfrm>
            <a:off x="231774" y="107163"/>
            <a:ext cx="8747125" cy="610791"/>
          </a:xfrm>
        </p:spPr>
        <p:txBody>
          <a:bodyPr/>
          <a:lstStyle/>
          <a:p>
            <a:r>
              <a:rPr lang="en-US" sz="2400" dirty="0"/>
              <a:t>PBMs Pseudo Code with I2C Log Example (Address 0x21) </a:t>
            </a:r>
          </a:p>
        </p:txBody>
      </p:sp>
      <p:sp>
        <p:nvSpPr>
          <p:cNvPr id="4" name="Slide Number Placeholder 3">
            <a:extLst>
              <a:ext uri="{FF2B5EF4-FFF2-40B4-BE49-F238E27FC236}">
                <a16:creationId xmlns:a16="http://schemas.microsoft.com/office/drawing/2014/main" id="{FA05277F-1BD3-4233-A0BE-55A05C9B97FA}"/>
              </a:ext>
            </a:extLst>
          </p:cNvPr>
          <p:cNvSpPr>
            <a:spLocks noGrp="1"/>
          </p:cNvSpPr>
          <p:nvPr>
            <p:ph type="sldNum" sz="quarter" idx="10"/>
          </p:nvPr>
        </p:nvSpPr>
        <p:spPr/>
        <p:txBody>
          <a:bodyPr/>
          <a:lstStyle/>
          <a:p>
            <a:pPr>
              <a:defRPr/>
            </a:pPr>
            <a:fld id="{2B97888F-6AF7-4263-B69D-592D8C33BAC7}" type="slidenum">
              <a:rPr lang="en-US" smtClean="0"/>
              <a:pPr>
                <a:defRPr/>
              </a:pPr>
              <a:t>14</a:t>
            </a:fld>
            <a:endParaRPr lang="en-US"/>
          </a:p>
        </p:txBody>
      </p:sp>
      <p:pic>
        <p:nvPicPr>
          <p:cNvPr id="5" name="Content Placeholder 5">
            <a:extLst>
              <a:ext uri="{FF2B5EF4-FFF2-40B4-BE49-F238E27FC236}">
                <a16:creationId xmlns:a16="http://schemas.microsoft.com/office/drawing/2014/main" id="{E9179127-AB87-4B6B-A538-235EE63A7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442" y="716756"/>
            <a:ext cx="2132119" cy="3709987"/>
          </a:xfrm>
        </p:spPr>
      </p:pic>
      <p:pic>
        <p:nvPicPr>
          <p:cNvPr id="6" name="Picture 5">
            <a:extLst>
              <a:ext uri="{FF2B5EF4-FFF2-40B4-BE49-F238E27FC236}">
                <a16:creationId xmlns:a16="http://schemas.microsoft.com/office/drawing/2014/main" id="{C16DD580-15AE-4C71-B137-1CC18EE41E4F}"/>
              </a:ext>
            </a:extLst>
          </p:cNvPr>
          <p:cNvPicPr>
            <a:picLocks noChangeAspect="1"/>
          </p:cNvPicPr>
          <p:nvPr/>
        </p:nvPicPr>
        <p:blipFill>
          <a:blip r:embed="rId3"/>
          <a:stretch>
            <a:fillRect/>
          </a:stretch>
        </p:blipFill>
        <p:spPr>
          <a:xfrm>
            <a:off x="3450275" y="1803309"/>
            <a:ext cx="5350828" cy="768440"/>
          </a:xfrm>
          <a:prstGeom prst="rect">
            <a:avLst/>
          </a:prstGeom>
        </p:spPr>
      </p:pic>
    </p:spTree>
    <p:extLst>
      <p:ext uri="{BB962C8B-B14F-4D97-AF65-F5344CB8AC3E}">
        <p14:creationId xmlns:p14="http://schemas.microsoft.com/office/powerpoint/2010/main" val="2601804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54BF-4636-4234-93A2-503308EE3795}"/>
              </a:ext>
            </a:extLst>
          </p:cNvPr>
          <p:cNvSpPr>
            <a:spLocks noGrp="1"/>
          </p:cNvSpPr>
          <p:nvPr>
            <p:ph type="title"/>
          </p:nvPr>
        </p:nvSpPr>
        <p:spPr>
          <a:xfrm>
            <a:off x="231774" y="107163"/>
            <a:ext cx="8620125" cy="610791"/>
          </a:xfrm>
        </p:spPr>
        <p:txBody>
          <a:bodyPr/>
          <a:lstStyle/>
          <a:p>
            <a:r>
              <a:rPr lang="en-US" sz="2400" dirty="0" err="1"/>
              <a:t>PBMc</a:t>
            </a:r>
            <a:r>
              <a:rPr lang="en-US" sz="2400" dirty="0"/>
              <a:t> Pseudo Code with I2C Log Example (Address 0x21)</a:t>
            </a:r>
          </a:p>
        </p:txBody>
      </p:sp>
      <p:sp>
        <p:nvSpPr>
          <p:cNvPr id="4" name="Slide Number Placeholder 3">
            <a:extLst>
              <a:ext uri="{FF2B5EF4-FFF2-40B4-BE49-F238E27FC236}">
                <a16:creationId xmlns:a16="http://schemas.microsoft.com/office/drawing/2014/main" id="{C338DA78-5862-42D2-9A0A-76D629FC439E}"/>
              </a:ext>
            </a:extLst>
          </p:cNvPr>
          <p:cNvSpPr>
            <a:spLocks noGrp="1"/>
          </p:cNvSpPr>
          <p:nvPr>
            <p:ph type="sldNum" sz="quarter" idx="10"/>
          </p:nvPr>
        </p:nvSpPr>
        <p:spPr/>
        <p:txBody>
          <a:bodyPr/>
          <a:lstStyle/>
          <a:p>
            <a:pPr>
              <a:defRPr/>
            </a:pPr>
            <a:fld id="{2B97888F-6AF7-4263-B69D-592D8C33BAC7}" type="slidenum">
              <a:rPr lang="en-US" smtClean="0"/>
              <a:pPr>
                <a:defRPr/>
              </a:pPr>
              <a:t>15</a:t>
            </a:fld>
            <a:endParaRPr lang="en-US"/>
          </a:p>
        </p:txBody>
      </p:sp>
      <p:pic>
        <p:nvPicPr>
          <p:cNvPr id="5" name="Content Placeholder 5">
            <a:extLst>
              <a:ext uri="{FF2B5EF4-FFF2-40B4-BE49-F238E27FC236}">
                <a16:creationId xmlns:a16="http://schemas.microsoft.com/office/drawing/2014/main" id="{5A8F58E5-7A3F-4869-B759-2F8618BA05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051" y="716756"/>
            <a:ext cx="2532833" cy="3709987"/>
          </a:xfrm>
        </p:spPr>
      </p:pic>
      <p:pic>
        <p:nvPicPr>
          <p:cNvPr id="6" name="Picture 5">
            <a:extLst>
              <a:ext uri="{FF2B5EF4-FFF2-40B4-BE49-F238E27FC236}">
                <a16:creationId xmlns:a16="http://schemas.microsoft.com/office/drawing/2014/main" id="{082C623C-F782-4317-B4FC-9A56F174B076}"/>
              </a:ext>
            </a:extLst>
          </p:cNvPr>
          <p:cNvPicPr>
            <a:picLocks noChangeAspect="1"/>
          </p:cNvPicPr>
          <p:nvPr/>
        </p:nvPicPr>
        <p:blipFill>
          <a:blip r:embed="rId3"/>
          <a:stretch>
            <a:fillRect/>
          </a:stretch>
        </p:blipFill>
        <p:spPr>
          <a:xfrm>
            <a:off x="3435084" y="2038349"/>
            <a:ext cx="5366019" cy="966901"/>
          </a:xfrm>
          <a:prstGeom prst="rect">
            <a:avLst/>
          </a:prstGeom>
        </p:spPr>
      </p:pic>
    </p:spTree>
    <p:extLst>
      <p:ext uri="{BB962C8B-B14F-4D97-AF65-F5344CB8AC3E}">
        <p14:creationId xmlns:p14="http://schemas.microsoft.com/office/powerpoint/2010/main" val="1919791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A065-9139-244A-86CE-7E7BF673FC0F}"/>
              </a:ext>
            </a:extLst>
          </p:cNvPr>
          <p:cNvSpPr>
            <a:spLocks noGrp="1"/>
          </p:cNvSpPr>
          <p:nvPr>
            <p:ph type="ctrTitle"/>
          </p:nvPr>
        </p:nvSpPr>
        <p:spPr/>
        <p:txBody>
          <a:bodyPr/>
          <a:lstStyle/>
          <a:p>
            <a:br>
              <a:rPr lang="en-US" dirty="0"/>
            </a:br>
            <a:r>
              <a:rPr lang="en-US" dirty="0"/>
              <a:t>Moisture Detection </a:t>
            </a:r>
          </a:p>
        </p:txBody>
      </p:sp>
      <p:sp>
        <p:nvSpPr>
          <p:cNvPr id="3" name="Subtitle 2">
            <a:extLst>
              <a:ext uri="{FF2B5EF4-FFF2-40B4-BE49-F238E27FC236}">
                <a16:creationId xmlns:a16="http://schemas.microsoft.com/office/drawing/2014/main" id="{97E82DED-767D-4547-AF13-5AC0A5F27DE6}"/>
              </a:ext>
            </a:extLst>
          </p:cNvPr>
          <p:cNvSpPr>
            <a:spLocks noGrp="1"/>
          </p:cNvSpPr>
          <p:nvPr>
            <p:ph type="subTitle" idx="1"/>
          </p:nvPr>
        </p:nvSpPr>
        <p:spPr/>
        <p:txBody>
          <a:bodyPr/>
          <a:lstStyle/>
          <a:p>
            <a:endParaRPr lang="en-US" dirty="0"/>
          </a:p>
        </p:txBody>
      </p:sp>
      <p:sp>
        <p:nvSpPr>
          <p:cNvPr id="5" name="Rectangle 24">
            <a:extLst>
              <a:ext uri="{FF2B5EF4-FFF2-40B4-BE49-F238E27FC236}">
                <a16:creationId xmlns:a16="http://schemas.microsoft.com/office/drawing/2014/main" id="{BF4BDD6C-DF5D-6045-B8B0-A93D8BE41299}"/>
              </a:ext>
            </a:extLst>
          </p:cNvPr>
          <p:cNvSpPr>
            <a:spLocks noGrp="1" noChangeArrowheads="1"/>
          </p:cNvSpPr>
          <p:nvPr>
            <p:ph type="sldNum" sz="quarter" idx="10"/>
          </p:nvPr>
        </p:nvSpPr>
        <p:spPr>
          <a:xfrm>
            <a:off x="6667500" y="4448217"/>
            <a:ext cx="2133600" cy="154782"/>
          </a:xfrm>
        </p:spPr>
        <p:txBody>
          <a:bodyPr/>
          <a:lstStyle/>
          <a:p>
            <a:fld id="{07B5736C-021E-4EDA-A2F9-FF199D20DBAA}" type="slidenum">
              <a:rPr lang="en-US" smtClean="0"/>
              <a:pPr/>
              <a:t>16</a:t>
            </a:fld>
            <a:endParaRPr lang="en-US"/>
          </a:p>
        </p:txBody>
      </p:sp>
    </p:spTree>
    <p:extLst>
      <p:ext uri="{BB962C8B-B14F-4D97-AF65-F5344CB8AC3E}">
        <p14:creationId xmlns:p14="http://schemas.microsoft.com/office/powerpoint/2010/main" val="192917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2FF32-340A-4836-9410-6D149724CE0F}"/>
              </a:ext>
            </a:extLst>
          </p:cNvPr>
          <p:cNvSpPr>
            <a:spLocks noGrp="1"/>
          </p:cNvSpPr>
          <p:nvPr>
            <p:ph type="title"/>
          </p:nvPr>
        </p:nvSpPr>
        <p:spPr/>
        <p:txBody>
          <a:bodyPr/>
          <a:lstStyle/>
          <a:p>
            <a:r>
              <a:rPr lang="en-US" dirty="0"/>
              <a:t>Moisture Detection Capabilities</a:t>
            </a:r>
          </a:p>
        </p:txBody>
      </p:sp>
      <p:graphicFrame>
        <p:nvGraphicFramePr>
          <p:cNvPr id="9" name="Content Placeholder 8">
            <a:extLst>
              <a:ext uri="{FF2B5EF4-FFF2-40B4-BE49-F238E27FC236}">
                <a16:creationId xmlns:a16="http://schemas.microsoft.com/office/drawing/2014/main" id="{9F5F87A3-A747-40FC-B4B4-F5DA92460915}"/>
              </a:ext>
            </a:extLst>
          </p:cNvPr>
          <p:cNvGraphicFramePr>
            <a:graphicFrameLocks noGrp="1"/>
          </p:cNvGraphicFramePr>
          <p:nvPr>
            <p:ph sz="half" idx="1"/>
            <p:extLst>
              <p:ext uri="{D42A27DB-BD31-4B8C-83A1-F6EECF244321}">
                <p14:modId xmlns:p14="http://schemas.microsoft.com/office/powerpoint/2010/main" val="2756797988"/>
              </p:ext>
            </p:extLst>
          </p:nvPr>
        </p:nvGraphicFramePr>
        <p:xfrm>
          <a:off x="342605" y="717954"/>
          <a:ext cx="8569620" cy="3337560"/>
        </p:xfrm>
        <a:graphic>
          <a:graphicData uri="http://schemas.openxmlformats.org/drawingml/2006/table">
            <a:tbl>
              <a:tblPr firstRow="1" bandRow="1">
                <a:tableStyleId>{5C22544A-7EE6-4342-B048-85BDC9FD1C3A}</a:tableStyleId>
              </a:tblPr>
              <a:tblGrid>
                <a:gridCol w="671617">
                  <a:extLst>
                    <a:ext uri="{9D8B030D-6E8A-4147-A177-3AD203B41FA5}">
                      <a16:colId xmlns:a16="http://schemas.microsoft.com/office/drawing/2014/main" val="1560985617"/>
                    </a:ext>
                  </a:extLst>
                </a:gridCol>
                <a:gridCol w="7898003">
                  <a:extLst>
                    <a:ext uri="{9D8B030D-6E8A-4147-A177-3AD203B41FA5}">
                      <a16:colId xmlns:a16="http://schemas.microsoft.com/office/drawing/2014/main" val="3660677233"/>
                    </a:ext>
                  </a:extLst>
                </a:gridCol>
              </a:tblGrid>
              <a:tr h="370840">
                <a:tc gridSpan="2">
                  <a:txBody>
                    <a:bodyPr/>
                    <a:lstStyle/>
                    <a:p>
                      <a:pPr algn="ctr"/>
                      <a:r>
                        <a:rPr lang="en-US" dirty="0"/>
                        <a:t>Capabilities</a:t>
                      </a:r>
                    </a:p>
                  </a:txBody>
                  <a:tcPr/>
                </a:tc>
                <a:tc hMerge="1">
                  <a:txBody>
                    <a:bodyPr/>
                    <a:lstStyle/>
                    <a:p>
                      <a:pPr algn="ctr"/>
                      <a:endParaRPr lang="en-US" dirty="0"/>
                    </a:p>
                  </a:txBody>
                  <a:tcPr/>
                </a:tc>
                <a:extLst>
                  <a:ext uri="{0D108BD9-81ED-4DB2-BD59-A6C34878D82A}">
                    <a16:rowId xmlns:a16="http://schemas.microsoft.com/office/drawing/2014/main" val="4177802791"/>
                  </a:ext>
                </a:extLst>
              </a:tr>
              <a:tr h="370840">
                <a:tc>
                  <a:txBody>
                    <a:bodyPr/>
                    <a:lstStyle/>
                    <a:p>
                      <a:pPr marL="0" marR="0" lvl="0" indent="0" algn="l" defTabSz="761790" rtl="0" eaLnBrk="1" fontAlgn="auto" latinLnBrk="0" hangingPunct="1">
                        <a:lnSpc>
                          <a:spcPct val="100000"/>
                        </a:lnSpc>
                        <a:spcBef>
                          <a:spcPts val="0"/>
                        </a:spcBef>
                        <a:spcAft>
                          <a:spcPts val="0"/>
                        </a:spcAft>
                        <a:buClrTx/>
                        <a:buSzTx/>
                        <a:buFontTx/>
                        <a:buNone/>
                        <a:tabLst/>
                        <a:defRPr/>
                      </a:pPr>
                      <a:r>
                        <a:rPr lang="en-US" dirty="0"/>
                        <a:t>1</a:t>
                      </a:r>
                    </a:p>
                  </a:txBody>
                  <a:tcPr/>
                </a:tc>
                <a:tc>
                  <a:txBody>
                    <a:bodyPr/>
                    <a:lstStyle/>
                    <a:p>
                      <a:pPr marL="0" marR="0" lvl="0" indent="0" algn="l" defTabSz="761790" rtl="0" eaLnBrk="1" fontAlgn="auto" latinLnBrk="0" hangingPunct="1">
                        <a:lnSpc>
                          <a:spcPct val="100000"/>
                        </a:lnSpc>
                        <a:spcBef>
                          <a:spcPts val="0"/>
                        </a:spcBef>
                        <a:spcAft>
                          <a:spcPts val="0"/>
                        </a:spcAft>
                        <a:buClrTx/>
                        <a:buSzTx/>
                        <a:buFontTx/>
                        <a:buNone/>
                        <a:tabLst/>
                        <a:defRPr/>
                      </a:pPr>
                      <a:r>
                        <a:rPr lang="en-US" sz="1400" dirty="0"/>
                        <a:t>PD can power from VBUS or VIN_3V3</a:t>
                      </a:r>
                    </a:p>
                  </a:txBody>
                  <a:tcPr/>
                </a:tc>
                <a:extLst>
                  <a:ext uri="{0D108BD9-81ED-4DB2-BD59-A6C34878D82A}">
                    <a16:rowId xmlns:a16="http://schemas.microsoft.com/office/drawing/2014/main" val="4184507602"/>
                  </a:ext>
                </a:extLst>
              </a:tr>
              <a:tr h="370840">
                <a:tc>
                  <a:txBody>
                    <a:bodyPr/>
                    <a:lstStyle/>
                    <a:p>
                      <a:r>
                        <a:rPr lang="en-US" dirty="0"/>
                        <a:t>2</a:t>
                      </a:r>
                    </a:p>
                  </a:txBody>
                  <a:tcPr/>
                </a:tc>
                <a:tc>
                  <a:txBody>
                    <a:bodyPr/>
                    <a:lstStyle/>
                    <a:p>
                      <a:pPr marL="0" marR="0" lvl="0" indent="0" algn="l" defTabSz="761790" rtl="0" eaLnBrk="1" fontAlgn="auto" latinLnBrk="0" hangingPunct="1">
                        <a:lnSpc>
                          <a:spcPct val="100000"/>
                        </a:lnSpc>
                        <a:spcBef>
                          <a:spcPts val="0"/>
                        </a:spcBef>
                        <a:spcAft>
                          <a:spcPts val="0"/>
                        </a:spcAft>
                        <a:buClrTx/>
                        <a:buSzTx/>
                        <a:buFontTx/>
                        <a:buNone/>
                        <a:tabLst/>
                        <a:defRPr/>
                      </a:pPr>
                      <a:r>
                        <a:rPr lang="en-US" sz="1400" dirty="0"/>
                        <a:t>CC and SBU are used to detect moisture</a:t>
                      </a:r>
                    </a:p>
                  </a:txBody>
                  <a:tcPr/>
                </a:tc>
                <a:extLst>
                  <a:ext uri="{0D108BD9-81ED-4DB2-BD59-A6C34878D82A}">
                    <a16:rowId xmlns:a16="http://schemas.microsoft.com/office/drawing/2014/main" val="3320537833"/>
                  </a:ext>
                </a:extLst>
              </a:tr>
              <a:tr h="370840">
                <a:tc>
                  <a:txBody>
                    <a:bodyPr/>
                    <a:lstStyle/>
                    <a:p>
                      <a:r>
                        <a:rPr lang="en-US" dirty="0"/>
                        <a:t>3</a:t>
                      </a:r>
                    </a:p>
                  </a:txBody>
                  <a:tcPr/>
                </a:tc>
                <a:tc>
                  <a:txBody>
                    <a:bodyPr/>
                    <a:lstStyle/>
                    <a:p>
                      <a:pPr marL="0" marR="0" lvl="0" indent="0" algn="l" defTabSz="761790" rtl="0" eaLnBrk="1" fontAlgn="auto" latinLnBrk="0" hangingPunct="1">
                        <a:lnSpc>
                          <a:spcPct val="100000"/>
                        </a:lnSpc>
                        <a:spcBef>
                          <a:spcPts val="0"/>
                        </a:spcBef>
                        <a:spcAft>
                          <a:spcPts val="0"/>
                        </a:spcAft>
                        <a:buClrTx/>
                        <a:buSzTx/>
                        <a:buFontTx/>
                        <a:buNone/>
                        <a:tabLst/>
                        <a:defRPr/>
                      </a:pPr>
                      <a:r>
                        <a:rPr lang="en-US" sz="1400" dirty="0"/>
                        <a:t>Moisture can be detected with and without device being attached</a:t>
                      </a:r>
                    </a:p>
                  </a:txBody>
                  <a:tcPr/>
                </a:tc>
                <a:extLst>
                  <a:ext uri="{0D108BD9-81ED-4DB2-BD59-A6C34878D82A}">
                    <a16:rowId xmlns:a16="http://schemas.microsoft.com/office/drawing/2014/main" val="4207186691"/>
                  </a:ext>
                </a:extLst>
              </a:tr>
              <a:tr h="370840">
                <a:tc>
                  <a:txBody>
                    <a:bodyPr/>
                    <a:lstStyle/>
                    <a:p>
                      <a:r>
                        <a:rPr lang="en-US"/>
                        <a:t>4</a:t>
                      </a:r>
                      <a:endParaRPr lang="en-US" dirty="0"/>
                    </a:p>
                  </a:txBody>
                  <a:tcPr/>
                </a:tc>
                <a:tc>
                  <a:txBody>
                    <a:bodyPr/>
                    <a:lstStyle/>
                    <a:p>
                      <a:pPr marL="0" marR="0" lvl="0" indent="0" algn="l" defTabSz="761790" rtl="0" eaLnBrk="1" fontAlgn="auto" latinLnBrk="0" hangingPunct="1">
                        <a:lnSpc>
                          <a:spcPct val="100000"/>
                        </a:lnSpc>
                        <a:spcBef>
                          <a:spcPts val="0"/>
                        </a:spcBef>
                        <a:spcAft>
                          <a:spcPts val="0"/>
                        </a:spcAft>
                        <a:buClrTx/>
                        <a:buSzTx/>
                        <a:buFontTx/>
                        <a:buNone/>
                        <a:tabLst/>
                        <a:defRPr/>
                      </a:pPr>
                      <a:r>
                        <a:rPr lang="en-US" sz="1400" dirty="0"/>
                        <a:t>Moisture can be detected regardless of power role (DRP, Source, Sink)</a:t>
                      </a:r>
                    </a:p>
                  </a:txBody>
                  <a:tcPr/>
                </a:tc>
                <a:extLst>
                  <a:ext uri="{0D108BD9-81ED-4DB2-BD59-A6C34878D82A}">
                    <a16:rowId xmlns:a16="http://schemas.microsoft.com/office/drawing/2014/main" val="4015358710"/>
                  </a:ext>
                </a:extLst>
              </a:tr>
              <a:tr h="370840">
                <a:tc>
                  <a:txBody>
                    <a:bodyPr/>
                    <a:lstStyle/>
                    <a:p>
                      <a:r>
                        <a:rPr lang="en-US" dirty="0"/>
                        <a:t>5</a:t>
                      </a:r>
                    </a:p>
                  </a:txBody>
                  <a:tcPr/>
                </a:tc>
                <a:tc>
                  <a:txBody>
                    <a:bodyPr/>
                    <a:lstStyle/>
                    <a:p>
                      <a:pPr marL="0" marR="0" lvl="0" indent="0" algn="l" defTabSz="761790" rtl="0" eaLnBrk="1" fontAlgn="auto" latinLnBrk="0" hangingPunct="1">
                        <a:lnSpc>
                          <a:spcPct val="100000"/>
                        </a:lnSpc>
                        <a:spcBef>
                          <a:spcPts val="0"/>
                        </a:spcBef>
                        <a:spcAft>
                          <a:spcPts val="0"/>
                        </a:spcAft>
                        <a:buClrTx/>
                        <a:buSzTx/>
                        <a:buFontTx/>
                        <a:buNone/>
                        <a:tabLst/>
                        <a:defRPr/>
                      </a:pPr>
                      <a:r>
                        <a:rPr lang="en-US" sz="1400" dirty="0"/>
                        <a:t>PD disables VBUS and CC automatically once moisture is detected </a:t>
                      </a:r>
                    </a:p>
                  </a:txBody>
                  <a:tcPr/>
                </a:tc>
                <a:extLst>
                  <a:ext uri="{0D108BD9-81ED-4DB2-BD59-A6C34878D82A}">
                    <a16:rowId xmlns:a16="http://schemas.microsoft.com/office/drawing/2014/main" val="1309862233"/>
                  </a:ext>
                </a:extLst>
              </a:tr>
              <a:tr h="370840">
                <a:tc>
                  <a:txBody>
                    <a:bodyPr/>
                    <a:lstStyle/>
                    <a:p>
                      <a:r>
                        <a:rPr lang="en-US" dirty="0"/>
                        <a:t>6</a:t>
                      </a:r>
                    </a:p>
                  </a:txBody>
                  <a:tcPr/>
                </a:tc>
                <a:tc>
                  <a:txBody>
                    <a:bodyPr/>
                    <a:lstStyle/>
                    <a:p>
                      <a:pPr marL="0" marR="0" lvl="0" indent="0" algn="l" defTabSz="761790" rtl="0" eaLnBrk="1" fontAlgn="auto" latinLnBrk="0" hangingPunct="1">
                        <a:lnSpc>
                          <a:spcPct val="100000"/>
                        </a:lnSpc>
                        <a:spcBef>
                          <a:spcPts val="0"/>
                        </a:spcBef>
                        <a:spcAft>
                          <a:spcPts val="0"/>
                        </a:spcAft>
                        <a:buClrTx/>
                        <a:buSzTx/>
                        <a:buFontTx/>
                        <a:buNone/>
                        <a:tabLst/>
                        <a:defRPr/>
                      </a:pPr>
                      <a:r>
                        <a:rPr lang="en-US" sz="1400" dirty="0"/>
                        <a:t>PD triggers interrupt signal notifying system that moisture has been detected</a:t>
                      </a:r>
                    </a:p>
                  </a:txBody>
                  <a:tcPr/>
                </a:tc>
                <a:extLst>
                  <a:ext uri="{0D108BD9-81ED-4DB2-BD59-A6C34878D82A}">
                    <a16:rowId xmlns:a16="http://schemas.microsoft.com/office/drawing/2014/main" val="2163660745"/>
                  </a:ext>
                </a:extLst>
              </a:tr>
              <a:tr h="370840">
                <a:tc>
                  <a:txBody>
                    <a:bodyPr/>
                    <a:lstStyle/>
                    <a:p>
                      <a:r>
                        <a:rPr lang="en-US" dirty="0"/>
                        <a:t>7</a:t>
                      </a:r>
                    </a:p>
                  </a:txBody>
                  <a:tcPr/>
                </a:tc>
                <a:tc>
                  <a:txBody>
                    <a:bodyPr/>
                    <a:lstStyle/>
                    <a:p>
                      <a:r>
                        <a:rPr lang="en-US" sz="1400" dirty="0"/>
                        <a:t>Configurable moisture detection threshold and hysteresis </a:t>
                      </a:r>
                    </a:p>
                  </a:txBody>
                  <a:tcPr/>
                </a:tc>
                <a:extLst>
                  <a:ext uri="{0D108BD9-81ED-4DB2-BD59-A6C34878D82A}">
                    <a16:rowId xmlns:a16="http://schemas.microsoft.com/office/drawing/2014/main" val="2065761218"/>
                  </a:ext>
                </a:extLst>
              </a:tr>
              <a:tr h="370840">
                <a:tc>
                  <a:txBody>
                    <a:bodyPr/>
                    <a:lstStyle/>
                    <a:p>
                      <a:r>
                        <a:rPr lang="en-US" dirty="0"/>
                        <a:t>8**</a:t>
                      </a:r>
                    </a:p>
                  </a:txBody>
                  <a:tcPr/>
                </a:tc>
                <a:tc>
                  <a:txBody>
                    <a:bodyPr/>
                    <a:lstStyle/>
                    <a:p>
                      <a:pPr marL="0" marR="0" lvl="0" indent="0" algn="l" defTabSz="761790" rtl="0" eaLnBrk="1" fontAlgn="auto" latinLnBrk="0" hangingPunct="1">
                        <a:lnSpc>
                          <a:spcPct val="100000"/>
                        </a:lnSpc>
                        <a:spcBef>
                          <a:spcPts val="0"/>
                        </a:spcBef>
                        <a:spcAft>
                          <a:spcPts val="0"/>
                        </a:spcAft>
                        <a:buClrTx/>
                        <a:buSzTx/>
                        <a:buFontTx/>
                        <a:buNone/>
                        <a:tabLst/>
                        <a:defRPr/>
                      </a:pPr>
                      <a:r>
                        <a:rPr lang="en-US" sz="1400" dirty="0"/>
                        <a:t>Detects if there is moisture present before applying VBUS **</a:t>
                      </a:r>
                    </a:p>
                  </a:txBody>
                  <a:tcPr/>
                </a:tc>
                <a:extLst>
                  <a:ext uri="{0D108BD9-81ED-4DB2-BD59-A6C34878D82A}">
                    <a16:rowId xmlns:a16="http://schemas.microsoft.com/office/drawing/2014/main" val="2670523892"/>
                  </a:ext>
                </a:extLst>
              </a:tr>
            </a:tbl>
          </a:graphicData>
        </a:graphic>
      </p:graphicFrame>
      <p:sp>
        <p:nvSpPr>
          <p:cNvPr id="4" name="Slide Number Placeholder 3">
            <a:extLst>
              <a:ext uri="{FF2B5EF4-FFF2-40B4-BE49-F238E27FC236}">
                <a16:creationId xmlns:a16="http://schemas.microsoft.com/office/drawing/2014/main" id="{9E57F58E-4D46-44B0-9487-F49C17F467AD}"/>
              </a:ext>
            </a:extLst>
          </p:cNvPr>
          <p:cNvSpPr>
            <a:spLocks noGrp="1"/>
          </p:cNvSpPr>
          <p:nvPr>
            <p:ph type="sldNum" sz="quarter" idx="10"/>
          </p:nvPr>
        </p:nvSpPr>
        <p:spPr/>
        <p:txBody>
          <a:bodyPr/>
          <a:lstStyle/>
          <a:p>
            <a:pPr>
              <a:defRPr/>
            </a:pPr>
            <a:fld id="{03BA23CF-AA30-4A18-B744-605C3E9DBF07}" type="slidenum">
              <a:rPr lang="en-US" smtClean="0"/>
              <a:pPr>
                <a:defRPr/>
              </a:pPr>
              <a:t>17</a:t>
            </a:fld>
            <a:endParaRPr lang="en-US"/>
          </a:p>
        </p:txBody>
      </p:sp>
      <p:sp>
        <p:nvSpPr>
          <p:cNvPr id="2" name="TextBox 1">
            <a:extLst>
              <a:ext uri="{FF2B5EF4-FFF2-40B4-BE49-F238E27FC236}">
                <a16:creationId xmlns:a16="http://schemas.microsoft.com/office/drawing/2014/main" id="{1C52EDBA-D215-417C-82F6-716B80642A6A}"/>
              </a:ext>
            </a:extLst>
          </p:cNvPr>
          <p:cNvSpPr txBox="1"/>
          <p:nvPr/>
        </p:nvSpPr>
        <p:spPr>
          <a:xfrm>
            <a:off x="567070" y="4058518"/>
            <a:ext cx="7059412" cy="461665"/>
          </a:xfrm>
          <a:prstGeom prst="rect">
            <a:avLst/>
          </a:prstGeom>
          <a:noFill/>
        </p:spPr>
        <p:txBody>
          <a:bodyPr wrap="square" rtlCol="0">
            <a:spAutoFit/>
          </a:bodyPr>
          <a:lstStyle/>
          <a:p>
            <a:endParaRPr lang="en-US" sz="1200" dirty="0"/>
          </a:p>
          <a:p>
            <a:r>
              <a:rPr lang="en-US" sz="1200" dirty="0"/>
              <a:t>** Feature may be removed due to Type-C compliance timing concerns</a:t>
            </a:r>
          </a:p>
        </p:txBody>
      </p:sp>
    </p:spTree>
    <p:extLst>
      <p:ext uri="{BB962C8B-B14F-4D97-AF65-F5344CB8AC3E}">
        <p14:creationId xmlns:p14="http://schemas.microsoft.com/office/powerpoint/2010/main" val="365606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A9C9-73CD-4AF4-9860-05A432EA0FA1}"/>
              </a:ext>
            </a:extLst>
          </p:cNvPr>
          <p:cNvSpPr>
            <a:spLocks noGrp="1"/>
          </p:cNvSpPr>
          <p:nvPr>
            <p:ph type="title"/>
          </p:nvPr>
        </p:nvSpPr>
        <p:spPr/>
        <p:txBody>
          <a:bodyPr/>
          <a:lstStyle/>
          <a:p>
            <a:r>
              <a:rPr lang="en-US" dirty="0"/>
              <a:t>External Moisture Detection Circuit</a:t>
            </a:r>
          </a:p>
        </p:txBody>
      </p:sp>
      <p:sp>
        <p:nvSpPr>
          <p:cNvPr id="4" name="Slide Number Placeholder 3">
            <a:extLst>
              <a:ext uri="{FF2B5EF4-FFF2-40B4-BE49-F238E27FC236}">
                <a16:creationId xmlns:a16="http://schemas.microsoft.com/office/drawing/2014/main" id="{F86BB4A1-ED33-44CD-B8CE-4E033B9A22BE}"/>
              </a:ext>
            </a:extLst>
          </p:cNvPr>
          <p:cNvSpPr>
            <a:spLocks noGrp="1"/>
          </p:cNvSpPr>
          <p:nvPr>
            <p:ph type="sldNum" sz="quarter" idx="10"/>
          </p:nvPr>
        </p:nvSpPr>
        <p:spPr/>
        <p:txBody>
          <a:bodyPr/>
          <a:lstStyle/>
          <a:p>
            <a:pPr>
              <a:defRPr/>
            </a:pPr>
            <a:fld id="{2B97888F-6AF7-4263-B69D-592D8C33BAC7}" type="slidenum">
              <a:rPr lang="en-US" smtClean="0"/>
              <a:pPr>
                <a:defRPr/>
              </a:pPr>
              <a:t>18</a:t>
            </a:fld>
            <a:endParaRPr lang="en-US"/>
          </a:p>
        </p:txBody>
      </p:sp>
      <p:graphicFrame>
        <p:nvGraphicFramePr>
          <p:cNvPr id="11" name="Object 10">
            <a:extLst>
              <a:ext uri="{FF2B5EF4-FFF2-40B4-BE49-F238E27FC236}">
                <a16:creationId xmlns:a16="http://schemas.microsoft.com/office/drawing/2014/main" id="{BA3D7A77-D913-46FD-8872-24584DDE6856}"/>
              </a:ext>
            </a:extLst>
          </p:cNvPr>
          <p:cNvGraphicFramePr>
            <a:graphicFrameLocks noChangeAspect="1"/>
          </p:cNvGraphicFramePr>
          <p:nvPr>
            <p:extLst>
              <p:ext uri="{D42A27DB-BD31-4B8C-83A1-F6EECF244321}">
                <p14:modId xmlns:p14="http://schemas.microsoft.com/office/powerpoint/2010/main" val="2088417668"/>
              </p:ext>
            </p:extLst>
          </p:nvPr>
        </p:nvGraphicFramePr>
        <p:xfrm>
          <a:off x="4179888" y="555625"/>
          <a:ext cx="6716712" cy="5670455"/>
        </p:xfrm>
        <a:graphic>
          <a:graphicData uri="http://schemas.openxmlformats.org/presentationml/2006/ole">
            <mc:AlternateContent xmlns:mc="http://schemas.openxmlformats.org/markup-compatibility/2006">
              <mc:Choice xmlns:v="urn:schemas-microsoft-com:vml" Requires="v">
                <p:oleObj spid="_x0000_s1095" name="Visio" r:id="rId3" imgW="7415066" imgH="6258237" progId="Visio.Drawing.15">
                  <p:embed/>
                </p:oleObj>
              </mc:Choice>
              <mc:Fallback>
                <p:oleObj name="Visio" r:id="rId3" imgW="7415066" imgH="6258237" progId="Visio.Drawing.15">
                  <p:embed/>
                  <p:pic>
                    <p:nvPicPr>
                      <p:cNvPr id="11" name="Object 10">
                        <a:extLst>
                          <a:ext uri="{FF2B5EF4-FFF2-40B4-BE49-F238E27FC236}">
                            <a16:creationId xmlns:a16="http://schemas.microsoft.com/office/drawing/2014/main" id="{BA3D7A77-D913-46FD-8872-24584DDE6856}"/>
                          </a:ext>
                        </a:extLst>
                      </p:cNvPr>
                      <p:cNvPicPr/>
                      <p:nvPr/>
                    </p:nvPicPr>
                    <p:blipFill>
                      <a:blip r:embed="rId4"/>
                      <a:stretch>
                        <a:fillRect/>
                      </a:stretch>
                    </p:blipFill>
                    <p:spPr>
                      <a:xfrm>
                        <a:off x="4179888" y="555625"/>
                        <a:ext cx="6716712" cy="5670455"/>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DD1F0ABC-497E-49AF-ABFC-BEDD31BCC09E}"/>
              </a:ext>
            </a:extLst>
          </p:cNvPr>
          <p:cNvSpPr txBox="1"/>
          <p:nvPr/>
        </p:nvSpPr>
        <p:spPr>
          <a:xfrm>
            <a:off x="231775" y="686025"/>
            <a:ext cx="351981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Moisture could affect one or all resistances shown in the Connector/Cable section.</a:t>
            </a:r>
          </a:p>
          <a:p>
            <a:endParaRPr lang="en-US" dirty="0"/>
          </a:p>
          <a:p>
            <a:pPr marL="285750" indent="-285750">
              <a:buFont typeface="Arial" panose="020B0604020202020204" pitchFamily="34" charset="0"/>
              <a:buChar char="•"/>
            </a:pPr>
            <a:r>
              <a:rPr lang="en-US" dirty="0"/>
              <a:t>Series of external PFETs and NFETs connected to R</a:t>
            </a:r>
            <a:r>
              <a:rPr lang="en-US" baseline="-25000" dirty="0"/>
              <a:t>UP</a:t>
            </a:r>
            <a:r>
              <a:rPr lang="en-US" dirty="0"/>
              <a:t> and R</a:t>
            </a:r>
            <a:r>
              <a:rPr lang="en-US" baseline="-25000" dirty="0"/>
              <a:t>DN</a:t>
            </a:r>
            <a:r>
              <a:rPr lang="en-US" dirty="0"/>
              <a:t> toggle on/off</a:t>
            </a:r>
          </a:p>
          <a:p>
            <a:endParaRPr lang="en-US" dirty="0"/>
          </a:p>
          <a:p>
            <a:pPr marL="285750" indent="-285750">
              <a:buFont typeface="Arial" panose="020B0604020202020204" pitchFamily="34" charset="0"/>
              <a:buChar char="•"/>
            </a:pPr>
            <a:r>
              <a:rPr lang="en-US" dirty="0"/>
              <a:t>Either Q</a:t>
            </a:r>
            <a:r>
              <a:rPr lang="en-US" baseline="-25000" dirty="0"/>
              <a:t>UP</a:t>
            </a:r>
            <a:r>
              <a:rPr lang="en-US" dirty="0"/>
              <a:t> or Q</a:t>
            </a:r>
            <a:r>
              <a:rPr lang="en-US" baseline="-25000" dirty="0"/>
              <a:t>DN</a:t>
            </a:r>
            <a:r>
              <a:rPr lang="en-US" dirty="0"/>
              <a:t> will be enabled, not both at once.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17085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A9C9-73CD-4AF4-9860-05A432EA0FA1}"/>
              </a:ext>
            </a:extLst>
          </p:cNvPr>
          <p:cNvSpPr>
            <a:spLocks noGrp="1"/>
          </p:cNvSpPr>
          <p:nvPr>
            <p:ph type="title"/>
          </p:nvPr>
        </p:nvSpPr>
        <p:spPr/>
        <p:txBody>
          <a:bodyPr/>
          <a:lstStyle/>
          <a:p>
            <a:r>
              <a:rPr lang="en-US" dirty="0"/>
              <a:t>FET Requirements </a:t>
            </a:r>
          </a:p>
        </p:txBody>
      </p:sp>
      <p:sp>
        <p:nvSpPr>
          <p:cNvPr id="4" name="Slide Number Placeholder 3">
            <a:extLst>
              <a:ext uri="{FF2B5EF4-FFF2-40B4-BE49-F238E27FC236}">
                <a16:creationId xmlns:a16="http://schemas.microsoft.com/office/drawing/2014/main" id="{F86BB4A1-ED33-44CD-B8CE-4E033B9A22BE}"/>
              </a:ext>
            </a:extLst>
          </p:cNvPr>
          <p:cNvSpPr>
            <a:spLocks noGrp="1"/>
          </p:cNvSpPr>
          <p:nvPr>
            <p:ph type="sldNum" sz="quarter" idx="10"/>
          </p:nvPr>
        </p:nvSpPr>
        <p:spPr/>
        <p:txBody>
          <a:bodyPr/>
          <a:lstStyle/>
          <a:p>
            <a:pPr>
              <a:defRPr/>
            </a:pPr>
            <a:fld id="{2B97888F-6AF7-4263-B69D-592D8C33BAC7}" type="slidenum">
              <a:rPr lang="en-US" smtClean="0"/>
              <a:pPr>
                <a:defRPr/>
              </a:pPr>
              <a:t>19</a:t>
            </a:fld>
            <a:endParaRPr lang="en-US"/>
          </a:p>
        </p:txBody>
      </p:sp>
      <p:graphicFrame>
        <p:nvGraphicFramePr>
          <p:cNvPr id="11" name="Object 10">
            <a:extLst>
              <a:ext uri="{FF2B5EF4-FFF2-40B4-BE49-F238E27FC236}">
                <a16:creationId xmlns:a16="http://schemas.microsoft.com/office/drawing/2014/main" id="{BA3D7A77-D913-46FD-8872-24584DDE6856}"/>
              </a:ext>
            </a:extLst>
          </p:cNvPr>
          <p:cNvGraphicFramePr>
            <a:graphicFrameLocks noChangeAspect="1"/>
          </p:cNvGraphicFramePr>
          <p:nvPr>
            <p:extLst/>
          </p:nvPr>
        </p:nvGraphicFramePr>
        <p:xfrm>
          <a:off x="4179888" y="555625"/>
          <a:ext cx="6716712" cy="5670455"/>
        </p:xfrm>
        <a:graphic>
          <a:graphicData uri="http://schemas.openxmlformats.org/presentationml/2006/ole">
            <mc:AlternateContent xmlns:mc="http://schemas.openxmlformats.org/markup-compatibility/2006">
              <mc:Choice xmlns:v="urn:schemas-microsoft-com:vml" Requires="v">
                <p:oleObj spid="_x0000_s10290" name="Visio" r:id="rId3" imgW="7415066" imgH="6258237" progId="Visio.Drawing.15">
                  <p:embed/>
                </p:oleObj>
              </mc:Choice>
              <mc:Fallback>
                <p:oleObj name="Visio" r:id="rId3" imgW="7415066" imgH="6258237" progId="Visio.Drawing.15">
                  <p:embed/>
                  <p:pic>
                    <p:nvPicPr>
                      <p:cNvPr id="11" name="Object 10">
                        <a:extLst>
                          <a:ext uri="{FF2B5EF4-FFF2-40B4-BE49-F238E27FC236}">
                            <a16:creationId xmlns:a16="http://schemas.microsoft.com/office/drawing/2014/main" id="{BA3D7A77-D913-46FD-8872-24584DDE6856}"/>
                          </a:ext>
                        </a:extLst>
                      </p:cNvPr>
                      <p:cNvPicPr/>
                      <p:nvPr/>
                    </p:nvPicPr>
                    <p:blipFill>
                      <a:blip r:embed="rId4"/>
                      <a:stretch>
                        <a:fillRect/>
                      </a:stretch>
                    </p:blipFill>
                    <p:spPr>
                      <a:xfrm>
                        <a:off x="4179888" y="555625"/>
                        <a:ext cx="6716712" cy="5670455"/>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DD1F0ABC-497E-49AF-ABFC-BEDD31BCC09E}"/>
              </a:ext>
            </a:extLst>
          </p:cNvPr>
          <p:cNvSpPr txBox="1"/>
          <p:nvPr/>
        </p:nvSpPr>
        <p:spPr>
          <a:xfrm>
            <a:off x="231775" y="1458656"/>
            <a:ext cx="351981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Only requirements for PFET and NFET is to be 20V tolerant</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2577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6CAC-A363-42E2-AF3E-275B831DCF0A}"/>
              </a:ext>
            </a:extLst>
          </p:cNvPr>
          <p:cNvSpPr>
            <a:spLocks noGrp="1"/>
          </p:cNvSpPr>
          <p:nvPr>
            <p:ph type="title"/>
          </p:nvPr>
        </p:nvSpPr>
        <p:spPr/>
        <p:txBody>
          <a:bodyPr/>
          <a:lstStyle/>
          <a:p>
            <a:r>
              <a:rPr lang="en-US" dirty="0"/>
              <a:t>Solution Block Diagram</a:t>
            </a:r>
          </a:p>
        </p:txBody>
      </p:sp>
      <p:sp>
        <p:nvSpPr>
          <p:cNvPr id="4" name="Slide Number Placeholder 3">
            <a:extLst>
              <a:ext uri="{FF2B5EF4-FFF2-40B4-BE49-F238E27FC236}">
                <a16:creationId xmlns:a16="http://schemas.microsoft.com/office/drawing/2014/main" id="{8E25C8C2-1D6D-4458-AA02-9BAE714E74C6}"/>
              </a:ext>
            </a:extLst>
          </p:cNvPr>
          <p:cNvSpPr>
            <a:spLocks noGrp="1"/>
          </p:cNvSpPr>
          <p:nvPr>
            <p:ph type="sldNum" sz="quarter" idx="10"/>
          </p:nvPr>
        </p:nvSpPr>
        <p:spPr/>
        <p:txBody>
          <a:bodyPr/>
          <a:lstStyle/>
          <a:p>
            <a:pPr>
              <a:defRPr/>
            </a:pPr>
            <a:fld id="{2B97888F-6AF7-4263-B69D-592D8C33BAC7}" type="slidenum">
              <a:rPr lang="en-US" smtClean="0"/>
              <a:pPr>
                <a:defRPr/>
              </a:pPr>
              <a:t>2</a:t>
            </a:fld>
            <a:endParaRPr lang="en-US"/>
          </a:p>
        </p:txBody>
      </p:sp>
      <p:sp>
        <p:nvSpPr>
          <p:cNvPr id="8" name="Content Placeholder 7">
            <a:extLst>
              <a:ext uri="{FF2B5EF4-FFF2-40B4-BE49-F238E27FC236}">
                <a16:creationId xmlns:a16="http://schemas.microsoft.com/office/drawing/2014/main" id="{BAEBD6C6-CFE1-4AC6-B018-0265C6774866}"/>
              </a:ext>
            </a:extLst>
          </p:cNvPr>
          <p:cNvSpPr>
            <a:spLocks noGrp="1"/>
          </p:cNvSpPr>
          <p:nvPr>
            <p:ph idx="1"/>
          </p:nvPr>
        </p:nvSpPr>
        <p:spPr>
          <a:xfrm>
            <a:off x="333379" y="786357"/>
            <a:ext cx="3362321" cy="3709449"/>
          </a:xfrm>
          <a:ln>
            <a:solidFill>
              <a:schemeClr val="tx1"/>
            </a:solidFill>
          </a:ln>
        </p:spPr>
        <p:txBody>
          <a:bodyPr/>
          <a:lstStyle/>
          <a:p>
            <a:r>
              <a:rPr lang="en-US" sz="1200" dirty="0"/>
              <a:t>MCU will connect to I2C_EC channels</a:t>
            </a:r>
          </a:p>
          <a:p>
            <a:pPr lvl="1"/>
            <a:r>
              <a:rPr lang="en-US" sz="1100" dirty="0"/>
              <a:t>I2C_EC_IRQ pin will be used to notify MCU that an interrupt event has occurred </a:t>
            </a:r>
          </a:p>
          <a:p>
            <a:r>
              <a:rPr lang="en-US" sz="1200" dirty="0"/>
              <a:t>PP5V power path will be used to supply 5V/3A source contracts</a:t>
            </a:r>
          </a:p>
          <a:p>
            <a:r>
              <a:rPr lang="en-US" sz="1200" dirty="0"/>
              <a:t>External power path will connect directly to BQ25792 and be used for:</a:t>
            </a:r>
          </a:p>
          <a:p>
            <a:pPr lvl="1"/>
            <a:r>
              <a:rPr lang="en-US" sz="1100" dirty="0"/>
              <a:t>All sink power contracts</a:t>
            </a:r>
          </a:p>
          <a:p>
            <a:pPr lvl="1"/>
            <a:r>
              <a:rPr lang="en-US" sz="1100" dirty="0"/>
              <a:t>Source PDO contracts &gt;5V</a:t>
            </a:r>
          </a:p>
          <a:p>
            <a:pPr lvl="1"/>
            <a:r>
              <a:rPr lang="en-US" sz="1100" dirty="0"/>
              <a:t>All PPS source contracts</a:t>
            </a:r>
          </a:p>
          <a:p>
            <a:r>
              <a:rPr lang="en-US" sz="1200" dirty="0"/>
              <a:t>I2C3m channel will connect directly to BQ25792</a:t>
            </a:r>
          </a:p>
          <a:p>
            <a:r>
              <a:rPr lang="en-US" sz="1200" dirty="0"/>
              <a:t>External INA current measurement device will be needed if BQ25792 current measurement feature cannot be used</a:t>
            </a:r>
          </a:p>
          <a:p>
            <a:r>
              <a:rPr lang="en-US" sz="1200" dirty="0"/>
              <a:t>VIN_3V3 input can be supplied by system 3.3V rail </a:t>
            </a:r>
          </a:p>
        </p:txBody>
      </p:sp>
      <p:pic>
        <p:nvPicPr>
          <p:cNvPr id="10" name="Picture 9">
            <a:extLst>
              <a:ext uri="{FF2B5EF4-FFF2-40B4-BE49-F238E27FC236}">
                <a16:creationId xmlns:a16="http://schemas.microsoft.com/office/drawing/2014/main" id="{4A041B3F-A136-424E-9EAB-EE45AF318BCD}"/>
              </a:ext>
            </a:extLst>
          </p:cNvPr>
          <p:cNvPicPr>
            <a:picLocks noChangeAspect="1"/>
          </p:cNvPicPr>
          <p:nvPr/>
        </p:nvPicPr>
        <p:blipFill>
          <a:blip r:embed="rId2"/>
          <a:stretch>
            <a:fillRect/>
          </a:stretch>
        </p:blipFill>
        <p:spPr>
          <a:xfrm>
            <a:off x="4102552" y="666750"/>
            <a:ext cx="4809673" cy="3594100"/>
          </a:xfrm>
          <a:prstGeom prst="rect">
            <a:avLst/>
          </a:prstGeom>
        </p:spPr>
      </p:pic>
    </p:spTree>
    <p:extLst>
      <p:ext uri="{BB962C8B-B14F-4D97-AF65-F5344CB8AC3E}">
        <p14:creationId xmlns:p14="http://schemas.microsoft.com/office/powerpoint/2010/main" val="820751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A065-9139-244A-86CE-7E7BF673FC0F}"/>
              </a:ext>
            </a:extLst>
          </p:cNvPr>
          <p:cNvSpPr>
            <a:spLocks noGrp="1"/>
          </p:cNvSpPr>
          <p:nvPr>
            <p:ph type="ctrTitle"/>
          </p:nvPr>
        </p:nvSpPr>
        <p:spPr/>
        <p:txBody>
          <a:bodyPr/>
          <a:lstStyle/>
          <a:p>
            <a:br>
              <a:rPr lang="en-US" dirty="0"/>
            </a:br>
            <a:r>
              <a:rPr lang="en-US" dirty="0"/>
              <a:t>GPIO Events </a:t>
            </a:r>
          </a:p>
        </p:txBody>
      </p:sp>
      <p:sp>
        <p:nvSpPr>
          <p:cNvPr id="3" name="Subtitle 2">
            <a:extLst>
              <a:ext uri="{FF2B5EF4-FFF2-40B4-BE49-F238E27FC236}">
                <a16:creationId xmlns:a16="http://schemas.microsoft.com/office/drawing/2014/main" id="{97E82DED-767D-4547-AF13-5AC0A5F27DE6}"/>
              </a:ext>
            </a:extLst>
          </p:cNvPr>
          <p:cNvSpPr>
            <a:spLocks noGrp="1"/>
          </p:cNvSpPr>
          <p:nvPr>
            <p:ph type="subTitle" idx="1"/>
          </p:nvPr>
        </p:nvSpPr>
        <p:spPr/>
        <p:txBody>
          <a:bodyPr/>
          <a:lstStyle/>
          <a:p>
            <a:endParaRPr lang="en-US" dirty="0"/>
          </a:p>
        </p:txBody>
      </p:sp>
      <p:sp>
        <p:nvSpPr>
          <p:cNvPr id="5" name="Rectangle 24">
            <a:extLst>
              <a:ext uri="{FF2B5EF4-FFF2-40B4-BE49-F238E27FC236}">
                <a16:creationId xmlns:a16="http://schemas.microsoft.com/office/drawing/2014/main" id="{BF4BDD6C-DF5D-6045-B8B0-A93D8BE41299}"/>
              </a:ext>
            </a:extLst>
          </p:cNvPr>
          <p:cNvSpPr>
            <a:spLocks noGrp="1" noChangeArrowheads="1"/>
          </p:cNvSpPr>
          <p:nvPr>
            <p:ph type="sldNum" sz="quarter" idx="10"/>
          </p:nvPr>
        </p:nvSpPr>
        <p:spPr>
          <a:xfrm>
            <a:off x="6667500" y="4448217"/>
            <a:ext cx="2133600" cy="154782"/>
          </a:xfrm>
        </p:spPr>
        <p:txBody>
          <a:bodyPr/>
          <a:lstStyle/>
          <a:p>
            <a:fld id="{07B5736C-021E-4EDA-A2F9-FF199D20DBAA}" type="slidenum">
              <a:rPr lang="en-US" smtClean="0"/>
              <a:pPr/>
              <a:t>20</a:t>
            </a:fld>
            <a:endParaRPr lang="en-US"/>
          </a:p>
        </p:txBody>
      </p:sp>
    </p:spTree>
    <p:extLst>
      <p:ext uri="{BB962C8B-B14F-4D97-AF65-F5344CB8AC3E}">
        <p14:creationId xmlns:p14="http://schemas.microsoft.com/office/powerpoint/2010/main" val="21581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B97B19-5D51-4AAB-B67C-DBA354C06867}"/>
              </a:ext>
            </a:extLst>
          </p:cNvPr>
          <p:cNvSpPr>
            <a:spLocks noGrp="1"/>
          </p:cNvSpPr>
          <p:nvPr>
            <p:ph type="title"/>
          </p:nvPr>
        </p:nvSpPr>
        <p:spPr/>
        <p:txBody>
          <a:bodyPr/>
          <a:lstStyle/>
          <a:p>
            <a:r>
              <a:rPr lang="en-US" dirty="0"/>
              <a:t>GPIO Events Table</a:t>
            </a:r>
          </a:p>
        </p:txBody>
      </p:sp>
      <p:sp>
        <p:nvSpPr>
          <p:cNvPr id="6" name="Content Placeholder 5">
            <a:extLst>
              <a:ext uri="{FF2B5EF4-FFF2-40B4-BE49-F238E27FC236}">
                <a16:creationId xmlns:a16="http://schemas.microsoft.com/office/drawing/2014/main" id="{8DDF19CC-B4DF-4918-8E27-D6E64EA74AE1}"/>
              </a:ext>
            </a:extLst>
          </p:cNvPr>
          <p:cNvSpPr>
            <a:spLocks noGrp="1"/>
          </p:cNvSpPr>
          <p:nvPr>
            <p:ph idx="1"/>
          </p:nvPr>
        </p:nvSpPr>
        <p:spPr>
          <a:xfrm>
            <a:off x="333378" y="786357"/>
            <a:ext cx="4524371" cy="3709449"/>
          </a:xfrm>
        </p:spPr>
        <p:txBody>
          <a:bodyPr/>
          <a:lstStyle/>
          <a:p>
            <a:r>
              <a:rPr lang="en-US" dirty="0"/>
              <a:t>Within the Host Interface Technical Reference Manual is a comprehensive list all the GPIO events </a:t>
            </a:r>
          </a:p>
        </p:txBody>
      </p:sp>
      <p:sp>
        <p:nvSpPr>
          <p:cNvPr id="4" name="Slide Number Placeholder 3">
            <a:extLst>
              <a:ext uri="{FF2B5EF4-FFF2-40B4-BE49-F238E27FC236}">
                <a16:creationId xmlns:a16="http://schemas.microsoft.com/office/drawing/2014/main" id="{947DF55D-A408-4697-93EF-EC8B00142F92}"/>
              </a:ext>
            </a:extLst>
          </p:cNvPr>
          <p:cNvSpPr>
            <a:spLocks noGrp="1"/>
          </p:cNvSpPr>
          <p:nvPr>
            <p:ph type="sldNum" sz="quarter" idx="10"/>
          </p:nvPr>
        </p:nvSpPr>
        <p:spPr/>
        <p:txBody>
          <a:bodyPr/>
          <a:lstStyle/>
          <a:p>
            <a:pPr>
              <a:defRPr/>
            </a:pPr>
            <a:fld id="{03BA23CF-AA30-4A18-B744-605C3E9DBF07}" type="slidenum">
              <a:rPr lang="en-US" smtClean="0"/>
              <a:pPr>
                <a:defRPr/>
              </a:pPr>
              <a:t>21</a:t>
            </a:fld>
            <a:endParaRPr lang="en-US"/>
          </a:p>
        </p:txBody>
      </p:sp>
      <p:pic>
        <p:nvPicPr>
          <p:cNvPr id="7" name="Picture 6">
            <a:extLst>
              <a:ext uri="{FF2B5EF4-FFF2-40B4-BE49-F238E27FC236}">
                <a16:creationId xmlns:a16="http://schemas.microsoft.com/office/drawing/2014/main" id="{26AC8E95-1A58-42A8-ABF5-0715B7A7438E}"/>
              </a:ext>
            </a:extLst>
          </p:cNvPr>
          <p:cNvPicPr>
            <a:picLocks noChangeAspect="1"/>
          </p:cNvPicPr>
          <p:nvPr/>
        </p:nvPicPr>
        <p:blipFill>
          <a:blip r:embed="rId2"/>
          <a:stretch>
            <a:fillRect/>
          </a:stretch>
        </p:blipFill>
        <p:spPr>
          <a:xfrm>
            <a:off x="5138554" y="391144"/>
            <a:ext cx="3662549" cy="3712517"/>
          </a:xfrm>
          <a:prstGeom prst="rect">
            <a:avLst/>
          </a:prstGeom>
        </p:spPr>
      </p:pic>
    </p:spTree>
    <p:extLst>
      <p:ext uri="{BB962C8B-B14F-4D97-AF65-F5344CB8AC3E}">
        <p14:creationId xmlns:p14="http://schemas.microsoft.com/office/powerpoint/2010/main" val="2854288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B97B19-5D51-4AAB-B67C-DBA354C06867}"/>
              </a:ext>
            </a:extLst>
          </p:cNvPr>
          <p:cNvSpPr>
            <a:spLocks noGrp="1"/>
          </p:cNvSpPr>
          <p:nvPr>
            <p:ph type="title"/>
          </p:nvPr>
        </p:nvSpPr>
        <p:spPr/>
        <p:txBody>
          <a:bodyPr/>
          <a:lstStyle/>
          <a:p>
            <a:r>
              <a:rPr lang="en-US" dirty="0"/>
              <a:t>GPIO Events Table Example</a:t>
            </a:r>
          </a:p>
        </p:txBody>
      </p:sp>
      <p:sp>
        <p:nvSpPr>
          <p:cNvPr id="6" name="Content Placeholder 5">
            <a:extLst>
              <a:ext uri="{FF2B5EF4-FFF2-40B4-BE49-F238E27FC236}">
                <a16:creationId xmlns:a16="http://schemas.microsoft.com/office/drawing/2014/main" id="{8DDF19CC-B4DF-4918-8E27-D6E64EA74AE1}"/>
              </a:ext>
            </a:extLst>
          </p:cNvPr>
          <p:cNvSpPr>
            <a:spLocks noGrp="1"/>
          </p:cNvSpPr>
          <p:nvPr>
            <p:ph idx="1"/>
          </p:nvPr>
        </p:nvSpPr>
        <p:spPr>
          <a:xfrm>
            <a:off x="333378" y="786357"/>
            <a:ext cx="4524371" cy="3709449"/>
          </a:xfrm>
        </p:spPr>
        <p:txBody>
          <a:bodyPr/>
          <a:lstStyle/>
          <a:p>
            <a:r>
              <a:rPr lang="en-US" dirty="0"/>
              <a:t>There is a GPIO events that toggles High when the TPS65992SBG is operating as a sink </a:t>
            </a:r>
          </a:p>
          <a:p>
            <a:endParaRPr lang="en-US" dirty="0"/>
          </a:p>
          <a:p>
            <a:r>
              <a:rPr lang="en-US" dirty="0"/>
              <a:t>There is also a GPIO event that toggles high when a device has been attached regardless of power role, data role, or port partner characteristics </a:t>
            </a:r>
          </a:p>
        </p:txBody>
      </p:sp>
      <p:sp>
        <p:nvSpPr>
          <p:cNvPr id="4" name="Slide Number Placeholder 3">
            <a:extLst>
              <a:ext uri="{FF2B5EF4-FFF2-40B4-BE49-F238E27FC236}">
                <a16:creationId xmlns:a16="http://schemas.microsoft.com/office/drawing/2014/main" id="{947DF55D-A408-4697-93EF-EC8B00142F92}"/>
              </a:ext>
            </a:extLst>
          </p:cNvPr>
          <p:cNvSpPr>
            <a:spLocks noGrp="1"/>
          </p:cNvSpPr>
          <p:nvPr>
            <p:ph type="sldNum" sz="quarter" idx="10"/>
          </p:nvPr>
        </p:nvSpPr>
        <p:spPr/>
        <p:txBody>
          <a:bodyPr/>
          <a:lstStyle/>
          <a:p>
            <a:pPr>
              <a:defRPr/>
            </a:pPr>
            <a:fld id="{03BA23CF-AA30-4A18-B744-605C3E9DBF07}" type="slidenum">
              <a:rPr lang="en-US" smtClean="0"/>
              <a:pPr>
                <a:defRPr/>
              </a:pPr>
              <a:t>22</a:t>
            </a:fld>
            <a:endParaRPr lang="en-US"/>
          </a:p>
        </p:txBody>
      </p:sp>
      <p:pic>
        <p:nvPicPr>
          <p:cNvPr id="2" name="Picture 1">
            <a:extLst>
              <a:ext uri="{FF2B5EF4-FFF2-40B4-BE49-F238E27FC236}">
                <a16:creationId xmlns:a16="http://schemas.microsoft.com/office/drawing/2014/main" id="{2613BBC5-13B7-4C70-84E9-823121965FB6}"/>
              </a:ext>
            </a:extLst>
          </p:cNvPr>
          <p:cNvPicPr>
            <a:picLocks noChangeAspect="1"/>
          </p:cNvPicPr>
          <p:nvPr/>
        </p:nvPicPr>
        <p:blipFill>
          <a:blip r:embed="rId2"/>
          <a:stretch>
            <a:fillRect/>
          </a:stretch>
        </p:blipFill>
        <p:spPr>
          <a:xfrm>
            <a:off x="5190665" y="926099"/>
            <a:ext cx="3610438" cy="413804"/>
          </a:xfrm>
          <a:prstGeom prst="rect">
            <a:avLst/>
          </a:prstGeom>
        </p:spPr>
      </p:pic>
      <p:pic>
        <p:nvPicPr>
          <p:cNvPr id="3" name="Picture 2">
            <a:extLst>
              <a:ext uri="{FF2B5EF4-FFF2-40B4-BE49-F238E27FC236}">
                <a16:creationId xmlns:a16="http://schemas.microsoft.com/office/drawing/2014/main" id="{186387E3-C308-4FC7-8150-FC436311C8A8}"/>
              </a:ext>
            </a:extLst>
          </p:cNvPr>
          <p:cNvPicPr>
            <a:picLocks noChangeAspect="1"/>
          </p:cNvPicPr>
          <p:nvPr/>
        </p:nvPicPr>
        <p:blipFill>
          <a:blip r:embed="rId3"/>
          <a:stretch>
            <a:fillRect/>
          </a:stretch>
        </p:blipFill>
        <p:spPr>
          <a:xfrm>
            <a:off x="5118100" y="2413223"/>
            <a:ext cx="3953336" cy="227858"/>
          </a:xfrm>
          <a:prstGeom prst="rect">
            <a:avLst/>
          </a:prstGeom>
        </p:spPr>
      </p:pic>
    </p:spTree>
    <p:extLst>
      <p:ext uri="{BB962C8B-B14F-4D97-AF65-F5344CB8AC3E}">
        <p14:creationId xmlns:p14="http://schemas.microsoft.com/office/powerpoint/2010/main" val="870220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A065-9139-244A-86CE-7E7BF673FC0F}"/>
              </a:ext>
            </a:extLst>
          </p:cNvPr>
          <p:cNvSpPr>
            <a:spLocks noGrp="1"/>
          </p:cNvSpPr>
          <p:nvPr>
            <p:ph type="ctrTitle"/>
          </p:nvPr>
        </p:nvSpPr>
        <p:spPr/>
        <p:txBody>
          <a:bodyPr/>
          <a:lstStyle/>
          <a:p>
            <a:r>
              <a:rPr lang="en-US" dirty="0"/>
              <a:t>Detecting that a Harman Charger has been connected</a:t>
            </a:r>
          </a:p>
        </p:txBody>
      </p:sp>
      <p:sp>
        <p:nvSpPr>
          <p:cNvPr id="3" name="Subtitle 2">
            <a:extLst>
              <a:ext uri="{FF2B5EF4-FFF2-40B4-BE49-F238E27FC236}">
                <a16:creationId xmlns:a16="http://schemas.microsoft.com/office/drawing/2014/main" id="{97E82DED-767D-4547-AF13-5AC0A5F27DE6}"/>
              </a:ext>
            </a:extLst>
          </p:cNvPr>
          <p:cNvSpPr>
            <a:spLocks noGrp="1"/>
          </p:cNvSpPr>
          <p:nvPr>
            <p:ph type="subTitle" idx="1"/>
          </p:nvPr>
        </p:nvSpPr>
        <p:spPr/>
        <p:txBody>
          <a:bodyPr/>
          <a:lstStyle/>
          <a:p>
            <a:endParaRPr lang="en-US" dirty="0"/>
          </a:p>
        </p:txBody>
      </p:sp>
      <p:sp>
        <p:nvSpPr>
          <p:cNvPr id="5" name="Rectangle 24">
            <a:extLst>
              <a:ext uri="{FF2B5EF4-FFF2-40B4-BE49-F238E27FC236}">
                <a16:creationId xmlns:a16="http://schemas.microsoft.com/office/drawing/2014/main" id="{BF4BDD6C-DF5D-6045-B8B0-A93D8BE41299}"/>
              </a:ext>
            </a:extLst>
          </p:cNvPr>
          <p:cNvSpPr>
            <a:spLocks noGrp="1" noChangeArrowheads="1"/>
          </p:cNvSpPr>
          <p:nvPr>
            <p:ph type="sldNum" sz="quarter" idx="10"/>
          </p:nvPr>
        </p:nvSpPr>
        <p:spPr>
          <a:xfrm>
            <a:off x="6667500" y="4448217"/>
            <a:ext cx="2133600" cy="154782"/>
          </a:xfrm>
        </p:spPr>
        <p:txBody>
          <a:bodyPr/>
          <a:lstStyle/>
          <a:p>
            <a:fld id="{07B5736C-021E-4EDA-A2F9-FF199D20DBAA}" type="slidenum">
              <a:rPr lang="en-US" smtClean="0"/>
              <a:pPr/>
              <a:t>23</a:t>
            </a:fld>
            <a:endParaRPr lang="en-US"/>
          </a:p>
        </p:txBody>
      </p:sp>
    </p:spTree>
    <p:extLst>
      <p:ext uri="{BB962C8B-B14F-4D97-AF65-F5344CB8AC3E}">
        <p14:creationId xmlns:p14="http://schemas.microsoft.com/office/powerpoint/2010/main" val="306529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B7E1EE-2146-4011-B613-67903E8E3EA6}"/>
              </a:ext>
            </a:extLst>
          </p:cNvPr>
          <p:cNvSpPr>
            <a:spLocks noGrp="1"/>
          </p:cNvSpPr>
          <p:nvPr>
            <p:ph type="title"/>
          </p:nvPr>
        </p:nvSpPr>
        <p:spPr/>
        <p:txBody>
          <a:bodyPr/>
          <a:lstStyle/>
          <a:p>
            <a:r>
              <a:rPr lang="en-US" dirty="0"/>
              <a:t>Detecting a Harman Charger is Connected</a:t>
            </a:r>
          </a:p>
        </p:txBody>
      </p:sp>
      <p:sp>
        <p:nvSpPr>
          <p:cNvPr id="6" name="Content Placeholder 5">
            <a:extLst>
              <a:ext uri="{FF2B5EF4-FFF2-40B4-BE49-F238E27FC236}">
                <a16:creationId xmlns:a16="http://schemas.microsoft.com/office/drawing/2014/main" id="{33E21CC9-E1B2-4EAF-9622-BB860D50237F}"/>
              </a:ext>
            </a:extLst>
          </p:cNvPr>
          <p:cNvSpPr>
            <a:spLocks noGrp="1"/>
          </p:cNvSpPr>
          <p:nvPr>
            <p:ph idx="1"/>
          </p:nvPr>
        </p:nvSpPr>
        <p:spPr>
          <a:xfrm>
            <a:off x="333379" y="786357"/>
            <a:ext cx="4238621" cy="3709449"/>
          </a:xfrm>
        </p:spPr>
        <p:txBody>
          <a:bodyPr/>
          <a:lstStyle/>
          <a:p>
            <a:pPr marL="342900" indent="-342900">
              <a:buFont typeface="+mj-lt"/>
              <a:buAutoNum type="arabicPeriod"/>
            </a:pPr>
            <a:r>
              <a:rPr lang="en-US" dirty="0"/>
              <a:t>Enable IRQ event connected to “Discover Modes Completed” </a:t>
            </a:r>
          </a:p>
          <a:p>
            <a:pPr marL="632539" lvl="1" indent="-342900"/>
            <a:r>
              <a:rPr lang="en-US" dirty="0"/>
              <a:t>When Discover modes process has completed, I2C IRQ pin will go low</a:t>
            </a:r>
          </a:p>
          <a:p>
            <a:pPr marL="632539" lvl="1" indent="-342900"/>
            <a:endParaRPr lang="en-US" dirty="0"/>
          </a:p>
          <a:p>
            <a:pPr marL="342900" indent="-342900">
              <a:buFont typeface="+mj-lt"/>
              <a:buAutoNum type="arabicPeriod"/>
            </a:pPr>
            <a:r>
              <a:rPr lang="en-US" dirty="0"/>
              <a:t>When IRQ event is triggered low, read values from register 48h (received SOP Identity Data Object)</a:t>
            </a:r>
          </a:p>
          <a:p>
            <a:pPr marL="632539" lvl="1" indent="-342900">
              <a:buFont typeface="+mj-lt"/>
              <a:buAutoNum type="arabicPeriod"/>
            </a:pPr>
            <a:endParaRPr lang="en-US" dirty="0"/>
          </a:p>
          <a:p>
            <a:pPr marL="342900" indent="-342900">
              <a:buFont typeface="+mj-lt"/>
              <a:buAutoNum type="arabicPeriod"/>
            </a:pPr>
            <a:r>
              <a:rPr lang="en-US" dirty="0"/>
              <a:t>Harman Vendor ID will be stored in the “RX ID SOP VDO 1”</a:t>
            </a:r>
          </a:p>
        </p:txBody>
      </p:sp>
      <p:sp>
        <p:nvSpPr>
          <p:cNvPr id="4" name="Slide Number Placeholder 3">
            <a:extLst>
              <a:ext uri="{FF2B5EF4-FFF2-40B4-BE49-F238E27FC236}">
                <a16:creationId xmlns:a16="http://schemas.microsoft.com/office/drawing/2014/main" id="{6D083EEE-36CC-427E-845A-55F033ADAAD5}"/>
              </a:ext>
            </a:extLst>
          </p:cNvPr>
          <p:cNvSpPr>
            <a:spLocks noGrp="1"/>
          </p:cNvSpPr>
          <p:nvPr>
            <p:ph type="sldNum" sz="quarter" idx="10"/>
          </p:nvPr>
        </p:nvSpPr>
        <p:spPr/>
        <p:txBody>
          <a:bodyPr/>
          <a:lstStyle/>
          <a:p>
            <a:pPr>
              <a:defRPr/>
            </a:pPr>
            <a:fld id="{03BA23CF-AA30-4A18-B744-605C3E9DBF07}" type="slidenum">
              <a:rPr lang="en-US" smtClean="0"/>
              <a:pPr>
                <a:defRPr/>
              </a:pPr>
              <a:t>24</a:t>
            </a:fld>
            <a:endParaRPr lang="en-US"/>
          </a:p>
        </p:txBody>
      </p:sp>
      <p:pic>
        <p:nvPicPr>
          <p:cNvPr id="7" name="Picture 6">
            <a:extLst>
              <a:ext uri="{FF2B5EF4-FFF2-40B4-BE49-F238E27FC236}">
                <a16:creationId xmlns:a16="http://schemas.microsoft.com/office/drawing/2014/main" id="{9EFBBB6F-035D-4CAC-90A7-BE545A4EBA80}"/>
              </a:ext>
            </a:extLst>
          </p:cNvPr>
          <p:cNvPicPr>
            <a:picLocks noChangeAspect="1"/>
          </p:cNvPicPr>
          <p:nvPr/>
        </p:nvPicPr>
        <p:blipFill>
          <a:blip r:embed="rId2"/>
          <a:stretch>
            <a:fillRect/>
          </a:stretch>
        </p:blipFill>
        <p:spPr>
          <a:xfrm>
            <a:off x="4572000" y="3571127"/>
            <a:ext cx="2943228" cy="1021889"/>
          </a:xfrm>
          <a:prstGeom prst="rect">
            <a:avLst/>
          </a:prstGeom>
          <a:ln>
            <a:solidFill>
              <a:schemeClr val="tx1"/>
            </a:solidFill>
          </a:ln>
        </p:spPr>
      </p:pic>
      <p:pic>
        <p:nvPicPr>
          <p:cNvPr id="10" name="Picture 9">
            <a:extLst>
              <a:ext uri="{FF2B5EF4-FFF2-40B4-BE49-F238E27FC236}">
                <a16:creationId xmlns:a16="http://schemas.microsoft.com/office/drawing/2014/main" id="{3DAC6563-1613-4E28-A82B-5F9F5047FF4C}"/>
              </a:ext>
            </a:extLst>
          </p:cNvPr>
          <p:cNvPicPr>
            <a:picLocks noChangeAspect="1"/>
          </p:cNvPicPr>
          <p:nvPr/>
        </p:nvPicPr>
        <p:blipFill>
          <a:blip r:embed="rId3"/>
          <a:stretch>
            <a:fillRect/>
          </a:stretch>
        </p:blipFill>
        <p:spPr>
          <a:xfrm>
            <a:off x="5558812" y="1545627"/>
            <a:ext cx="3381988" cy="1951429"/>
          </a:xfrm>
          <a:prstGeom prst="rect">
            <a:avLst/>
          </a:prstGeom>
          <a:ln>
            <a:solidFill>
              <a:schemeClr val="tx1"/>
            </a:solidFill>
          </a:ln>
        </p:spPr>
      </p:pic>
      <p:pic>
        <p:nvPicPr>
          <p:cNvPr id="12" name="Picture 11">
            <a:extLst>
              <a:ext uri="{FF2B5EF4-FFF2-40B4-BE49-F238E27FC236}">
                <a16:creationId xmlns:a16="http://schemas.microsoft.com/office/drawing/2014/main" id="{DDACBC63-E61B-450A-B615-7A6CD89E06C0}"/>
              </a:ext>
            </a:extLst>
          </p:cNvPr>
          <p:cNvPicPr>
            <a:picLocks noChangeAspect="1"/>
          </p:cNvPicPr>
          <p:nvPr/>
        </p:nvPicPr>
        <p:blipFill>
          <a:blip r:embed="rId4"/>
          <a:stretch>
            <a:fillRect/>
          </a:stretch>
        </p:blipFill>
        <p:spPr>
          <a:xfrm>
            <a:off x="5236652" y="740416"/>
            <a:ext cx="3453323" cy="610791"/>
          </a:xfrm>
          <a:prstGeom prst="rect">
            <a:avLst/>
          </a:prstGeom>
          <a:ln>
            <a:solidFill>
              <a:schemeClr val="tx1"/>
            </a:solidFill>
          </a:ln>
        </p:spPr>
      </p:pic>
      <p:cxnSp>
        <p:nvCxnSpPr>
          <p:cNvPr id="14" name="Straight Arrow Connector 13">
            <a:extLst>
              <a:ext uri="{FF2B5EF4-FFF2-40B4-BE49-F238E27FC236}">
                <a16:creationId xmlns:a16="http://schemas.microsoft.com/office/drawing/2014/main" id="{F674D3F6-3189-44F3-989F-1AF3A8FE2D6C}"/>
              </a:ext>
            </a:extLst>
          </p:cNvPr>
          <p:cNvCxnSpPr>
            <a:cxnSpLocks/>
          </p:cNvCxnSpPr>
          <p:nvPr/>
        </p:nvCxnSpPr>
        <p:spPr>
          <a:xfrm flipH="1">
            <a:off x="4908550" y="2876550"/>
            <a:ext cx="717550" cy="690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894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6CAC-A363-42E2-AF3E-275B831DCF0A}"/>
              </a:ext>
            </a:extLst>
          </p:cNvPr>
          <p:cNvSpPr>
            <a:spLocks noGrp="1"/>
          </p:cNvSpPr>
          <p:nvPr>
            <p:ph type="title"/>
          </p:nvPr>
        </p:nvSpPr>
        <p:spPr/>
        <p:txBody>
          <a:bodyPr/>
          <a:lstStyle/>
          <a:p>
            <a:r>
              <a:rPr lang="en-US" dirty="0"/>
              <a:t>Solution Block Diagram</a:t>
            </a:r>
          </a:p>
        </p:txBody>
      </p:sp>
      <p:sp>
        <p:nvSpPr>
          <p:cNvPr id="4" name="Slide Number Placeholder 3">
            <a:extLst>
              <a:ext uri="{FF2B5EF4-FFF2-40B4-BE49-F238E27FC236}">
                <a16:creationId xmlns:a16="http://schemas.microsoft.com/office/drawing/2014/main" id="{8E25C8C2-1D6D-4458-AA02-9BAE714E74C6}"/>
              </a:ext>
            </a:extLst>
          </p:cNvPr>
          <p:cNvSpPr>
            <a:spLocks noGrp="1"/>
          </p:cNvSpPr>
          <p:nvPr>
            <p:ph type="sldNum" sz="quarter" idx="10"/>
          </p:nvPr>
        </p:nvSpPr>
        <p:spPr/>
        <p:txBody>
          <a:bodyPr/>
          <a:lstStyle/>
          <a:p>
            <a:pPr>
              <a:defRPr/>
            </a:pPr>
            <a:fld id="{2B97888F-6AF7-4263-B69D-592D8C33BAC7}" type="slidenum">
              <a:rPr lang="en-US" smtClean="0"/>
              <a:pPr>
                <a:defRPr/>
              </a:pPr>
              <a:t>3</a:t>
            </a:fld>
            <a:endParaRPr lang="en-US"/>
          </a:p>
        </p:txBody>
      </p:sp>
      <p:sp>
        <p:nvSpPr>
          <p:cNvPr id="8" name="Content Placeholder 7">
            <a:extLst>
              <a:ext uri="{FF2B5EF4-FFF2-40B4-BE49-F238E27FC236}">
                <a16:creationId xmlns:a16="http://schemas.microsoft.com/office/drawing/2014/main" id="{BAEBD6C6-CFE1-4AC6-B018-0265C6774866}"/>
              </a:ext>
            </a:extLst>
          </p:cNvPr>
          <p:cNvSpPr>
            <a:spLocks noGrp="1"/>
          </p:cNvSpPr>
          <p:nvPr>
            <p:ph idx="1"/>
          </p:nvPr>
        </p:nvSpPr>
        <p:spPr>
          <a:xfrm>
            <a:off x="333379" y="786357"/>
            <a:ext cx="3362321" cy="3709449"/>
          </a:xfrm>
          <a:ln>
            <a:solidFill>
              <a:schemeClr val="tx1"/>
            </a:solidFill>
          </a:ln>
        </p:spPr>
        <p:txBody>
          <a:bodyPr/>
          <a:lstStyle/>
          <a:p>
            <a:pPr marL="0" indent="0">
              <a:buNone/>
            </a:pPr>
            <a:r>
              <a:rPr lang="en-US" sz="1400" b="1" u="sng" dirty="0"/>
              <a:t>Presentation Links</a:t>
            </a:r>
            <a:endParaRPr lang="en-US" sz="1400" b="1" u="sng" dirty="0">
              <a:hlinkClick r:id="rId2" action="ppaction://hlinksldjump"/>
            </a:endParaRPr>
          </a:p>
          <a:p>
            <a:r>
              <a:rPr lang="en-US" sz="1200" dirty="0">
                <a:hlinkClick r:id="rId3" action="ppaction://hlinksldjump"/>
              </a:rPr>
              <a:t>Samsung Quick Charge Power Range</a:t>
            </a:r>
            <a:endParaRPr lang="en-US" sz="1200" dirty="0">
              <a:hlinkClick r:id="rId2" action="ppaction://hlinksldjump"/>
            </a:endParaRPr>
          </a:p>
          <a:p>
            <a:r>
              <a:rPr lang="en-US" sz="1200" dirty="0">
                <a:hlinkClick r:id="rId2" action="ppaction://hlinksldjump"/>
              </a:rPr>
              <a:t>I2C_EC_IRQ</a:t>
            </a:r>
            <a:endParaRPr lang="en-US" sz="1200" dirty="0"/>
          </a:p>
          <a:p>
            <a:r>
              <a:rPr lang="en-US" sz="1200" dirty="0">
                <a:hlinkClick r:id="rId4" action="ppaction://hlinksldjump"/>
              </a:rPr>
              <a:t>Firmware loading and upgrade process</a:t>
            </a:r>
            <a:endParaRPr lang="en-US" sz="1200" dirty="0"/>
          </a:p>
          <a:p>
            <a:r>
              <a:rPr lang="en-US" sz="1200" dirty="0">
                <a:hlinkClick r:id="rId4" action="ppaction://hlinksldjump"/>
              </a:rPr>
              <a:t>Moisture detection implementation</a:t>
            </a:r>
            <a:endParaRPr lang="en-US" sz="1200" dirty="0"/>
          </a:p>
          <a:p>
            <a:r>
              <a:rPr lang="en-US" sz="1200" dirty="0">
                <a:hlinkClick r:id="rId5" action="ppaction://hlinksldjump"/>
              </a:rPr>
              <a:t>GPIO Events</a:t>
            </a:r>
            <a:endParaRPr lang="en-US" sz="1200" dirty="0"/>
          </a:p>
          <a:p>
            <a:r>
              <a:rPr lang="en-US" sz="1200" dirty="0">
                <a:hlinkClick r:id="rId6" action="ppaction://hlinksldjump"/>
              </a:rPr>
              <a:t>Harman Adapter Detected</a:t>
            </a:r>
            <a:endParaRPr lang="en-US" sz="1200" dirty="0"/>
          </a:p>
          <a:p>
            <a:endParaRPr lang="en-US" sz="1200" dirty="0"/>
          </a:p>
        </p:txBody>
      </p:sp>
      <p:pic>
        <p:nvPicPr>
          <p:cNvPr id="7" name="Picture 6">
            <a:extLst>
              <a:ext uri="{FF2B5EF4-FFF2-40B4-BE49-F238E27FC236}">
                <a16:creationId xmlns:a16="http://schemas.microsoft.com/office/drawing/2014/main" id="{5B741B9B-466D-4C18-B5CB-F153A1B260A1}"/>
              </a:ext>
            </a:extLst>
          </p:cNvPr>
          <p:cNvPicPr>
            <a:picLocks noChangeAspect="1"/>
          </p:cNvPicPr>
          <p:nvPr/>
        </p:nvPicPr>
        <p:blipFill>
          <a:blip r:embed="rId7"/>
          <a:stretch>
            <a:fillRect/>
          </a:stretch>
        </p:blipFill>
        <p:spPr>
          <a:xfrm>
            <a:off x="4102552" y="666750"/>
            <a:ext cx="4809673" cy="3594100"/>
          </a:xfrm>
          <a:prstGeom prst="rect">
            <a:avLst/>
          </a:prstGeom>
        </p:spPr>
      </p:pic>
    </p:spTree>
    <p:extLst>
      <p:ext uri="{BB962C8B-B14F-4D97-AF65-F5344CB8AC3E}">
        <p14:creationId xmlns:p14="http://schemas.microsoft.com/office/powerpoint/2010/main" val="44881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A065-9139-244A-86CE-7E7BF673FC0F}"/>
              </a:ext>
            </a:extLst>
          </p:cNvPr>
          <p:cNvSpPr>
            <a:spLocks noGrp="1"/>
          </p:cNvSpPr>
          <p:nvPr>
            <p:ph type="ctrTitle"/>
          </p:nvPr>
        </p:nvSpPr>
        <p:spPr/>
        <p:txBody>
          <a:bodyPr/>
          <a:lstStyle/>
          <a:p>
            <a:r>
              <a:rPr lang="en-US" dirty="0"/>
              <a:t>Samsung Quick Charge Power Range</a:t>
            </a:r>
          </a:p>
        </p:txBody>
      </p:sp>
      <p:sp>
        <p:nvSpPr>
          <p:cNvPr id="3" name="Subtitle 2">
            <a:extLst>
              <a:ext uri="{FF2B5EF4-FFF2-40B4-BE49-F238E27FC236}">
                <a16:creationId xmlns:a16="http://schemas.microsoft.com/office/drawing/2014/main" id="{97E82DED-767D-4547-AF13-5AC0A5F27DE6}"/>
              </a:ext>
            </a:extLst>
          </p:cNvPr>
          <p:cNvSpPr>
            <a:spLocks noGrp="1"/>
          </p:cNvSpPr>
          <p:nvPr>
            <p:ph type="subTitle" idx="1"/>
          </p:nvPr>
        </p:nvSpPr>
        <p:spPr/>
        <p:txBody>
          <a:bodyPr/>
          <a:lstStyle/>
          <a:p>
            <a:endParaRPr lang="en-US" dirty="0"/>
          </a:p>
        </p:txBody>
      </p:sp>
      <p:sp>
        <p:nvSpPr>
          <p:cNvPr id="5" name="Rectangle 24">
            <a:extLst>
              <a:ext uri="{FF2B5EF4-FFF2-40B4-BE49-F238E27FC236}">
                <a16:creationId xmlns:a16="http://schemas.microsoft.com/office/drawing/2014/main" id="{BF4BDD6C-DF5D-6045-B8B0-A93D8BE41299}"/>
              </a:ext>
            </a:extLst>
          </p:cNvPr>
          <p:cNvSpPr>
            <a:spLocks noGrp="1" noChangeArrowheads="1"/>
          </p:cNvSpPr>
          <p:nvPr>
            <p:ph type="sldNum" sz="quarter" idx="10"/>
          </p:nvPr>
        </p:nvSpPr>
        <p:spPr>
          <a:xfrm>
            <a:off x="6667500" y="4448217"/>
            <a:ext cx="2133600" cy="154782"/>
          </a:xfrm>
        </p:spPr>
        <p:txBody>
          <a:bodyPr/>
          <a:lstStyle/>
          <a:p>
            <a:fld id="{07B5736C-021E-4EDA-A2F9-FF199D20DBAA}" type="slidenum">
              <a:rPr lang="en-US" smtClean="0"/>
              <a:pPr/>
              <a:t>4</a:t>
            </a:fld>
            <a:endParaRPr lang="en-US"/>
          </a:p>
        </p:txBody>
      </p:sp>
    </p:spTree>
    <p:extLst>
      <p:ext uri="{BB962C8B-B14F-4D97-AF65-F5344CB8AC3E}">
        <p14:creationId xmlns:p14="http://schemas.microsoft.com/office/powerpoint/2010/main" val="425049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BA5CF8-5BBC-4351-93E6-9AC1B5F5EA9E}"/>
              </a:ext>
            </a:extLst>
          </p:cNvPr>
          <p:cNvSpPr>
            <a:spLocks noGrp="1"/>
          </p:cNvSpPr>
          <p:nvPr>
            <p:ph type="title"/>
          </p:nvPr>
        </p:nvSpPr>
        <p:spPr/>
        <p:txBody>
          <a:bodyPr/>
          <a:lstStyle/>
          <a:p>
            <a:r>
              <a:rPr lang="en-US" dirty="0"/>
              <a:t>Charging Range for Samsung Quick Charge</a:t>
            </a:r>
          </a:p>
        </p:txBody>
      </p:sp>
      <p:sp>
        <p:nvSpPr>
          <p:cNvPr id="6" name="Content Placeholder 5">
            <a:extLst>
              <a:ext uri="{FF2B5EF4-FFF2-40B4-BE49-F238E27FC236}">
                <a16:creationId xmlns:a16="http://schemas.microsoft.com/office/drawing/2014/main" id="{E7E0309F-485B-4D4A-BE83-1CA58D9D160F}"/>
              </a:ext>
            </a:extLst>
          </p:cNvPr>
          <p:cNvSpPr>
            <a:spLocks noGrp="1"/>
          </p:cNvSpPr>
          <p:nvPr>
            <p:ph idx="1"/>
          </p:nvPr>
        </p:nvSpPr>
        <p:spPr>
          <a:xfrm>
            <a:off x="333378" y="786357"/>
            <a:ext cx="4699366" cy="3709449"/>
          </a:xfrm>
        </p:spPr>
        <p:txBody>
          <a:bodyPr/>
          <a:lstStyle/>
          <a:p>
            <a:r>
              <a:rPr lang="en-US" dirty="0"/>
              <a:t>The attached Total Phase PD Analyzer log shows a completely dead Samsung S23 being plugged into a wall charger</a:t>
            </a:r>
          </a:p>
          <a:p>
            <a:r>
              <a:rPr lang="en-US" dirty="0"/>
              <a:t>The phone starts with a steady 5V contract for trickle charge, and then enters into the Samsung quick charge mode. </a:t>
            </a:r>
          </a:p>
          <a:p>
            <a:r>
              <a:rPr lang="en-US" dirty="0"/>
              <a:t>Even though the battery is completely depleted, it starts its PPS charge at 8V</a:t>
            </a:r>
          </a:p>
          <a:p>
            <a:r>
              <a:rPr lang="en-US" dirty="0"/>
              <a:t>A Samsung phone will never request a power contract below 5V</a:t>
            </a:r>
          </a:p>
        </p:txBody>
      </p:sp>
      <p:sp>
        <p:nvSpPr>
          <p:cNvPr id="4" name="Slide Number Placeholder 3">
            <a:extLst>
              <a:ext uri="{FF2B5EF4-FFF2-40B4-BE49-F238E27FC236}">
                <a16:creationId xmlns:a16="http://schemas.microsoft.com/office/drawing/2014/main" id="{0D5BB7FA-38A0-4C43-9317-5C132E01F1E5}"/>
              </a:ext>
            </a:extLst>
          </p:cNvPr>
          <p:cNvSpPr>
            <a:spLocks noGrp="1"/>
          </p:cNvSpPr>
          <p:nvPr>
            <p:ph type="sldNum" sz="quarter" idx="10"/>
          </p:nvPr>
        </p:nvSpPr>
        <p:spPr/>
        <p:txBody>
          <a:bodyPr/>
          <a:lstStyle/>
          <a:p>
            <a:pPr>
              <a:defRPr/>
            </a:pPr>
            <a:fld id="{03BA23CF-AA30-4A18-B744-605C3E9DBF07}" type="slidenum">
              <a:rPr lang="en-US" smtClean="0"/>
              <a:pPr>
                <a:defRPr/>
              </a:pPr>
              <a:t>5</a:t>
            </a:fld>
            <a:endParaRPr lang="en-US"/>
          </a:p>
        </p:txBody>
      </p:sp>
      <p:pic>
        <p:nvPicPr>
          <p:cNvPr id="7" name="Picture 6">
            <a:extLst>
              <a:ext uri="{FF2B5EF4-FFF2-40B4-BE49-F238E27FC236}">
                <a16:creationId xmlns:a16="http://schemas.microsoft.com/office/drawing/2014/main" id="{A07706D5-20FB-4C8B-BDC9-E3792F57351D}"/>
              </a:ext>
            </a:extLst>
          </p:cNvPr>
          <p:cNvPicPr>
            <a:picLocks noChangeAspect="1"/>
          </p:cNvPicPr>
          <p:nvPr/>
        </p:nvPicPr>
        <p:blipFill>
          <a:blip r:embed="rId3"/>
          <a:stretch>
            <a:fillRect/>
          </a:stretch>
        </p:blipFill>
        <p:spPr>
          <a:xfrm>
            <a:off x="5641510" y="786357"/>
            <a:ext cx="2957287" cy="2117377"/>
          </a:xfrm>
          <a:prstGeom prst="rect">
            <a:avLst/>
          </a:prstGeom>
        </p:spPr>
      </p:pic>
      <p:graphicFrame>
        <p:nvGraphicFramePr>
          <p:cNvPr id="8" name="Object 7">
            <a:extLst>
              <a:ext uri="{FF2B5EF4-FFF2-40B4-BE49-F238E27FC236}">
                <a16:creationId xmlns:a16="http://schemas.microsoft.com/office/drawing/2014/main" id="{90CB3BF9-1A1D-4B83-B3B4-F01C5C30FA5E}"/>
              </a:ext>
            </a:extLst>
          </p:cNvPr>
          <p:cNvGraphicFramePr>
            <a:graphicFrameLocks noChangeAspect="1"/>
          </p:cNvGraphicFramePr>
          <p:nvPr>
            <p:extLst>
              <p:ext uri="{D42A27DB-BD31-4B8C-83A1-F6EECF244321}">
                <p14:modId xmlns:p14="http://schemas.microsoft.com/office/powerpoint/2010/main" val="62376443"/>
              </p:ext>
            </p:extLst>
          </p:nvPr>
        </p:nvGraphicFramePr>
        <p:xfrm>
          <a:off x="6457239" y="3232297"/>
          <a:ext cx="1930788" cy="983807"/>
        </p:xfrm>
        <a:graphic>
          <a:graphicData uri="http://schemas.openxmlformats.org/presentationml/2006/ole">
            <mc:AlternateContent xmlns:mc="http://schemas.openxmlformats.org/markup-compatibility/2006">
              <mc:Choice xmlns:v="urn:schemas-microsoft-com:vml" Requires="v">
                <p:oleObj spid="_x0000_s11289" name="Packager Shell Object" showAsIcon="1" r:id="rId4" imgW="582480" imgH="297000" progId="Package">
                  <p:embed/>
                </p:oleObj>
              </mc:Choice>
              <mc:Fallback>
                <p:oleObj name="Packager Shell Object" showAsIcon="1" r:id="rId4" imgW="582480" imgH="297000" progId="Package">
                  <p:embed/>
                  <p:pic>
                    <p:nvPicPr>
                      <p:cNvPr id="0" name=""/>
                      <p:cNvPicPr/>
                      <p:nvPr/>
                    </p:nvPicPr>
                    <p:blipFill>
                      <a:blip r:embed="rId5"/>
                      <a:stretch>
                        <a:fillRect/>
                      </a:stretch>
                    </p:blipFill>
                    <p:spPr>
                      <a:xfrm>
                        <a:off x="6457239" y="3232297"/>
                        <a:ext cx="1930788" cy="983807"/>
                      </a:xfrm>
                      <a:prstGeom prst="rect">
                        <a:avLst/>
                      </a:prstGeom>
                    </p:spPr>
                  </p:pic>
                </p:oleObj>
              </mc:Fallback>
            </mc:AlternateContent>
          </a:graphicData>
        </a:graphic>
      </p:graphicFrame>
    </p:spTree>
    <p:extLst>
      <p:ext uri="{BB962C8B-B14F-4D97-AF65-F5344CB8AC3E}">
        <p14:creationId xmlns:p14="http://schemas.microsoft.com/office/powerpoint/2010/main" val="306051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BA5CF8-5BBC-4351-93E6-9AC1B5F5EA9E}"/>
              </a:ext>
            </a:extLst>
          </p:cNvPr>
          <p:cNvSpPr>
            <a:spLocks noGrp="1"/>
          </p:cNvSpPr>
          <p:nvPr>
            <p:ph type="title"/>
          </p:nvPr>
        </p:nvSpPr>
        <p:spPr/>
        <p:txBody>
          <a:bodyPr/>
          <a:lstStyle/>
          <a:p>
            <a:r>
              <a:rPr lang="en-US" dirty="0"/>
              <a:t>Charging Range for Samsung Quick Charge</a:t>
            </a:r>
          </a:p>
        </p:txBody>
      </p:sp>
      <p:sp>
        <p:nvSpPr>
          <p:cNvPr id="6" name="Content Placeholder 5">
            <a:extLst>
              <a:ext uri="{FF2B5EF4-FFF2-40B4-BE49-F238E27FC236}">
                <a16:creationId xmlns:a16="http://schemas.microsoft.com/office/drawing/2014/main" id="{E7E0309F-485B-4D4A-BE83-1CA58D9D160F}"/>
              </a:ext>
            </a:extLst>
          </p:cNvPr>
          <p:cNvSpPr>
            <a:spLocks noGrp="1"/>
          </p:cNvSpPr>
          <p:nvPr>
            <p:ph idx="1"/>
          </p:nvPr>
        </p:nvSpPr>
        <p:spPr>
          <a:xfrm>
            <a:off x="333377" y="786357"/>
            <a:ext cx="8356597" cy="3709449"/>
          </a:xfrm>
        </p:spPr>
        <p:txBody>
          <a:bodyPr/>
          <a:lstStyle/>
          <a:p>
            <a:r>
              <a:rPr lang="en-US" dirty="0"/>
              <a:t>Since the Samsung phone will never request power below 5V, the external power path connected directly to the BQ25792 can be used to support all PPS power ranges for Samsung phones</a:t>
            </a:r>
          </a:p>
        </p:txBody>
      </p:sp>
      <p:sp>
        <p:nvSpPr>
          <p:cNvPr id="4" name="Slide Number Placeholder 3">
            <a:extLst>
              <a:ext uri="{FF2B5EF4-FFF2-40B4-BE49-F238E27FC236}">
                <a16:creationId xmlns:a16="http://schemas.microsoft.com/office/drawing/2014/main" id="{0D5BB7FA-38A0-4C43-9317-5C132E01F1E5}"/>
              </a:ext>
            </a:extLst>
          </p:cNvPr>
          <p:cNvSpPr>
            <a:spLocks noGrp="1"/>
          </p:cNvSpPr>
          <p:nvPr>
            <p:ph type="sldNum" sz="quarter" idx="10"/>
          </p:nvPr>
        </p:nvSpPr>
        <p:spPr/>
        <p:txBody>
          <a:bodyPr/>
          <a:lstStyle/>
          <a:p>
            <a:pPr>
              <a:defRPr/>
            </a:pPr>
            <a:fld id="{03BA23CF-AA30-4A18-B744-605C3E9DBF07}" type="slidenum">
              <a:rPr lang="en-US" smtClean="0"/>
              <a:pPr>
                <a:defRPr/>
              </a:pPr>
              <a:t>6</a:t>
            </a:fld>
            <a:endParaRPr lang="en-US"/>
          </a:p>
        </p:txBody>
      </p:sp>
      <p:pic>
        <p:nvPicPr>
          <p:cNvPr id="9" name="Picture 8">
            <a:extLst>
              <a:ext uri="{FF2B5EF4-FFF2-40B4-BE49-F238E27FC236}">
                <a16:creationId xmlns:a16="http://schemas.microsoft.com/office/drawing/2014/main" id="{4853F327-3B04-4FC9-8073-1D0DB862E0DA}"/>
              </a:ext>
            </a:extLst>
          </p:cNvPr>
          <p:cNvPicPr>
            <a:picLocks noChangeAspect="1"/>
          </p:cNvPicPr>
          <p:nvPr/>
        </p:nvPicPr>
        <p:blipFill rotWithShape="1">
          <a:blip r:embed="rId2"/>
          <a:srcRect b="44370"/>
          <a:stretch/>
        </p:blipFill>
        <p:spPr>
          <a:xfrm>
            <a:off x="1816578" y="2055628"/>
            <a:ext cx="5565052" cy="2225749"/>
          </a:xfrm>
          <a:prstGeom prst="rect">
            <a:avLst/>
          </a:prstGeom>
        </p:spPr>
      </p:pic>
      <p:sp>
        <p:nvSpPr>
          <p:cNvPr id="2" name="Rectangle 1">
            <a:extLst>
              <a:ext uri="{FF2B5EF4-FFF2-40B4-BE49-F238E27FC236}">
                <a16:creationId xmlns:a16="http://schemas.microsoft.com/office/drawing/2014/main" id="{2DD40020-95E8-4B8D-906E-F756E78DB703}"/>
              </a:ext>
            </a:extLst>
          </p:cNvPr>
          <p:cNvSpPr/>
          <p:nvPr/>
        </p:nvSpPr>
        <p:spPr>
          <a:xfrm>
            <a:off x="4004930" y="2225749"/>
            <a:ext cx="1396410" cy="5174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477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A065-9139-244A-86CE-7E7BF673FC0F}"/>
              </a:ext>
            </a:extLst>
          </p:cNvPr>
          <p:cNvSpPr>
            <a:spLocks noGrp="1"/>
          </p:cNvSpPr>
          <p:nvPr>
            <p:ph type="ctrTitle"/>
          </p:nvPr>
        </p:nvSpPr>
        <p:spPr/>
        <p:txBody>
          <a:bodyPr/>
          <a:lstStyle/>
          <a:p>
            <a:r>
              <a:rPr lang="en-US" dirty="0"/>
              <a:t>I2C Interrupt Between PD and MCU</a:t>
            </a:r>
          </a:p>
        </p:txBody>
      </p:sp>
      <p:sp>
        <p:nvSpPr>
          <p:cNvPr id="3" name="Subtitle 2">
            <a:extLst>
              <a:ext uri="{FF2B5EF4-FFF2-40B4-BE49-F238E27FC236}">
                <a16:creationId xmlns:a16="http://schemas.microsoft.com/office/drawing/2014/main" id="{97E82DED-767D-4547-AF13-5AC0A5F27DE6}"/>
              </a:ext>
            </a:extLst>
          </p:cNvPr>
          <p:cNvSpPr>
            <a:spLocks noGrp="1"/>
          </p:cNvSpPr>
          <p:nvPr>
            <p:ph type="subTitle" idx="1"/>
          </p:nvPr>
        </p:nvSpPr>
        <p:spPr/>
        <p:txBody>
          <a:bodyPr/>
          <a:lstStyle/>
          <a:p>
            <a:endParaRPr lang="en-US" dirty="0"/>
          </a:p>
        </p:txBody>
      </p:sp>
      <p:sp>
        <p:nvSpPr>
          <p:cNvPr id="5" name="Rectangle 24">
            <a:extLst>
              <a:ext uri="{FF2B5EF4-FFF2-40B4-BE49-F238E27FC236}">
                <a16:creationId xmlns:a16="http://schemas.microsoft.com/office/drawing/2014/main" id="{BF4BDD6C-DF5D-6045-B8B0-A93D8BE41299}"/>
              </a:ext>
            </a:extLst>
          </p:cNvPr>
          <p:cNvSpPr>
            <a:spLocks noGrp="1" noChangeArrowheads="1"/>
          </p:cNvSpPr>
          <p:nvPr>
            <p:ph type="sldNum" sz="quarter" idx="10"/>
          </p:nvPr>
        </p:nvSpPr>
        <p:spPr>
          <a:xfrm>
            <a:off x="6667500" y="4448217"/>
            <a:ext cx="2133600" cy="154782"/>
          </a:xfrm>
        </p:spPr>
        <p:txBody>
          <a:bodyPr/>
          <a:lstStyle/>
          <a:p>
            <a:fld id="{07B5736C-021E-4EDA-A2F9-FF199D20DBAA}" type="slidenum">
              <a:rPr lang="en-US" smtClean="0"/>
              <a:pPr/>
              <a:t>7</a:t>
            </a:fld>
            <a:endParaRPr lang="en-US"/>
          </a:p>
        </p:txBody>
      </p:sp>
    </p:spTree>
    <p:extLst>
      <p:ext uri="{BB962C8B-B14F-4D97-AF65-F5344CB8AC3E}">
        <p14:creationId xmlns:p14="http://schemas.microsoft.com/office/powerpoint/2010/main" val="3643175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960EA4-C18E-4BB5-9A41-3E3EEDCC2E54}"/>
              </a:ext>
            </a:extLst>
          </p:cNvPr>
          <p:cNvSpPr>
            <a:spLocks noGrp="1"/>
          </p:cNvSpPr>
          <p:nvPr>
            <p:ph type="title"/>
          </p:nvPr>
        </p:nvSpPr>
        <p:spPr/>
        <p:txBody>
          <a:bodyPr/>
          <a:lstStyle/>
          <a:p>
            <a:r>
              <a:rPr lang="en-US" dirty="0"/>
              <a:t>I2C Interrupt</a:t>
            </a:r>
          </a:p>
        </p:txBody>
      </p:sp>
      <p:sp>
        <p:nvSpPr>
          <p:cNvPr id="6" name="Content Placeholder 5">
            <a:extLst>
              <a:ext uri="{FF2B5EF4-FFF2-40B4-BE49-F238E27FC236}">
                <a16:creationId xmlns:a16="http://schemas.microsoft.com/office/drawing/2014/main" id="{4EE67990-C724-46C3-A7DB-BD48E4E773FF}"/>
              </a:ext>
            </a:extLst>
          </p:cNvPr>
          <p:cNvSpPr>
            <a:spLocks noGrp="1"/>
          </p:cNvSpPr>
          <p:nvPr>
            <p:ph idx="1"/>
          </p:nvPr>
        </p:nvSpPr>
        <p:spPr>
          <a:xfrm>
            <a:off x="333379" y="786357"/>
            <a:ext cx="4137021" cy="3709449"/>
          </a:xfrm>
        </p:spPr>
        <p:txBody>
          <a:bodyPr/>
          <a:lstStyle/>
          <a:p>
            <a:r>
              <a:rPr lang="en-US" dirty="0"/>
              <a:t>The IRQ pin between the PD controller and MCU is used to notify the MCU that an event has occurred</a:t>
            </a:r>
          </a:p>
          <a:p>
            <a:r>
              <a:rPr lang="en-US" dirty="0"/>
              <a:t>The interrupt events are set in the GUI, and during run time, will trigger when the programmed even occurs</a:t>
            </a:r>
          </a:p>
          <a:p>
            <a:r>
              <a:rPr lang="en-US" dirty="0"/>
              <a:t>The MCU reads the register to determine what happened and then operate accordingly </a:t>
            </a:r>
          </a:p>
        </p:txBody>
      </p:sp>
      <p:sp>
        <p:nvSpPr>
          <p:cNvPr id="4" name="Slide Number Placeholder 3">
            <a:extLst>
              <a:ext uri="{FF2B5EF4-FFF2-40B4-BE49-F238E27FC236}">
                <a16:creationId xmlns:a16="http://schemas.microsoft.com/office/drawing/2014/main" id="{25C0147B-D96D-4704-A192-6814C5A33B3F}"/>
              </a:ext>
            </a:extLst>
          </p:cNvPr>
          <p:cNvSpPr>
            <a:spLocks noGrp="1"/>
          </p:cNvSpPr>
          <p:nvPr>
            <p:ph type="sldNum" sz="quarter" idx="10"/>
          </p:nvPr>
        </p:nvSpPr>
        <p:spPr/>
        <p:txBody>
          <a:bodyPr/>
          <a:lstStyle/>
          <a:p>
            <a:pPr>
              <a:defRPr/>
            </a:pPr>
            <a:fld id="{03BA23CF-AA30-4A18-B744-605C3E9DBF07}" type="slidenum">
              <a:rPr lang="en-US" smtClean="0"/>
              <a:pPr>
                <a:defRPr/>
              </a:pPr>
              <a:t>8</a:t>
            </a:fld>
            <a:endParaRPr lang="en-US"/>
          </a:p>
        </p:txBody>
      </p:sp>
      <p:pic>
        <p:nvPicPr>
          <p:cNvPr id="7" name="Picture 6">
            <a:extLst>
              <a:ext uri="{FF2B5EF4-FFF2-40B4-BE49-F238E27FC236}">
                <a16:creationId xmlns:a16="http://schemas.microsoft.com/office/drawing/2014/main" id="{BF56485D-6B3E-44E9-B9B2-8D6360410A63}"/>
              </a:ext>
            </a:extLst>
          </p:cNvPr>
          <p:cNvPicPr>
            <a:picLocks noChangeAspect="1"/>
          </p:cNvPicPr>
          <p:nvPr/>
        </p:nvPicPr>
        <p:blipFill>
          <a:blip r:embed="rId2"/>
          <a:stretch>
            <a:fillRect/>
          </a:stretch>
        </p:blipFill>
        <p:spPr>
          <a:xfrm>
            <a:off x="4888584" y="786357"/>
            <a:ext cx="4072796" cy="3085926"/>
          </a:xfrm>
          <a:prstGeom prst="rect">
            <a:avLst/>
          </a:prstGeom>
        </p:spPr>
      </p:pic>
    </p:spTree>
    <p:extLst>
      <p:ext uri="{BB962C8B-B14F-4D97-AF65-F5344CB8AC3E}">
        <p14:creationId xmlns:p14="http://schemas.microsoft.com/office/powerpoint/2010/main" val="3704065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960EA4-C18E-4BB5-9A41-3E3EEDCC2E54}"/>
              </a:ext>
            </a:extLst>
          </p:cNvPr>
          <p:cNvSpPr>
            <a:spLocks noGrp="1"/>
          </p:cNvSpPr>
          <p:nvPr>
            <p:ph type="title"/>
          </p:nvPr>
        </p:nvSpPr>
        <p:spPr/>
        <p:txBody>
          <a:bodyPr/>
          <a:lstStyle/>
          <a:p>
            <a:r>
              <a:rPr lang="en-US" dirty="0"/>
              <a:t>I2C Interrupt Examples</a:t>
            </a:r>
          </a:p>
        </p:txBody>
      </p:sp>
      <p:sp>
        <p:nvSpPr>
          <p:cNvPr id="6" name="Content Placeholder 5">
            <a:extLst>
              <a:ext uri="{FF2B5EF4-FFF2-40B4-BE49-F238E27FC236}">
                <a16:creationId xmlns:a16="http://schemas.microsoft.com/office/drawing/2014/main" id="{4EE67990-C724-46C3-A7DB-BD48E4E773FF}"/>
              </a:ext>
            </a:extLst>
          </p:cNvPr>
          <p:cNvSpPr>
            <a:spLocks noGrp="1"/>
          </p:cNvSpPr>
          <p:nvPr>
            <p:ph idx="1"/>
          </p:nvPr>
        </p:nvSpPr>
        <p:spPr>
          <a:xfrm>
            <a:off x="333379" y="786357"/>
            <a:ext cx="4137021" cy="3709449"/>
          </a:xfrm>
        </p:spPr>
        <p:txBody>
          <a:bodyPr/>
          <a:lstStyle/>
          <a:p>
            <a:r>
              <a:rPr lang="en-US" dirty="0"/>
              <a:t>There is a IRQ event that will trigger when a device has been attached to the Type-C port. </a:t>
            </a:r>
          </a:p>
          <a:p>
            <a:endParaRPr lang="en-US" dirty="0"/>
          </a:p>
          <a:p>
            <a:r>
              <a:rPr lang="en-US" dirty="0"/>
              <a:t>IRQ event for new source capabilities message being received</a:t>
            </a:r>
          </a:p>
          <a:p>
            <a:pPr lvl="1"/>
            <a:r>
              <a:rPr lang="en-US" dirty="0"/>
              <a:t>MCU can then go and read register 0x30 (Received Source Capabilities)</a:t>
            </a:r>
          </a:p>
        </p:txBody>
      </p:sp>
      <p:sp>
        <p:nvSpPr>
          <p:cNvPr id="4" name="Slide Number Placeholder 3">
            <a:extLst>
              <a:ext uri="{FF2B5EF4-FFF2-40B4-BE49-F238E27FC236}">
                <a16:creationId xmlns:a16="http://schemas.microsoft.com/office/drawing/2014/main" id="{25C0147B-D96D-4704-A192-6814C5A33B3F}"/>
              </a:ext>
            </a:extLst>
          </p:cNvPr>
          <p:cNvSpPr>
            <a:spLocks noGrp="1"/>
          </p:cNvSpPr>
          <p:nvPr>
            <p:ph type="sldNum" sz="quarter" idx="10"/>
          </p:nvPr>
        </p:nvSpPr>
        <p:spPr/>
        <p:txBody>
          <a:bodyPr/>
          <a:lstStyle/>
          <a:p>
            <a:pPr>
              <a:defRPr/>
            </a:pPr>
            <a:fld id="{03BA23CF-AA30-4A18-B744-605C3E9DBF07}" type="slidenum">
              <a:rPr lang="en-US" smtClean="0"/>
              <a:pPr>
                <a:defRPr/>
              </a:pPr>
              <a:t>9</a:t>
            </a:fld>
            <a:endParaRPr lang="en-US"/>
          </a:p>
        </p:txBody>
      </p:sp>
      <p:pic>
        <p:nvPicPr>
          <p:cNvPr id="2" name="Picture 1">
            <a:extLst>
              <a:ext uri="{FF2B5EF4-FFF2-40B4-BE49-F238E27FC236}">
                <a16:creationId xmlns:a16="http://schemas.microsoft.com/office/drawing/2014/main" id="{A5DE766D-8557-4E37-8580-D8BB1EE02CF4}"/>
              </a:ext>
            </a:extLst>
          </p:cNvPr>
          <p:cNvPicPr>
            <a:picLocks noChangeAspect="1"/>
          </p:cNvPicPr>
          <p:nvPr/>
        </p:nvPicPr>
        <p:blipFill>
          <a:blip r:embed="rId2"/>
          <a:stretch>
            <a:fillRect/>
          </a:stretch>
        </p:blipFill>
        <p:spPr>
          <a:xfrm>
            <a:off x="4572000" y="1011961"/>
            <a:ext cx="4407127" cy="246952"/>
          </a:xfrm>
          <a:prstGeom prst="rect">
            <a:avLst/>
          </a:prstGeom>
        </p:spPr>
      </p:pic>
      <p:pic>
        <p:nvPicPr>
          <p:cNvPr id="3" name="Picture 2">
            <a:extLst>
              <a:ext uri="{FF2B5EF4-FFF2-40B4-BE49-F238E27FC236}">
                <a16:creationId xmlns:a16="http://schemas.microsoft.com/office/drawing/2014/main" id="{C2AB8825-0998-4085-9810-343D90C38F62}"/>
              </a:ext>
            </a:extLst>
          </p:cNvPr>
          <p:cNvPicPr>
            <a:picLocks noChangeAspect="1"/>
          </p:cNvPicPr>
          <p:nvPr/>
        </p:nvPicPr>
        <p:blipFill>
          <a:blip r:embed="rId3"/>
          <a:stretch>
            <a:fillRect/>
          </a:stretch>
        </p:blipFill>
        <p:spPr>
          <a:xfrm>
            <a:off x="4512297" y="2150699"/>
            <a:ext cx="4631703" cy="297752"/>
          </a:xfrm>
          <a:prstGeom prst="rect">
            <a:avLst/>
          </a:prstGeom>
        </p:spPr>
      </p:pic>
    </p:spTree>
    <p:extLst>
      <p:ext uri="{BB962C8B-B14F-4D97-AF65-F5344CB8AC3E}">
        <p14:creationId xmlns:p14="http://schemas.microsoft.com/office/powerpoint/2010/main" val="1437445862"/>
      </p:ext>
    </p:extLst>
  </p:cSld>
  <p:clrMapOvr>
    <a:masterClrMapping/>
  </p:clrMapOvr>
</p:sld>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4A4A4"/>
      </a:accent2>
      <a:accent3>
        <a:srgbClr val="117788"/>
      </a:accent3>
      <a:accent4>
        <a:srgbClr val="404040"/>
      </a:accent4>
      <a:accent5>
        <a:srgbClr val="4ABED4"/>
      </a:accent5>
      <a:accent6>
        <a:srgbClr val="7F7F7F"/>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8631CA30-24D9-4364-9488-FDB07E7FECF5}" vid="{48BA85CE-0C6B-49C4-A166-2FCF3F2F44D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 NDA Restrictions (2)</Template>
  <TotalTime>7992</TotalTime>
  <Words>1002</Words>
  <Application>Microsoft Office PowerPoint</Application>
  <PresentationFormat>On-screen Show (16:9)</PresentationFormat>
  <Paragraphs>154</Paragraphs>
  <Slides>24</Slides>
  <Notes>0</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28" baseType="lpstr">
      <vt:lpstr>Arial</vt:lpstr>
      <vt:lpstr>FinalPowerpoint</vt:lpstr>
      <vt:lpstr>Packager Shell Object</vt:lpstr>
      <vt:lpstr>Visio</vt:lpstr>
      <vt:lpstr>JBL Charge 6 USB Type-C Proposal</vt:lpstr>
      <vt:lpstr>Solution Block Diagram</vt:lpstr>
      <vt:lpstr>Solution Block Diagram</vt:lpstr>
      <vt:lpstr>Samsung Quick Charge Power Range</vt:lpstr>
      <vt:lpstr>Charging Range for Samsung Quick Charge</vt:lpstr>
      <vt:lpstr>Charging Range for Samsung Quick Charge</vt:lpstr>
      <vt:lpstr>I2C Interrupt Between PD and MCU</vt:lpstr>
      <vt:lpstr>I2C Interrupt</vt:lpstr>
      <vt:lpstr>I2C Interrupt Examples</vt:lpstr>
      <vt:lpstr>Firmware loading and update via I2C (Patch Bundle Mode)</vt:lpstr>
      <vt:lpstr>What is the Patch Bundle?</vt:lpstr>
      <vt:lpstr>Patch Bundle Mode</vt:lpstr>
      <vt:lpstr>Patch Bundle Mode Flowchart</vt:lpstr>
      <vt:lpstr>PBMs Pseudo Code with I2C Log Example (Address 0x21) </vt:lpstr>
      <vt:lpstr>PBMc Pseudo Code with I2C Log Example (Address 0x21)</vt:lpstr>
      <vt:lpstr> Moisture Detection </vt:lpstr>
      <vt:lpstr>Moisture Detection Capabilities</vt:lpstr>
      <vt:lpstr>External Moisture Detection Circuit</vt:lpstr>
      <vt:lpstr>FET Requirements </vt:lpstr>
      <vt:lpstr> GPIO Events </vt:lpstr>
      <vt:lpstr>GPIO Events Table</vt:lpstr>
      <vt:lpstr>GPIO Events Table Example</vt:lpstr>
      <vt:lpstr>Detecting that a Harman Charger has been connected</vt:lpstr>
      <vt:lpstr>Detecting a Harman Charger is Connected</vt:lpstr>
    </vt:vector>
  </TitlesOfParts>
  <Company>Texas Instruments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McGaffin, Adam</dc:creator>
  <cp:keywords>NDA Restrictions</cp:keywords>
  <cp:lastModifiedBy>Cheng, Anderson</cp:lastModifiedBy>
  <cp:revision>71</cp:revision>
  <dcterms:created xsi:type="dcterms:W3CDTF">2022-10-24T20:14:14Z</dcterms:created>
  <dcterms:modified xsi:type="dcterms:W3CDTF">2023-10-10T16:12:54Z</dcterms:modified>
</cp:coreProperties>
</file>