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50" r:id="rId5"/>
    <p:sldId id="352" r:id="rId6"/>
    <p:sldId id="361" r:id="rId7"/>
    <p:sldId id="353" r:id="rId8"/>
    <p:sldId id="365" r:id="rId9"/>
    <p:sldId id="362" r:id="rId10"/>
    <p:sldId id="363" r:id="rId11"/>
    <p:sldId id="368" r:id="rId12"/>
    <p:sldId id="369" r:id="rId13"/>
    <p:sldId id="364" r:id="rId14"/>
    <p:sldId id="3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D472D-8E16-42E1-A702-5BAE9194B898}" v="9" dt="2022-11-27T07:10:53.9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5" autoAdjust="0"/>
    <p:restoredTop sz="95226" autoAdjust="0"/>
  </p:normalViewPr>
  <p:slideViewPr>
    <p:cSldViewPr snapToGrid="0">
      <p:cViewPr varScale="1">
        <p:scale>
          <a:sx n="100" d="100"/>
          <a:sy n="100" d="100"/>
        </p:scale>
        <p:origin x="108" y="31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dong zhang" userId="99dd9b3791a2b71d" providerId="LiveId" clId="{CB1D472D-8E16-42E1-A702-5BAE9194B898}"/>
    <pc:docChg chg="undo custSel addSld delSld modSld sldOrd">
      <pc:chgData name="haodong zhang" userId="99dd9b3791a2b71d" providerId="LiveId" clId="{CB1D472D-8E16-42E1-A702-5BAE9194B898}" dt="2022-11-27T07:17:13.119" v="452" actId="1076"/>
      <pc:docMkLst>
        <pc:docMk/>
      </pc:docMkLst>
      <pc:sldChg chg="addSp modSp mod">
        <pc:chgData name="haodong zhang" userId="99dd9b3791a2b71d" providerId="LiveId" clId="{CB1D472D-8E16-42E1-A702-5BAE9194B898}" dt="2022-11-27T07:10:05.560" v="306" actId="3626"/>
        <pc:sldMkLst>
          <pc:docMk/>
          <pc:sldMk cId="495483412" sldId="363"/>
        </pc:sldMkLst>
        <pc:spChg chg="mod">
          <ac:chgData name="haodong zhang" userId="99dd9b3791a2b71d" providerId="LiveId" clId="{CB1D472D-8E16-42E1-A702-5BAE9194B898}" dt="2022-11-27T07:10:05.560" v="306" actId="3626"/>
          <ac:spMkLst>
            <pc:docMk/>
            <pc:sldMk cId="495483412" sldId="363"/>
            <ac:spMk id="2" creationId="{C18026B5-2F88-BA48-A996-4A13FDFAA43A}"/>
          </ac:spMkLst>
        </pc:spChg>
        <pc:picChg chg="add mod">
          <ac:chgData name="haodong zhang" userId="99dd9b3791a2b71d" providerId="LiveId" clId="{CB1D472D-8E16-42E1-A702-5BAE9194B898}" dt="2022-11-27T07:05:54.816" v="298" actId="14100"/>
          <ac:picMkLst>
            <pc:docMk/>
            <pc:sldMk cId="495483412" sldId="363"/>
            <ac:picMk id="13" creationId="{6AC79EC7-2208-BDF0-506C-4E263F7495E6}"/>
          </ac:picMkLst>
        </pc:picChg>
        <pc:picChg chg="add mod">
          <ac:chgData name="haodong zhang" userId="99dd9b3791a2b71d" providerId="LiveId" clId="{CB1D472D-8E16-42E1-A702-5BAE9194B898}" dt="2022-11-27T07:06:15.537" v="301" actId="1076"/>
          <ac:picMkLst>
            <pc:docMk/>
            <pc:sldMk cId="495483412" sldId="363"/>
            <ac:picMk id="15" creationId="{9A0019EB-B61F-C240-5B1E-A5523180EBCF}"/>
          </ac:picMkLst>
        </pc:picChg>
        <pc:picChg chg="add mod">
          <ac:chgData name="haodong zhang" userId="99dd9b3791a2b71d" providerId="LiveId" clId="{CB1D472D-8E16-42E1-A702-5BAE9194B898}" dt="2022-11-27T07:06:33.363" v="305" actId="14100"/>
          <ac:picMkLst>
            <pc:docMk/>
            <pc:sldMk cId="495483412" sldId="363"/>
            <ac:picMk id="17" creationId="{68DA25FB-AD46-84EF-54C5-D88A31665891}"/>
          </ac:picMkLst>
        </pc:picChg>
      </pc:sldChg>
      <pc:sldChg chg="addSp delSp modSp mod ord">
        <pc:chgData name="haodong zhang" userId="99dd9b3791a2b71d" providerId="LiveId" clId="{CB1D472D-8E16-42E1-A702-5BAE9194B898}" dt="2022-11-27T07:17:13.119" v="452" actId="1076"/>
        <pc:sldMkLst>
          <pc:docMk/>
          <pc:sldMk cId="1769643072" sldId="365"/>
        </pc:sldMkLst>
        <pc:spChg chg="mod">
          <ac:chgData name="haodong zhang" userId="99dd9b3791a2b71d" providerId="LiveId" clId="{CB1D472D-8E16-42E1-A702-5BAE9194B898}" dt="2022-11-27T07:14:24.984" v="418" actId="20577"/>
          <ac:spMkLst>
            <pc:docMk/>
            <pc:sldMk cId="1769643072" sldId="365"/>
            <ac:spMk id="3" creationId="{9CD657E5-4675-E84E-840E-4F6D4868C5A9}"/>
          </ac:spMkLst>
        </pc:spChg>
        <pc:spChg chg="mod">
          <ac:chgData name="haodong zhang" userId="99dd9b3791a2b71d" providerId="LiveId" clId="{CB1D472D-8E16-42E1-A702-5BAE9194B898}" dt="2022-11-27T07:16:31.475" v="449" actId="20577"/>
          <ac:spMkLst>
            <pc:docMk/>
            <pc:sldMk cId="1769643072" sldId="365"/>
            <ac:spMk id="4" creationId="{6AF03CC0-7DA0-ED4F-B612-580E138D588A}"/>
          </ac:spMkLst>
        </pc:spChg>
        <pc:picChg chg="add del mod">
          <ac:chgData name="haodong zhang" userId="99dd9b3791a2b71d" providerId="LiveId" clId="{CB1D472D-8E16-42E1-A702-5BAE9194B898}" dt="2022-11-27T07:15:12.008" v="422" actId="478"/>
          <ac:picMkLst>
            <pc:docMk/>
            <pc:sldMk cId="1769643072" sldId="365"/>
            <ac:picMk id="11" creationId="{064B28D5-B114-6FB6-4429-56D86C843B5D}"/>
          </ac:picMkLst>
        </pc:picChg>
        <pc:picChg chg="add del mod">
          <ac:chgData name="haodong zhang" userId="99dd9b3791a2b71d" providerId="LiveId" clId="{CB1D472D-8E16-42E1-A702-5BAE9194B898}" dt="2022-11-27T07:15:42.073" v="430" actId="478"/>
          <ac:picMkLst>
            <pc:docMk/>
            <pc:sldMk cId="1769643072" sldId="365"/>
            <ac:picMk id="13" creationId="{EEA858FA-CEA3-B3CB-45D8-9F996708B2B8}"/>
          </ac:picMkLst>
        </pc:picChg>
        <pc:picChg chg="add del">
          <ac:chgData name="haodong zhang" userId="99dd9b3791a2b71d" providerId="LiveId" clId="{CB1D472D-8E16-42E1-A702-5BAE9194B898}" dt="2022-11-27T07:16:21.706" v="432" actId="478"/>
          <ac:picMkLst>
            <pc:docMk/>
            <pc:sldMk cId="1769643072" sldId="365"/>
            <ac:picMk id="15" creationId="{E630B288-C40E-7BE0-6128-C5733CE5A793}"/>
          </ac:picMkLst>
        </pc:picChg>
        <pc:picChg chg="add mod">
          <ac:chgData name="haodong zhang" userId="99dd9b3791a2b71d" providerId="LiveId" clId="{CB1D472D-8E16-42E1-A702-5BAE9194B898}" dt="2022-11-27T07:16:28.122" v="436" actId="1076"/>
          <ac:picMkLst>
            <pc:docMk/>
            <pc:sldMk cId="1769643072" sldId="365"/>
            <ac:picMk id="17" creationId="{4FF4F3AD-C75C-5981-40D8-6441A5EE0F88}"/>
          </ac:picMkLst>
        </pc:picChg>
        <pc:picChg chg="add mod">
          <ac:chgData name="haodong zhang" userId="99dd9b3791a2b71d" providerId="LiveId" clId="{CB1D472D-8E16-42E1-A702-5BAE9194B898}" dt="2022-11-27T07:17:13.119" v="452" actId="1076"/>
          <ac:picMkLst>
            <pc:docMk/>
            <pc:sldMk cId="1769643072" sldId="365"/>
            <ac:picMk id="19" creationId="{12042427-70F9-C8B9-BF7E-62F9150BD8B1}"/>
          </ac:picMkLst>
        </pc:picChg>
      </pc:sldChg>
      <pc:sldChg chg="addSp delSp modSp add del mod">
        <pc:chgData name="haodong zhang" userId="99dd9b3791a2b71d" providerId="LiveId" clId="{CB1D472D-8E16-42E1-A702-5BAE9194B898}" dt="2022-11-27T06:55:07.975" v="80" actId="2696"/>
        <pc:sldMkLst>
          <pc:docMk/>
          <pc:sldMk cId="920240216" sldId="366"/>
        </pc:sldMkLst>
        <pc:spChg chg="mod">
          <ac:chgData name="haodong zhang" userId="99dd9b3791a2b71d" providerId="LiveId" clId="{CB1D472D-8E16-42E1-A702-5BAE9194B898}" dt="2022-11-27T06:51:06.937" v="14"/>
          <ac:spMkLst>
            <pc:docMk/>
            <pc:sldMk cId="920240216" sldId="366"/>
            <ac:spMk id="2" creationId="{C18026B5-2F88-BA48-A996-4A13FDFAA43A}"/>
          </ac:spMkLst>
        </pc:spChg>
        <pc:spChg chg="mod">
          <ac:chgData name="haodong zhang" userId="99dd9b3791a2b71d" providerId="LiveId" clId="{CB1D472D-8E16-42E1-A702-5BAE9194B898}" dt="2022-11-27T06:53:33.866" v="48" actId="20577"/>
          <ac:spMkLst>
            <pc:docMk/>
            <pc:sldMk cId="920240216" sldId="366"/>
            <ac:spMk id="3" creationId="{A5ABDF8F-0AD5-5C43-9EF3-8679B9897E01}"/>
          </ac:spMkLst>
        </pc:spChg>
        <pc:spChg chg="add del">
          <ac:chgData name="haodong zhang" userId="99dd9b3791a2b71d" providerId="LiveId" clId="{CB1D472D-8E16-42E1-A702-5BAE9194B898}" dt="2022-11-27T06:51:33.863" v="19" actId="478"/>
          <ac:spMkLst>
            <pc:docMk/>
            <pc:sldMk cId="920240216" sldId="366"/>
            <ac:spMk id="7" creationId="{8820E658-15B8-6C4B-A736-3D894774670E}"/>
          </ac:spMkLst>
        </pc:spChg>
        <pc:spChg chg="add del">
          <ac:chgData name="haodong zhang" userId="99dd9b3791a2b71d" providerId="LiveId" clId="{CB1D472D-8E16-42E1-A702-5BAE9194B898}" dt="2022-11-27T06:51:34.502" v="20" actId="478"/>
          <ac:spMkLst>
            <pc:docMk/>
            <pc:sldMk cId="920240216" sldId="366"/>
            <ac:spMk id="8" creationId="{7F52F621-1B1F-5E49-939F-12BD1A0FD522}"/>
          </ac:spMkLst>
        </pc:spChg>
        <pc:spChg chg="add del mod">
          <ac:chgData name="haodong zhang" userId="99dd9b3791a2b71d" providerId="LiveId" clId="{CB1D472D-8E16-42E1-A702-5BAE9194B898}" dt="2022-11-27T06:51:33.863" v="19" actId="478"/>
          <ac:spMkLst>
            <pc:docMk/>
            <pc:sldMk cId="920240216" sldId="366"/>
            <ac:spMk id="13" creationId="{00735C9F-E091-EC51-FE45-C756E4A584AD}"/>
          </ac:spMkLst>
        </pc:spChg>
        <pc:picChg chg="add mod">
          <ac:chgData name="haodong zhang" userId="99dd9b3791a2b71d" providerId="LiveId" clId="{CB1D472D-8E16-42E1-A702-5BAE9194B898}" dt="2022-11-27T06:53:55.158" v="50" actId="1076"/>
          <ac:picMkLst>
            <pc:docMk/>
            <pc:sldMk cId="920240216" sldId="366"/>
            <ac:picMk id="15" creationId="{0A58540C-C927-0B4D-6C8A-D8F0E8319B5D}"/>
          </ac:picMkLst>
        </pc:picChg>
      </pc:sldChg>
      <pc:sldChg chg="add del">
        <pc:chgData name="haodong zhang" userId="99dd9b3791a2b71d" providerId="LiveId" clId="{CB1D472D-8E16-42E1-A702-5BAE9194B898}" dt="2022-11-27T06:55:12.992" v="81" actId="47"/>
        <pc:sldMkLst>
          <pc:docMk/>
          <pc:sldMk cId="3598756740" sldId="367"/>
        </pc:sldMkLst>
      </pc:sldChg>
      <pc:sldChg chg="addSp delSp modSp add mod">
        <pc:chgData name="haodong zhang" userId="99dd9b3791a2b71d" providerId="LiveId" clId="{CB1D472D-8E16-42E1-A702-5BAE9194B898}" dt="2022-11-27T06:55:00.875" v="79" actId="20577"/>
        <pc:sldMkLst>
          <pc:docMk/>
          <pc:sldMk cId="2796823039" sldId="368"/>
        </pc:sldMkLst>
        <pc:spChg chg="mod">
          <ac:chgData name="haodong zhang" userId="99dd9b3791a2b71d" providerId="LiveId" clId="{CB1D472D-8E16-42E1-A702-5BAE9194B898}" dt="2022-11-27T06:54:11.896" v="52"/>
          <ac:spMkLst>
            <pc:docMk/>
            <pc:sldMk cId="2796823039" sldId="368"/>
            <ac:spMk id="2" creationId="{68F0FA04-6227-9040-92A6-9514A59B8E7B}"/>
          </ac:spMkLst>
        </pc:spChg>
        <pc:spChg chg="mod">
          <ac:chgData name="haodong zhang" userId="99dd9b3791a2b71d" providerId="LiveId" clId="{CB1D472D-8E16-42E1-A702-5BAE9194B898}" dt="2022-11-27T06:54:17.816" v="53"/>
          <ac:spMkLst>
            <pc:docMk/>
            <pc:sldMk cId="2796823039" sldId="368"/>
            <ac:spMk id="3" creationId="{9CD657E5-4675-E84E-840E-4F6D4868C5A9}"/>
          </ac:spMkLst>
        </pc:spChg>
        <pc:spChg chg="mod">
          <ac:chgData name="haodong zhang" userId="99dd9b3791a2b71d" providerId="LiveId" clId="{CB1D472D-8E16-42E1-A702-5BAE9194B898}" dt="2022-11-27T06:55:00.875" v="79" actId="20577"/>
          <ac:spMkLst>
            <pc:docMk/>
            <pc:sldMk cId="2796823039" sldId="368"/>
            <ac:spMk id="4" creationId="{6AF03CC0-7DA0-ED4F-B612-580E138D588A}"/>
          </ac:spMkLst>
        </pc:spChg>
        <pc:spChg chg="del">
          <ac:chgData name="haodong zhang" userId="99dd9b3791a2b71d" providerId="LiveId" clId="{CB1D472D-8E16-42E1-A702-5BAE9194B898}" dt="2022-11-27T06:54:24.074" v="54" actId="478"/>
          <ac:spMkLst>
            <pc:docMk/>
            <pc:sldMk cId="2796823039" sldId="368"/>
            <ac:spMk id="5" creationId="{0B4B9306-DDC0-AD4F-A9C2-739C6AEB0172}"/>
          </ac:spMkLst>
        </pc:spChg>
        <pc:spChg chg="del">
          <ac:chgData name="haodong zhang" userId="99dd9b3791a2b71d" providerId="LiveId" clId="{CB1D472D-8E16-42E1-A702-5BAE9194B898}" dt="2022-11-27T06:54:42.014" v="57" actId="22"/>
          <ac:spMkLst>
            <pc:docMk/>
            <pc:sldMk cId="2796823039" sldId="368"/>
            <ac:spMk id="6" creationId="{B7D8EEE0-6E1C-9F47-936F-25FCC2FC368C}"/>
          </ac:spMkLst>
        </pc:spChg>
        <pc:picChg chg="add mod">
          <ac:chgData name="haodong zhang" userId="99dd9b3791a2b71d" providerId="LiveId" clId="{CB1D472D-8E16-42E1-A702-5BAE9194B898}" dt="2022-11-27T06:54:26.695" v="56" actId="1076"/>
          <ac:picMkLst>
            <pc:docMk/>
            <pc:sldMk cId="2796823039" sldId="368"/>
            <ac:picMk id="10" creationId="{43B42E95-886E-B6CE-52AE-20BE82E492DE}"/>
          </ac:picMkLst>
        </pc:picChg>
        <pc:picChg chg="add mod ord">
          <ac:chgData name="haodong zhang" userId="99dd9b3791a2b71d" providerId="LiveId" clId="{CB1D472D-8E16-42E1-A702-5BAE9194B898}" dt="2022-11-27T06:54:47.066" v="59" actId="14100"/>
          <ac:picMkLst>
            <pc:docMk/>
            <pc:sldMk cId="2796823039" sldId="368"/>
            <ac:picMk id="12" creationId="{E0F9ADF6-BE06-9726-123B-B523B1E3F0FC}"/>
          </ac:picMkLst>
        </pc:picChg>
      </pc:sldChg>
      <pc:sldChg chg="addSp delSp modSp add mod">
        <pc:chgData name="haodong zhang" userId="99dd9b3791a2b71d" providerId="LiveId" clId="{CB1D472D-8E16-42E1-A702-5BAE9194B898}" dt="2022-11-27T07:04:17.002" v="292" actId="20577"/>
        <pc:sldMkLst>
          <pc:docMk/>
          <pc:sldMk cId="259787247" sldId="369"/>
        </pc:sldMkLst>
        <pc:spChg chg="del">
          <ac:chgData name="haodong zhang" userId="99dd9b3791a2b71d" providerId="LiveId" clId="{CB1D472D-8E16-42E1-A702-5BAE9194B898}" dt="2022-11-27T06:56:46.560" v="87" actId="478"/>
          <ac:spMkLst>
            <pc:docMk/>
            <pc:sldMk cId="259787247" sldId="369"/>
            <ac:spMk id="3" creationId="{9CD657E5-4675-E84E-840E-4F6D4868C5A9}"/>
          </ac:spMkLst>
        </pc:spChg>
        <pc:spChg chg="del">
          <ac:chgData name="haodong zhang" userId="99dd9b3791a2b71d" providerId="LiveId" clId="{CB1D472D-8E16-42E1-A702-5BAE9194B898}" dt="2022-11-27T06:56:49.768" v="89" actId="478"/>
          <ac:spMkLst>
            <pc:docMk/>
            <pc:sldMk cId="259787247" sldId="369"/>
            <ac:spMk id="4" creationId="{6AF03CC0-7DA0-ED4F-B612-580E138D588A}"/>
          </ac:spMkLst>
        </pc:spChg>
        <pc:spChg chg="add mod">
          <ac:chgData name="haodong zhang" userId="99dd9b3791a2b71d" providerId="LiveId" clId="{CB1D472D-8E16-42E1-A702-5BAE9194B898}" dt="2022-11-27T06:57:23.272" v="147" actId="20577"/>
          <ac:spMkLst>
            <pc:docMk/>
            <pc:sldMk cId="259787247" sldId="369"/>
            <ac:spMk id="13" creationId="{F7DA601F-D818-6FBF-67EB-9C824F067697}"/>
          </ac:spMkLst>
        </pc:spChg>
        <pc:spChg chg="add del mod">
          <ac:chgData name="haodong zhang" userId="99dd9b3791a2b71d" providerId="LiveId" clId="{CB1D472D-8E16-42E1-A702-5BAE9194B898}" dt="2022-11-27T06:56:56.014" v="92" actId="478"/>
          <ac:spMkLst>
            <pc:docMk/>
            <pc:sldMk cId="259787247" sldId="369"/>
            <ac:spMk id="15" creationId="{6E375390-9D12-4944-F25F-87ECF96BE2F2}"/>
          </ac:spMkLst>
        </pc:spChg>
        <pc:spChg chg="add del mod">
          <ac:chgData name="haodong zhang" userId="99dd9b3791a2b71d" providerId="LiveId" clId="{CB1D472D-8E16-42E1-A702-5BAE9194B898}" dt="2022-11-27T06:56:53.662" v="91" actId="478"/>
          <ac:spMkLst>
            <pc:docMk/>
            <pc:sldMk cId="259787247" sldId="369"/>
            <ac:spMk id="17" creationId="{A242AD5A-98E1-1B79-4BD7-24EAFAC6B73B}"/>
          </ac:spMkLst>
        </pc:spChg>
        <pc:spChg chg="add mod">
          <ac:chgData name="haodong zhang" userId="99dd9b3791a2b71d" providerId="LiveId" clId="{CB1D472D-8E16-42E1-A702-5BAE9194B898}" dt="2022-11-27T07:04:17.002" v="292" actId="20577"/>
          <ac:spMkLst>
            <pc:docMk/>
            <pc:sldMk cId="259787247" sldId="369"/>
            <ac:spMk id="18" creationId="{EBDA0AE7-4EDE-AD75-62D3-2B44E5262B10}"/>
          </ac:spMkLst>
        </pc:spChg>
        <pc:picChg chg="add mod">
          <ac:chgData name="haodong zhang" userId="99dd9b3791a2b71d" providerId="LiveId" clId="{CB1D472D-8E16-42E1-A702-5BAE9194B898}" dt="2022-11-27T06:56:52.083" v="90" actId="1076"/>
          <ac:picMkLst>
            <pc:docMk/>
            <pc:sldMk cId="259787247" sldId="369"/>
            <ac:picMk id="6" creationId="{CBB3310F-E798-339A-98C8-20A21038721C}"/>
          </ac:picMkLst>
        </pc:picChg>
        <pc:picChg chg="del">
          <ac:chgData name="haodong zhang" userId="99dd9b3791a2b71d" providerId="LiveId" clId="{CB1D472D-8E16-42E1-A702-5BAE9194B898}" dt="2022-11-27T06:56:44.455" v="86" actId="478"/>
          <ac:picMkLst>
            <pc:docMk/>
            <pc:sldMk cId="259787247" sldId="369"/>
            <ac:picMk id="10" creationId="{43B42E95-886E-B6CE-52AE-20BE82E492DE}"/>
          </ac:picMkLst>
        </pc:picChg>
        <pc:picChg chg="del">
          <ac:chgData name="haodong zhang" userId="99dd9b3791a2b71d" providerId="LiveId" clId="{CB1D472D-8E16-42E1-A702-5BAE9194B898}" dt="2022-11-27T06:56:48.375" v="88" actId="478"/>
          <ac:picMkLst>
            <pc:docMk/>
            <pc:sldMk cId="259787247" sldId="369"/>
            <ac:picMk id="12" creationId="{E0F9ADF6-BE06-9726-123B-B523B1E3F0F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27,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27,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rba.gov.au/statisti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discover.data.vic.gov.au/dataset/victorian-property-sales-report-median-house-by-suburb-time-series1/historical" TargetMode="External"/><Relationship Id="rId4" Type="http://schemas.openxmlformats.org/officeDocument/2006/relationships/hyperlink" Target="https://www.wsj.com/market-data/quotes/index/AU/XJO/historical-pri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127.0.0.1:5000/" TargetMode="Externa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1212274"/>
            <a:ext cx="5491571" cy="2417928"/>
          </a:xfrm>
        </p:spPr>
        <p:txBody>
          <a:bodyPr/>
          <a:lstStyle/>
          <a:p>
            <a:r>
              <a:rPr lang="en-US" sz="4400" dirty="0"/>
              <a:t>Victoria Housing Median Price Change from 2011-2021</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Group 8</a:t>
            </a:r>
          </a:p>
          <a:p>
            <a:r>
              <a:rPr lang="en-US" sz="1600" dirty="0">
                <a:latin typeface="+mj-lt"/>
              </a:rPr>
              <a:t>Selina Matthews, Shaun Xu, </a:t>
            </a:r>
            <a:r>
              <a:rPr lang="en-US" sz="1600" dirty="0" err="1">
                <a:latin typeface="+mj-lt"/>
              </a:rPr>
              <a:t>Haodong</a:t>
            </a:r>
            <a:r>
              <a:rPr lang="en-US" sz="1600" dirty="0">
                <a:latin typeface="+mj-lt"/>
              </a:rPr>
              <a:t> Zhang</a:t>
            </a:r>
            <a:endParaRPr lang="en-US" sz="1600"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4941477" cy="610863"/>
          </a:xfrm>
        </p:spPr>
        <p:txBody>
          <a:bodyPr anchor="b">
            <a:normAutofit/>
          </a:bodyPr>
          <a:lstStyle/>
          <a:p>
            <a:r>
              <a:rPr lang="en-US" dirty="0"/>
              <a:t>Conclusions</a:t>
            </a:r>
          </a:p>
        </p:txBody>
      </p:sp>
      <p:sp>
        <p:nvSpPr>
          <p:cNvPr id="58" name="Text Placeholder 2">
            <a:extLst>
              <a:ext uri="{FF2B5EF4-FFF2-40B4-BE49-F238E27FC236}">
                <a16:creationId xmlns:a16="http://schemas.microsoft.com/office/drawing/2014/main" id="{40FFBA04-8E83-879A-C581-01692BD77172}"/>
              </a:ext>
            </a:extLst>
          </p:cNvPr>
          <p:cNvSpPr>
            <a:spLocks noGrp="1"/>
          </p:cNvSpPr>
          <p:nvPr>
            <p:ph type="body" idx="1"/>
          </p:nvPr>
        </p:nvSpPr>
        <p:spPr>
          <a:xfrm>
            <a:off x="964022" y="2300984"/>
            <a:ext cx="5000359" cy="404216"/>
          </a:xfrm>
        </p:spPr>
        <p:txBody>
          <a:bodyPr>
            <a:normAutofit fontScale="92500"/>
          </a:bodyPr>
          <a:lstStyle/>
          <a:p>
            <a:r>
              <a:rPr lang="en-US" dirty="0"/>
              <a:t>Connection between house prices and interest rates</a:t>
            </a:r>
          </a:p>
        </p:txBody>
      </p:sp>
      <p:sp>
        <p:nvSpPr>
          <p:cNvPr id="60" name="Text Placeholder 3">
            <a:extLst>
              <a:ext uri="{FF2B5EF4-FFF2-40B4-BE49-F238E27FC236}">
                <a16:creationId xmlns:a16="http://schemas.microsoft.com/office/drawing/2014/main" id="{A1C5E878-EA3C-B43F-0169-6B47F3E020EE}"/>
              </a:ext>
            </a:extLst>
          </p:cNvPr>
          <p:cNvSpPr>
            <a:spLocks noGrp="1"/>
          </p:cNvSpPr>
          <p:nvPr>
            <p:ph type="body" idx="10"/>
          </p:nvPr>
        </p:nvSpPr>
        <p:spPr>
          <a:xfrm>
            <a:off x="6362700" y="2300984"/>
            <a:ext cx="4764829" cy="404216"/>
          </a:xfrm>
        </p:spPr>
        <p:txBody>
          <a:bodyPr/>
          <a:lstStyle/>
          <a:p>
            <a:r>
              <a:rPr lang="en-US" dirty="0"/>
              <a:t>Insight into most valuable suburbs to invest in</a:t>
            </a:r>
          </a:p>
        </p:txBody>
      </p:sp>
      <p:sp>
        <p:nvSpPr>
          <p:cNvPr id="62" name="Content Placeholder 4">
            <a:extLst>
              <a:ext uri="{FF2B5EF4-FFF2-40B4-BE49-F238E27FC236}">
                <a16:creationId xmlns:a16="http://schemas.microsoft.com/office/drawing/2014/main" id="{7D301BF8-D60D-1300-785E-76A807B647CF}"/>
              </a:ext>
            </a:extLst>
          </p:cNvPr>
          <p:cNvSpPr>
            <a:spLocks noGrp="1"/>
          </p:cNvSpPr>
          <p:nvPr>
            <p:ph sz="half" idx="2"/>
          </p:nvPr>
        </p:nvSpPr>
        <p:spPr>
          <a:xfrm>
            <a:off x="964022" y="2799146"/>
            <a:ext cx="4941477" cy="3271454"/>
          </a:xfrm>
        </p:spPr>
        <p:txBody>
          <a:bodyPr>
            <a:normAutofit/>
          </a:bodyPr>
          <a:lstStyle/>
          <a:p>
            <a:r>
              <a:rPr lang="en-US" dirty="0"/>
              <a:t>As expected, while interest rates have been falling since the beginning of the timeframe our data looked at, house prices have been steadily rising, demonstrating a strong connection between these two aspects</a:t>
            </a:r>
          </a:p>
          <a:p>
            <a:r>
              <a:rPr lang="en-US" dirty="0"/>
              <a:t>Inflation rates seem to be more closely related to the S&amp;P/ASX 200 data we used; however, this connection is tentative at best and not enough to draw any meaningful conclusions</a:t>
            </a:r>
          </a:p>
          <a:p>
            <a:endParaRPr lang="en-US" dirty="0"/>
          </a:p>
          <a:p>
            <a:endParaRPr lang="en-US" dirty="0"/>
          </a:p>
        </p:txBody>
      </p:sp>
      <p:sp>
        <p:nvSpPr>
          <p:cNvPr id="64" name="Content Placeholder 5">
            <a:extLst>
              <a:ext uri="{FF2B5EF4-FFF2-40B4-BE49-F238E27FC236}">
                <a16:creationId xmlns:a16="http://schemas.microsoft.com/office/drawing/2014/main" id="{CDBFB997-3DEE-69B5-39AB-043FEFD8480D}"/>
              </a:ext>
            </a:extLst>
          </p:cNvPr>
          <p:cNvSpPr>
            <a:spLocks noGrp="1"/>
          </p:cNvSpPr>
          <p:nvPr>
            <p:ph sz="half" idx="13"/>
          </p:nvPr>
        </p:nvSpPr>
        <p:spPr>
          <a:xfrm>
            <a:off x="6362700" y="2799146"/>
            <a:ext cx="4756150" cy="2687637"/>
          </a:xfrm>
        </p:spPr>
        <p:txBody>
          <a:bodyPr/>
          <a:lstStyle/>
          <a:p>
            <a:r>
              <a:rPr lang="en-US" dirty="0"/>
              <a:t>Using the choropleth map, it is clear that many Melbourne suburbs are experiencing growth at the moment</a:t>
            </a:r>
          </a:p>
          <a:p>
            <a:r>
              <a:rPr lang="en-US" dirty="0"/>
              <a:t>Many of the areas with the highest growth rates appear to be in the northern and eastern suburbs, signaling them as great opportunities for investment based on past performance</a:t>
            </a:r>
          </a:p>
          <a:p>
            <a:endParaRPr lang="en-US"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dirty="0"/>
              <a:t>28/11/22</a:t>
            </a:r>
            <a:endParaRPr lang="en-US"/>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dirty="0"/>
              <a:t>Project 3</a:t>
            </a:r>
            <a:endParaRPr lang="en-US"/>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64384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367054" y="1914981"/>
            <a:ext cx="5491571" cy="1514019"/>
          </a:xfrm>
        </p:spPr>
        <p:txBody>
          <a:bodyPr anchor="b">
            <a:normAutofit/>
          </a:bodyPr>
          <a:lstStyle/>
          <a:p>
            <a:r>
              <a:rPr lang="en-US" dirty="0"/>
              <a:t>Thank you!</a:t>
            </a:r>
          </a:p>
        </p:txBody>
      </p:sp>
      <p:sp>
        <p:nvSpPr>
          <p:cNvPr id="16" name="Text Placeholder 2">
            <a:extLst>
              <a:ext uri="{FF2B5EF4-FFF2-40B4-BE49-F238E27FC236}">
                <a16:creationId xmlns:a16="http://schemas.microsoft.com/office/drawing/2014/main" id="{5B4F194C-4DAB-891C-DD00-2A8EA19C758A}"/>
              </a:ext>
            </a:extLst>
          </p:cNvPr>
          <p:cNvSpPr>
            <a:spLocks noGrp="1"/>
          </p:cNvSpPr>
          <p:nvPr>
            <p:ph type="body" sz="quarter" idx="11"/>
          </p:nvPr>
        </p:nvSpPr>
        <p:spPr>
          <a:xfrm>
            <a:off x="6367055" y="4439921"/>
            <a:ext cx="5491570" cy="2245359"/>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7CA655"/>
                </a:solidFill>
                <a:effectLst/>
                <a:uLnTx/>
                <a:uFillTx/>
                <a:ea typeface="+mn-ea"/>
                <a:cs typeface="+mn-cs"/>
              </a:rPr>
              <a:t>Links to resources used: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000000"/>
                </a:solidFill>
                <a:effectLst/>
                <a:uLnTx/>
                <a:uFillTx/>
                <a:ea typeface="+mn-ea"/>
                <a:cs typeface="+mn-cs"/>
                <a:hlinkClick r:id="rId3"/>
              </a:rPr>
              <a:t>https://www.rba.gov.au/statistics/</a:t>
            </a:r>
            <a:endParaRPr kumimoji="0" lang="en-US" sz="17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000000"/>
                </a:solidFill>
                <a:effectLst/>
                <a:uLnTx/>
                <a:uFillTx/>
                <a:ea typeface="+mn-ea"/>
                <a:cs typeface="+mn-cs"/>
                <a:hlinkClick r:id="rId4"/>
              </a:rPr>
              <a:t>https://www.wsj.com/market-data/quotes/index/AU/XJO/historical-prices</a:t>
            </a:r>
            <a:endParaRPr kumimoji="0" lang="en-US" sz="17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700" b="0" i="0" u="sng" strike="noStrike" kern="1200" cap="none" spc="0" normalizeH="0" baseline="0" noProof="0" dirty="0">
                <a:ln>
                  <a:noFill/>
                </a:ln>
                <a:solidFill>
                  <a:srgbClr val="7CA655"/>
                </a:solidFill>
                <a:effectLst/>
                <a:uLnTx/>
                <a:uFillTx/>
                <a:ea typeface="+mn-ea"/>
                <a:cs typeface="+mn-cs"/>
                <a:hlinkClick r:id="rId5"/>
              </a:rPr>
              <a:t>https://discover.data.vic.gov.au/dataset/victorian-property-sales-report-median-house-by-suburb-time-series1/historical</a:t>
            </a:r>
            <a:endParaRPr kumimoji="0" lang="en-US" sz="1700" b="0" i="0" u="none" strike="noStrike" kern="1200" cap="none" spc="0" normalizeH="0" baseline="0" noProof="0" dirty="0">
              <a:ln>
                <a:noFill/>
              </a:ln>
              <a:solidFill>
                <a:srgbClr val="000000"/>
              </a:solidFill>
              <a:effectLst/>
              <a:uLnTx/>
              <a:uFillTx/>
              <a:ea typeface="+mn-ea"/>
              <a:cs typeface="+mn-cs"/>
            </a:endParaRPr>
          </a:p>
          <a:p>
            <a:endParaRPr lang="en-US" sz="1700" dirty="0">
              <a:solidFill>
                <a:schemeClr val="bg1"/>
              </a:solidFill>
            </a:endParaRP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Outline</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778796"/>
          </a:xfrm>
        </p:spPr>
        <p:txBody>
          <a:bodyPr/>
          <a:lstStyle/>
          <a:p>
            <a:r>
              <a:rPr lang="en-US" sz="1600" dirty="0"/>
              <a:t>Our chosen topic and why it is important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The Project</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78795"/>
          </a:xfrm>
        </p:spPr>
        <p:txBody>
          <a:bodyPr/>
          <a:lstStyle/>
          <a:p>
            <a:r>
              <a:rPr lang="en-US" sz="1600" dirty="0"/>
              <a:t>The scope and elements of our project</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499" y="4522803"/>
            <a:ext cx="2296391" cy="247651"/>
          </a:xfrm>
        </p:spPr>
        <p:txBody>
          <a:bodyPr/>
          <a:lstStyle/>
          <a:p>
            <a:r>
              <a:rPr lang="en-US" dirty="0"/>
              <a:t>03. Data Manipulation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743028"/>
          </a:xfrm>
        </p:spPr>
        <p:txBody>
          <a:bodyPr/>
          <a:lstStyle/>
          <a:p>
            <a:r>
              <a:rPr lang="en-US" sz="1600" dirty="0"/>
              <a:t>The process of preparing the data</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a:t>
            </a:r>
            <a:r>
              <a:rPr lang="en-AU" dirty="0"/>
              <a:t>Visualisations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43027"/>
          </a:xfrm>
        </p:spPr>
        <p:txBody>
          <a:bodyPr/>
          <a:lstStyle/>
          <a:p>
            <a:r>
              <a:rPr lang="en-US" sz="1600" dirty="0"/>
              <a:t>Outcome of the data and how we chose to display it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Conclusions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43026"/>
          </a:xfrm>
        </p:spPr>
        <p:txBody>
          <a:bodyPr/>
          <a:lstStyle/>
          <a:p>
            <a:r>
              <a:rPr lang="en-US" sz="1600" dirty="0"/>
              <a:t>Our final thoughts on the data</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Project 3</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text, clipart&#10;&#10;Description automatically generated">
            <a:extLst>
              <a:ext uri="{FF2B5EF4-FFF2-40B4-BE49-F238E27FC236}">
                <a16:creationId xmlns:a16="http://schemas.microsoft.com/office/drawing/2014/main" id="{B28150C7-92F6-D082-A7F5-417C3B3CDB2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6886" r="16882" b="-1"/>
          <a:stretch/>
        </p:blipFill>
        <p:spPr>
          <a:xfrm>
            <a:off x="6096000" y="-22543"/>
            <a:ext cx="6096000" cy="6903086"/>
          </a:xfrm>
          <a:no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4941477" cy="610863"/>
          </a:xfrm>
        </p:spPr>
        <p:txBody>
          <a:bodyPr anchor="b">
            <a:normAutofit/>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2795232"/>
          </a:xfrm>
        </p:spPr>
        <p:txBody>
          <a:bodyPr>
            <a:normAutofit lnSpcReduction="10000"/>
          </a:bodyPr>
          <a:lstStyle/>
          <a:p>
            <a:r>
              <a:rPr lang="en-US" dirty="0"/>
              <a:t>Our aim was to investigate the relationship between the median house price and the economy of Australia, in order to see if there if there is any relationship, specifically between house prices and interest rates. </a:t>
            </a:r>
          </a:p>
          <a:p>
            <a:r>
              <a:rPr lang="en-US" dirty="0"/>
              <a:t>This was with 2 aspects in mind:</a:t>
            </a:r>
          </a:p>
          <a:p>
            <a:r>
              <a:rPr lang="en-US" dirty="0"/>
              <a:t>- How strong the relationship is</a:t>
            </a:r>
          </a:p>
          <a:p>
            <a:r>
              <a:rPr lang="en-US" dirty="0"/>
              <a:t>- Having an outcome where an individual is able to use our </a:t>
            </a:r>
            <a:r>
              <a:rPr lang="en-AU" dirty="0"/>
              <a:t>visualisations</a:t>
            </a:r>
            <a:r>
              <a:rPr lang="en-US" dirty="0"/>
              <a:t> to see if their suburb of interest is a valuable investment or not </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a:latin typeface="+mj-lt"/>
                <a:ea typeface="+mj-ea"/>
                <a:cs typeface="+mj-cs"/>
              </a:rPr>
              <a:t>Our Project</a:t>
            </a:r>
          </a:p>
        </p:txBody>
      </p:sp>
      <p:sp>
        <p:nvSpPr>
          <p:cNvPr id="17" name="Text Placeholder 2">
            <a:extLst>
              <a:ext uri="{FF2B5EF4-FFF2-40B4-BE49-F238E27FC236}">
                <a16:creationId xmlns:a16="http://schemas.microsoft.com/office/drawing/2014/main" id="{242F8B0A-6463-3199-91D2-484808DF91A4}"/>
              </a:ext>
            </a:extLst>
          </p:cNvPr>
          <p:cNvSpPr>
            <a:spLocks noGrp="1"/>
          </p:cNvSpPr>
          <p:nvPr>
            <p:ph type="body" idx="1"/>
          </p:nvPr>
        </p:nvSpPr>
        <p:spPr>
          <a:xfrm>
            <a:off x="964023" y="2300984"/>
            <a:ext cx="4827178" cy="404216"/>
          </a:xfrm>
        </p:spPr>
        <p:txBody>
          <a:bodyPr/>
          <a:lstStyle/>
          <a:p>
            <a:r>
              <a:rPr lang="en-US" dirty="0"/>
              <a:t>Scope:</a:t>
            </a:r>
          </a:p>
        </p:txBody>
      </p:sp>
      <p:sp>
        <p:nvSpPr>
          <p:cNvPr id="19" name="Text Placeholder 3">
            <a:extLst>
              <a:ext uri="{FF2B5EF4-FFF2-40B4-BE49-F238E27FC236}">
                <a16:creationId xmlns:a16="http://schemas.microsoft.com/office/drawing/2014/main" id="{B88E5882-1AC4-F6A7-7548-586AC8B8CD86}"/>
              </a:ext>
            </a:extLst>
          </p:cNvPr>
          <p:cNvSpPr>
            <a:spLocks noGrp="1"/>
          </p:cNvSpPr>
          <p:nvPr>
            <p:ph type="body" idx="10"/>
          </p:nvPr>
        </p:nvSpPr>
        <p:spPr>
          <a:xfrm>
            <a:off x="6362700" y="2300984"/>
            <a:ext cx="4764829" cy="404216"/>
          </a:xfrm>
        </p:spPr>
        <p:txBody>
          <a:bodyPr/>
          <a:lstStyle/>
          <a:p>
            <a:r>
              <a:rPr lang="en-US" dirty="0"/>
              <a:t>Elements incorporated:</a:t>
            </a:r>
          </a:p>
        </p:txBody>
      </p:sp>
      <p:sp>
        <p:nvSpPr>
          <p:cNvPr id="11" name="TextBox 10">
            <a:extLst>
              <a:ext uri="{FF2B5EF4-FFF2-40B4-BE49-F238E27FC236}">
                <a16:creationId xmlns:a16="http://schemas.microsoft.com/office/drawing/2014/main" id="{7A6B93C2-1B61-0E0B-F731-17EBFA804B78}"/>
              </a:ext>
            </a:extLst>
          </p:cNvPr>
          <p:cNvSpPr txBox="1"/>
          <p:nvPr/>
        </p:nvSpPr>
        <p:spPr>
          <a:xfrm>
            <a:off x="964023" y="2799146"/>
            <a:ext cx="4827178" cy="1942138"/>
          </a:xfrm>
          <a:prstGeom prst="rect">
            <a:avLst/>
          </a:prstGeom>
        </p:spPr>
        <p:txBody>
          <a:bodyPr vert="horz" lIns="0" tIns="0" rIns="0" bIns="0" rtlCol="0" anchor="t" anchorCtr="0">
            <a:normAutofit/>
          </a:bodyPr>
          <a:lstStyle/>
          <a:p>
            <a:pPr>
              <a:spcBef>
                <a:spcPts val="1000"/>
              </a:spcBef>
            </a:pPr>
            <a:r>
              <a:rPr lang="en-US" sz="1600" b="0" i="0" kern="1200" dirty="0">
                <a:solidFill>
                  <a:schemeClr val="bg1"/>
                </a:solidFill>
                <a:latin typeface="+mn-lt"/>
                <a:ea typeface="+mn-ea"/>
                <a:cs typeface="+mn-cs"/>
              </a:rPr>
              <a:t>The basis of our project was a dataset we found regarding the median house price for each Victorian suburb over the last 10 years (2011-2021 inclusive)</a:t>
            </a:r>
          </a:p>
          <a:p>
            <a:pPr>
              <a:spcBef>
                <a:spcPts val="1000"/>
              </a:spcBef>
            </a:pPr>
            <a:r>
              <a:rPr lang="en-US" sz="1600" b="0" i="0" kern="1200" dirty="0">
                <a:solidFill>
                  <a:schemeClr val="bg1"/>
                </a:solidFill>
                <a:latin typeface="+mn-lt"/>
                <a:ea typeface="+mn-ea"/>
                <a:cs typeface="+mn-cs"/>
              </a:rPr>
              <a:t>This included over 800 rows of property data.</a:t>
            </a:r>
          </a:p>
          <a:p>
            <a:pPr>
              <a:spcBef>
                <a:spcPts val="1000"/>
              </a:spcBef>
            </a:pPr>
            <a:r>
              <a:rPr lang="en-US" sz="1600" dirty="0">
                <a:solidFill>
                  <a:schemeClr val="bg1"/>
                </a:solidFill>
              </a:rPr>
              <a:t>This was then compared to the inflation rates, as well as data for the XJO, over the same period</a:t>
            </a:r>
            <a:endParaRPr lang="en-US" sz="1600" b="0" i="0" kern="1200" dirty="0">
              <a:solidFill>
                <a:schemeClr val="bg1"/>
              </a:solidFill>
              <a:latin typeface="+mn-lt"/>
              <a:ea typeface="+mn-ea"/>
              <a:cs typeface="+mn-cs"/>
            </a:endParaRPr>
          </a:p>
        </p:txBody>
      </p:sp>
      <p:sp>
        <p:nvSpPr>
          <p:cNvPr id="21" name="Content Placeholder 5">
            <a:extLst>
              <a:ext uri="{FF2B5EF4-FFF2-40B4-BE49-F238E27FC236}">
                <a16:creationId xmlns:a16="http://schemas.microsoft.com/office/drawing/2014/main" id="{A924187F-A36D-A7CE-AB70-2548CE51F368}"/>
              </a:ext>
            </a:extLst>
          </p:cNvPr>
          <p:cNvSpPr>
            <a:spLocks noGrp="1"/>
          </p:cNvSpPr>
          <p:nvPr>
            <p:ph sz="half" idx="13"/>
          </p:nvPr>
        </p:nvSpPr>
        <p:spPr>
          <a:xfrm>
            <a:off x="6362700" y="2799146"/>
            <a:ext cx="4756150" cy="2687637"/>
          </a:xfrm>
        </p:spPr>
        <p:txBody>
          <a:bodyPr>
            <a:normAutofit lnSpcReduction="10000"/>
          </a:bodyPr>
          <a:lstStyle/>
          <a:p>
            <a:pPr>
              <a:buFontTx/>
              <a:buChar char="-"/>
            </a:pPr>
            <a:r>
              <a:rPr lang="en-US" dirty="0"/>
              <a:t>Used pandas to filter and transform the data until it was ready to be uploaded into a database</a:t>
            </a:r>
          </a:p>
          <a:p>
            <a:pPr>
              <a:buFontTx/>
              <a:buChar char="-"/>
            </a:pPr>
            <a:r>
              <a:rPr lang="en-US" dirty="0"/>
              <a:t>Chose to upload everything to SQL due to our familiarity with it</a:t>
            </a:r>
          </a:p>
          <a:p>
            <a:pPr>
              <a:buFontTx/>
              <a:buChar char="-"/>
            </a:pPr>
            <a:r>
              <a:rPr lang="en-US" dirty="0"/>
              <a:t>Incorporated a new JavaScript library – sql.js, which converts </a:t>
            </a:r>
            <a:r>
              <a:rPr lang="en-US" dirty="0" err="1"/>
              <a:t>sql</a:t>
            </a:r>
            <a:r>
              <a:rPr lang="en-US" dirty="0"/>
              <a:t> databases into JavaScript typed arrays</a:t>
            </a:r>
          </a:p>
          <a:p>
            <a:pPr>
              <a:buFontTx/>
              <a:buChar char="-"/>
            </a:pPr>
            <a:r>
              <a:rPr lang="en-US" dirty="0"/>
              <a:t>Used Leaflet to create a choropleth map, with suburb popups that, once clicked, display a more complete version of the suburb’s information on the dashboard</a:t>
            </a:r>
          </a:p>
          <a:p>
            <a:pPr>
              <a:buFontTx/>
              <a:buChar char="-"/>
            </a:pPr>
            <a:endParaRPr lang="en-US" dirty="0"/>
          </a:p>
          <a:p>
            <a:pPr>
              <a:buFontTx/>
              <a:buChar char="-"/>
            </a:pPr>
            <a:endParaRPr lang="en-US" dirty="0"/>
          </a:p>
          <a:p>
            <a:pPr>
              <a:buFontTx/>
              <a:buChar char="-"/>
            </a:pPr>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2992120" y="6332220"/>
            <a:ext cx="1313180" cy="247651"/>
          </a:xfrm>
        </p:spPr>
        <p:txBody>
          <a:bodyPr vert="horz" lIns="0" tIns="0" rIns="0" bIns="0" rtlCol="0" anchor="t" anchorCtr="0">
            <a:normAutofit/>
          </a:bodyPr>
          <a:lstStyle/>
          <a:p>
            <a:pPr>
              <a:spcAft>
                <a:spcPts val="600"/>
              </a:spcAft>
            </a:pPr>
            <a:r>
              <a:rPr lang="en-US" dirty="0"/>
              <a:t>28/11/22</a:t>
            </a:r>
            <a:endParaRPr lang="en-US"/>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5"/>
          </p:nvPr>
        </p:nvSpPr>
        <p:spPr>
          <a:xfrm>
            <a:off x="1494790" y="6332220"/>
            <a:ext cx="1497330" cy="247651"/>
          </a:xfrm>
        </p:spPr>
        <p:txBody>
          <a:bodyPr vert="horz" lIns="0" tIns="0" rIns="0" bIns="0" rtlCol="0" anchor="t" anchorCtr="0">
            <a:normAutofit/>
          </a:bodyPr>
          <a:lstStyle/>
          <a:p>
            <a:pPr>
              <a:spcAft>
                <a:spcPts val="600"/>
              </a:spcAft>
            </a:pPr>
            <a:r>
              <a:rPr lang="en-US" dirty="0"/>
              <a:t>Project 3</a:t>
            </a:r>
            <a:endParaRPr lang="en-US"/>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Data Manipulation</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normAutofit/>
          </a:bodyPr>
          <a:lstStyle/>
          <a:p>
            <a:r>
              <a:rPr lang="en-US" dirty="0"/>
              <a:t>Clean Data of Suburb House Median Price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pPr marL="0" indent="0">
              <a:buNone/>
            </a:pPr>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Data Analysis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5</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r>
              <a:rPr lang="en-US" dirty="0"/>
              <a:t>28/11/22</a:t>
            </a:r>
          </a:p>
        </p:txBody>
      </p:sp>
      <p:pic>
        <p:nvPicPr>
          <p:cNvPr id="17" name="Picture 16">
            <a:extLst>
              <a:ext uri="{FF2B5EF4-FFF2-40B4-BE49-F238E27FC236}">
                <a16:creationId xmlns:a16="http://schemas.microsoft.com/office/drawing/2014/main" id="{4FF4F3AD-C75C-5981-40D8-6441A5EE0F88}"/>
              </a:ext>
            </a:extLst>
          </p:cNvPr>
          <p:cNvPicPr>
            <a:picLocks noChangeAspect="1"/>
          </p:cNvPicPr>
          <p:nvPr/>
        </p:nvPicPr>
        <p:blipFill>
          <a:blip r:embed="rId2"/>
          <a:stretch>
            <a:fillRect/>
          </a:stretch>
        </p:blipFill>
        <p:spPr>
          <a:xfrm>
            <a:off x="944973" y="2687413"/>
            <a:ext cx="4884346" cy="3415117"/>
          </a:xfrm>
          <a:prstGeom prst="rect">
            <a:avLst/>
          </a:prstGeom>
        </p:spPr>
      </p:pic>
      <p:pic>
        <p:nvPicPr>
          <p:cNvPr id="19" name="Picture 18">
            <a:extLst>
              <a:ext uri="{FF2B5EF4-FFF2-40B4-BE49-F238E27FC236}">
                <a16:creationId xmlns:a16="http://schemas.microsoft.com/office/drawing/2014/main" id="{12042427-70F9-C8B9-BF7E-62F9150BD8B1}"/>
              </a:ext>
            </a:extLst>
          </p:cNvPr>
          <p:cNvPicPr>
            <a:picLocks noChangeAspect="1"/>
          </p:cNvPicPr>
          <p:nvPr/>
        </p:nvPicPr>
        <p:blipFill>
          <a:blip r:embed="rId3"/>
          <a:stretch>
            <a:fillRect/>
          </a:stretch>
        </p:blipFill>
        <p:spPr>
          <a:xfrm>
            <a:off x="6096000" y="2705200"/>
            <a:ext cx="6095999" cy="2707464"/>
          </a:xfrm>
          <a:prstGeom prst="rect">
            <a:avLst/>
          </a:prstGeom>
        </p:spPr>
      </p:pic>
    </p:spTree>
    <p:extLst>
      <p:ext uri="{BB962C8B-B14F-4D97-AF65-F5344CB8AC3E}">
        <p14:creationId xmlns:p14="http://schemas.microsoft.com/office/powerpoint/2010/main" val="176964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4941477" cy="610863"/>
          </a:xfrm>
        </p:spPr>
        <p:txBody>
          <a:bodyPr anchor="b">
            <a:normAutofit/>
          </a:bodyPr>
          <a:lstStyle/>
          <a:p>
            <a:r>
              <a:rPr lang="en-US" dirty="0"/>
              <a:t>Data Manipulation</a:t>
            </a:r>
          </a:p>
        </p:txBody>
      </p:sp>
      <p:sp>
        <p:nvSpPr>
          <p:cNvPr id="16" name="Text Placeholder 2">
            <a:extLst>
              <a:ext uri="{FF2B5EF4-FFF2-40B4-BE49-F238E27FC236}">
                <a16:creationId xmlns:a16="http://schemas.microsoft.com/office/drawing/2014/main" id="{E7860F6F-BF51-4C06-B01B-389A309AAB9B}"/>
              </a:ext>
            </a:extLst>
          </p:cNvPr>
          <p:cNvSpPr>
            <a:spLocks noGrp="1"/>
          </p:cNvSpPr>
          <p:nvPr>
            <p:ph type="body" idx="1"/>
          </p:nvPr>
        </p:nvSpPr>
        <p:spPr>
          <a:xfrm>
            <a:off x="964023" y="2300984"/>
            <a:ext cx="4827178" cy="404216"/>
          </a:xfrm>
        </p:spPr>
        <p:txBody>
          <a:bodyPr/>
          <a:lstStyle/>
          <a:p>
            <a:r>
              <a:rPr lang="en-US" dirty="0"/>
              <a:t>Dropping null values and renaming columns</a:t>
            </a:r>
          </a:p>
        </p:txBody>
      </p:sp>
      <p:sp>
        <p:nvSpPr>
          <p:cNvPr id="18" name="Text Placeholder 3">
            <a:extLst>
              <a:ext uri="{FF2B5EF4-FFF2-40B4-BE49-F238E27FC236}">
                <a16:creationId xmlns:a16="http://schemas.microsoft.com/office/drawing/2014/main" id="{ED93DAF6-4BC5-F0EC-7261-C3FCF0A00B6C}"/>
              </a:ext>
            </a:extLst>
          </p:cNvPr>
          <p:cNvSpPr>
            <a:spLocks noGrp="1"/>
          </p:cNvSpPr>
          <p:nvPr>
            <p:ph type="body" idx="10"/>
          </p:nvPr>
        </p:nvSpPr>
        <p:spPr>
          <a:xfrm>
            <a:off x="6362700" y="2300984"/>
            <a:ext cx="5226627" cy="404216"/>
          </a:xfrm>
        </p:spPr>
        <p:txBody>
          <a:bodyPr>
            <a:normAutofit/>
          </a:bodyPr>
          <a:lstStyle/>
          <a:p>
            <a:r>
              <a:rPr lang="en-US" dirty="0"/>
              <a:t>Creating the tables in SQL and inserting the data</a:t>
            </a:r>
          </a:p>
        </p:txBody>
      </p:sp>
      <p:pic>
        <p:nvPicPr>
          <p:cNvPr id="11" name="Content Placeholder 10" descr="Graphical user interface, text, application, Word&#10;&#10;Description automatically generated">
            <a:extLst>
              <a:ext uri="{FF2B5EF4-FFF2-40B4-BE49-F238E27FC236}">
                <a16:creationId xmlns:a16="http://schemas.microsoft.com/office/drawing/2014/main" id="{E1F12437-FB52-AC52-7FF5-D7CC33573674}"/>
              </a:ext>
            </a:extLst>
          </p:cNvPr>
          <p:cNvPicPr>
            <a:picLocks noGrp="1" noChangeAspect="1"/>
          </p:cNvPicPr>
          <p:nvPr>
            <p:ph sz="half" idx="2"/>
          </p:nvPr>
        </p:nvPicPr>
        <p:blipFill>
          <a:blip r:embed="rId2"/>
          <a:stretch>
            <a:fillRect/>
          </a:stretch>
        </p:blipFill>
        <p:spPr>
          <a:xfrm>
            <a:off x="300522" y="2799146"/>
            <a:ext cx="5688105" cy="1535787"/>
          </a:xfrm>
          <a:noFill/>
        </p:spPr>
      </p:pic>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6</a:t>
            </a:fld>
            <a:endParaRPr lang="en-US"/>
          </a:p>
        </p:txBody>
      </p:sp>
      <p:pic>
        <p:nvPicPr>
          <p:cNvPr id="13" name="Picture 12">
            <a:extLst>
              <a:ext uri="{FF2B5EF4-FFF2-40B4-BE49-F238E27FC236}">
                <a16:creationId xmlns:a16="http://schemas.microsoft.com/office/drawing/2014/main" id="{22294890-E496-A0C4-57C2-1EFF04A7BCEB}"/>
              </a:ext>
            </a:extLst>
          </p:cNvPr>
          <p:cNvPicPr>
            <a:picLocks noChangeAspect="1"/>
          </p:cNvPicPr>
          <p:nvPr/>
        </p:nvPicPr>
        <p:blipFill>
          <a:blip r:embed="rId3"/>
          <a:stretch>
            <a:fillRect/>
          </a:stretch>
        </p:blipFill>
        <p:spPr>
          <a:xfrm>
            <a:off x="5988627" y="2799146"/>
            <a:ext cx="5902851" cy="2574395"/>
          </a:xfrm>
          <a:prstGeom prst="rect">
            <a:avLst/>
          </a:prstGeom>
        </p:spPr>
      </p:pic>
    </p:spTree>
    <p:extLst>
      <p:ext uri="{BB962C8B-B14F-4D97-AF65-F5344CB8AC3E}">
        <p14:creationId xmlns:p14="http://schemas.microsoft.com/office/powerpoint/2010/main" val="76767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AU" dirty="0">
                <a:hlinkClick r:id="rId2"/>
              </a:rPr>
              <a:t>Visualisations</a:t>
            </a:r>
            <a:endParaRPr lang="en-AU" dirty="0"/>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Choropleth map</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1" y="2786446"/>
            <a:ext cx="3436620" cy="2771074"/>
          </a:xfrm>
        </p:spPr>
        <p:txBody>
          <a:bodyPr/>
          <a:lstStyle/>
          <a:p>
            <a:pPr marL="0" indent="0">
              <a:buNone/>
            </a:pPr>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Bar chart</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1" y="2799146"/>
            <a:ext cx="3436621" cy="2758374"/>
          </a:xfrm>
        </p:spPr>
        <p:txBody>
          <a:bodyPr/>
          <a:lstStyle/>
          <a:p>
            <a:pPr marL="0" indent="0">
              <a:buNone/>
            </a:pPr>
            <a:endParaRPr lang="en-US" dirty="0"/>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Line graph</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8" y="2799146"/>
            <a:ext cx="3436620" cy="2771074"/>
          </a:xfrm>
        </p:spPr>
        <p:txBody>
          <a:bodyPr/>
          <a:lstStyle/>
          <a:p>
            <a:pPr marL="0" indent="0">
              <a:buNone/>
            </a:pPr>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r>
              <a:rPr lang="en-US" dirty="0"/>
              <a:t>28/11/22</a:t>
            </a:r>
            <a:endParaRPr lang="en-US" sz="1100" dirty="0"/>
          </a:p>
        </p:txBody>
      </p:sp>
      <p:pic>
        <p:nvPicPr>
          <p:cNvPr id="13" name="Picture 12">
            <a:extLst>
              <a:ext uri="{FF2B5EF4-FFF2-40B4-BE49-F238E27FC236}">
                <a16:creationId xmlns:a16="http://schemas.microsoft.com/office/drawing/2014/main" id="{6AC79EC7-2208-BDF0-506C-4E263F7495E6}"/>
              </a:ext>
            </a:extLst>
          </p:cNvPr>
          <p:cNvPicPr>
            <a:picLocks noChangeAspect="1"/>
          </p:cNvPicPr>
          <p:nvPr/>
        </p:nvPicPr>
        <p:blipFill>
          <a:blip r:embed="rId3"/>
          <a:stretch>
            <a:fillRect/>
          </a:stretch>
        </p:blipFill>
        <p:spPr>
          <a:xfrm>
            <a:off x="65004" y="2898475"/>
            <a:ext cx="4609508" cy="2625333"/>
          </a:xfrm>
          <a:prstGeom prst="rect">
            <a:avLst/>
          </a:prstGeom>
        </p:spPr>
      </p:pic>
      <p:pic>
        <p:nvPicPr>
          <p:cNvPr id="15" name="Picture 14">
            <a:extLst>
              <a:ext uri="{FF2B5EF4-FFF2-40B4-BE49-F238E27FC236}">
                <a16:creationId xmlns:a16="http://schemas.microsoft.com/office/drawing/2014/main" id="{9A0019EB-B61F-C240-5B1E-A5523180EBCF}"/>
              </a:ext>
            </a:extLst>
          </p:cNvPr>
          <p:cNvPicPr>
            <a:picLocks noChangeAspect="1"/>
          </p:cNvPicPr>
          <p:nvPr/>
        </p:nvPicPr>
        <p:blipFill>
          <a:blip r:embed="rId4"/>
          <a:stretch>
            <a:fillRect/>
          </a:stretch>
        </p:blipFill>
        <p:spPr>
          <a:xfrm>
            <a:off x="4620410" y="2721221"/>
            <a:ext cx="3385582" cy="2848999"/>
          </a:xfrm>
          <a:prstGeom prst="rect">
            <a:avLst/>
          </a:prstGeom>
        </p:spPr>
      </p:pic>
      <p:pic>
        <p:nvPicPr>
          <p:cNvPr id="17" name="Picture 16">
            <a:extLst>
              <a:ext uri="{FF2B5EF4-FFF2-40B4-BE49-F238E27FC236}">
                <a16:creationId xmlns:a16="http://schemas.microsoft.com/office/drawing/2014/main" id="{68DA25FB-AD46-84EF-54C5-D88A31665891}"/>
              </a:ext>
            </a:extLst>
          </p:cNvPr>
          <p:cNvPicPr>
            <a:picLocks noChangeAspect="1"/>
          </p:cNvPicPr>
          <p:nvPr/>
        </p:nvPicPr>
        <p:blipFill>
          <a:blip r:embed="rId5"/>
          <a:stretch>
            <a:fillRect/>
          </a:stretch>
        </p:blipFill>
        <p:spPr>
          <a:xfrm>
            <a:off x="8057031" y="2782297"/>
            <a:ext cx="4134969" cy="2582262"/>
          </a:xfrm>
          <a:prstGeom prst="rect">
            <a:avLst/>
          </a:prstGeom>
        </p:spPr>
      </p:pic>
    </p:spTree>
    <p:extLst>
      <p:ext uri="{BB962C8B-B14F-4D97-AF65-F5344CB8AC3E}">
        <p14:creationId xmlns:p14="http://schemas.microsoft.com/office/powerpoint/2010/main" val="49548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AU" dirty="0"/>
              <a:t>Web-Scraping</a:t>
            </a:r>
            <a:endParaRPr lang="en-US"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t>Selenium &amp; </a:t>
            </a:r>
            <a:r>
              <a:rPr lang="en-US" dirty="0" err="1"/>
              <a:t>BeautifulSoup</a:t>
            </a:r>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Scrap Domain.com</a:t>
            </a:r>
          </a:p>
        </p:txBody>
      </p:sp>
      <p:pic>
        <p:nvPicPr>
          <p:cNvPr id="12" name="Content Placeholder 11">
            <a:extLst>
              <a:ext uri="{FF2B5EF4-FFF2-40B4-BE49-F238E27FC236}">
                <a16:creationId xmlns:a16="http://schemas.microsoft.com/office/drawing/2014/main" id="{E0F9ADF6-BE06-9726-123B-B523B1E3F0FC}"/>
              </a:ext>
            </a:extLst>
          </p:cNvPr>
          <p:cNvPicPr>
            <a:picLocks noGrp="1" noChangeAspect="1"/>
          </p:cNvPicPr>
          <p:nvPr>
            <p:ph sz="half" idx="13"/>
          </p:nvPr>
        </p:nvPicPr>
        <p:blipFill>
          <a:blip r:embed="rId2"/>
          <a:stretch>
            <a:fillRect/>
          </a:stretch>
        </p:blipFill>
        <p:spPr>
          <a:xfrm>
            <a:off x="6362699" y="2799145"/>
            <a:ext cx="5723069" cy="3618907"/>
          </a:xfrm>
        </p:spPr>
      </p:pic>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8</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r>
              <a:rPr lang="en-US" dirty="0"/>
              <a:t>28/11/22</a:t>
            </a:r>
          </a:p>
        </p:txBody>
      </p:sp>
      <p:pic>
        <p:nvPicPr>
          <p:cNvPr id="10" name="Picture 9">
            <a:extLst>
              <a:ext uri="{FF2B5EF4-FFF2-40B4-BE49-F238E27FC236}">
                <a16:creationId xmlns:a16="http://schemas.microsoft.com/office/drawing/2014/main" id="{43B42E95-886E-B6CE-52AE-20BE82E492DE}"/>
              </a:ext>
            </a:extLst>
          </p:cNvPr>
          <p:cNvPicPr>
            <a:picLocks noChangeAspect="1"/>
          </p:cNvPicPr>
          <p:nvPr/>
        </p:nvPicPr>
        <p:blipFill>
          <a:blip r:embed="rId3"/>
          <a:stretch>
            <a:fillRect/>
          </a:stretch>
        </p:blipFill>
        <p:spPr>
          <a:xfrm>
            <a:off x="961352" y="2799146"/>
            <a:ext cx="4829849" cy="1000265"/>
          </a:xfrm>
          <a:prstGeom prst="rect">
            <a:avLst/>
          </a:prstGeom>
        </p:spPr>
      </p:pic>
    </p:spTree>
    <p:extLst>
      <p:ext uri="{BB962C8B-B14F-4D97-AF65-F5344CB8AC3E}">
        <p14:creationId xmlns:p14="http://schemas.microsoft.com/office/powerpoint/2010/main" val="279682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AU" dirty="0"/>
              <a:t>Web-Scraping</a:t>
            </a: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9</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r>
              <a:rPr lang="en-US" dirty="0"/>
              <a:t>28/11/22</a:t>
            </a:r>
          </a:p>
        </p:txBody>
      </p:sp>
      <p:pic>
        <p:nvPicPr>
          <p:cNvPr id="6" name="Picture 5">
            <a:extLst>
              <a:ext uri="{FF2B5EF4-FFF2-40B4-BE49-F238E27FC236}">
                <a16:creationId xmlns:a16="http://schemas.microsoft.com/office/drawing/2014/main" id="{CBB3310F-E798-339A-98C8-20A21038721C}"/>
              </a:ext>
            </a:extLst>
          </p:cNvPr>
          <p:cNvPicPr>
            <a:picLocks noChangeAspect="1"/>
          </p:cNvPicPr>
          <p:nvPr/>
        </p:nvPicPr>
        <p:blipFill>
          <a:blip r:embed="rId2"/>
          <a:stretch>
            <a:fillRect/>
          </a:stretch>
        </p:blipFill>
        <p:spPr>
          <a:xfrm>
            <a:off x="6012446" y="0"/>
            <a:ext cx="5115083" cy="6858000"/>
          </a:xfrm>
          <a:prstGeom prst="rect">
            <a:avLst/>
          </a:prstGeom>
        </p:spPr>
      </p:pic>
      <p:sp>
        <p:nvSpPr>
          <p:cNvPr id="13" name="Text Placeholder 12">
            <a:extLst>
              <a:ext uri="{FF2B5EF4-FFF2-40B4-BE49-F238E27FC236}">
                <a16:creationId xmlns:a16="http://schemas.microsoft.com/office/drawing/2014/main" id="{F7DA601F-D818-6FBF-67EB-9C824F067697}"/>
              </a:ext>
            </a:extLst>
          </p:cNvPr>
          <p:cNvSpPr>
            <a:spLocks noGrp="1"/>
          </p:cNvSpPr>
          <p:nvPr>
            <p:ph type="body" idx="1"/>
          </p:nvPr>
        </p:nvSpPr>
        <p:spPr/>
        <p:txBody>
          <a:bodyPr/>
          <a:lstStyle/>
          <a:p>
            <a:r>
              <a:rPr lang="en-US" dirty="0"/>
              <a:t>Results 1,000 Recent Records</a:t>
            </a:r>
            <a:endParaRPr lang="en-AU" dirty="0"/>
          </a:p>
        </p:txBody>
      </p:sp>
      <p:sp>
        <p:nvSpPr>
          <p:cNvPr id="18" name="Text Placeholder 12">
            <a:extLst>
              <a:ext uri="{FF2B5EF4-FFF2-40B4-BE49-F238E27FC236}">
                <a16:creationId xmlns:a16="http://schemas.microsoft.com/office/drawing/2014/main" id="{EBDA0AE7-4EDE-AD75-62D3-2B44E5262B10}"/>
              </a:ext>
            </a:extLst>
          </p:cNvPr>
          <p:cNvSpPr txBox="1">
            <a:spLocks/>
          </p:cNvSpPr>
          <p:nvPr/>
        </p:nvSpPr>
        <p:spPr>
          <a:xfrm>
            <a:off x="930236" y="4408098"/>
            <a:ext cx="4827178" cy="1854678"/>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FF0000"/>
                </a:solidFill>
              </a:rPr>
              <a:t>Limitation:</a:t>
            </a:r>
          </a:p>
          <a:p>
            <a:pPr marL="285750" indent="-285750">
              <a:buFont typeface="Arial" panose="020B0604020202020204" pitchFamily="34" charset="0"/>
              <a:buChar char="•"/>
            </a:pPr>
            <a:r>
              <a:rPr lang="en-US" dirty="0">
                <a:solidFill>
                  <a:srgbClr val="FF0000"/>
                </a:solidFill>
              </a:rPr>
              <a:t>Only first 50 Pages can be reviewed</a:t>
            </a:r>
          </a:p>
          <a:p>
            <a:pPr marL="285750" indent="-285750">
              <a:buFont typeface="Arial" panose="020B0604020202020204" pitchFamily="34" charset="0"/>
              <a:buChar char="•"/>
            </a:pPr>
            <a:r>
              <a:rPr lang="en-US" dirty="0">
                <a:solidFill>
                  <a:srgbClr val="FF0000"/>
                </a:solidFill>
              </a:rPr>
              <a:t>Website blocks Selenium as Robot</a:t>
            </a:r>
          </a:p>
          <a:p>
            <a:pPr marL="285750" indent="-285750">
              <a:buFont typeface="Arial" panose="020B0604020202020204" pitchFamily="34" charset="0"/>
              <a:buChar char="•"/>
            </a:pPr>
            <a:r>
              <a:rPr lang="en-US" dirty="0">
                <a:solidFill>
                  <a:srgbClr val="FF0000"/>
                </a:solidFill>
              </a:rPr>
              <a:t>Time &amp; Energy Consuming for Large Data Scraping</a:t>
            </a:r>
          </a:p>
          <a:p>
            <a:pPr marL="285750" indent="-285750">
              <a:buFont typeface="Arial" panose="020B0604020202020204" pitchFamily="34" charset="0"/>
              <a:buChar char="•"/>
            </a:pPr>
            <a:endParaRPr lang="en-US" dirty="0">
              <a:solidFill>
                <a:srgbClr val="FF0000"/>
              </a:solidFill>
            </a:endParaRPr>
          </a:p>
          <a:p>
            <a:endParaRPr lang="en-AU" dirty="0">
              <a:solidFill>
                <a:srgbClr val="FF0000"/>
              </a:solidFill>
            </a:endParaRPr>
          </a:p>
        </p:txBody>
      </p:sp>
    </p:spTree>
    <p:extLst>
      <p:ext uri="{BB962C8B-B14F-4D97-AF65-F5344CB8AC3E}">
        <p14:creationId xmlns:p14="http://schemas.microsoft.com/office/powerpoint/2010/main" val="25978724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3093</TotalTime>
  <Words>591</Words>
  <Application>Microsoft Office PowerPoint</Application>
  <PresentationFormat>Widescreen</PresentationFormat>
  <Paragraphs>89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vt:lpstr>
      <vt:lpstr>Theme1</vt:lpstr>
      <vt:lpstr>Victoria Housing Median Price Change from 2011-2021</vt:lpstr>
      <vt:lpstr>Outline</vt:lpstr>
      <vt:lpstr>Introduction</vt:lpstr>
      <vt:lpstr>Our Project</vt:lpstr>
      <vt:lpstr>Data Manipulation</vt:lpstr>
      <vt:lpstr>Data Manipulation</vt:lpstr>
      <vt:lpstr>Visualisations</vt:lpstr>
      <vt:lpstr>Web-Scraping</vt:lpstr>
      <vt:lpstr>Web-Scraping</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Housing Median Price Change from 2011-2021</dc:title>
  <dc:creator>Selina Matthews</dc:creator>
  <cp:lastModifiedBy>haodong zhang</cp:lastModifiedBy>
  <cp:revision>14</cp:revision>
  <dcterms:created xsi:type="dcterms:W3CDTF">2022-11-22T07:38:01Z</dcterms:created>
  <dcterms:modified xsi:type="dcterms:W3CDTF">2022-11-27T07:17:16Z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