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4"/>
  </p:notesMasterIdLst>
  <p:handoutMasterIdLst>
    <p:handoutMasterId r:id="rId15"/>
  </p:handoutMasterIdLst>
  <p:sldIdLst>
    <p:sldId id="350" r:id="rId5"/>
    <p:sldId id="352" r:id="rId6"/>
    <p:sldId id="361" r:id="rId7"/>
    <p:sldId id="353" r:id="rId8"/>
    <p:sldId id="362" r:id="rId9"/>
    <p:sldId id="365" r:id="rId10"/>
    <p:sldId id="363" r:id="rId11"/>
    <p:sldId id="364" r:id="rId12"/>
    <p:sldId id="34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5" autoAdjust="0"/>
    <p:restoredTop sz="95226" autoAdjust="0"/>
  </p:normalViewPr>
  <p:slideViewPr>
    <p:cSldViewPr snapToGrid="0">
      <p:cViewPr>
        <p:scale>
          <a:sx n="50" d="100"/>
          <a:sy n="50" d="100"/>
        </p:scale>
        <p:origin x="1692" y="1264"/>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11/22/2022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18238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fld id="{6FCA8E82-58CD-E045-8B98-B7A85B79B752}" type="datetime4">
              <a:rPr lang="en-US" smtClean="0"/>
              <a:pPr/>
              <a:t>November 22, 2022</a:t>
            </a:fld>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fld id="{6FCA8E82-58CD-E045-8B98-B7A85B79B752}" type="datetime4">
              <a:rPr lang="en-US" smtClean="0"/>
              <a:pPr/>
              <a:t>November 22, 2022</a:t>
            </a:fld>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fld id="{6FCA8E82-58CD-E045-8B98-B7A85B79B752}" type="datetime4">
              <a:rPr lang="en-US" smtClean="0"/>
              <a:pPr/>
              <a:t>November 22, 2022</a:t>
            </a:fld>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6FCA8E82-58CD-E045-8B98-B7A85B79B752}" type="datetime4">
              <a:rPr lang="en-US" smtClean="0"/>
              <a:pPr/>
              <a:t>November 22, 2022</a:t>
            </a:fld>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6FCA8E82-58CD-E045-8B98-B7A85B79B752}" type="datetime4">
              <a:rPr lang="en-US" smtClean="0"/>
              <a:pPr/>
              <a:t>November 22, 2022</a:t>
            </a:fld>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6FCA8E82-58CD-E045-8B98-B7A85B79B752}" type="datetime4">
              <a:rPr lang="en-US" smtClean="0"/>
              <a:pPr/>
              <a:t>November 22, 2022</a:t>
            </a:fld>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6FCA8E82-58CD-E045-8B98-B7A85B79B752}" type="datetime4">
              <a:rPr lang="en-US" smtClean="0"/>
              <a:pPr/>
              <a:t>November 22, 2022</a:t>
            </a:fld>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fld id="{6FCA8E82-58CD-E045-8B98-B7A85B79B752}" type="datetime4">
              <a:rPr lang="en-US" smtClean="0"/>
              <a:pPr/>
              <a:t>November 22, 2022</a:t>
            </a:fld>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6FCA8E82-58CD-E045-8B98-B7A85B79B752}" type="datetime4">
              <a:rPr lang="en-US" smtClean="0"/>
              <a:pPr/>
              <a:t>November 22, 2022</a:t>
            </a:fld>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November 22, 2022</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hyperlink" Target="https://www.rba.gov.au/statistic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discover.data.vic.gov.au/dataset/victorian-property-sales-report-median-house-by-suburb-time-series1/historical" TargetMode="External"/><Relationship Id="rId4" Type="http://schemas.openxmlformats.org/officeDocument/2006/relationships/hyperlink" Target="https://www.wsj.com/market-data/quotes/index/AU/XJO/historical-pric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6367054" y="1212274"/>
            <a:ext cx="5491571" cy="2417928"/>
          </a:xfrm>
        </p:spPr>
        <p:txBody>
          <a:bodyPr/>
          <a:lstStyle/>
          <a:p>
            <a:r>
              <a:rPr lang="en-US" sz="4400" dirty="0"/>
              <a:t>Victoria Housing Median Price Change from 2011-2021</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953337"/>
          </a:xfrm>
        </p:spPr>
        <p:txBody>
          <a:bodyPr/>
          <a:lstStyle/>
          <a:p>
            <a:r>
              <a:rPr lang="en-US" dirty="0">
                <a:latin typeface="+mj-lt"/>
              </a:rPr>
              <a:t>Group 8</a:t>
            </a:r>
          </a:p>
          <a:p>
            <a:r>
              <a:rPr lang="en-US" sz="1600" dirty="0">
                <a:latin typeface="+mj-lt"/>
              </a:rPr>
              <a:t>Selina Matthews, Shaun Xu, </a:t>
            </a:r>
            <a:r>
              <a:rPr lang="en-US" sz="1600" dirty="0" err="1">
                <a:latin typeface="+mj-lt"/>
              </a:rPr>
              <a:t>Haodong</a:t>
            </a:r>
            <a:r>
              <a:rPr lang="en-US" sz="1600" dirty="0">
                <a:latin typeface="+mj-lt"/>
              </a:rPr>
              <a:t> Zhang</a:t>
            </a:r>
            <a:endParaRPr lang="en-US" sz="1600" dirty="0"/>
          </a:p>
          <a:p>
            <a:endParaRPr lang="en-US" dirty="0"/>
          </a:p>
        </p:txBody>
      </p:sp>
    </p:spTree>
    <p:extLst>
      <p:ext uri="{BB962C8B-B14F-4D97-AF65-F5344CB8AC3E}">
        <p14:creationId xmlns:p14="http://schemas.microsoft.com/office/powerpoint/2010/main" val="2960950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a:xfrm>
            <a:off x="964023" y="879063"/>
            <a:ext cx="4941477" cy="610863"/>
          </a:xfrm>
        </p:spPr>
        <p:txBody>
          <a:bodyPr/>
          <a:lstStyle/>
          <a:p>
            <a:r>
              <a:rPr lang="en-US" dirty="0"/>
              <a:t>Outline</a:t>
            </a:r>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952500" y="2209800"/>
            <a:ext cx="2133600" cy="205837"/>
          </a:xfrm>
        </p:spPr>
        <p:txBody>
          <a:bodyPr/>
          <a:lstStyle/>
          <a:p>
            <a:r>
              <a:rPr lang="en-US" dirty="0"/>
              <a:t>01. Introduction</a:t>
            </a:r>
          </a:p>
        </p:txBody>
      </p:sp>
      <p:sp>
        <p:nvSpPr>
          <p:cNvPr id="3" name="Text Placeholder 2">
            <a:extLst>
              <a:ext uri="{FF2B5EF4-FFF2-40B4-BE49-F238E27FC236}">
                <a16:creationId xmlns:a16="http://schemas.microsoft.com/office/drawing/2014/main" id="{91AA5D8C-0134-F046-A548-3465F817747C}"/>
              </a:ext>
            </a:extLst>
          </p:cNvPr>
          <p:cNvSpPr>
            <a:spLocks noGrp="1"/>
          </p:cNvSpPr>
          <p:nvPr>
            <p:ph type="body" sz="quarter" idx="13"/>
          </p:nvPr>
        </p:nvSpPr>
        <p:spPr>
          <a:xfrm>
            <a:off x="952500" y="2818296"/>
            <a:ext cx="2133600" cy="778796"/>
          </a:xfrm>
        </p:spPr>
        <p:txBody>
          <a:bodyPr/>
          <a:lstStyle/>
          <a:p>
            <a:r>
              <a:rPr lang="en-US" sz="1600" dirty="0"/>
              <a:t>Our chosen topic and why it is important</a:t>
            </a:r>
          </a:p>
        </p:txBody>
      </p:sp>
      <p:sp>
        <p:nvSpPr>
          <p:cNvPr id="6" name="Text Placeholder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209800"/>
            <a:ext cx="2128157" cy="205837"/>
          </a:xfrm>
        </p:spPr>
        <p:txBody>
          <a:bodyPr/>
          <a:lstStyle/>
          <a:p>
            <a:r>
              <a:rPr lang="en-US" dirty="0"/>
              <a:t>02. The Project</a:t>
            </a:r>
          </a:p>
        </p:txBody>
      </p:sp>
      <p:sp>
        <p:nvSpPr>
          <p:cNvPr id="5" name="Text Placeholder 4">
            <a:extLst>
              <a:ext uri="{FF2B5EF4-FFF2-40B4-BE49-F238E27FC236}">
                <a16:creationId xmlns:a16="http://schemas.microsoft.com/office/drawing/2014/main" id="{6979C7D4-91CF-6443-91D5-65DC860B407D}"/>
              </a:ext>
            </a:extLst>
          </p:cNvPr>
          <p:cNvSpPr>
            <a:spLocks noGrp="1"/>
          </p:cNvSpPr>
          <p:nvPr>
            <p:ph type="body" sz="quarter" idx="15"/>
          </p:nvPr>
        </p:nvSpPr>
        <p:spPr>
          <a:xfrm>
            <a:off x="3663042" y="2818295"/>
            <a:ext cx="2128157" cy="778795"/>
          </a:xfrm>
        </p:spPr>
        <p:txBody>
          <a:bodyPr/>
          <a:lstStyle/>
          <a:p>
            <a:r>
              <a:rPr lang="en-US" sz="1600" dirty="0"/>
              <a:t>The scope and elements of our project</a:t>
            </a:r>
          </a:p>
        </p:txBody>
      </p:sp>
      <p:sp>
        <p:nvSpPr>
          <p:cNvPr id="8" name="Text Placeholder 7">
            <a:extLst>
              <a:ext uri="{FF2B5EF4-FFF2-40B4-BE49-F238E27FC236}">
                <a16:creationId xmlns:a16="http://schemas.microsoft.com/office/drawing/2014/main" id="{B32B0C1D-C221-7C47-B7D6-77E7BDB41749}"/>
              </a:ext>
            </a:extLst>
          </p:cNvPr>
          <p:cNvSpPr>
            <a:spLocks noGrp="1"/>
          </p:cNvSpPr>
          <p:nvPr>
            <p:ph type="body" sz="quarter" idx="20"/>
          </p:nvPr>
        </p:nvSpPr>
        <p:spPr>
          <a:xfrm>
            <a:off x="952499" y="4522803"/>
            <a:ext cx="2296391" cy="247651"/>
          </a:xfrm>
        </p:spPr>
        <p:txBody>
          <a:bodyPr/>
          <a:lstStyle/>
          <a:p>
            <a:r>
              <a:rPr lang="en-US" dirty="0"/>
              <a:t>03. Data Manipulation</a:t>
            </a:r>
          </a:p>
        </p:txBody>
      </p:sp>
      <p:sp>
        <p:nvSpPr>
          <p:cNvPr id="7" name="Text Placeholder 6">
            <a:extLst>
              <a:ext uri="{FF2B5EF4-FFF2-40B4-BE49-F238E27FC236}">
                <a16:creationId xmlns:a16="http://schemas.microsoft.com/office/drawing/2014/main" id="{3E1C152D-1AA6-9242-B5C9-B06EEE4F9661}"/>
              </a:ext>
            </a:extLst>
          </p:cNvPr>
          <p:cNvSpPr>
            <a:spLocks noGrp="1"/>
          </p:cNvSpPr>
          <p:nvPr>
            <p:ph type="body" sz="quarter" idx="19"/>
          </p:nvPr>
        </p:nvSpPr>
        <p:spPr>
          <a:xfrm>
            <a:off x="952500" y="5131299"/>
            <a:ext cx="2133600" cy="743028"/>
          </a:xfrm>
        </p:spPr>
        <p:txBody>
          <a:bodyPr/>
          <a:lstStyle/>
          <a:p>
            <a:r>
              <a:rPr lang="en-US" sz="1600" dirty="0"/>
              <a:t>The process of preparing the data</a:t>
            </a:r>
          </a:p>
        </p:txBody>
      </p:sp>
      <p:sp>
        <p:nvSpPr>
          <p:cNvPr id="10" name="Text Placeholder 9">
            <a:extLst>
              <a:ext uri="{FF2B5EF4-FFF2-40B4-BE49-F238E27FC236}">
                <a16:creationId xmlns:a16="http://schemas.microsoft.com/office/drawing/2014/main" id="{69BD3932-D1D0-1045-BD96-8B26F11B8515}"/>
              </a:ext>
            </a:extLst>
          </p:cNvPr>
          <p:cNvSpPr>
            <a:spLocks noGrp="1"/>
          </p:cNvSpPr>
          <p:nvPr>
            <p:ph type="body" sz="quarter" idx="22"/>
          </p:nvPr>
        </p:nvSpPr>
        <p:spPr>
          <a:xfrm>
            <a:off x="3663042" y="4522803"/>
            <a:ext cx="2128157" cy="205837"/>
          </a:xfrm>
        </p:spPr>
        <p:txBody>
          <a:bodyPr/>
          <a:lstStyle/>
          <a:p>
            <a:r>
              <a:rPr lang="en-US" dirty="0"/>
              <a:t>04. </a:t>
            </a:r>
            <a:r>
              <a:rPr lang="en-AU" dirty="0"/>
              <a:t>Visualisations</a:t>
            </a:r>
          </a:p>
        </p:txBody>
      </p:sp>
      <p:sp>
        <p:nvSpPr>
          <p:cNvPr id="9" name="Text Placeholder 8">
            <a:extLst>
              <a:ext uri="{FF2B5EF4-FFF2-40B4-BE49-F238E27FC236}">
                <a16:creationId xmlns:a16="http://schemas.microsoft.com/office/drawing/2014/main" id="{38FB4732-AB07-C54D-AF44-F8ADB6D2B8B6}"/>
              </a:ext>
            </a:extLst>
          </p:cNvPr>
          <p:cNvSpPr>
            <a:spLocks noGrp="1"/>
          </p:cNvSpPr>
          <p:nvPr>
            <p:ph type="body" sz="quarter" idx="21"/>
          </p:nvPr>
        </p:nvSpPr>
        <p:spPr>
          <a:xfrm>
            <a:off x="3663042" y="5131298"/>
            <a:ext cx="2128157" cy="743027"/>
          </a:xfrm>
        </p:spPr>
        <p:txBody>
          <a:bodyPr/>
          <a:lstStyle/>
          <a:p>
            <a:r>
              <a:rPr lang="en-US" sz="1600" dirty="0"/>
              <a:t>Outcome of the data and how we chose to display it</a:t>
            </a:r>
          </a:p>
        </p:txBody>
      </p:sp>
      <p:sp>
        <p:nvSpPr>
          <p:cNvPr id="12" name="Text Placeholder 11">
            <a:extLst>
              <a:ext uri="{FF2B5EF4-FFF2-40B4-BE49-F238E27FC236}">
                <a16:creationId xmlns:a16="http://schemas.microsoft.com/office/drawing/2014/main" id="{B115086E-2AC3-4F4D-8F85-104CFA64FECF}"/>
              </a:ext>
            </a:extLst>
          </p:cNvPr>
          <p:cNvSpPr>
            <a:spLocks noGrp="1"/>
          </p:cNvSpPr>
          <p:nvPr>
            <p:ph type="body" sz="quarter" idx="24"/>
          </p:nvPr>
        </p:nvSpPr>
        <p:spPr>
          <a:xfrm>
            <a:off x="6367054" y="4522803"/>
            <a:ext cx="2129245" cy="205837"/>
          </a:xfrm>
        </p:spPr>
        <p:txBody>
          <a:bodyPr/>
          <a:lstStyle/>
          <a:p>
            <a:r>
              <a:rPr lang="en-US" dirty="0"/>
              <a:t>05. Conclusions</a:t>
            </a:r>
          </a:p>
        </p:txBody>
      </p:sp>
      <p:sp>
        <p:nvSpPr>
          <p:cNvPr id="11" name="Text Placeholder 10">
            <a:extLst>
              <a:ext uri="{FF2B5EF4-FFF2-40B4-BE49-F238E27FC236}">
                <a16:creationId xmlns:a16="http://schemas.microsoft.com/office/drawing/2014/main" id="{7F247A08-A350-EF44-9F10-FC72B5466602}"/>
              </a:ext>
            </a:extLst>
          </p:cNvPr>
          <p:cNvSpPr>
            <a:spLocks noGrp="1"/>
          </p:cNvSpPr>
          <p:nvPr>
            <p:ph type="body" sz="quarter" idx="23"/>
          </p:nvPr>
        </p:nvSpPr>
        <p:spPr>
          <a:xfrm>
            <a:off x="6367054" y="5131299"/>
            <a:ext cx="2129245" cy="743026"/>
          </a:xfrm>
        </p:spPr>
        <p:txBody>
          <a:bodyPr/>
          <a:lstStyle/>
          <a:p>
            <a:r>
              <a:rPr lang="en-US" sz="1600" dirty="0"/>
              <a:t>Our final thoughts on the data</a:t>
            </a:r>
          </a:p>
        </p:txBody>
      </p:sp>
      <p:sp>
        <p:nvSpPr>
          <p:cNvPr id="15" name="Slide Number Placeholder 14">
            <a:extLst>
              <a:ext uri="{FF2B5EF4-FFF2-40B4-BE49-F238E27FC236}">
                <a16:creationId xmlns:a16="http://schemas.microsoft.com/office/drawing/2014/main" id="{329469AE-B59A-AA41-9085-106D011808F5}"/>
              </a:ext>
            </a:extLst>
          </p:cNvPr>
          <p:cNvSpPr>
            <a:spLocks noGrp="1"/>
          </p:cNvSpPr>
          <p:nvPr>
            <p:ph type="sldNum" sz="quarter" idx="27"/>
          </p:nvPr>
        </p:nvSpPr>
        <p:spPr>
          <a:xfrm>
            <a:off x="971550" y="6332220"/>
            <a:ext cx="523240" cy="247651"/>
          </a:xfrm>
        </p:spPr>
        <p:txBody>
          <a:bodyPr/>
          <a:lstStyle/>
          <a:p>
            <a:fld id="{294A09A9-5501-47C1-A89A-A340965A2BE2}" type="slidenum">
              <a:rPr lang="en-US" smtClean="0"/>
              <a:pPr/>
              <a:t>2</a:t>
            </a:fld>
            <a:endParaRPr lang="en-US" dirty="0"/>
          </a:p>
        </p:txBody>
      </p:sp>
      <p:sp>
        <p:nvSpPr>
          <p:cNvPr id="14" name="Footer Placeholder 13">
            <a:extLst>
              <a:ext uri="{FF2B5EF4-FFF2-40B4-BE49-F238E27FC236}">
                <a16:creationId xmlns:a16="http://schemas.microsoft.com/office/drawing/2014/main" id="{C0BAE34D-BF83-084B-A10C-EB85694B9ACF}"/>
              </a:ext>
            </a:extLst>
          </p:cNvPr>
          <p:cNvSpPr>
            <a:spLocks noGrp="1"/>
          </p:cNvSpPr>
          <p:nvPr>
            <p:ph type="ftr" sz="quarter" idx="26"/>
          </p:nvPr>
        </p:nvSpPr>
        <p:spPr>
          <a:xfrm>
            <a:off x="1494790" y="6332220"/>
            <a:ext cx="1497330" cy="247651"/>
          </a:xfrm>
        </p:spPr>
        <p:txBody>
          <a:bodyPr/>
          <a:lstStyle/>
          <a:p>
            <a:r>
              <a:rPr lang="en-US" dirty="0"/>
              <a:t>Project 3</a:t>
            </a:r>
          </a:p>
        </p:txBody>
      </p:sp>
      <p:sp>
        <p:nvSpPr>
          <p:cNvPr id="13" name="Date Placeholder 12">
            <a:extLst>
              <a:ext uri="{FF2B5EF4-FFF2-40B4-BE49-F238E27FC236}">
                <a16:creationId xmlns:a16="http://schemas.microsoft.com/office/drawing/2014/main" id="{2D9626DF-C81E-004B-9A70-7EF103792475}"/>
              </a:ext>
            </a:extLst>
          </p:cNvPr>
          <p:cNvSpPr>
            <a:spLocks noGrp="1"/>
          </p:cNvSpPr>
          <p:nvPr>
            <p:ph type="dt" sz="half" idx="25"/>
          </p:nvPr>
        </p:nvSpPr>
        <p:spPr>
          <a:xfrm>
            <a:off x="2992120" y="6332220"/>
            <a:ext cx="1313180" cy="247651"/>
          </a:xfrm>
        </p:spPr>
        <p:txBody>
          <a:bodyPr/>
          <a:lstStyle/>
          <a:p>
            <a:r>
              <a:rPr lang="en-US" dirty="0"/>
              <a:t>28/11/22</a:t>
            </a:r>
          </a:p>
        </p:txBody>
      </p:sp>
    </p:spTree>
    <p:extLst>
      <p:ext uri="{BB962C8B-B14F-4D97-AF65-F5344CB8AC3E}">
        <p14:creationId xmlns:p14="http://schemas.microsoft.com/office/powerpoint/2010/main" val="289860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A picture containing text, clipart&#10;&#10;Description automatically generated">
            <a:extLst>
              <a:ext uri="{FF2B5EF4-FFF2-40B4-BE49-F238E27FC236}">
                <a16:creationId xmlns:a16="http://schemas.microsoft.com/office/drawing/2014/main" id="{B28150C7-92F6-D082-A7F5-417C3B3CDB2D}"/>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16886" r="16882" b="-1"/>
          <a:stretch/>
        </p:blipFill>
        <p:spPr>
          <a:xfrm>
            <a:off x="6096000" y="-22543"/>
            <a:ext cx="6096000" cy="6903086"/>
          </a:xfrm>
          <a:noFill/>
        </p:spPr>
      </p:pic>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64023" y="879063"/>
            <a:ext cx="4941477" cy="610863"/>
          </a:xfrm>
        </p:spPr>
        <p:txBody>
          <a:bodyPr anchor="b">
            <a:normAutofit/>
          </a:bodyPr>
          <a:lstStyle/>
          <a:p>
            <a:r>
              <a:rPr lang="en-US" dirty="0"/>
              <a:t>Introduction</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52499" y="2289363"/>
            <a:ext cx="4572001" cy="2795232"/>
          </a:xfrm>
        </p:spPr>
        <p:txBody>
          <a:bodyPr>
            <a:normAutofit lnSpcReduction="10000"/>
          </a:bodyPr>
          <a:lstStyle/>
          <a:p>
            <a:r>
              <a:rPr lang="en-US" dirty="0"/>
              <a:t>Our aim was to investigate the relationship between the median house price and the economy of Australia, in order to see if there if there is any relationship, specifically between house prices and interest rates. </a:t>
            </a:r>
          </a:p>
          <a:p>
            <a:r>
              <a:rPr lang="en-US" dirty="0"/>
              <a:t>This was with 2 aspects in mind:</a:t>
            </a:r>
          </a:p>
          <a:p>
            <a:r>
              <a:rPr lang="en-US" dirty="0"/>
              <a:t>- How strong the relationship is</a:t>
            </a:r>
          </a:p>
          <a:p>
            <a:r>
              <a:rPr lang="en-US" dirty="0"/>
              <a:t>- Having an outcome where an individual is able to use our </a:t>
            </a:r>
            <a:r>
              <a:rPr lang="en-AU" dirty="0"/>
              <a:t>visualisations</a:t>
            </a:r>
            <a:r>
              <a:rPr lang="en-US" dirty="0"/>
              <a:t> to see if their suburb of interest is a valuable investment or not </a:t>
            </a:r>
          </a:p>
        </p:txBody>
      </p:sp>
      <p:sp>
        <p:nvSpPr>
          <p:cNvPr id="5" name="Date Placeholder 4">
            <a:extLst>
              <a:ext uri="{FF2B5EF4-FFF2-40B4-BE49-F238E27FC236}">
                <a16:creationId xmlns:a16="http://schemas.microsoft.com/office/drawing/2014/main" id="{2E803E71-3088-0347-9BCC-16ADB551CCC8}"/>
              </a:ext>
            </a:extLst>
          </p:cNvPr>
          <p:cNvSpPr>
            <a:spLocks noGrp="1"/>
          </p:cNvSpPr>
          <p:nvPr>
            <p:ph type="dt" sz="half" idx="14"/>
          </p:nvPr>
        </p:nvSpPr>
        <p:spPr>
          <a:xfrm>
            <a:off x="2992120" y="6332220"/>
            <a:ext cx="1313180" cy="247651"/>
          </a:xfrm>
        </p:spPr>
        <p:txBody>
          <a:bodyPr anchor="t">
            <a:normAutofit/>
          </a:bodyPr>
          <a:lstStyle/>
          <a:p>
            <a:pPr>
              <a:spcAft>
                <a:spcPts val="600"/>
              </a:spcAft>
            </a:pPr>
            <a:r>
              <a:rPr lang="en-US"/>
              <a:t>28/11/22</a:t>
            </a:r>
          </a:p>
        </p:txBody>
      </p:sp>
      <p:sp>
        <p:nvSpPr>
          <p:cNvPr id="6" name="Footer Placeholder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497330" cy="247651"/>
          </a:xfrm>
        </p:spPr>
        <p:txBody>
          <a:bodyPr anchor="t">
            <a:normAutofit/>
          </a:bodyPr>
          <a:lstStyle/>
          <a:p>
            <a:pPr>
              <a:spcAft>
                <a:spcPts val="600"/>
              </a:spcAft>
            </a:pPr>
            <a:r>
              <a:rPr lang="en-US"/>
              <a:t>Project 3</a:t>
            </a: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nchor="t">
            <a:normAutofit/>
          </a:bodyPr>
          <a:lstStyle/>
          <a:p>
            <a:pPr>
              <a:spcAft>
                <a:spcPts val="600"/>
              </a:spcAft>
            </a:pPr>
            <a:fld id="{294A09A9-5501-47C1-A89A-A340965A2BE2}" type="slidenum">
              <a:rPr lang="en-US" smtClean="0"/>
              <a:pPr>
                <a:spcAft>
                  <a:spcPts val="600"/>
                </a:spcAft>
              </a:pPr>
              <a:t>3</a:t>
            </a:fld>
            <a:endParaRPr lang="en-US"/>
          </a:p>
        </p:txBody>
      </p:sp>
    </p:spTree>
    <p:extLst>
      <p:ext uri="{BB962C8B-B14F-4D97-AF65-F5344CB8AC3E}">
        <p14:creationId xmlns:p14="http://schemas.microsoft.com/office/powerpoint/2010/main" val="391246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964023" y="879063"/>
            <a:ext cx="4941477" cy="610863"/>
          </a:xfrm>
        </p:spPr>
        <p:txBody>
          <a:bodyPr vert="horz" lIns="0" tIns="0" rIns="0" bIns="0" rtlCol="0" anchor="b" anchorCtr="0">
            <a:normAutofit/>
          </a:bodyPr>
          <a:lstStyle/>
          <a:p>
            <a:r>
              <a:rPr lang="en-US" b="1" i="0" kern="1200" spc="100" baseline="0">
                <a:latin typeface="+mj-lt"/>
                <a:ea typeface="+mj-ea"/>
                <a:cs typeface="+mj-cs"/>
              </a:rPr>
              <a:t>Our Project</a:t>
            </a:r>
          </a:p>
        </p:txBody>
      </p:sp>
      <p:sp>
        <p:nvSpPr>
          <p:cNvPr id="17" name="Text Placeholder 2">
            <a:extLst>
              <a:ext uri="{FF2B5EF4-FFF2-40B4-BE49-F238E27FC236}">
                <a16:creationId xmlns:a16="http://schemas.microsoft.com/office/drawing/2014/main" id="{242F8B0A-6463-3199-91D2-484808DF91A4}"/>
              </a:ext>
            </a:extLst>
          </p:cNvPr>
          <p:cNvSpPr>
            <a:spLocks noGrp="1"/>
          </p:cNvSpPr>
          <p:nvPr>
            <p:ph type="body" idx="1"/>
          </p:nvPr>
        </p:nvSpPr>
        <p:spPr>
          <a:xfrm>
            <a:off x="964023" y="2300984"/>
            <a:ext cx="4827178" cy="404216"/>
          </a:xfrm>
        </p:spPr>
        <p:txBody>
          <a:bodyPr/>
          <a:lstStyle/>
          <a:p>
            <a:r>
              <a:rPr lang="en-US" dirty="0"/>
              <a:t>Scope:</a:t>
            </a:r>
          </a:p>
        </p:txBody>
      </p:sp>
      <p:sp>
        <p:nvSpPr>
          <p:cNvPr id="19" name="Text Placeholder 3">
            <a:extLst>
              <a:ext uri="{FF2B5EF4-FFF2-40B4-BE49-F238E27FC236}">
                <a16:creationId xmlns:a16="http://schemas.microsoft.com/office/drawing/2014/main" id="{B88E5882-1AC4-F6A7-7548-586AC8B8CD86}"/>
              </a:ext>
            </a:extLst>
          </p:cNvPr>
          <p:cNvSpPr>
            <a:spLocks noGrp="1"/>
          </p:cNvSpPr>
          <p:nvPr>
            <p:ph type="body" idx="10"/>
          </p:nvPr>
        </p:nvSpPr>
        <p:spPr>
          <a:xfrm>
            <a:off x="6362700" y="2300984"/>
            <a:ext cx="4764829" cy="404216"/>
          </a:xfrm>
        </p:spPr>
        <p:txBody>
          <a:bodyPr/>
          <a:lstStyle/>
          <a:p>
            <a:r>
              <a:rPr lang="en-US" dirty="0"/>
              <a:t>Elements incorporated:</a:t>
            </a:r>
          </a:p>
        </p:txBody>
      </p:sp>
      <p:sp>
        <p:nvSpPr>
          <p:cNvPr id="11" name="TextBox 10">
            <a:extLst>
              <a:ext uri="{FF2B5EF4-FFF2-40B4-BE49-F238E27FC236}">
                <a16:creationId xmlns:a16="http://schemas.microsoft.com/office/drawing/2014/main" id="{7A6B93C2-1B61-0E0B-F731-17EBFA804B78}"/>
              </a:ext>
            </a:extLst>
          </p:cNvPr>
          <p:cNvSpPr txBox="1"/>
          <p:nvPr/>
        </p:nvSpPr>
        <p:spPr>
          <a:xfrm>
            <a:off x="964023" y="2799146"/>
            <a:ext cx="4827178" cy="1942138"/>
          </a:xfrm>
          <a:prstGeom prst="rect">
            <a:avLst/>
          </a:prstGeom>
        </p:spPr>
        <p:txBody>
          <a:bodyPr vert="horz" lIns="0" tIns="0" rIns="0" bIns="0" rtlCol="0" anchor="t" anchorCtr="0">
            <a:normAutofit/>
          </a:bodyPr>
          <a:lstStyle/>
          <a:p>
            <a:pPr>
              <a:spcBef>
                <a:spcPts val="1000"/>
              </a:spcBef>
            </a:pPr>
            <a:r>
              <a:rPr lang="en-US" sz="1600" b="0" i="0" kern="1200" dirty="0">
                <a:solidFill>
                  <a:schemeClr val="bg1"/>
                </a:solidFill>
                <a:latin typeface="+mn-lt"/>
                <a:ea typeface="+mn-ea"/>
                <a:cs typeface="+mn-cs"/>
              </a:rPr>
              <a:t>The basis of our project was a dataset we found regarding the median house price for each Victorian suburb over the last 10 years (2011-2021 inclusive)</a:t>
            </a:r>
          </a:p>
          <a:p>
            <a:pPr>
              <a:spcBef>
                <a:spcPts val="1000"/>
              </a:spcBef>
            </a:pPr>
            <a:r>
              <a:rPr lang="en-US" sz="1600" b="0" i="0" kern="1200" dirty="0">
                <a:solidFill>
                  <a:schemeClr val="bg1"/>
                </a:solidFill>
                <a:latin typeface="+mn-lt"/>
                <a:ea typeface="+mn-ea"/>
                <a:cs typeface="+mn-cs"/>
              </a:rPr>
              <a:t>This included over 800 rows of property data.</a:t>
            </a:r>
          </a:p>
          <a:p>
            <a:pPr>
              <a:spcBef>
                <a:spcPts val="1000"/>
              </a:spcBef>
            </a:pPr>
            <a:r>
              <a:rPr lang="en-US" sz="1600" dirty="0">
                <a:solidFill>
                  <a:schemeClr val="bg1"/>
                </a:solidFill>
              </a:rPr>
              <a:t>This was then compared to the inflation rates, as well as data for the XJO, over the same period</a:t>
            </a:r>
            <a:endParaRPr lang="en-US" sz="1600" b="0" i="0" kern="1200" dirty="0">
              <a:solidFill>
                <a:schemeClr val="bg1"/>
              </a:solidFill>
              <a:latin typeface="+mn-lt"/>
              <a:ea typeface="+mn-ea"/>
              <a:cs typeface="+mn-cs"/>
            </a:endParaRPr>
          </a:p>
        </p:txBody>
      </p:sp>
      <p:sp>
        <p:nvSpPr>
          <p:cNvPr id="21" name="Content Placeholder 5">
            <a:extLst>
              <a:ext uri="{FF2B5EF4-FFF2-40B4-BE49-F238E27FC236}">
                <a16:creationId xmlns:a16="http://schemas.microsoft.com/office/drawing/2014/main" id="{A924187F-A36D-A7CE-AB70-2548CE51F368}"/>
              </a:ext>
            </a:extLst>
          </p:cNvPr>
          <p:cNvSpPr>
            <a:spLocks noGrp="1"/>
          </p:cNvSpPr>
          <p:nvPr>
            <p:ph sz="half" idx="13"/>
          </p:nvPr>
        </p:nvSpPr>
        <p:spPr>
          <a:xfrm>
            <a:off x="6362700" y="2799146"/>
            <a:ext cx="4756150" cy="2687637"/>
          </a:xfrm>
        </p:spPr>
        <p:txBody>
          <a:bodyPr/>
          <a:lstStyle/>
          <a:p>
            <a:pPr>
              <a:buFontTx/>
              <a:buChar char="-"/>
            </a:pPr>
            <a:r>
              <a:rPr lang="en-US" dirty="0"/>
              <a:t>Used pandas to transform the data until it was ready to be uploaded into a database</a:t>
            </a:r>
          </a:p>
          <a:p>
            <a:pPr>
              <a:buFontTx/>
              <a:buChar char="-"/>
            </a:pPr>
            <a:r>
              <a:rPr lang="en-US" dirty="0"/>
              <a:t>Chose SQL due to our familiarity with it</a:t>
            </a:r>
          </a:p>
          <a:p>
            <a:pPr>
              <a:buFontTx/>
              <a:buChar char="-"/>
            </a:pPr>
            <a:r>
              <a:rPr lang="en-US" dirty="0"/>
              <a:t>Used Leaflet to create a choropleth map, with suburb popups and D3 to display the data from the SQL database</a:t>
            </a:r>
          </a:p>
          <a:p>
            <a:pPr>
              <a:buFontTx/>
              <a:buChar char="-"/>
            </a:pPr>
            <a:endParaRPr lang="en-US" dirty="0"/>
          </a:p>
          <a:p>
            <a:pPr>
              <a:buFontTx/>
              <a:buChar char="-"/>
            </a:pPr>
            <a:endParaRPr lang="en-US" dirty="0"/>
          </a:p>
          <a:p>
            <a:pPr>
              <a:buFontTx/>
              <a:buChar char="-"/>
            </a:pPr>
            <a:endParaRPr lang="en-US" dirty="0"/>
          </a:p>
          <a:p>
            <a:pPr>
              <a:buFontTx/>
              <a:buChar char="-"/>
            </a:pPr>
            <a:endParaRPr lang="en-US" dirty="0"/>
          </a:p>
        </p:txBody>
      </p:sp>
      <p:sp>
        <p:nvSpPr>
          <p:cNvPr id="4" name="Date Placeholder 3">
            <a:extLst>
              <a:ext uri="{FF2B5EF4-FFF2-40B4-BE49-F238E27FC236}">
                <a16:creationId xmlns:a16="http://schemas.microsoft.com/office/drawing/2014/main" id="{B9865729-8F7C-E34E-AA31-9352CF6D9EB9}"/>
              </a:ext>
            </a:extLst>
          </p:cNvPr>
          <p:cNvSpPr>
            <a:spLocks noGrp="1"/>
          </p:cNvSpPr>
          <p:nvPr>
            <p:ph type="dt" sz="half" idx="14"/>
          </p:nvPr>
        </p:nvSpPr>
        <p:spPr>
          <a:xfrm>
            <a:off x="2992120" y="6332220"/>
            <a:ext cx="1313180" cy="247651"/>
          </a:xfrm>
        </p:spPr>
        <p:txBody>
          <a:bodyPr vert="horz" lIns="0" tIns="0" rIns="0" bIns="0" rtlCol="0" anchor="t" anchorCtr="0">
            <a:normAutofit/>
          </a:bodyPr>
          <a:lstStyle/>
          <a:p>
            <a:pPr>
              <a:spcAft>
                <a:spcPts val="600"/>
              </a:spcAft>
            </a:pPr>
            <a:r>
              <a:rPr lang="en-US" dirty="0"/>
              <a:t>28/11/22</a:t>
            </a:r>
            <a:endParaRPr lang="en-US"/>
          </a:p>
        </p:txBody>
      </p:sp>
      <p:sp>
        <p:nvSpPr>
          <p:cNvPr id="5" name="Footer Placeholder 4">
            <a:extLst>
              <a:ext uri="{FF2B5EF4-FFF2-40B4-BE49-F238E27FC236}">
                <a16:creationId xmlns:a16="http://schemas.microsoft.com/office/drawing/2014/main" id="{234E9584-EA07-9B45-9700-4AD3524B82A0}"/>
              </a:ext>
            </a:extLst>
          </p:cNvPr>
          <p:cNvSpPr>
            <a:spLocks noGrp="1"/>
          </p:cNvSpPr>
          <p:nvPr>
            <p:ph type="ftr" sz="quarter" idx="15"/>
          </p:nvPr>
        </p:nvSpPr>
        <p:spPr>
          <a:xfrm>
            <a:off x="1494790" y="6332220"/>
            <a:ext cx="1497330" cy="247651"/>
          </a:xfrm>
        </p:spPr>
        <p:txBody>
          <a:bodyPr vert="horz" lIns="0" tIns="0" rIns="0" bIns="0" rtlCol="0" anchor="t" anchorCtr="0">
            <a:normAutofit/>
          </a:bodyPr>
          <a:lstStyle/>
          <a:p>
            <a:pPr>
              <a:spcAft>
                <a:spcPts val="600"/>
              </a:spcAft>
            </a:pPr>
            <a:r>
              <a:rPr lang="en-US" dirty="0"/>
              <a:t>Project 3</a:t>
            </a:r>
            <a:endParaRPr lang="en-US"/>
          </a:p>
        </p:txBody>
      </p:sp>
      <p:sp>
        <p:nvSpPr>
          <p:cNvPr id="6" name="Slide Number Placeholder 5">
            <a:extLst>
              <a:ext uri="{FF2B5EF4-FFF2-40B4-BE49-F238E27FC236}">
                <a16:creationId xmlns:a16="http://schemas.microsoft.com/office/drawing/2014/main" id="{54AEFD4E-3C68-714D-803E-EF85A323B95F}"/>
              </a:ext>
            </a:extLst>
          </p:cNvPr>
          <p:cNvSpPr>
            <a:spLocks noGrp="1"/>
          </p:cNvSpPr>
          <p:nvPr>
            <p:ph type="sldNum" sz="quarter" idx="16"/>
          </p:nvPr>
        </p:nvSpPr>
        <p:spPr>
          <a:xfrm>
            <a:off x="971550" y="6332220"/>
            <a:ext cx="523240" cy="247651"/>
          </a:xfrm>
        </p:spPr>
        <p:txBody>
          <a:bodyPr vert="horz" lIns="0" tIns="0" rIns="0" bIns="0" rtlCol="0" anchor="t" anchorCtr="0">
            <a:normAutofit/>
          </a:bodyPr>
          <a:lstStyle/>
          <a:p>
            <a:pPr>
              <a:spcAft>
                <a:spcPts val="600"/>
              </a:spcAft>
            </a:pPr>
            <a:fld id="{294A09A9-5501-47C1-A89A-A340965A2BE2}" type="slidenum">
              <a:rPr lang="en-US" smtClean="0"/>
              <a:pPr>
                <a:spcAft>
                  <a:spcPts val="600"/>
                </a:spcAft>
              </a:pPr>
              <a:t>4</a:t>
            </a:fld>
            <a:endParaRPr lang="en-US"/>
          </a:p>
        </p:txBody>
      </p:sp>
    </p:spTree>
    <p:extLst>
      <p:ext uri="{BB962C8B-B14F-4D97-AF65-F5344CB8AC3E}">
        <p14:creationId xmlns:p14="http://schemas.microsoft.com/office/powerpoint/2010/main" val="2521537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a:xfrm>
            <a:off x="964023" y="879063"/>
            <a:ext cx="4941477" cy="610863"/>
          </a:xfrm>
        </p:spPr>
        <p:txBody>
          <a:bodyPr anchor="b">
            <a:normAutofit/>
          </a:bodyPr>
          <a:lstStyle/>
          <a:p>
            <a:r>
              <a:rPr lang="en-US" dirty="0"/>
              <a:t>Data Manipulation</a:t>
            </a:r>
          </a:p>
        </p:txBody>
      </p:sp>
      <p:sp>
        <p:nvSpPr>
          <p:cNvPr id="16" name="Text Placeholder 2">
            <a:extLst>
              <a:ext uri="{FF2B5EF4-FFF2-40B4-BE49-F238E27FC236}">
                <a16:creationId xmlns:a16="http://schemas.microsoft.com/office/drawing/2014/main" id="{E7860F6F-BF51-4C06-B01B-389A309AAB9B}"/>
              </a:ext>
            </a:extLst>
          </p:cNvPr>
          <p:cNvSpPr>
            <a:spLocks noGrp="1"/>
          </p:cNvSpPr>
          <p:nvPr>
            <p:ph type="body" idx="1"/>
          </p:nvPr>
        </p:nvSpPr>
        <p:spPr>
          <a:xfrm>
            <a:off x="964023" y="2300984"/>
            <a:ext cx="4827178" cy="404216"/>
          </a:xfrm>
        </p:spPr>
        <p:txBody>
          <a:bodyPr/>
          <a:lstStyle/>
          <a:p>
            <a:r>
              <a:rPr lang="en-US" dirty="0"/>
              <a:t>Dropping null values and renaming columns</a:t>
            </a:r>
          </a:p>
        </p:txBody>
      </p:sp>
      <p:sp>
        <p:nvSpPr>
          <p:cNvPr id="18" name="Text Placeholder 3">
            <a:extLst>
              <a:ext uri="{FF2B5EF4-FFF2-40B4-BE49-F238E27FC236}">
                <a16:creationId xmlns:a16="http://schemas.microsoft.com/office/drawing/2014/main" id="{ED93DAF6-4BC5-F0EC-7261-C3FCF0A00B6C}"/>
              </a:ext>
            </a:extLst>
          </p:cNvPr>
          <p:cNvSpPr>
            <a:spLocks noGrp="1"/>
          </p:cNvSpPr>
          <p:nvPr>
            <p:ph type="body" idx="10"/>
          </p:nvPr>
        </p:nvSpPr>
        <p:spPr>
          <a:xfrm>
            <a:off x="6362700" y="2300984"/>
            <a:ext cx="5226627" cy="404216"/>
          </a:xfrm>
        </p:spPr>
        <p:txBody>
          <a:bodyPr>
            <a:normAutofit/>
          </a:bodyPr>
          <a:lstStyle/>
          <a:p>
            <a:r>
              <a:rPr lang="en-US" dirty="0"/>
              <a:t>Creating the tables in SQL and inserting the data</a:t>
            </a:r>
          </a:p>
        </p:txBody>
      </p:sp>
      <p:pic>
        <p:nvPicPr>
          <p:cNvPr id="11" name="Content Placeholder 10" descr="Graphical user interface, text, application, Word&#10;&#10;Description automatically generated">
            <a:extLst>
              <a:ext uri="{FF2B5EF4-FFF2-40B4-BE49-F238E27FC236}">
                <a16:creationId xmlns:a16="http://schemas.microsoft.com/office/drawing/2014/main" id="{E1F12437-FB52-AC52-7FF5-D7CC33573674}"/>
              </a:ext>
            </a:extLst>
          </p:cNvPr>
          <p:cNvPicPr>
            <a:picLocks noGrp="1" noChangeAspect="1"/>
          </p:cNvPicPr>
          <p:nvPr>
            <p:ph sz="half" idx="2"/>
          </p:nvPr>
        </p:nvPicPr>
        <p:blipFill>
          <a:blip r:embed="rId2"/>
          <a:stretch>
            <a:fillRect/>
          </a:stretch>
        </p:blipFill>
        <p:spPr>
          <a:xfrm>
            <a:off x="300522" y="2799146"/>
            <a:ext cx="5688105" cy="1535787"/>
          </a:xfrm>
          <a:noFill/>
        </p:spPr>
      </p:pic>
      <p:sp>
        <p:nvSpPr>
          <p:cNvPr id="7" name="Date Placeholder 6">
            <a:extLst>
              <a:ext uri="{FF2B5EF4-FFF2-40B4-BE49-F238E27FC236}">
                <a16:creationId xmlns:a16="http://schemas.microsoft.com/office/drawing/2014/main" id="{99E44123-0AF5-4A4C-B0C7-BB7409DE8161}"/>
              </a:ext>
            </a:extLst>
          </p:cNvPr>
          <p:cNvSpPr>
            <a:spLocks noGrp="1"/>
          </p:cNvSpPr>
          <p:nvPr>
            <p:ph type="dt" sz="half" idx="14"/>
          </p:nvPr>
        </p:nvSpPr>
        <p:spPr>
          <a:xfrm>
            <a:off x="2992120" y="6332220"/>
            <a:ext cx="1313180" cy="247651"/>
          </a:xfrm>
        </p:spPr>
        <p:txBody>
          <a:bodyPr anchor="t">
            <a:normAutofit/>
          </a:bodyPr>
          <a:lstStyle/>
          <a:p>
            <a:pPr>
              <a:spcAft>
                <a:spcPts val="600"/>
              </a:spcAft>
            </a:pPr>
            <a:r>
              <a:rPr lang="en-US"/>
              <a:t>28/11/22</a:t>
            </a:r>
          </a:p>
        </p:txBody>
      </p:sp>
      <p:sp>
        <p:nvSpPr>
          <p:cNvPr id="8" name="Footer Placeholder 7">
            <a:extLst>
              <a:ext uri="{FF2B5EF4-FFF2-40B4-BE49-F238E27FC236}">
                <a16:creationId xmlns:a16="http://schemas.microsoft.com/office/drawing/2014/main" id="{2A659727-BBB9-9B49-BCA1-694F74F717C4}"/>
              </a:ext>
            </a:extLst>
          </p:cNvPr>
          <p:cNvSpPr>
            <a:spLocks noGrp="1"/>
          </p:cNvSpPr>
          <p:nvPr>
            <p:ph type="ftr" sz="quarter" idx="15"/>
          </p:nvPr>
        </p:nvSpPr>
        <p:spPr>
          <a:xfrm>
            <a:off x="1494790" y="6332220"/>
            <a:ext cx="1497330" cy="247651"/>
          </a:xfrm>
        </p:spPr>
        <p:txBody>
          <a:bodyPr anchor="t">
            <a:normAutofit/>
          </a:bodyPr>
          <a:lstStyle/>
          <a:p>
            <a:pPr>
              <a:spcAft>
                <a:spcPts val="600"/>
              </a:spcAft>
            </a:pPr>
            <a:r>
              <a:rPr lang="en-US"/>
              <a:t>Project 3</a:t>
            </a:r>
          </a:p>
        </p:txBody>
      </p:sp>
      <p:sp>
        <p:nvSpPr>
          <p:cNvPr id="9" name="Slide Number Placeholder 8">
            <a:extLst>
              <a:ext uri="{FF2B5EF4-FFF2-40B4-BE49-F238E27FC236}">
                <a16:creationId xmlns:a16="http://schemas.microsoft.com/office/drawing/2014/main" id="{9A5802D8-6C81-6C4F-97CF-C1F2344EE894}"/>
              </a:ext>
            </a:extLst>
          </p:cNvPr>
          <p:cNvSpPr>
            <a:spLocks noGrp="1"/>
          </p:cNvSpPr>
          <p:nvPr>
            <p:ph type="sldNum" sz="quarter" idx="16"/>
          </p:nvPr>
        </p:nvSpPr>
        <p:spPr>
          <a:xfrm>
            <a:off x="971550" y="6332220"/>
            <a:ext cx="523240" cy="247651"/>
          </a:xfrm>
        </p:spPr>
        <p:txBody>
          <a:bodyPr anchor="t">
            <a:normAutofit/>
          </a:bodyPr>
          <a:lstStyle/>
          <a:p>
            <a:pPr>
              <a:spcAft>
                <a:spcPts val="600"/>
              </a:spcAft>
            </a:pPr>
            <a:fld id="{294A09A9-5501-47C1-A89A-A340965A2BE2}" type="slidenum">
              <a:rPr lang="en-US" smtClean="0"/>
              <a:pPr>
                <a:spcAft>
                  <a:spcPts val="600"/>
                </a:spcAft>
              </a:pPr>
              <a:t>5</a:t>
            </a:fld>
            <a:endParaRPr lang="en-US"/>
          </a:p>
        </p:txBody>
      </p:sp>
      <p:pic>
        <p:nvPicPr>
          <p:cNvPr id="13" name="Picture 12">
            <a:extLst>
              <a:ext uri="{FF2B5EF4-FFF2-40B4-BE49-F238E27FC236}">
                <a16:creationId xmlns:a16="http://schemas.microsoft.com/office/drawing/2014/main" id="{22294890-E496-A0C4-57C2-1EFF04A7BCEB}"/>
              </a:ext>
            </a:extLst>
          </p:cNvPr>
          <p:cNvPicPr>
            <a:picLocks noChangeAspect="1"/>
          </p:cNvPicPr>
          <p:nvPr/>
        </p:nvPicPr>
        <p:blipFill>
          <a:blip r:embed="rId3"/>
          <a:stretch>
            <a:fillRect/>
          </a:stretch>
        </p:blipFill>
        <p:spPr>
          <a:xfrm>
            <a:off x="5988627" y="2799146"/>
            <a:ext cx="5902851" cy="2574395"/>
          </a:xfrm>
          <a:prstGeom prst="rect">
            <a:avLst/>
          </a:prstGeom>
        </p:spPr>
      </p:pic>
    </p:spTree>
    <p:extLst>
      <p:ext uri="{BB962C8B-B14F-4D97-AF65-F5344CB8AC3E}">
        <p14:creationId xmlns:p14="http://schemas.microsoft.com/office/powerpoint/2010/main" val="767675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p:txBody>
          <a:bodyPr/>
          <a:lstStyle/>
          <a:p>
            <a:r>
              <a:rPr lang="en-US" dirty="0"/>
              <a:t>Data Manipulation</a:t>
            </a:r>
          </a:p>
        </p:txBody>
      </p:sp>
      <p:sp>
        <p:nvSpPr>
          <p:cNvPr id="3" name="Text Placeholder 2">
            <a:extLst>
              <a:ext uri="{FF2B5EF4-FFF2-40B4-BE49-F238E27FC236}">
                <a16:creationId xmlns:a16="http://schemas.microsoft.com/office/drawing/2014/main" id="{9CD657E5-4675-E84E-840E-4F6D4868C5A9}"/>
              </a:ext>
            </a:extLst>
          </p:cNvPr>
          <p:cNvSpPr>
            <a:spLocks noGrp="1"/>
          </p:cNvSpPr>
          <p:nvPr>
            <p:ph type="body" idx="1"/>
          </p:nvPr>
        </p:nvSpPr>
        <p:spPr/>
        <p:txBody>
          <a:bodyPr/>
          <a:lstStyle/>
          <a:p>
            <a:endParaRPr lang="en-US" dirty="0"/>
          </a:p>
        </p:txBody>
      </p:sp>
      <p:sp>
        <p:nvSpPr>
          <p:cNvPr id="5" name="Content Placeholder 4">
            <a:extLst>
              <a:ext uri="{FF2B5EF4-FFF2-40B4-BE49-F238E27FC236}">
                <a16:creationId xmlns:a16="http://schemas.microsoft.com/office/drawing/2014/main" id="{0B4B9306-DDC0-AD4F-A9C2-739C6AEB0172}"/>
              </a:ext>
            </a:extLst>
          </p:cNvPr>
          <p:cNvSpPr>
            <a:spLocks noGrp="1"/>
          </p:cNvSpPr>
          <p:nvPr>
            <p:ph sz="half" idx="2"/>
          </p:nvPr>
        </p:nvSpPr>
        <p:spPr>
          <a:xfrm>
            <a:off x="964023" y="2786446"/>
            <a:ext cx="4827178" cy="1942138"/>
          </a:xfrm>
        </p:spPr>
        <p:txBody>
          <a:bodyPr/>
          <a:lstStyle/>
          <a:p>
            <a:pPr marL="0" indent="0">
              <a:buNone/>
            </a:pPr>
            <a:endParaRPr lang="en-US" dirty="0"/>
          </a:p>
        </p:txBody>
      </p:sp>
      <p:sp>
        <p:nvSpPr>
          <p:cNvPr id="4" name="Text Placeholder 3">
            <a:extLst>
              <a:ext uri="{FF2B5EF4-FFF2-40B4-BE49-F238E27FC236}">
                <a16:creationId xmlns:a16="http://schemas.microsoft.com/office/drawing/2014/main" id="{6AF03CC0-7DA0-ED4F-B612-580E138D588A}"/>
              </a:ext>
            </a:extLst>
          </p:cNvPr>
          <p:cNvSpPr>
            <a:spLocks noGrp="1"/>
          </p:cNvSpPr>
          <p:nvPr>
            <p:ph type="body" idx="10"/>
          </p:nvPr>
        </p:nvSpPr>
        <p:spPr/>
        <p:txBody>
          <a:bodyPr/>
          <a:lstStyle/>
          <a:p>
            <a:endParaRPr lang="en-US" dirty="0"/>
          </a:p>
        </p:txBody>
      </p:sp>
      <p:sp>
        <p:nvSpPr>
          <p:cNvPr id="6" name="Content Placeholder 5">
            <a:extLst>
              <a:ext uri="{FF2B5EF4-FFF2-40B4-BE49-F238E27FC236}">
                <a16:creationId xmlns:a16="http://schemas.microsoft.com/office/drawing/2014/main" id="{B7D8EEE0-6E1C-9F47-936F-25FCC2FC368C}"/>
              </a:ext>
            </a:extLst>
          </p:cNvPr>
          <p:cNvSpPr>
            <a:spLocks noGrp="1"/>
          </p:cNvSpPr>
          <p:nvPr>
            <p:ph sz="half" idx="13"/>
          </p:nvPr>
        </p:nvSpPr>
        <p:spPr/>
        <p:txBody>
          <a:bodyPr/>
          <a:lstStyle/>
          <a:p>
            <a:pPr marL="0" indent="0">
              <a:buNone/>
            </a:pPr>
            <a:endParaRPr lang="en-US" dirty="0"/>
          </a:p>
        </p:txBody>
      </p:sp>
      <p:sp>
        <p:nvSpPr>
          <p:cNvPr id="9" name="Slide Number Placeholder 8">
            <a:extLst>
              <a:ext uri="{FF2B5EF4-FFF2-40B4-BE49-F238E27FC236}">
                <a16:creationId xmlns:a16="http://schemas.microsoft.com/office/drawing/2014/main" id="{9A5802D8-6C81-6C4F-97CF-C1F2344EE894}"/>
              </a:ext>
            </a:extLst>
          </p:cNvPr>
          <p:cNvSpPr>
            <a:spLocks noGrp="1"/>
          </p:cNvSpPr>
          <p:nvPr>
            <p:ph type="sldNum" sz="quarter" idx="16"/>
          </p:nvPr>
        </p:nvSpPr>
        <p:spPr>
          <a:xfrm>
            <a:off x="971550" y="6332220"/>
            <a:ext cx="523240" cy="247651"/>
          </a:xfrm>
        </p:spPr>
        <p:txBody>
          <a:bodyPr/>
          <a:lstStyle/>
          <a:p>
            <a:pPr algn="l"/>
            <a:fld id="{294A09A9-5501-47C1-A89A-A340965A2BE2}" type="slidenum">
              <a:rPr lang="en-US" smtClean="0"/>
              <a:pPr algn="l"/>
              <a:t>6</a:t>
            </a:fld>
            <a:endParaRPr lang="en-US" dirty="0"/>
          </a:p>
        </p:txBody>
      </p:sp>
      <p:sp>
        <p:nvSpPr>
          <p:cNvPr id="8" name="Footer Placeholder 7">
            <a:extLst>
              <a:ext uri="{FF2B5EF4-FFF2-40B4-BE49-F238E27FC236}">
                <a16:creationId xmlns:a16="http://schemas.microsoft.com/office/drawing/2014/main" id="{2A659727-BBB9-9B49-BCA1-694F74F717C4}"/>
              </a:ext>
            </a:extLst>
          </p:cNvPr>
          <p:cNvSpPr>
            <a:spLocks noGrp="1"/>
          </p:cNvSpPr>
          <p:nvPr>
            <p:ph type="ftr" sz="quarter" idx="15"/>
          </p:nvPr>
        </p:nvSpPr>
        <p:spPr>
          <a:xfrm>
            <a:off x="1494790" y="6332220"/>
            <a:ext cx="1497330" cy="247651"/>
          </a:xfrm>
        </p:spPr>
        <p:txBody>
          <a:bodyPr/>
          <a:lstStyle/>
          <a:p>
            <a:r>
              <a:rPr lang="en-US" dirty="0"/>
              <a:t>Project 3</a:t>
            </a:r>
            <a:endParaRPr lang="en-US" sz="1100" dirty="0"/>
          </a:p>
        </p:txBody>
      </p:sp>
      <p:sp>
        <p:nvSpPr>
          <p:cNvPr id="7" name="Date Placeholder 6">
            <a:extLst>
              <a:ext uri="{FF2B5EF4-FFF2-40B4-BE49-F238E27FC236}">
                <a16:creationId xmlns:a16="http://schemas.microsoft.com/office/drawing/2014/main" id="{99E44123-0AF5-4A4C-B0C7-BB7409DE8161}"/>
              </a:ext>
            </a:extLst>
          </p:cNvPr>
          <p:cNvSpPr>
            <a:spLocks noGrp="1"/>
          </p:cNvSpPr>
          <p:nvPr>
            <p:ph type="dt" sz="half" idx="14"/>
          </p:nvPr>
        </p:nvSpPr>
        <p:spPr>
          <a:xfrm>
            <a:off x="2992120" y="6332220"/>
            <a:ext cx="1313180" cy="247651"/>
          </a:xfrm>
        </p:spPr>
        <p:txBody>
          <a:bodyPr/>
          <a:lstStyle/>
          <a:p>
            <a:r>
              <a:rPr lang="en-US" dirty="0"/>
              <a:t>28/11/22</a:t>
            </a:r>
          </a:p>
        </p:txBody>
      </p:sp>
    </p:spTree>
    <p:extLst>
      <p:ext uri="{BB962C8B-B14F-4D97-AF65-F5344CB8AC3E}">
        <p14:creationId xmlns:p14="http://schemas.microsoft.com/office/powerpoint/2010/main" val="1769643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026B5-2F88-BA48-A996-4A13FDFAA43A}"/>
              </a:ext>
            </a:extLst>
          </p:cNvPr>
          <p:cNvSpPr>
            <a:spLocks noGrp="1"/>
          </p:cNvSpPr>
          <p:nvPr>
            <p:ph type="title"/>
          </p:nvPr>
        </p:nvSpPr>
        <p:spPr/>
        <p:txBody>
          <a:bodyPr/>
          <a:lstStyle/>
          <a:p>
            <a:r>
              <a:rPr lang="en-AU" dirty="0"/>
              <a:t>Visualisations</a:t>
            </a:r>
          </a:p>
        </p:txBody>
      </p:sp>
      <p:sp>
        <p:nvSpPr>
          <p:cNvPr id="3" name="Text Placeholder 2">
            <a:extLst>
              <a:ext uri="{FF2B5EF4-FFF2-40B4-BE49-F238E27FC236}">
                <a16:creationId xmlns:a16="http://schemas.microsoft.com/office/drawing/2014/main" id="{A5ABDF8F-0AD5-5C43-9EF3-8679B9897E01}"/>
              </a:ext>
            </a:extLst>
          </p:cNvPr>
          <p:cNvSpPr>
            <a:spLocks noGrp="1"/>
          </p:cNvSpPr>
          <p:nvPr>
            <p:ph type="body" idx="1"/>
          </p:nvPr>
        </p:nvSpPr>
        <p:spPr/>
        <p:txBody>
          <a:bodyPr/>
          <a:lstStyle/>
          <a:p>
            <a:r>
              <a:rPr lang="en-US" dirty="0"/>
              <a:t>Choropleth map</a:t>
            </a:r>
          </a:p>
        </p:txBody>
      </p:sp>
      <p:sp>
        <p:nvSpPr>
          <p:cNvPr id="4" name="Content Placeholder 3">
            <a:extLst>
              <a:ext uri="{FF2B5EF4-FFF2-40B4-BE49-F238E27FC236}">
                <a16:creationId xmlns:a16="http://schemas.microsoft.com/office/drawing/2014/main" id="{7782A119-28D1-B54D-A879-A0DDEC296674}"/>
              </a:ext>
            </a:extLst>
          </p:cNvPr>
          <p:cNvSpPr>
            <a:spLocks noGrp="1"/>
          </p:cNvSpPr>
          <p:nvPr>
            <p:ph sz="half" idx="2"/>
          </p:nvPr>
        </p:nvSpPr>
        <p:spPr>
          <a:xfrm>
            <a:off x="952501" y="2786446"/>
            <a:ext cx="3436620" cy="2771074"/>
          </a:xfrm>
        </p:spPr>
        <p:txBody>
          <a:bodyPr/>
          <a:lstStyle/>
          <a:p>
            <a:pPr marL="0" indent="0">
              <a:buNone/>
            </a:pPr>
            <a:endParaRPr lang="en-US" dirty="0"/>
          </a:p>
        </p:txBody>
      </p:sp>
      <p:sp>
        <p:nvSpPr>
          <p:cNvPr id="5" name="Text Placeholder 4">
            <a:extLst>
              <a:ext uri="{FF2B5EF4-FFF2-40B4-BE49-F238E27FC236}">
                <a16:creationId xmlns:a16="http://schemas.microsoft.com/office/drawing/2014/main" id="{B55E5840-ED0D-0349-88F3-4E90A0094985}"/>
              </a:ext>
            </a:extLst>
          </p:cNvPr>
          <p:cNvSpPr>
            <a:spLocks noGrp="1"/>
          </p:cNvSpPr>
          <p:nvPr>
            <p:ph type="body" idx="10"/>
          </p:nvPr>
        </p:nvSpPr>
        <p:spPr/>
        <p:txBody>
          <a:bodyPr/>
          <a:lstStyle/>
          <a:p>
            <a:r>
              <a:rPr lang="en-US" dirty="0"/>
              <a:t>Bar chart</a:t>
            </a:r>
          </a:p>
        </p:txBody>
      </p:sp>
      <p:sp>
        <p:nvSpPr>
          <p:cNvPr id="6" name="Content Placeholder 5">
            <a:extLst>
              <a:ext uri="{FF2B5EF4-FFF2-40B4-BE49-F238E27FC236}">
                <a16:creationId xmlns:a16="http://schemas.microsoft.com/office/drawing/2014/main" id="{34801285-85FB-FD43-9631-322998389AF0}"/>
              </a:ext>
            </a:extLst>
          </p:cNvPr>
          <p:cNvSpPr>
            <a:spLocks noGrp="1"/>
          </p:cNvSpPr>
          <p:nvPr>
            <p:ph sz="half" idx="11"/>
          </p:nvPr>
        </p:nvSpPr>
        <p:spPr>
          <a:xfrm>
            <a:off x="4569371" y="2799146"/>
            <a:ext cx="3436621" cy="2758374"/>
          </a:xfrm>
        </p:spPr>
        <p:txBody>
          <a:bodyPr/>
          <a:lstStyle/>
          <a:p>
            <a:pPr marL="0" indent="0">
              <a:buNone/>
            </a:pPr>
            <a:endParaRPr lang="en-US" dirty="0"/>
          </a:p>
        </p:txBody>
      </p:sp>
      <p:sp>
        <p:nvSpPr>
          <p:cNvPr id="7" name="Text Placeholder 6">
            <a:extLst>
              <a:ext uri="{FF2B5EF4-FFF2-40B4-BE49-F238E27FC236}">
                <a16:creationId xmlns:a16="http://schemas.microsoft.com/office/drawing/2014/main" id="{8820E658-15B8-6C4B-A736-3D894774670E}"/>
              </a:ext>
            </a:extLst>
          </p:cNvPr>
          <p:cNvSpPr>
            <a:spLocks noGrp="1"/>
          </p:cNvSpPr>
          <p:nvPr>
            <p:ph type="body" idx="12"/>
          </p:nvPr>
        </p:nvSpPr>
        <p:spPr/>
        <p:txBody>
          <a:bodyPr/>
          <a:lstStyle/>
          <a:p>
            <a:r>
              <a:rPr lang="en-US" dirty="0"/>
              <a:t>Line graph</a:t>
            </a:r>
          </a:p>
        </p:txBody>
      </p:sp>
      <p:sp>
        <p:nvSpPr>
          <p:cNvPr id="8" name="Content Placeholder 7">
            <a:extLst>
              <a:ext uri="{FF2B5EF4-FFF2-40B4-BE49-F238E27FC236}">
                <a16:creationId xmlns:a16="http://schemas.microsoft.com/office/drawing/2014/main" id="{7F52F621-1B1F-5E49-939F-12BD1A0FD522}"/>
              </a:ext>
            </a:extLst>
          </p:cNvPr>
          <p:cNvSpPr>
            <a:spLocks noGrp="1"/>
          </p:cNvSpPr>
          <p:nvPr>
            <p:ph sz="half" idx="13"/>
          </p:nvPr>
        </p:nvSpPr>
        <p:spPr>
          <a:xfrm>
            <a:off x="8187018" y="2799146"/>
            <a:ext cx="3436620" cy="2771074"/>
          </a:xfrm>
        </p:spPr>
        <p:txBody>
          <a:bodyPr/>
          <a:lstStyle/>
          <a:p>
            <a:pPr marL="0" indent="0">
              <a:buNone/>
            </a:pPr>
            <a:endParaRPr lang="en-US" dirty="0"/>
          </a:p>
        </p:txBody>
      </p:sp>
      <p:sp>
        <p:nvSpPr>
          <p:cNvPr id="11" name="Slide Number Placeholder 10">
            <a:extLst>
              <a:ext uri="{FF2B5EF4-FFF2-40B4-BE49-F238E27FC236}">
                <a16:creationId xmlns:a16="http://schemas.microsoft.com/office/drawing/2014/main" id="{8B50C3FA-D20D-3049-9C7F-6F37D4E022C5}"/>
              </a:ext>
            </a:extLst>
          </p:cNvPr>
          <p:cNvSpPr>
            <a:spLocks noGrp="1"/>
          </p:cNvSpPr>
          <p:nvPr>
            <p:ph type="sldNum" sz="quarter" idx="16"/>
          </p:nvPr>
        </p:nvSpPr>
        <p:spPr>
          <a:xfrm>
            <a:off x="971550" y="6332220"/>
            <a:ext cx="523240" cy="247651"/>
          </a:xfrm>
        </p:spPr>
        <p:txBody>
          <a:bodyPr/>
          <a:lstStyle/>
          <a:p>
            <a:pPr algn="l"/>
            <a:fld id="{294A09A9-5501-47C1-A89A-A340965A2BE2}" type="slidenum">
              <a:rPr lang="en-US" smtClean="0"/>
              <a:pPr algn="l"/>
              <a:t>7</a:t>
            </a:fld>
            <a:endParaRPr lang="en-US" dirty="0"/>
          </a:p>
        </p:txBody>
      </p:sp>
      <p:sp>
        <p:nvSpPr>
          <p:cNvPr id="10" name="Footer Placeholder 9">
            <a:extLst>
              <a:ext uri="{FF2B5EF4-FFF2-40B4-BE49-F238E27FC236}">
                <a16:creationId xmlns:a16="http://schemas.microsoft.com/office/drawing/2014/main" id="{56278D20-060E-1942-9A72-E600C02A8208}"/>
              </a:ext>
            </a:extLst>
          </p:cNvPr>
          <p:cNvSpPr>
            <a:spLocks noGrp="1"/>
          </p:cNvSpPr>
          <p:nvPr>
            <p:ph type="ftr" sz="quarter" idx="15"/>
          </p:nvPr>
        </p:nvSpPr>
        <p:spPr>
          <a:xfrm>
            <a:off x="1494790" y="6332220"/>
            <a:ext cx="1497330" cy="247651"/>
          </a:xfrm>
        </p:spPr>
        <p:txBody>
          <a:bodyPr/>
          <a:lstStyle/>
          <a:p>
            <a:r>
              <a:rPr lang="en-US" dirty="0"/>
              <a:t>Project 3</a:t>
            </a:r>
            <a:endParaRPr lang="en-US" sz="1100" dirty="0"/>
          </a:p>
        </p:txBody>
      </p:sp>
      <p:sp>
        <p:nvSpPr>
          <p:cNvPr id="9" name="Date Placeholder 8">
            <a:extLst>
              <a:ext uri="{FF2B5EF4-FFF2-40B4-BE49-F238E27FC236}">
                <a16:creationId xmlns:a16="http://schemas.microsoft.com/office/drawing/2014/main" id="{AFD06229-BFA1-7D4D-B1E0-0A9F7FBF1F7E}"/>
              </a:ext>
            </a:extLst>
          </p:cNvPr>
          <p:cNvSpPr>
            <a:spLocks noGrp="1"/>
          </p:cNvSpPr>
          <p:nvPr>
            <p:ph type="dt" sz="half" idx="14"/>
          </p:nvPr>
        </p:nvSpPr>
        <p:spPr>
          <a:xfrm>
            <a:off x="2992120" y="6332220"/>
            <a:ext cx="1313180" cy="247651"/>
          </a:xfrm>
        </p:spPr>
        <p:txBody>
          <a:bodyPr/>
          <a:lstStyle/>
          <a:p>
            <a:r>
              <a:rPr lang="en-US" dirty="0"/>
              <a:t>28/11/22</a:t>
            </a:r>
            <a:endParaRPr lang="en-US" sz="1100" dirty="0"/>
          </a:p>
        </p:txBody>
      </p:sp>
    </p:spTree>
    <p:extLst>
      <p:ext uri="{BB962C8B-B14F-4D97-AF65-F5344CB8AC3E}">
        <p14:creationId xmlns:p14="http://schemas.microsoft.com/office/powerpoint/2010/main" val="495483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a:xfrm>
            <a:off x="964023" y="879063"/>
            <a:ext cx="4941477" cy="610863"/>
          </a:xfrm>
        </p:spPr>
        <p:txBody>
          <a:bodyPr anchor="b">
            <a:normAutofit/>
          </a:bodyPr>
          <a:lstStyle/>
          <a:p>
            <a:r>
              <a:rPr lang="en-US" dirty="0"/>
              <a:t>Conclusions</a:t>
            </a:r>
          </a:p>
        </p:txBody>
      </p:sp>
      <p:sp>
        <p:nvSpPr>
          <p:cNvPr id="58" name="Text Placeholder 2">
            <a:extLst>
              <a:ext uri="{FF2B5EF4-FFF2-40B4-BE49-F238E27FC236}">
                <a16:creationId xmlns:a16="http://schemas.microsoft.com/office/drawing/2014/main" id="{40FFBA04-8E83-879A-C581-01692BD77172}"/>
              </a:ext>
            </a:extLst>
          </p:cNvPr>
          <p:cNvSpPr>
            <a:spLocks noGrp="1"/>
          </p:cNvSpPr>
          <p:nvPr>
            <p:ph type="body" idx="1"/>
          </p:nvPr>
        </p:nvSpPr>
        <p:spPr>
          <a:xfrm>
            <a:off x="964022" y="2300984"/>
            <a:ext cx="5000359" cy="404216"/>
          </a:xfrm>
        </p:spPr>
        <p:txBody>
          <a:bodyPr>
            <a:normAutofit fontScale="92500"/>
          </a:bodyPr>
          <a:lstStyle/>
          <a:p>
            <a:r>
              <a:rPr lang="en-US" dirty="0"/>
              <a:t>Connection between house prices and interest rates</a:t>
            </a:r>
          </a:p>
        </p:txBody>
      </p:sp>
      <p:sp>
        <p:nvSpPr>
          <p:cNvPr id="60" name="Text Placeholder 3">
            <a:extLst>
              <a:ext uri="{FF2B5EF4-FFF2-40B4-BE49-F238E27FC236}">
                <a16:creationId xmlns:a16="http://schemas.microsoft.com/office/drawing/2014/main" id="{A1C5E878-EA3C-B43F-0169-6B47F3E020EE}"/>
              </a:ext>
            </a:extLst>
          </p:cNvPr>
          <p:cNvSpPr>
            <a:spLocks noGrp="1"/>
          </p:cNvSpPr>
          <p:nvPr>
            <p:ph type="body" idx="10"/>
          </p:nvPr>
        </p:nvSpPr>
        <p:spPr>
          <a:xfrm>
            <a:off x="6362700" y="2300984"/>
            <a:ext cx="4764829" cy="404216"/>
          </a:xfrm>
        </p:spPr>
        <p:txBody>
          <a:bodyPr/>
          <a:lstStyle/>
          <a:p>
            <a:r>
              <a:rPr lang="en-US" dirty="0"/>
              <a:t>Insight into most valuable suburbs to invest in</a:t>
            </a:r>
          </a:p>
        </p:txBody>
      </p:sp>
      <p:sp>
        <p:nvSpPr>
          <p:cNvPr id="62" name="Content Placeholder 4">
            <a:extLst>
              <a:ext uri="{FF2B5EF4-FFF2-40B4-BE49-F238E27FC236}">
                <a16:creationId xmlns:a16="http://schemas.microsoft.com/office/drawing/2014/main" id="{7D301BF8-D60D-1300-785E-76A807B647CF}"/>
              </a:ext>
            </a:extLst>
          </p:cNvPr>
          <p:cNvSpPr>
            <a:spLocks noGrp="1"/>
          </p:cNvSpPr>
          <p:nvPr>
            <p:ph sz="half" idx="2"/>
          </p:nvPr>
        </p:nvSpPr>
        <p:spPr>
          <a:xfrm>
            <a:off x="964022" y="2799146"/>
            <a:ext cx="4941477" cy="3271454"/>
          </a:xfrm>
        </p:spPr>
        <p:txBody>
          <a:bodyPr>
            <a:normAutofit/>
          </a:bodyPr>
          <a:lstStyle/>
          <a:p>
            <a:r>
              <a:rPr lang="en-US" dirty="0"/>
              <a:t>As expected, while interest rates have been falling since the beginning of the timeframe our data looked at, house prices have been steadily rising, demonstrating a strong connection between these two aspects</a:t>
            </a:r>
          </a:p>
          <a:p>
            <a:r>
              <a:rPr lang="en-US" dirty="0"/>
              <a:t>Inflation rates seem to be more closely related to the S&amp;P/ASX 200 data we used; however, this connection is tentative at best and not enough to draw any meaningful conclusions</a:t>
            </a:r>
          </a:p>
          <a:p>
            <a:endParaRPr lang="en-US" dirty="0"/>
          </a:p>
          <a:p>
            <a:endParaRPr lang="en-US" dirty="0"/>
          </a:p>
        </p:txBody>
      </p:sp>
      <p:sp>
        <p:nvSpPr>
          <p:cNvPr id="64" name="Content Placeholder 5">
            <a:extLst>
              <a:ext uri="{FF2B5EF4-FFF2-40B4-BE49-F238E27FC236}">
                <a16:creationId xmlns:a16="http://schemas.microsoft.com/office/drawing/2014/main" id="{CDBFB997-3DEE-69B5-39AB-043FEFD8480D}"/>
              </a:ext>
            </a:extLst>
          </p:cNvPr>
          <p:cNvSpPr>
            <a:spLocks noGrp="1"/>
          </p:cNvSpPr>
          <p:nvPr>
            <p:ph sz="half" idx="13"/>
          </p:nvPr>
        </p:nvSpPr>
        <p:spPr>
          <a:xfrm>
            <a:off x="6362700" y="2799146"/>
            <a:ext cx="4756150" cy="2687637"/>
          </a:xfrm>
        </p:spPr>
        <p:txBody>
          <a:bodyPr/>
          <a:lstStyle/>
          <a:p>
            <a:r>
              <a:rPr lang="en-US" dirty="0"/>
              <a:t>Using the choropleth map, it is clear that many Melbourne suburbs are experiencing growth at the moment</a:t>
            </a:r>
          </a:p>
          <a:p>
            <a:r>
              <a:rPr lang="en-US" dirty="0"/>
              <a:t>Many of the areas with the highest growth rates appear to be in the northern and eastern suburbs, signaling them as great opportunities for investment based on past performance</a:t>
            </a:r>
          </a:p>
          <a:p>
            <a:endParaRPr lang="en-US" dirty="0"/>
          </a:p>
        </p:txBody>
      </p:sp>
      <p:sp>
        <p:nvSpPr>
          <p:cNvPr id="3" name="Date Placeholder 2">
            <a:extLst>
              <a:ext uri="{FF2B5EF4-FFF2-40B4-BE49-F238E27FC236}">
                <a16:creationId xmlns:a16="http://schemas.microsoft.com/office/drawing/2014/main" id="{4D5B7634-ADBA-124F-B8CA-431F07F18D44}"/>
              </a:ext>
            </a:extLst>
          </p:cNvPr>
          <p:cNvSpPr>
            <a:spLocks noGrp="1"/>
          </p:cNvSpPr>
          <p:nvPr>
            <p:ph type="dt" sz="half" idx="14"/>
          </p:nvPr>
        </p:nvSpPr>
        <p:spPr>
          <a:xfrm>
            <a:off x="2992120" y="6332220"/>
            <a:ext cx="1313180" cy="247651"/>
          </a:xfrm>
        </p:spPr>
        <p:txBody>
          <a:bodyPr anchor="t">
            <a:normAutofit/>
          </a:bodyPr>
          <a:lstStyle/>
          <a:p>
            <a:pPr>
              <a:spcAft>
                <a:spcPts val="600"/>
              </a:spcAft>
            </a:pPr>
            <a:r>
              <a:rPr lang="en-US" dirty="0"/>
              <a:t>28/11/22</a:t>
            </a:r>
            <a:endParaRPr lang="en-US"/>
          </a:p>
        </p:txBody>
      </p:sp>
      <p:sp>
        <p:nvSpPr>
          <p:cNvPr id="4" name="Footer Placeholder 3">
            <a:extLst>
              <a:ext uri="{FF2B5EF4-FFF2-40B4-BE49-F238E27FC236}">
                <a16:creationId xmlns:a16="http://schemas.microsoft.com/office/drawing/2014/main" id="{529E91F3-E1A0-DB4A-8CD8-D9D1AB0FFB40}"/>
              </a:ext>
            </a:extLst>
          </p:cNvPr>
          <p:cNvSpPr>
            <a:spLocks noGrp="1"/>
          </p:cNvSpPr>
          <p:nvPr>
            <p:ph type="ftr" sz="quarter" idx="15"/>
          </p:nvPr>
        </p:nvSpPr>
        <p:spPr>
          <a:xfrm>
            <a:off x="1494790" y="6332220"/>
            <a:ext cx="1497330" cy="247651"/>
          </a:xfrm>
        </p:spPr>
        <p:txBody>
          <a:bodyPr anchor="t">
            <a:normAutofit/>
          </a:bodyPr>
          <a:lstStyle/>
          <a:p>
            <a:pPr>
              <a:spcAft>
                <a:spcPts val="600"/>
              </a:spcAft>
            </a:pPr>
            <a:r>
              <a:rPr lang="en-US" dirty="0"/>
              <a:t>Project 3</a:t>
            </a:r>
            <a:endParaRPr lang="en-US"/>
          </a:p>
        </p:txBody>
      </p:sp>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16"/>
          </p:nvPr>
        </p:nvSpPr>
        <p:spPr>
          <a:xfrm>
            <a:off x="971550" y="6332220"/>
            <a:ext cx="523240" cy="247651"/>
          </a:xfrm>
        </p:spPr>
        <p:txBody>
          <a:bodyPr anchor="t">
            <a:normAutofit/>
          </a:bodyPr>
          <a:lstStyle/>
          <a:p>
            <a:pPr>
              <a:spcAft>
                <a:spcPts val="600"/>
              </a:spcAft>
            </a:pPr>
            <a:fld id="{294A09A9-5501-47C1-A89A-A340965A2BE2}" type="slidenum">
              <a:rPr lang="en-US" smtClean="0"/>
              <a:pPr>
                <a:spcAft>
                  <a:spcPts val="600"/>
                </a:spcAft>
              </a:pPr>
              <a:t>8</a:t>
            </a:fld>
            <a:endParaRPr lang="en-US"/>
          </a:p>
        </p:txBody>
      </p:sp>
    </p:spTree>
    <p:extLst>
      <p:ext uri="{BB962C8B-B14F-4D97-AF65-F5344CB8AC3E}">
        <p14:creationId xmlns:p14="http://schemas.microsoft.com/office/powerpoint/2010/main" val="643842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6367054" y="1914981"/>
            <a:ext cx="5491571" cy="1514019"/>
          </a:xfrm>
        </p:spPr>
        <p:txBody>
          <a:bodyPr anchor="b">
            <a:normAutofit/>
          </a:bodyPr>
          <a:lstStyle/>
          <a:p>
            <a:r>
              <a:rPr lang="en-US" dirty="0"/>
              <a:t>Thank you!</a:t>
            </a:r>
          </a:p>
        </p:txBody>
      </p:sp>
      <p:sp>
        <p:nvSpPr>
          <p:cNvPr id="16" name="Text Placeholder 2">
            <a:extLst>
              <a:ext uri="{FF2B5EF4-FFF2-40B4-BE49-F238E27FC236}">
                <a16:creationId xmlns:a16="http://schemas.microsoft.com/office/drawing/2014/main" id="{5B4F194C-4DAB-891C-DD00-2A8EA19C758A}"/>
              </a:ext>
            </a:extLst>
          </p:cNvPr>
          <p:cNvSpPr>
            <a:spLocks noGrp="1"/>
          </p:cNvSpPr>
          <p:nvPr>
            <p:ph type="body" sz="quarter" idx="11"/>
          </p:nvPr>
        </p:nvSpPr>
        <p:spPr>
          <a:xfrm>
            <a:off x="6367055" y="4439921"/>
            <a:ext cx="5491570" cy="2245359"/>
          </a:xfr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700" b="0" i="0" u="none" strike="noStrike" kern="1200" cap="none" spc="0" normalizeH="0" baseline="0" noProof="0" dirty="0">
                <a:ln>
                  <a:noFill/>
                </a:ln>
                <a:solidFill>
                  <a:srgbClr val="7CA655"/>
                </a:solidFill>
                <a:effectLst/>
                <a:uLnTx/>
                <a:uFillTx/>
                <a:ea typeface="+mn-ea"/>
                <a:cs typeface="+mn-cs"/>
              </a:rPr>
              <a:t>Links to resources used:</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700" b="0" i="0" u="none" strike="noStrike" kern="1200" cap="none" spc="0" normalizeH="0" baseline="0" noProof="0" dirty="0">
                <a:ln>
                  <a:noFill/>
                </a:ln>
                <a:solidFill>
                  <a:srgbClr val="000000"/>
                </a:solidFill>
                <a:effectLst/>
                <a:uLnTx/>
                <a:uFillTx/>
                <a:ea typeface="+mn-ea"/>
                <a:cs typeface="+mn-cs"/>
                <a:hlinkClick r:id="rId3"/>
              </a:rPr>
              <a:t>https://www.rba.gov.au/statistics/</a:t>
            </a:r>
            <a:endParaRPr kumimoji="0" lang="en-US" sz="1700" b="0" i="0" u="none" strike="noStrike" kern="1200" cap="none" spc="0" normalizeH="0" baseline="0" noProof="0" dirty="0">
              <a:ln>
                <a:noFill/>
              </a:ln>
              <a:solidFill>
                <a:srgbClr val="000000"/>
              </a:solidFill>
              <a:effectLst/>
              <a:uLnTx/>
              <a:uFillTx/>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700" b="0" i="0" u="none" strike="noStrike" kern="1200" cap="none" spc="0" normalizeH="0" baseline="0" noProof="0" dirty="0">
                <a:ln>
                  <a:noFill/>
                </a:ln>
                <a:solidFill>
                  <a:srgbClr val="000000"/>
                </a:solidFill>
                <a:effectLst/>
                <a:uLnTx/>
                <a:uFillTx/>
                <a:ea typeface="+mn-ea"/>
                <a:cs typeface="+mn-cs"/>
                <a:hlinkClick r:id="rId4"/>
              </a:rPr>
              <a:t>https://www.wsj.com/market-data/quotes/index/AU/XJO/historical-prices</a:t>
            </a:r>
            <a:endParaRPr kumimoji="0" lang="en-US" sz="1700" b="0" i="0" u="none" strike="noStrike" kern="1200" cap="none" spc="0" normalizeH="0" baseline="0" noProof="0" dirty="0">
              <a:ln>
                <a:noFill/>
              </a:ln>
              <a:solidFill>
                <a:srgbClr val="000000"/>
              </a:solidFill>
              <a:effectLst/>
              <a:uLnTx/>
              <a:uFillTx/>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700" b="0" i="0" u="sng" strike="noStrike" kern="1200" cap="none" spc="0" normalizeH="0" baseline="0" noProof="0" dirty="0">
                <a:ln>
                  <a:noFill/>
                </a:ln>
                <a:solidFill>
                  <a:srgbClr val="7CA655"/>
                </a:solidFill>
                <a:effectLst/>
                <a:uLnTx/>
                <a:uFillTx/>
                <a:ea typeface="+mn-ea"/>
                <a:cs typeface="+mn-cs"/>
                <a:hlinkClick r:id="rId5"/>
              </a:rPr>
              <a:t>https://discover.data.vic.gov.au/dataset/victorian-property-sales-report-median-house-by-suburb-time-series1/historical</a:t>
            </a:r>
            <a:endParaRPr kumimoji="0" lang="en-US" sz="1700" b="0" i="0" u="none" strike="noStrike" kern="1200" cap="none" spc="0" normalizeH="0" baseline="0" noProof="0" dirty="0">
              <a:ln>
                <a:noFill/>
              </a:ln>
              <a:solidFill>
                <a:srgbClr val="000000"/>
              </a:solidFill>
              <a:effectLst/>
              <a:uLnTx/>
              <a:uFillTx/>
              <a:ea typeface="+mn-ea"/>
              <a:cs typeface="+mn-cs"/>
            </a:endParaRPr>
          </a:p>
          <a:p>
            <a:endParaRPr lang="en-US" sz="1700" dirty="0">
              <a:solidFill>
                <a:schemeClr val="bg1"/>
              </a:solidFill>
            </a:endParaRPr>
          </a:p>
        </p:txBody>
      </p:sp>
    </p:spTree>
    <p:extLst>
      <p:ext uri="{BB962C8B-B14F-4D97-AF65-F5344CB8AC3E}">
        <p14:creationId xmlns:p14="http://schemas.microsoft.com/office/powerpoint/2010/main" val="2336677316"/>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3.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Geometric annual presentation</Template>
  <TotalTime>3057</TotalTime>
  <Words>508</Words>
  <Application>Microsoft Office PowerPoint</Application>
  <PresentationFormat>Widescreen</PresentationFormat>
  <Paragraphs>72</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Franklin Gothic Book</vt:lpstr>
      <vt:lpstr>Franklin Gothic Demi</vt:lpstr>
      <vt:lpstr>Wingdings</vt:lpstr>
      <vt:lpstr>Theme1</vt:lpstr>
      <vt:lpstr>Victoria Housing Median Price Change from 2011-2021</vt:lpstr>
      <vt:lpstr>Outline</vt:lpstr>
      <vt:lpstr>Introduction</vt:lpstr>
      <vt:lpstr>Our Project</vt:lpstr>
      <vt:lpstr>Data Manipulation</vt:lpstr>
      <vt:lpstr>Data Manipulation</vt:lpstr>
      <vt:lpstr>Visualisations</vt:lpstr>
      <vt:lpstr>Conclusions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Victoria Housing Median Price Change from 2011-2021</dc:title>
  <dc:creator>Selina Matthews</dc:creator>
  <cp:lastModifiedBy>Selina Matthews</cp:lastModifiedBy>
  <cp:revision>12</cp:revision>
  <dcterms:created xsi:type="dcterms:W3CDTF">2022-11-22T07:38:01Z</dcterms:created>
  <dcterms:modified xsi:type="dcterms:W3CDTF">2022-11-24T10:35:58Z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