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70" r:id="rId9"/>
    <p:sldId id="259" r:id="rId10"/>
    <p:sldId id="260" r:id="rId11"/>
    <p:sldId id="261" r:id="rId12"/>
    <p:sldId id="266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0704" autoAdjust="0"/>
  </p:normalViewPr>
  <p:slideViewPr>
    <p:cSldViewPr snapToGrid="0">
      <p:cViewPr varScale="1">
        <p:scale>
          <a:sx n="109" d="100"/>
          <a:sy n="109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SQLite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 algn="ctr">
            <a:lnSpc>
              <a:spcPct val="100000"/>
            </a:lnSpc>
          </a:pPr>
          <a:r>
            <a:rPr lang="en-US" sz="1400" spc="50" baseline="0" dirty="0">
              <a:latin typeface="+mn-lt"/>
            </a:rPr>
            <a:t>Used to house our data, as we have more familiarity with it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Scikit-Learn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 algn="ctr">
            <a:lnSpc>
              <a:spcPct val="100000"/>
            </a:lnSpc>
          </a:pPr>
          <a:r>
            <a:rPr lang="en-US" sz="1400" spc="50" baseline="0" dirty="0">
              <a:latin typeface="+mn-lt"/>
            </a:rPr>
            <a:t>Used to split our data into a test and training set, as well as fitting and scaling our data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Pandas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We used this to process and clean our data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Used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Keras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to create a neural network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Tensorflow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7438" y="748982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SQLite</a:t>
          </a:r>
        </a:p>
      </dsp:txBody>
      <dsp:txXfrm>
        <a:off x="7438" y="748982"/>
        <a:ext cx="2544259" cy="763277"/>
      </dsp:txXfrm>
    </dsp:sp>
    <dsp:sp modelId="{22359DD7-1BFB-4900-BAE6-6084F2F57988}">
      <dsp:nvSpPr>
        <dsp:cNvPr id="0" name=""/>
        <dsp:cNvSpPr/>
      </dsp:nvSpPr>
      <dsp:spPr>
        <a:xfrm>
          <a:off x="7438" y="1512260"/>
          <a:ext cx="2544259" cy="14836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Used to house our data, as we have more familiarity with it</a:t>
          </a:r>
        </a:p>
      </dsp:txBody>
      <dsp:txXfrm>
        <a:off x="7438" y="1512260"/>
        <a:ext cx="2544259" cy="1483669"/>
      </dsp:txXfrm>
    </dsp:sp>
    <dsp:sp modelId="{C4F84DEA-2002-4D32-8E80-70EEE05E345A}">
      <dsp:nvSpPr>
        <dsp:cNvPr id="0" name=""/>
        <dsp:cNvSpPr/>
      </dsp:nvSpPr>
      <dsp:spPr>
        <a:xfrm>
          <a:off x="2659592" y="748982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Scikit-Learn</a:t>
          </a:r>
        </a:p>
      </dsp:txBody>
      <dsp:txXfrm>
        <a:off x="2659592" y="748982"/>
        <a:ext cx="2544259" cy="763277"/>
      </dsp:txXfrm>
    </dsp:sp>
    <dsp:sp modelId="{4FEB85EB-D046-4CDB-8A62-BBCE260C4490}">
      <dsp:nvSpPr>
        <dsp:cNvPr id="0" name=""/>
        <dsp:cNvSpPr/>
      </dsp:nvSpPr>
      <dsp:spPr>
        <a:xfrm>
          <a:off x="2659592" y="1512260"/>
          <a:ext cx="2544259" cy="14836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Used to split our data into a test and training set, as well as fitting and scaling our data</a:t>
          </a:r>
        </a:p>
      </dsp:txBody>
      <dsp:txXfrm>
        <a:off x="2659592" y="1512260"/>
        <a:ext cx="2544259" cy="1483669"/>
      </dsp:txXfrm>
    </dsp:sp>
    <dsp:sp modelId="{49B7F8FA-D256-41EF-9327-52A3551D9A60}">
      <dsp:nvSpPr>
        <dsp:cNvPr id="0" name=""/>
        <dsp:cNvSpPr/>
      </dsp:nvSpPr>
      <dsp:spPr>
        <a:xfrm>
          <a:off x="5311747" y="748982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Pandas</a:t>
          </a:r>
        </a:p>
      </dsp:txBody>
      <dsp:txXfrm>
        <a:off x="5311747" y="748982"/>
        <a:ext cx="2544259" cy="763277"/>
      </dsp:txXfrm>
    </dsp:sp>
    <dsp:sp modelId="{6B5FE59C-B471-448A-AA7A-B526DCC4D4CA}">
      <dsp:nvSpPr>
        <dsp:cNvPr id="0" name=""/>
        <dsp:cNvSpPr/>
      </dsp:nvSpPr>
      <dsp:spPr>
        <a:xfrm>
          <a:off x="5311747" y="1512260"/>
          <a:ext cx="2544259" cy="14836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We used this to process and clean our data</a:t>
          </a:r>
        </a:p>
      </dsp:txBody>
      <dsp:txXfrm>
        <a:off x="5311747" y="1512260"/>
        <a:ext cx="2544259" cy="1483669"/>
      </dsp:txXfrm>
    </dsp:sp>
    <dsp:sp modelId="{4132ECB1-6BEF-4935-AFA3-B2EAA48FDE7E}">
      <dsp:nvSpPr>
        <dsp:cNvPr id="0" name=""/>
        <dsp:cNvSpPr/>
      </dsp:nvSpPr>
      <dsp:spPr>
        <a:xfrm>
          <a:off x="7963901" y="748982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Tensorflow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7963901" y="748982"/>
        <a:ext cx="2544259" cy="763277"/>
      </dsp:txXfrm>
    </dsp:sp>
    <dsp:sp modelId="{C42A8BDE-B838-475D-AFDE-17B60D744AB6}">
      <dsp:nvSpPr>
        <dsp:cNvPr id="0" name=""/>
        <dsp:cNvSpPr/>
      </dsp:nvSpPr>
      <dsp:spPr>
        <a:xfrm>
          <a:off x="7963901" y="1512260"/>
          <a:ext cx="2544259" cy="14836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Used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Keras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to create a neural network</a:t>
          </a:r>
        </a:p>
      </dsp:txBody>
      <dsp:txXfrm>
        <a:off x="7963901" y="1512260"/>
        <a:ext cx="2544259" cy="1483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key.io/libraries/591/articles/49822781/full-text-file?utm_source=api_309" TargetMode="External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2.deloitte.com/content/dam/Deloitte/us/Documents/CMO/us-the-cmo-survey-fall-2019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Selina Matthews, Shaun Xu, </a:t>
            </a:r>
            <a:r>
              <a:rPr lang="en-US" dirty="0" err="1"/>
              <a:t>Haodong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158" y="728640"/>
            <a:ext cx="5111750" cy="1204912"/>
          </a:xfrm>
        </p:spPr>
        <p:txBody>
          <a:bodyPr/>
          <a:lstStyle/>
          <a:p>
            <a:r>
              <a:rPr lang="en-US"/>
              <a:t>Discussion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233059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/>
              <a:t>We try to increase the dataset from 4119 to </a:t>
            </a:r>
            <a:r>
              <a:rPr lang="en-AU" b="0" i="0">
                <a:solidFill>
                  <a:srgbClr val="000000"/>
                </a:solidFill>
                <a:effectLst/>
                <a:latin typeface="Segoe WPC"/>
              </a:rPr>
              <a:t>41188 rows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/>
              <a:t>Use the same Tanh activation function and 3 layers neural network.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/>
              <a:t>The accuracy rate increase from 90.49% to 91.59%.</a:t>
            </a:r>
          </a:p>
          <a:p>
            <a:pPr marL="285750" indent="-285750">
              <a:buFontTx/>
              <a:buChar char="-"/>
            </a:pPr>
            <a:r>
              <a:rPr lang="en-US"/>
              <a:t>It seem to say, more data training, the prediction is more accurate.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514352-F8F6-50C4-9B76-A7AA8B4A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58" y="5431001"/>
            <a:ext cx="5266667" cy="4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CF1B9A-B4D6-7646-B43C-B6B2C831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76" y="2363663"/>
            <a:ext cx="7257143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722" y="1663014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722" y="3434316"/>
            <a:ext cx="7615077" cy="2675467"/>
          </a:xfrm>
        </p:spPr>
        <p:txBody>
          <a:bodyPr>
            <a:normAutofit/>
          </a:bodyPr>
          <a:lstStyle/>
          <a:p>
            <a:r>
              <a:rPr lang="en-US" dirty="0"/>
              <a:t>Data and Sources: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https://archive.ics.uci.edu/ml/datasets/Bank+Marketing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</a:rPr>
              <a:t>A data-driven approach to predict the success of bank telemarketing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https://libkey.io/libraries/591/articles/49822781/full-text-file?utm_source=api_309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https://www2.deloitte.com/content/dam/Deloitte/us/Documents/CMO/us-the-cmo-survey-fall-2019.pdf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specifics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233059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Our project looks at the efficacy of a direct marketing campaign by a Portuguese bank</a:t>
            </a:r>
          </a:p>
          <a:p>
            <a:pPr marL="285750" indent="-285750">
              <a:buFontTx/>
              <a:buChar char="-"/>
            </a:pPr>
            <a:r>
              <a:rPr lang="en-US" dirty="0"/>
              <a:t>According to a report issued by Deloitte in 2019, the increase in the use of AI and machine learning in marketing increased by 27% from 2018 to the time of the report.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is also predicted to increase steadily over the coming years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076207"/>
            <a:ext cx="4179570" cy="1715531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56EDC-A419-FE4D-4A49-6CB64F28A40F}"/>
              </a:ext>
            </a:extLst>
          </p:cNvPr>
          <p:cNvSpPr txBox="1"/>
          <p:nvPr/>
        </p:nvSpPr>
        <p:spPr>
          <a:xfrm>
            <a:off x="6991350" y="3388638"/>
            <a:ext cx="4510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Our dataset features over 4100 rows of data on 21 aspects of the target clients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Attempting to find whether the direct marketing technique worked on the clients, with an outcome of either accepting or rejecting the long-term deposit 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Libraries used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968294598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/>
              <a:t>Prepare Dataset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/>
              <a:t>Splite Dataset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>
            <a:normAutofit fontScale="85000" lnSpcReduction="20000"/>
          </a:bodyPr>
          <a:lstStyle/>
          <a:p>
            <a:r>
              <a:rPr lang="en-AU" sz="2200"/>
              <a:t>Model Implementation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AU" sz="2100"/>
              <a:t>Model Optimisation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/>
              <a:t>Read dataset from csv file, analyze and clean the data.</a:t>
            </a:r>
          </a:p>
          <a:p>
            <a:r>
              <a:rPr lang="en-US"/>
              <a:t>Save to Sqlite databse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AU"/>
              <a:t>Splite data into features and target arrays.</a:t>
            </a:r>
          </a:p>
          <a:p>
            <a:r>
              <a:rPr lang="en-AU"/>
              <a:t>Splite data into training and testing dataset.</a:t>
            </a:r>
          </a:p>
          <a:p>
            <a:r>
              <a:rPr lang="en-AU"/>
              <a:t>Create standard scaler and scale the data.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AU"/>
              <a:t>Define the deep neural net model and compile</a:t>
            </a:r>
            <a:r>
              <a:rPr lang="zh-CN" altLang="en-US"/>
              <a:t>。</a:t>
            </a:r>
            <a:endParaRPr lang="en-AU"/>
          </a:p>
          <a:p>
            <a:r>
              <a:rPr lang="en-AU"/>
              <a:t>Train the model.</a:t>
            </a:r>
          </a:p>
          <a:p>
            <a:r>
              <a:rPr lang="en-AU"/>
              <a:t>Evaluate the model using the test data.</a:t>
            </a:r>
          </a:p>
          <a:p>
            <a:endParaRPr lang="en-AU" b="0" i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/>
              <a:t>Note every time evaluate result.</a:t>
            </a:r>
          </a:p>
          <a:p>
            <a:r>
              <a:rPr lang="en-US"/>
              <a:t>Change hidden layers and neur</a:t>
            </a:r>
            <a:r>
              <a:rPr lang="en-US" altLang="zh-CN"/>
              <a:t>ons</a:t>
            </a:r>
            <a:r>
              <a:rPr lang="en-US"/>
              <a:t> numbers and run again.</a:t>
            </a:r>
          </a:p>
          <a:p>
            <a:r>
              <a:rPr lang="en-US"/>
              <a:t>Choose another activation function and rerun.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Visualisations/findings?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/>
              <a:t>Difference Parameter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6F6B9B-AD51-5C0A-7124-5FB2D084FB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33700" y="4066407"/>
            <a:ext cx="3924300" cy="15334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/>
              <a:t>Chart of Accuracy Rate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529D73-BA0E-4830-A5F7-BED4E321BA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17661" y="3628118"/>
            <a:ext cx="4114800" cy="2456159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41617"/>
            <a:ext cx="2882475" cy="823912"/>
          </a:xfrm>
        </p:spPr>
        <p:txBody>
          <a:bodyPr/>
          <a:lstStyle/>
          <a:p>
            <a:r>
              <a:rPr lang="en-US" dirty="0"/>
              <a:t>Different consumer market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Dataset is based on a specific offer of a long-term deposit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 is from one specific bank and may not reflect other markets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4" y="2486817"/>
            <a:ext cx="2896671" cy="823912"/>
          </a:xfrm>
        </p:spPr>
        <p:txBody>
          <a:bodyPr/>
          <a:lstStyle/>
          <a:p>
            <a:r>
              <a:rPr lang="en-US" dirty="0"/>
              <a:t>Potentially outdated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 was collected from 2008 to 2013, and may not be applicable to current markets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Use case may not be relevant today, but it does show the potential for this type of model when based on updated data​​​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486817"/>
            <a:ext cx="2882475" cy="823912"/>
          </a:xfrm>
        </p:spPr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The project itself was scaled back in terms of scope dramatically, 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We would have liked to do more with the data and create a more interactive experience with it.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In 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585911"/>
          </a:xfrm>
        </p:spPr>
        <p:txBody>
          <a:bodyPr>
            <a:normAutofit/>
          </a:bodyPr>
          <a:lstStyle/>
          <a:p>
            <a:r>
              <a:rPr lang="en-US" altLang="zh-CN"/>
              <a:t>The </a:t>
            </a:r>
            <a:r>
              <a:rPr lang="en-US" sz="1400" kern="1200" spc="50" baseline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enorite"/>
                <a:ea typeface="+mn-ea"/>
                <a:cs typeface="+mn-cs"/>
              </a:rPr>
              <a:t>neural network is greatful for this project, we got a accuracy more than 75%.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FD14DE-ED9E-3E1A-D3AA-E18093C6F1CA}"/>
              </a:ext>
            </a:extLst>
          </p:cNvPr>
          <p:cNvSpPr txBox="1">
            <a:spLocks/>
          </p:cNvSpPr>
          <p:nvPr/>
        </p:nvSpPr>
        <p:spPr>
          <a:xfrm>
            <a:off x="5476875" y="4400305"/>
            <a:ext cx="5111750" cy="585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Choose the right activation function will increase the accuracy rate. In this dataset, Tanh is better than ReLU.</a:t>
            </a:r>
            <a:endParaRPr 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</a:endParaRPr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2608DA-718A-CEA3-6245-F6C5E2D11EE5}"/>
              </a:ext>
            </a:extLst>
          </p:cNvPr>
          <p:cNvSpPr txBox="1">
            <a:spLocks/>
          </p:cNvSpPr>
          <p:nvPr/>
        </p:nvSpPr>
        <p:spPr>
          <a:xfrm>
            <a:off x="5476875" y="5245342"/>
            <a:ext cx="5111750" cy="585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Sometimes, more hidden layers would be got a better accuracy rate. But we need to optimize one by one.</a:t>
            </a:r>
            <a:endParaRPr 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4177b72-4079-4059-877e-449f4bc30b5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65E80AFA3344960D69A6753F0B5E" ma:contentTypeVersion="4" ma:contentTypeDescription="Create a new document." ma:contentTypeScope="" ma:versionID="daa95bae858256d75abffb5dc9e16bf5">
  <xsd:schema xmlns:xsd="http://www.w3.org/2001/XMLSchema" xmlns:xs="http://www.w3.org/2001/XMLSchema" xmlns:p="http://schemas.microsoft.com/office/2006/metadata/properties" xmlns:ns3="d4177b72-4079-4059-877e-449f4bc30b50" targetNamespace="http://schemas.microsoft.com/office/2006/metadata/properties" ma:root="true" ma:fieldsID="6410b8ef53726b91f2da76201a7cd3df" ns3:_="">
    <xsd:import namespace="d4177b72-4079-4059-877e-449f4bc30b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77b72-4079-4059-877e-449f4bc30b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purl.org/dc/elements/1.1/"/>
    <ds:schemaRef ds:uri="http://www.w3.org/XML/1998/namespace"/>
    <ds:schemaRef ds:uri="d4177b72-4079-4059-877e-449f4bc30b5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5A42ED6-8FD5-45C3-B73E-5BD3FAEACB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177b72-4079-4059-877e-449f4bc30b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788</TotalTime>
  <Words>616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Segoe WPC</vt:lpstr>
      <vt:lpstr>Arial</vt:lpstr>
      <vt:lpstr>Calibri</vt:lpstr>
      <vt:lpstr>Tenorite</vt:lpstr>
      <vt:lpstr>Times New Roman</vt:lpstr>
      <vt:lpstr>Office Theme</vt:lpstr>
      <vt:lpstr>Bank Telemarketing outcomes</vt:lpstr>
      <vt:lpstr>Outline</vt:lpstr>
      <vt:lpstr>INTRODUCTION</vt:lpstr>
      <vt:lpstr>The dataset</vt:lpstr>
      <vt:lpstr>Libraries used</vt:lpstr>
      <vt:lpstr>Steps</vt:lpstr>
      <vt:lpstr>Visualisations/findings?</vt:lpstr>
      <vt:lpstr>Limitations</vt:lpstr>
      <vt:lpstr>In conclusion:</vt:lpstr>
      <vt:lpstr>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Predicted Victorian House Prices</dc:title>
  <dc:creator>Selina Matthews</dc:creator>
  <cp:lastModifiedBy>尚</cp:lastModifiedBy>
  <cp:revision>11</cp:revision>
  <dcterms:created xsi:type="dcterms:W3CDTF">2023-01-16T10:01:58Z</dcterms:created>
  <dcterms:modified xsi:type="dcterms:W3CDTF">2023-01-30T06:45:48Z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0x01010021F065E80AFA3344960D69A6753F0B5E</vt:lpwstr>
  </property>
</Properties>
</file>